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4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82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1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7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7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0D63-4D2F-4F1F-92A4-7F1F9F434B3D}" type="datetimeFigureOut">
              <a:rPr lang="ru-RU" smtClean="0"/>
              <a:t>13.01.2019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B062-5044-4F4E-BC68-609A037F41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9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4716"/>
            <a:ext cx="9144000" cy="2387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ПРОФЕССИОНАЛЬНОГО ОБРАЗОВАНИЯ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“ВОРОНЕЖСКИЙ ГОСУДАРСТВЕННЫЙ УНИВЕРСИТЕТ”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0754" y="2426380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</a:t>
            </a:r>
          </a:p>
          <a:p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</a:rPr>
              <a:t>Языки программирования. История и современное состояние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03475" y="4697475"/>
            <a:ext cx="4558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Суховеркова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Донина О.В.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1451" y="595914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Воронеж </a:t>
            </a:r>
            <a:r>
              <a:rPr lang="ru-RU" sz="2000" dirty="0" smtClean="0"/>
              <a:t>2018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473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64052"/>
              </p:ext>
            </p:extLst>
          </p:nvPr>
        </p:nvGraphicFramePr>
        <p:xfrm>
          <a:off x="457200" y="313508"/>
          <a:ext cx="11338560" cy="60325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441736488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1957698312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1236929197"/>
                    </a:ext>
                  </a:extLst>
                </a:gridCol>
              </a:tblGrid>
              <a:tr h="12472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PASCAL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BASIC</a:t>
                      </a:r>
                      <a:endParaRPr lang="en-US" sz="28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764747"/>
                  </a:ext>
                </a:extLst>
              </a:tr>
              <a:tr h="399098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dirty="0" smtClean="0"/>
                        <a:t>Многоцелевой язык программирования высокого уровня.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kern="1200" dirty="0" smtClean="0">
                          <a:effectLst/>
                        </a:rPr>
                        <a:t>Применяется</a:t>
                      </a:r>
                      <a:r>
                        <a:rPr lang="ru-RU" sz="2800" kern="1200" baseline="0" dirty="0" smtClean="0">
                          <a:effectLst/>
                        </a:rPr>
                        <a:t> </a:t>
                      </a:r>
                      <a:r>
                        <a:rPr lang="ru-RU" sz="2800" kern="1200" dirty="0" smtClean="0">
                          <a:effectLst/>
                        </a:rPr>
                        <a:t>для написания быстродействующих и эффективных программных продуктов, включая и операционные системы.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kern="1200" dirty="0" smtClean="0">
                          <a:effectLst/>
                        </a:rPr>
                        <a:t>Процедурно-ориентированный язык программирования высокого уровня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kern="1200" dirty="0" smtClean="0">
                          <a:effectLst/>
                        </a:rPr>
                        <a:t>первоначально для обучения программированию в университетах.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2800" dirty="0" smtClean="0"/>
                        <a:t>Первоначально предназначался для обучения программированию.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800" kern="1200" dirty="0" smtClean="0">
                          <a:effectLst/>
                        </a:rPr>
                        <a:t>Отличается простотой, легко усваивается начинающими программистами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5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2697" y="313509"/>
            <a:ext cx="11482251" cy="5863454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Список использованной литературы</a:t>
            </a:r>
          </a:p>
          <a:p>
            <a:pPr lvl="1"/>
            <a:r>
              <a:rPr lang="ru-RU" sz="2800" dirty="0"/>
              <a:t>Язык ассемблера (https://ru.wikipedia.org/wiki/Язык_ассемблера)</a:t>
            </a:r>
          </a:p>
          <a:p>
            <a:pPr lvl="1"/>
            <a:r>
              <a:rPr lang="ru-RU" sz="2800" dirty="0"/>
              <a:t>Язык программирования (https://ru.wikipedia.org/wiki/Язык_программирования)</a:t>
            </a:r>
          </a:p>
          <a:p>
            <a:pPr lvl="1"/>
            <a:r>
              <a:rPr lang="en-US" sz="2800" dirty="0"/>
              <a:t>C</a:t>
            </a:r>
            <a:r>
              <a:rPr lang="ru-RU" sz="2800" dirty="0"/>
              <a:t>++,</a:t>
            </a:r>
            <a:r>
              <a:rPr lang="en-US" sz="2800" dirty="0"/>
              <a:t>Turbo </a:t>
            </a:r>
            <a:r>
              <a:rPr lang="en-US" sz="2800" dirty="0" smtClean="0"/>
              <a:t>Pascal</a:t>
            </a:r>
            <a:r>
              <a:rPr lang="ru-RU" sz="2800" dirty="0" smtClean="0"/>
              <a:t>,</a:t>
            </a:r>
            <a:r>
              <a:rPr lang="en-US" sz="2800" dirty="0" err="1" smtClean="0"/>
              <a:t>Basi</a:t>
            </a:r>
            <a:r>
              <a:rPr lang="ru-RU" sz="2800" dirty="0" smtClean="0"/>
              <a:t>с:Эволюция </a:t>
            </a:r>
            <a:r>
              <a:rPr lang="ru-RU" sz="2800" dirty="0"/>
              <a:t>языков программирования http://langprog.far.ru/historylangprog.html</a:t>
            </a:r>
          </a:p>
          <a:p>
            <a:pPr lvl="1"/>
            <a:r>
              <a:rPr lang="ru-RU" sz="2800" dirty="0"/>
              <a:t>Островский В.А. Информатика: учеб. для вузов. М.: Высшая школа, 2000.</a:t>
            </a:r>
          </a:p>
          <a:p>
            <a:pPr lvl="1"/>
            <a:r>
              <a:rPr lang="ru-RU" sz="2800" dirty="0"/>
              <a:t>СИ. Язык программирования (https://ru.wikipedia.org/wiki/Си_(язык_программирования))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313" y="427899"/>
            <a:ext cx="11427824" cy="4351338"/>
          </a:xfrm>
        </p:spPr>
        <p:txBody>
          <a:bodyPr/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стали языки программирования и история развития языков программирования.</a:t>
            </a:r>
            <a:endParaRPr lang="ru-RU" sz="3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845" y="212679"/>
            <a:ext cx="4883331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исследования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5" y="1420676"/>
            <a:ext cx="4785361" cy="49539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общее сведения и уровни языков программирования.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 историю развития языков программирования.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обзор современных языков программирования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57109" y="490739"/>
            <a:ext cx="5251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7109" y="1538242"/>
            <a:ext cx="5251268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Ознакомление с языками программирования.</a:t>
            </a:r>
            <a:endParaRPr lang="ru-RU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Рассмотрение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истории развития языков программирования.</a:t>
            </a:r>
            <a:endParaRPr lang="ru-RU" sz="3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Обзор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современных языков программирования.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4"/>
            <a:ext cx="11192691" cy="25348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— формальный язык, предназначенный для записи компьютерных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482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требования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3561569"/>
              </p:ext>
            </p:extLst>
          </p:nvPr>
        </p:nvGraphicFramePr>
        <p:xfrm>
          <a:off x="838199" y="1825623"/>
          <a:ext cx="9324704" cy="42001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24704">
                  <a:extLst>
                    <a:ext uri="{9D8B030D-6E8A-4147-A177-3AD203B41FA5}">
                      <a16:colId xmlns:a16="http://schemas.microsoft.com/office/drawing/2014/main" val="940941311"/>
                    </a:ext>
                  </a:extLst>
                </a:gridCol>
              </a:tblGrid>
              <a:tr h="840033">
                <a:tc>
                  <a:txBody>
                    <a:bodyPr/>
                    <a:lstStyle/>
                    <a:p>
                      <a:r>
                        <a:rPr lang="ru-RU" sz="4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Единство</a:t>
                      </a:r>
                      <a:endParaRPr lang="ru-RU" sz="4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70840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Наглядность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9836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7775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Модульность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67887"/>
                  </a:ext>
                </a:extLst>
              </a:tr>
              <a:tr h="840033">
                <a:tc>
                  <a:txBody>
                    <a:bodyPr/>
                    <a:lstStyle/>
                    <a:p>
                      <a:r>
                        <a:rPr lang="ru-RU" sz="4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Однозначность</a:t>
                      </a:r>
                      <a:endParaRPr lang="ru-RU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9142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 flipH="1">
            <a:off x="11941627" y="5904410"/>
            <a:ext cx="781595" cy="121377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2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языков программирования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466304" y="1513770"/>
            <a:ext cx="1503863" cy="134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5142410" y="1513770"/>
            <a:ext cx="30481" cy="124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30438" y="1518080"/>
            <a:ext cx="1835334" cy="133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8796" y="2857975"/>
            <a:ext cx="37767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Машинно-независимые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процедурные;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объектно-ориентированные</a:t>
            </a:r>
            <a:r>
              <a:rPr lang="ru-RU" sz="3200" dirty="0"/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9608" y="3030583"/>
            <a:ext cx="37196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Машинно-ориентированные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ассемблера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7715" y="3030583"/>
            <a:ext cx="2899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Машинные</a:t>
            </a:r>
          </a:p>
        </p:txBody>
      </p:sp>
    </p:spTree>
    <p:extLst>
      <p:ext uri="{BB962C8B-B14F-4D97-AF65-F5344CB8AC3E}">
        <p14:creationId xmlns:p14="http://schemas.microsoft.com/office/powerpoint/2010/main" val="18298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697" y="365125"/>
            <a:ext cx="11001103" cy="132556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языков программирования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2697" y="1690688"/>
            <a:ext cx="11743509" cy="489299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Машинный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Ассемблер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языки программирования высокого уровня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Алгоритмические языки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объектно-ориентированного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компьютерных сетей.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Языки программирования на платформе .NET.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87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Универсальные языки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1146184"/>
              </p:ext>
            </p:extLst>
          </p:nvPr>
        </p:nvGraphicFramePr>
        <p:xfrm>
          <a:off x="838200" y="2325189"/>
          <a:ext cx="8763000" cy="2377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1456598198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874554337"/>
                    </a:ext>
                  </a:extLst>
                </a:gridCol>
              </a:tblGrid>
              <a:tr h="237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Процедурно-ориентированные </a:t>
                      </a:r>
                    </a:p>
                    <a:p>
                      <a:endParaRPr lang="ru-RU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Объектно-ориентированные </a:t>
                      </a:r>
                      <a:endParaRPr lang="ru-RU" sz="3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3976"/>
                  </a:ext>
                </a:extLst>
              </a:tr>
            </a:tbl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10400" y="3641362"/>
            <a:ext cx="5181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7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508816"/>
            <a:ext cx="10988040" cy="132556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Среди универсальных языков программирования в настоящее время наиболее распространены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" y="2826284"/>
            <a:ext cx="8344990" cy="2651272"/>
          </a:xfrm>
        </p:spPr>
      </p:pic>
    </p:spTree>
    <p:extLst>
      <p:ext uri="{BB962C8B-B14F-4D97-AF65-F5344CB8AC3E}">
        <p14:creationId xmlns:p14="http://schemas.microsoft.com/office/powerpoint/2010/main" val="37362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252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 МИНОБРНАУКИ РОССИИ ГОСУДАРСТВЕННОЕ ОБРАЗОВАТЕЛЬНОЕ УЧРЕЖДЕНИЕ ВЫСШЕГО ПРОФЕССИОНАЛЬНОГО ОБРАЗОВАНИЯ      “ВОРОНЕЖСКИЙ ГОСУДАРСТВЕННЫЙ УНИВЕРСИТЕТ”   </vt:lpstr>
      <vt:lpstr>Презентация PowerPoint</vt:lpstr>
      <vt:lpstr>Цели исследования</vt:lpstr>
      <vt:lpstr>Язык программирования — формальный язык, предназначенный для записи компьютерных программ</vt:lpstr>
      <vt:lpstr>Основные требования</vt:lpstr>
      <vt:lpstr>Уровни языков программирования</vt:lpstr>
      <vt:lpstr>История развития языков программирования</vt:lpstr>
      <vt:lpstr>Универсальные языки</vt:lpstr>
      <vt:lpstr>Среди универсальных языков программирования в настоящее время наиболее распространены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ГОСУДАРСТВЕННОЕ ОБРАЗОВАТЕЛЬНОЕ УЧРЕЖДЕНИЕ ВЫСШЕГО ПРОФЕССИОНАЛЬНОГО ОБРАЗОВАНИЯ      “ВОРОНЕЖСКИЙ ГОСУДАРСТВЕННЫЙ УНИВЕРСИТЕТ”</dc:title>
  <dc:creator>admin</dc:creator>
  <cp:lastModifiedBy>admin</cp:lastModifiedBy>
  <cp:revision>12</cp:revision>
  <dcterms:created xsi:type="dcterms:W3CDTF">2018-10-09T22:41:10Z</dcterms:created>
  <dcterms:modified xsi:type="dcterms:W3CDTF">2019-01-12T22:04:50Z</dcterms:modified>
</cp:coreProperties>
</file>