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6" r:id="rId11"/>
    <p:sldId id="264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0D63-4D2F-4F1F-92A4-7F1F9F434B3D}" type="datetimeFigureOut">
              <a:rPr lang="ru-RU" smtClean="0"/>
              <a:t>10.10.2018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3B062-5044-4F4E-BC68-609A037F4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9124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0D63-4D2F-4F1F-92A4-7F1F9F434B3D}" type="datetimeFigureOut">
              <a:rPr lang="ru-RU" smtClean="0"/>
              <a:t>10.10.2018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3B062-5044-4F4E-BC68-609A037F4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3796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0D63-4D2F-4F1F-92A4-7F1F9F434B3D}" type="datetimeFigureOut">
              <a:rPr lang="ru-RU" smtClean="0"/>
              <a:t>10.10.2018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3B062-5044-4F4E-BC68-609A037F4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8649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0D63-4D2F-4F1F-92A4-7F1F9F434B3D}" type="datetimeFigureOut">
              <a:rPr lang="ru-RU" smtClean="0"/>
              <a:t>10.10.2018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3B062-5044-4F4E-BC68-609A037F4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480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0D63-4D2F-4F1F-92A4-7F1F9F434B3D}" type="datetimeFigureOut">
              <a:rPr lang="ru-RU" smtClean="0"/>
              <a:t>10.10.2018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3B062-5044-4F4E-BC68-609A037F4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9820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0D63-4D2F-4F1F-92A4-7F1F9F434B3D}" type="datetimeFigureOut">
              <a:rPr lang="ru-RU" smtClean="0"/>
              <a:t>10.10.2018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3B062-5044-4F4E-BC68-609A037F4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189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0D63-4D2F-4F1F-92A4-7F1F9F434B3D}" type="datetimeFigureOut">
              <a:rPr lang="ru-RU" smtClean="0"/>
              <a:t>10.10.2018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3B062-5044-4F4E-BC68-609A037F4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2399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0D63-4D2F-4F1F-92A4-7F1F9F434B3D}" type="datetimeFigureOut">
              <a:rPr lang="ru-RU" smtClean="0"/>
              <a:t>10.10.2018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3B062-5044-4F4E-BC68-609A037F4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4105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0D63-4D2F-4F1F-92A4-7F1F9F434B3D}" type="datetimeFigureOut">
              <a:rPr lang="ru-RU" smtClean="0"/>
              <a:t>10.10.2018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3B062-5044-4F4E-BC68-609A037F4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7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0D63-4D2F-4F1F-92A4-7F1F9F434B3D}" type="datetimeFigureOut">
              <a:rPr lang="ru-RU" smtClean="0"/>
              <a:t>10.10.2018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3B062-5044-4F4E-BC68-609A037F4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1674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0D63-4D2F-4F1F-92A4-7F1F9F434B3D}" type="datetimeFigureOut">
              <a:rPr lang="ru-RU" smtClean="0"/>
              <a:t>10.10.2018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3B062-5044-4F4E-BC68-609A037F4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4075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20D63-4D2F-4F1F-92A4-7F1F9F434B3D}" type="datetimeFigureOut">
              <a:rPr lang="ru-RU" smtClean="0"/>
              <a:t>10.10.2018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3B062-5044-4F4E-BC68-609A037F4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97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364716"/>
            <a:ext cx="9144000" cy="2387600"/>
          </a:xfrm>
        </p:spPr>
        <p:txBody>
          <a:bodyPr>
            <a:normAutofit/>
          </a:bodyPr>
          <a:lstStyle/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МИНОБРНАУКИ РОССИИ</a:t>
            </a:r>
            <a:b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ГОСУДАРСТВЕННОЕ ОБРАЗОВАТЕЛЬНОЕ УЧРЕЖДЕНИЕ ВЫСШЕГО ПРОФЕССИОНАЛЬНОГО ОБРАЗОВАНИЯ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“ВОРОНЕЖСКИЙ ГОСУДАРСТВЕННЫЙ УНИВЕРСИТЕТ”</a:t>
            </a:r>
            <a:b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 smtClean="0"/>
              <a:t/>
            </a:r>
            <a:br>
              <a:rPr lang="ru-RU" sz="2400" dirty="0" smtClean="0"/>
            </a:br>
            <a:endParaRPr lang="ru-RU" sz="2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80754" y="2426380"/>
            <a:ext cx="9144000" cy="1655762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 </a:t>
            </a:r>
          </a:p>
          <a:p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</a:rPr>
              <a:t>Языки программирования. История и современное состояние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720149" y="4955886"/>
            <a:ext cx="4558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Студентка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Суховеркова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А.А.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Донина О.В.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81451" y="595914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Воронеж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730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534005"/>
              </p:ext>
            </p:extLst>
          </p:nvPr>
        </p:nvGraphicFramePr>
        <p:xfrm>
          <a:off x="1110340" y="613954"/>
          <a:ext cx="9483636" cy="523820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161212">
                  <a:extLst>
                    <a:ext uri="{9D8B030D-6E8A-4147-A177-3AD203B41FA5}">
                      <a16:colId xmlns:a16="http://schemas.microsoft.com/office/drawing/2014/main" val="441736488"/>
                    </a:ext>
                  </a:extLst>
                </a:gridCol>
                <a:gridCol w="3161212">
                  <a:extLst>
                    <a:ext uri="{9D8B030D-6E8A-4147-A177-3AD203B41FA5}">
                      <a16:colId xmlns:a16="http://schemas.microsoft.com/office/drawing/2014/main" val="1957698312"/>
                    </a:ext>
                  </a:extLst>
                </a:gridCol>
                <a:gridCol w="3161212">
                  <a:extLst>
                    <a:ext uri="{9D8B030D-6E8A-4147-A177-3AD203B41FA5}">
                      <a16:colId xmlns:a16="http://schemas.microsoft.com/office/drawing/2014/main" val="1236929197"/>
                    </a:ext>
                  </a:extLst>
                </a:gridCol>
              </a:tblGrid>
              <a:tr h="12472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C</a:t>
                      </a:r>
                      <a:endParaRPr lang="en-US" sz="28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PASCAL</a:t>
                      </a:r>
                      <a:endParaRPr lang="ru-RU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BASIC</a:t>
                      </a:r>
                      <a:endParaRPr lang="en-US" sz="28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764747"/>
                  </a:ext>
                </a:extLst>
              </a:tr>
              <a:tr h="3990982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800" dirty="0" smtClean="0"/>
                        <a:t>Многоцелевой язык программирования высокого уровня.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kern="1200" dirty="0" smtClean="0">
                          <a:effectLst/>
                        </a:rPr>
                        <a:t>Применяется</a:t>
                      </a:r>
                      <a:r>
                        <a:rPr lang="ru-RU" sz="1800" kern="1200" baseline="0" dirty="0" smtClean="0">
                          <a:effectLst/>
                        </a:rPr>
                        <a:t> </a:t>
                      </a:r>
                      <a:r>
                        <a:rPr lang="ru-RU" sz="1800" kern="1200" dirty="0" smtClean="0">
                          <a:effectLst/>
                        </a:rPr>
                        <a:t>для написания быстродействующих и эффективных программных продуктов, включая и операционные системы. 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kern="1200" dirty="0" smtClean="0">
                          <a:effectLst/>
                        </a:rPr>
                        <a:t>Процедурно-ориентированный язык программирования высокого уровня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kern="1200" dirty="0" smtClean="0">
                          <a:effectLst/>
                        </a:rPr>
                        <a:t>первоначально для обучения программированию в университетах.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800" dirty="0" smtClean="0"/>
                        <a:t>Первоначально предназначался для обучения программированию.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kern="1200" dirty="0" smtClean="0">
                          <a:effectLst/>
                        </a:rPr>
                        <a:t>Отличается простотой, легко усваивается начинающими программистами 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153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94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0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0634" y="467088"/>
            <a:ext cx="10515600" cy="4351338"/>
          </a:xfrm>
        </p:spPr>
        <p:txBody>
          <a:bodyPr/>
          <a:lstStyle/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Объектом исследования стали языки программирования и история развития языков программирования.</a:t>
            </a:r>
            <a:endParaRPr lang="ru-RU" sz="24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94" y="2368150"/>
            <a:ext cx="6405155" cy="405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59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2845" y="212679"/>
            <a:ext cx="4883331" cy="1325563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исследования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2845" y="1538242"/>
            <a:ext cx="4785361" cy="495399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Просмотреть общее сведения и уровни языков программирования.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Просмотреть историю развития языков программирования.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Сделать обзор современных языков программирования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257109" y="490739"/>
            <a:ext cx="52512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исследования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57109" y="1538242"/>
            <a:ext cx="5251268" cy="3313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Ознакомление с языками программирования.</a:t>
            </a:r>
            <a:endParaRPr lang="ru-RU" sz="28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Рассмотрение 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истории развития языков программирования.</a:t>
            </a:r>
            <a:endParaRPr lang="ru-RU" sz="28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Обзор 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современных языков программирования.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86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66120" cy="18424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 — формальный язык, предназначенный для записи компьютерных программ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65003"/>
            <a:ext cx="8462554" cy="3511959"/>
          </a:xfr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13862" y="2207623"/>
            <a:ext cx="4939937" cy="3969340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221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требования</a:t>
            </a:r>
            <a:endParaRPr lang="ru-RU" dirty="0"/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83916046"/>
              </p:ext>
            </p:extLst>
          </p:nvPr>
        </p:nvGraphicFramePr>
        <p:xfrm>
          <a:off x="838199" y="1825623"/>
          <a:ext cx="9324704" cy="420016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324704">
                  <a:extLst>
                    <a:ext uri="{9D8B030D-6E8A-4147-A177-3AD203B41FA5}">
                      <a16:colId xmlns:a16="http://schemas.microsoft.com/office/drawing/2014/main" val="940941311"/>
                    </a:ext>
                  </a:extLst>
                </a:gridCol>
              </a:tblGrid>
              <a:tr h="840033">
                <a:tc>
                  <a:txBody>
                    <a:bodyPr/>
                    <a:lstStyle/>
                    <a:p>
                      <a:r>
                        <a:rPr lang="ru-RU" sz="3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Единство</a:t>
                      </a:r>
                      <a:endParaRPr lang="ru-RU" sz="3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670840"/>
                  </a:ext>
                </a:extLst>
              </a:tr>
              <a:tr h="840033">
                <a:tc>
                  <a:txBody>
                    <a:bodyPr/>
                    <a:lstStyle/>
                    <a:p>
                      <a:r>
                        <a:rPr lang="ru-RU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Наглядность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299836"/>
                  </a:ext>
                </a:extLst>
              </a:tr>
              <a:tr h="840033">
                <a:tc>
                  <a:txBody>
                    <a:bodyPr/>
                    <a:lstStyle/>
                    <a:p>
                      <a:r>
                        <a:rPr lang="ru-RU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Гибкость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347775"/>
                  </a:ext>
                </a:extLst>
              </a:tr>
              <a:tr h="840033">
                <a:tc>
                  <a:txBody>
                    <a:bodyPr/>
                    <a:lstStyle/>
                    <a:p>
                      <a:r>
                        <a:rPr lang="ru-RU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Модульность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167887"/>
                  </a:ext>
                </a:extLst>
              </a:tr>
              <a:tr h="840033">
                <a:tc>
                  <a:txBody>
                    <a:bodyPr/>
                    <a:lstStyle/>
                    <a:p>
                      <a:r>
                        <a:rPr lang="ru-RU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Однозначность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069142"/>
                  </a:ext>
                </a:extLst>
              </a:tr>
            </a:tbl>
          </a:graphicData>
        </a:graphic>
      </p:graphicFrame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 flipH="1">
            <a:off x="11941627" y="5904410"/>
            <a:ext cx="781595" cy="121377"/>
          </a:xfrm>
        </p:spPr>
        <p:txBody>
          <a:bodyPr>
            <a:normAutofit fontScale="25000" lnSpcReduction="20000"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327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Уровни языков программирования</a:t>
            </a:r>
            <a:endParaRPr lang="ru-RU" dirty="0"/>
          </a:p>
        </p:txBody>
      </p:sp>
      <p:cxnSp>
        <p:nvCxnSpPr>
          <p:cNvPr id="6" name="Прямая со стрелкой 5"/>
          <p:cNvCxnSpPr/>
          <p:nvPr/>
        </p:nvCxnSpPr>
        <p:spPr>
          <a:xfrm flipH="1">
            <a:off x="1466304" y="1513770"/>
            <a:ext cx="1503863" cy="1344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H="1">
            <a:off x="5142410" y="1513770"/>
            <a:ext cx="30481" cy="1242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7330438" y="1518080"/>
            <a:ext cx="1835334" cy="1339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5933" y="3034893"/>
            <a:ext cx="29538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Машинно-независимые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процедурные;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логические;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объектно-ориентированные</a:t>
            </a:r>
            <a:r>
              <a:rPr lang="ru-RU" dirty="0"/>
              <a:t>.</a:t>
            </a:r>
          </a:p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99608" y="3030583"/>
            <a:ext cx="31056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Машинно-ориентированные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ассемблера</a:t>
            </a:r>
          </a:p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37715" y="3030583"/>
            <a:ext cx="2899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Машинные</a:t>
            </a:r>
          </a:p>
        </p:txBody>
      </p:sp>
    </p:spTree>
    <p:extLst>
      <p:ext uri="{BB962C8B-B14F-4D97-AF65-F5344CB8AC3E}">
        <p14:creationId xmlns:p14="http://schemas.microsoft.com/office/powerpoint/2010/main" val="182986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2697" y="365125"/>
            <a:ext cx="11001103" cy="1325563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История развития языков программирования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194074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Машинный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Ассемблер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Первые языки программирования высокого уровня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Алгоритмические языки программирования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Языки объектно-ориентированного программирования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Языки программирования для компьютерных сетей.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Языки программирования на платформе .NET.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871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Универсальные языки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84292493"/>
              </p:ext>
            </p:extLst>
          </p:nvPr>
        </p:nvGraphicFramePr>
        <p:xfrm>
          <a:off x="838198" y="1825624"/>
          <a:ext cx="8645436" cy="265493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322718">
                  <a:extLst>
                    <a:ext uri="{9D8B030D-6E8A-4147-A177-3AD203B41FA5}">
                      <a16:colId xmlns:a16="http://schemas.microsoft.com/office/drawing/2014/main" val="1456598198"/>
                    </a:ext>
                  </a:extLst>
                </a:gridCol>
                <a:gridCol w="4322718">
                  <a:extLst>
                    <a:ext uri="{9D8B030D-6E8A-4147-A177-3AD203B41FA5}">
                      <a16:colId xmlns:a16="http://schemas.microsoft.com/office/drawing/2014/main" val="874554337"/>
                    </a:ext>
                  </a:extLst>
                </a:gridCol>
              </a:tblGrid>
              <a:tr h="26549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Процедурно-ориентированные 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Объектно-ориентированные </a:t>
                      </a:r>
                      <a:endParaRPr lang="ru-RU" sz="2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563976"/>
                  </a:ext>
                </a:extLst>
              </a:tr>
            </a:tbl>
          </a:graphicData>
        </a:graphic>
      </p:graphicFrame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7010400" y="3641362"/>
            <a:ext cx="5181600" cy="4351338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975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</a:rPr>
              <a:t>Среди универсальных языков программирования в настоящее время наиболее распространены</a:t>
            </a:r>
            <a:endParaRPr lang="ru-RU" sz="32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34398"/>
            <a:ext cx="8344990" cy="2651272"/>
          </a:xfrm>
        </p:spPr>
      </p:pic>
    </p:spTree>
    <p:extLst>
      <p:ext uri="{BB962C8B-B14F-4D97-AF65-F5344CB8AC3E}">
        <p14:creationId xmlns:p14="http://schemas.microsoft.com/office/powerpoint/2010/main" val="373627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Words>195</Words>
  <Application>Microsoft Office PowerPoint</Application>
  <PresentationFormat>Широкоэкранный</PresentationFormat>
  <Paragraphs>51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Тема Office</vt:lpstr>
      <vt:lpstr> МИНОБРНАУКИ РОССИИ ГОСУДАРСТВЕННОЕ ОБРАЗОВАТЕЛЬНОЕ УЧРЕЖДЕНИЕ ВЫСШЕГО ПРОФЕССИОНАЛЬНОГО ОБРАЗОВАНИЯ      “ВОРОНЕЖСКИЙ ГОСУДАРСТВЕННЫЙ УНИВЕРСИТЕТ”   </vt:lpstr>
      <vt:lpstr>Презентация PowerPoint</vt:lpstr>
      <vt:lpstr>Цели исследования</vt:lpstr>
      <vt:lpstr>Язык программирования — формальный язык, предназначенный для записи компьютерных программ</vt:lpstr>
      <vt:lpstr>Основные требования</vt:lpstr>
      <vt:lpstr>Уровни языков программирования</vt:lpstr>
      <vt:lpstr>История развития языков программирования</vt:lpstr>
      <vt:lpstr>Универсальные языки</vt:lpstr>
      <vt:lpstr>Среди универсальных языков программирования в настоящее время наиболее распространены</vt:lpstr>
      <vt:lpstr>Презентация PowerPoint</vt:lpstr>
      <vt:lpstr>Презентация PowerPoint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МИНОБРНАУКИ РОССИИ ГОСУДАРСТВЕННОЕ ОБРАЗОВАТЕЛЬНОЕ УЧРЕЖДЕНИЕ ВЫСШЕГО ПРОФЕССИОНАЛЬНОГО ОБРАЗОВАНИЯ      “ВОРОНЕЖСКИЙ ГОСУДАРСТВЕННЫЙ УНИВЕРСИТЕТ”</dc:title>
  <dc:creator>admin</dc:creator>
  <cp:lastModifiedBy>admin</cp:lastModifiedBy>
  <cp:revision>7</cp:revision>
  <dcterms:created xsi:type="dcterms:W3CDTF">2018-10-09T22:41:10Z</dcterms:created>
  <dcterms:modified xsi:type="dcterms:W3CDTF">2018-10-09T23:53:18Z</dcterms:modified>
</cp:coreProperties>
</file>