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2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7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9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5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8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3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4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2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8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6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6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9EBE4E-5983-B393-1D5E-731351065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White сферах везде в размытии">
            <a:extLst>
              <a:ext uri="{FF2B5EF4-FFF2-40B4-BE49-F238E27FC236}">
                <a16:creationId xmlns:a16="http://schemas.microsoft.com/office/drawing/2014/main" id="{CB11334B-92EF-09B8-4872-19D29AFB49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15" b="17872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EF5482-568A-9463-C672-BC6D644DF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9511" y="-72076"/>
            <a:ext cx="8582352" cy="4875036"/>
          </a:xfrm>
          <a:custGeom>
            <a:avLst/>
            <a:gdLst>
              <a:gd name="connsiteX0" fmla="*/ 1259133 w 8582352"/>
              <a:gd name="connsiteY0" fmla="*/ 1707 h 4875036"/>
              <a:gd name="connsiteX1" fmla="*/ 29139 w 8582352"/>
              <a:gd name="connsiteY1" fmla="*/ 317762 h 4875036"/>
              <a:gd name="connsiteX2" fmla="*/ 0 w 8582352"/>
              <a:gd name="connsiteY2" fmla="*/ 333585 h 4875036"/>
              <a:gd name="connsiteX3" fmla="*/ 79271 w 8582352"/>
              <a:gd name="connsiteY3" fmla="*/ 4875036 h 4875036"/>
              <a:gd name="connsiteX4" fmla="*/ 8582352 w 8582352"/>
              <a:gd name="connsiteY4" fmla="*/ 4726614 h 4875036"/>
              <a:gd name="connsiteX5" fmla="*/ 3064323 w 8582352"/>
              <a:gd name="connsiteY5" fmla="*/ 550287 h 4875036"/>
              <a:gd name="connsiteX6" fmla="*/ 3002736 w 8582352"/>
              <a:gd name="connsiteY6" fmla="*/ 506058 h 4875036"/>
              <a:gd name="connsiteX7" fmla="*/ 1429589 w 8582352"/>
              <a:gd name="connsiteY7" fmla="*/ 840 h 4875036"/>
              <a:gd name="connsiteX8" fmla="*/ 1259133 w 8582352"/>
              <a:gd name="connsiteY8" fmla="*/ 1707 h 487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352" h="4875036">
                <a:moveTo>
                  <a:pt x="1259133" y="1707"/>
                </a:moveTo>
                <a:cubicBezTo>
                  <a:pt x="833461" y="16212"/>
                  <a:pt x="412733" y="123046"/>
                  <a:pt x="29139" y="317762"/>
                </a:cubicBezTo>
                <a:lnTo>
                  <a:pt x="0" y="333585"/>
                </a:lnTo>
                <a:lnTo>
                  <a:pt x="79271" y="4875036"/>
                </a:lnTo>
                <a:lnTo>
                  <a:pt x="8582352" y="4726614"/>
                </a:lnTo>
                <a:lnTo>
                  <a:pt x="3064323" y="550287"/>
                </a:lnTo>
                <a:lnTo>
                  <a:pt x="3002736" y="506058"/>
                </a:lnTo>
                <a:cubicBezTo>
                  <a:pt x="2522288" y="179187"/>
                  <a:pt x="1975404" y="13891"/>
                  <a:pt x="1429589" y="840"/>
                </a:cubicBezTo>
                <a:cubicBezTo>
                  <a:pt x="1372734" y="-519"/>
                  <a:pt x="1315889" y="-227"/>
                  <a:pt x="1259133" y="1707"/>
                </a:cubicBez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86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852F93-4080-4473-95FD-3369ACAD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856" y="159488"/>
            <a:ext cx="7123814" cy="3115340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направления коррекции агрессивного поведения.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DF0339-990B-43FF-A0DF-E09AE6780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855" y="3201630"/>
            <a:ext cx="3446386" cy="1366089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Выполнили: Волкова Анастасия, Красноперова Валерия, Пинигина Анна, 21 ПО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38784C3-11AE-0BE2-6339-1A2BDAC7F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740000" flipV="1">
            <a:off x="7888979" y="5014859"/>
            <a:ext cx="4324338" cy="1889417"/>
          </a:xfrm>
          <a:custGeom>
            <a:avLst/>
            <a:gdLst>
              <a:gd name="connsiteX0" fmla="*/ 26412 w 4324338"/>
              <a:gd name="connsiteY0" fmla="*/ 1889417 h 1889417"/>
              <a:gd name="connsiteX1" fmla="*/ 4324338 w 4324338"/>
              <a:gd name="connsiteY1" fmla="*/ 1814397 h 1889417"/>
              <a:gd name="connsiteX2" fmla="*/ 2459858 w 4324338"/>
              <a:gd name="connsiteY2" fmla="*/ 403264 h 1889417"/>
              <a:gd name="connsiteX3" fmla="*/ 2414726 w 4324338"/>
              <a:gd name="connsiteY3" fmla="*/ 370852 h 1889417"/>
              <a:gd name="connsiteX4" fmla="*/ 1261883 w 4324338"/>
              <a:gd name="connsiteY4" fmla="*/ 615 h 1889417"/>
              <a:gd name="connsiteX5" fmla="*/ 70385 w 4324338"/>
              <a:gd name="connsiteY5" fmla="*/ 326182 h 1889417"/>
              <a:gd name="connsiteX6" fmla="*/ 0 w 4324338"/>
              <a:gd name="connsiteY6" fmla="*/ 376291 h 188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4338" h="1889417">
                <a:moveTo>
                  <a:pt x="26412" y="1889417"/>
                </a:moveTo>
                <a:lnTo>
                  <a:pt x="4324338" y="1814397"/>
                </a:lnTo>
                <a:lnTo>
                  <a:pt x="2459858" y="403264"/>
                </a:lnTo>
                <a:lnTo>
                  <a:pt x="2414726" y="370852"/>
                </a:lnTo>
                <a:cubicBezTo>
                  <a:pt x="2062641" y="131313"/>
                  <a:pt x="1661870" y="10180"/>
                  <a:pt x="1261883" y="615"/>
                </a:cubicBezTo>
                <a:cubicBezTo>
                  <a:pt x="845229" y="-9347"/>
                  <a:pt x="429425" y="101751"/>
                  <a:pt x="70385" y="326182"/>
                </a:cubicBezTo>
                <a:lnTo>
                  <a:pt x="0" y="376291"/>
                </a:lnTo>
                <a:close/>
              </a:path>
            </a:pathLst>
          </a:custGeom>
          <a:gradFill>
            <a:gsLst>
              <a:gs pos="27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92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6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E42D6-8BC6-4AF9-945B-324DFEE7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Комплексный, системный характер коррекции предусматривает следующие направления в работе с агрессивным поведением подростков: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36A6D4-4AEB-4DA8-A62C-D105A489C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1541721"/>
            <a:ext cx="10806719" cy="4933507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снижение тревожности;</a:t>
            </a:r>
          </a:p>
          <a:p>
            <a:pPr marL="0" lv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повышение самооценки и уровня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самопринятия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lv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осознание эмоциональных состояний и переживаний;</a:t>
            </a:r>
          </a:p>
          <a:p>
            <a:pPr marL="0" lv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обучение адекватным способам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отреагирования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эмоций;</a:t>
            </a:r>
          </a:p>
          <a:p>
            <a:pPr marL="0" lv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обучение стратегиям преодоления конфликтных ситуаций и распознавания провоцирующих элементов ситуации;</a:t>
            </a:r>
          </a:p>
          <a:p>
            <a:pPr marL="0" lv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создание оптимальных условий развития;</a:t>
            </a:r>
          </a:p>
          <a:p>
            <a:pPr marL="0" lv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оптимизация социальной ситуации развития (консультативная работа с родителями, членами семьи, педагогами и др.).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315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9C4920-01CE-4483-90D1-FB2EFBBEB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6959"/>
            <a:ext cx="8886884" cy="145666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Коррекция должна распространяться на три основных компонента агрессивного поведения: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D27BCB-EE5D-4A5E-A1DA-A393B40DD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05" y="1573620"/>
            <a:ext cx="11334307" cy="494413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познавательный, эмоциональный и волевой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познавательного компонента направлено на формирование у подростка способности анализировать ситуации взаимодействия, сопоставлять собственное поведение и мотивы с поведением и мотивами других людей. 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Коррекция эмоционального компонента направлена на осознание своих чувств, переживаний других людей и способность регулировать эмоции. 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волевого компонента поведения включает развитие настойчивости, целеустремленности, самоконтроля и решительности.</a:t>
            </a:r>
          </a:p>
          <a:p>
            <a:pPr marL="0" indent="0">
              <a:buNone/>
            </a:pP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69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6489DA-3F6F-44FC-9ABA-AE3A6BC5196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84790" y="212651"/>
            <a:ext cx="11472531" cy="64858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Коррекционную помощь подростку могут оказать родители или другие близкие взрослые, заинтересованные в подростке, но оптимальным вариантом является оказание профессиональной психологической помощи через психологическую консультацию.</a:t>
            </a:r>
          </a:p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начальном этапе работы с агрессией важно разграничить различные уровни агрессии и установить соответствие между поведением подростка и объективным уровнем его агрессивности. Такое диагностическое разграничение чрезвычайно полезно, так как агрессия всегда вызывает сильные эмоции у людей, имеющих отношение к ребенку, и поэтому можно переоценить степень опасности поведения подростка. Оценка проблемы родителями, учителями и даже психологом может искажаться под влиянием страха окружающих, которые пытаются справиться с неуправляемым юнцом. Предложенная известными американскими психотерапевтами У. М. Нельсоном и А. Дж. Финчем таблица релевантных параметров гнева и описание уровней агрессивности позволяют оценить трудности поведения.</a:t>
            </a:r>
          </a:p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попытке психологической коррекции агрессии необходимо, прежде всего, тщательно проанализировать, какую функцию она выполняет в каждой конкретной ситуации, каковы ее пропорции среди других проявлений активности ребенка и динамика ее возникновения.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272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DD8AF4F-AEB9-4E82-A7C9-BCA3A7E580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63526" y="457199"/>
            <a:ext cx="11472530" cy="6145619"/>
          </a:xfrm>
        </p:spPr>
        <p:txBody>
          <a:bodyPr/>
          <a:lstStyle/>
          <a:p>
            <a:pPr marL="0" indent="0" algn="just"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Тактика психотерапевтических воздействий 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должна строиться в зависимости от предполагаемой природы агрессивного поведения ребенка. В одном случае следует игнорировать агрессивную тенденцию и не фиксировать на ней внимание; в другом — включить агрессивное действие в контекст игры, придав ему новый, социально приемлемый смысл; в третьем — не принять агрессию и установить запрет на подобные действия; в четвертом — активно подключаться в игровой ситуации к разворачиванию или «растягиванию» агрессивных действий и добиваться их эмоционально-положительного разрешения путем психодрамы.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503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CD305D-4449-40C9-B8E0-25E46FFC0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906" y="170122"/>
            <a:ext cx="8677777" cy="1403498"/>
          </a:xfrm>
        </p:spPr>
        <p:txBody>
          <a:bodyPr>
            <a:norm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Представляется целесообразным строить психологическую коррекционную работу при различных формах агрессивного поведения с учетом уровней агрессии.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0C4156-A6F1-4884-B5A3-24D0AF1BC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3" y="1244010"/>
            <a:ext cx="11334307" cy="544386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уровень — переживания эмоционально-негативных состояний с эмоциями раздражения, недовольства, гневливости. Именно поэтому на первом этапе работы с агрессивными подростками необходимо обучение их различным формам саморегуляции, начиная от дыхательных упражнений и до более сложных форм аутогенной тренировки.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уровень связан с эмоционально-личностным, дифференцированным отношением, поэтому на втором этапе работы целесообразно акцентировать внимание на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психокоррекционных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мерах воздействия, ориентированных на личностные установки. К наиболее стандартным приемам относят планомерное и систематическое обсуждение проблемы, вызывающей дистресс; дистанцирование от нее с последующей переоценкой; формирование новых форм психологической поддержки в кризисных ситуациях.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5089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D22CD91-08DC-47CE-B620-D2689055B3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08590" y="276446"/>
            <a:ext cx="11174820" cy="612435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завершающем этапе ведущей задачей становится формирование осознанной необходимости изменения стиля поведения. Так как к концу подросткового периода развитие способности к произвольному поведению и рефлексии происходит на уровне самосознания, необходимо поднимать уровень нравственного развития воспитанников через усвоение ими культурных и духовных ценностей. Конечной целью воспитательных усилий является формирование устойчивого уровня правового и морального контроля, а также высокого уровня самоконтроля и способности самостоятельно действовать оптимальным образом в различных жизненных ситуациях.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9036980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LightSeedLeftStep">
      <a:dk1>
        <a:srgbClr val="000000"/>
      </a:dk1>
      <a:lt1>
        <a:srgbClr val="FFFFFF"/>
      </a:lt1>
      <a:dk2>
        <a:srgbClr val="233A3E"/>
      </a:dk2>
      <a:lt2>
        <a:srgbClr val="E8E8E2"/>
      </a:lt2>
      <a:accent1>
        <a:srgbClr val="9697C6"/>
      </a:accent1>
      <a:accent2>
        <a:srgbClr val="7F99BA"/>
      </a:accent2>
      <a:accent3>
        <a:srgbClr val="80ABB3"/>
      </a:accent3>
      <a:accent4>
        <a:srgbClr val="78B0A1"/>
      </a:accent4>
      <a:accent5>
        <a:srgbClr val="84AE91"/>
      </a:accent5>
      <a:accent6>
        <a:srgbClr val="7FB179"/>
      </a:accent6>
      <a:hlink>
        <a:srgbClr val="868551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607</Words>
  <Application>Microsoft Office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Neue Haas Grotesk Text Pro</vt:lpstr>
      <vt:lpstr>Times New Roman</vt:lpstr>
      <vt:lpstr>SwellVTI</vt:lpstr>
      <vt:lpstr>Основные направления коррекции агрессивного поведения. </vt:lpstr>
      <vt:lpstr>Комплексный, системный характер коррекции предусматривает следующие направления в работе с агрессивным поведением подростков: </vt:lpstr>
      <vt:lpstr>Коррекция должна распространяться на три основных компонента агрессивного поведения:</vt:lpstr>
      <vt:lpstr>Презентация PowerPoint</vt:lpstr>
      <vt:lpstr>Презентация PowerPoint</vt:lpstr>
      <vt:lpstr>Представляется целесообразным строить психологическую коррекционную работу при различных формах агрессивного поведения с учетом уровней агрессии.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направления коррекции агрессивного поведения. </dc:title>
  <dc:creator>Пользователь</dc:creator>
  <cp:lastModifiedBy>Пользователь</cp:lastModifiedBy>
  <cp:revision>1</cp:revision>
  <dcterms:created xsi:type="dcterms:W3CDTF">2023-12-20T11:13:17Z</dcterms:created>
  <dcterms:modified xsi:type="dcterms:W3CDTF">2023-12-20T12:08:32Z</dcterms:modified>
</cp:coreProperties>
</file>