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35"/>
  </p:notesMasterIdLst>
  <p:sldIdLst>
    <p:sldId id="256" r:id="rId2"/>
    <p:sldId id="272" r:id="rId3"/>
    <p:sldId id="257" r:id="rId4"/>
    <p:sldId id="301" r:id="rId5"/>
    <p:sldId id="302" r:id="rId6"/>
    <p:sldId id="306" r:id="rId7"/>
    <p:sldId id="304" r:id="rId8"/>
    <p:sldId id="317" r:id="rId9"/>
    <p:sldId id="322" r:id="rId10"/>
    <p:sldId id="323" r:id="rId11"/>
    <p:sldId id="318" r:id="rId12"/>
    <p:sldId id="319" r:id="rId13"/>
    <p:sldId id="320" r:id="rId14"/>
    <p:sldId id="324" r:id="rId15"/>
    <p:sldId id="325" r:id="rId16"/>
    <p:sldId id="326" r:id="rId17"/>
    <p:sldId id="328" r:id="rId18"/>
    <p:sldId id="327" r:id="rId19"/>
    <p:sldId id="303" r:id="rId20"/>
    <p:sldId id="307" r:id="rId21"/>
    <p:sldId id="309" r:id="rId22"/>
    <p:sldId id="305" r:id="rId23"/>
    <p:sldId id="308" r:id="rId24"/>
    <p:sldId id="311" r:id="rId25"/>
    <p:sldId id="312" r:id="rId26"/>
    <p:sldId id="313" r:id="rId27"/>
    <p:sldId id="310" r:id="rId28"/>
    <p:sldId id="314" r:id="rId29"/>
    <p:sldId id="315" r:id="rId30"/>
    <p:sldId id="316" r:id="rId31"/>
    <p:sldId id="329" r:id="rId32"/>
    <p:sldId id="330" r:id="rId33"/>
    <p:sldId id="300" r:id="rId34"/>
  </p:sldIdLst>
  <p:sldSz cx="9144000" cy="6858000" type="screen4x3"/>
  <p:notesSz cx="6858000" cy="9144000"/>
  <p:defaultTextStyle>
    <a:defPPr>
      <a:defRPr lang="cs-CZ"/>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F00"/>
    <a:srgbClr val="7AB51D"/>
    <a:srgbClr val="7E1A47"/>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řední sty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23" autoAdjust="0"/>
    <p:restoredTop sz="89633" autoAdjust="0"/>
  </p:normalViewPr>
  <p:slideViewPr>
    <p:cSldViewPr>
      <p:cViewPr varScale="1">
        <p:scale>
          <a:sx n="147" d="100"/>
          <a:sy n="147" d="100"/>
        </p:scale>
        <p:origin x="2082" y="120"/>
      </p:cViewPr>
      <p:guideLst>
        <p:guide orient="horz" pos="2160"/>
        <p:guide pos="38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4E52B96-8F7F-4CBB-B800-51390AB682EC}" type="datetimeFigureOut">
              <a:rPr lang="cs-CZ"/>
              <a:pPr>
                <a:defRPr/>
              </a:pPr>
              <a:t>05.10.2022</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cs-CZ" noProof="0"/>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cs-CZ" noProof="0"/>
              <a:t>Kliknutím lze upravit styly předlohy textu.</a:t>
            </a:r>
          </a:p>
          <a:p>
            <a:pPr lvl="1"/>
            <a:r>
              <a:rPr lang="cs-CZ" noProof="0"/>
              <a:t>Druhá úroveň</a:t>
            </a:r>
          </a:p>
          <a:p>
            <a:pPr lvl="2"/>
            <a:r>
              <a:rPr lang="cs-CZ" noProof="0"/>
              <a:t>Třetí úroveň</a:t>
            </a:r>
          </a:p>
          <a:p>
            <a:pPr lvl="3"/>
            <a:r>
              <a:rPr lang="cs-CZ" noProof="0"/>
              <a:t>Čtvrtá úroveň</a:t>
            </a:r>
          </a:p>
          <a:p>
            <a:pPr lvl="4"/>
            <a:r>
              <a:rPr lang="cs-CZ" noProof="0"/>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D6E96EA-E9FC-4CED-800E-CD7D2F847C81}" type="slidenum">
              <a:rPr lang="cs-CZ"/>
              <a:pPr>
                <a:defRPr/>
              </a:pPr>
              <a:t>‹#›</a:t>
            </a:fld>
            <a:endParaRPr lang="cs-CZ"/>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Zástupný symbol pro obrázek snímku 1"/>
          <p:cNvSpPr>
            <a:spLocks noGrp="1" noRot="1" noChangeAspect="1" noTextEdit="1"/>
          </p:cNvSpPr>
          <p:nvPr>
            <p:ph type="sldImg"/>
          </p:nvPr>
        </p:nvSpPr>
        <p:spPr bwMode="auto">
          <a:noFill/>
          <a:ln>
            <a:solidFill>
              <a:srgbClr val="000000"/>
            </a:solidFill>
            <a:miter lim="800000"/>
            <a:headEnd/>
            <a:tailEnd/>
          </a:ln>
        </p:spPr>
      </p:sp>
      <p:sp>
        <p:nvSpPr>
          <p:cNvPr id="5123" name="Zástupný symbol pro poznámky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cs-CZ"/>
          </a:p>
        </p:txBody>
      </p:sp>
      <p:sp>
        <p:nvSpPr>
          <p:cNvPr id="5124" name="Zástupný symbol pro číslo snímku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CA9EC83-E084-48D0-9568-8C6C2AD14F59}" type="slidenum">
              <a:rPr lang="cs-CZ" smtClean="0"/>
              <a:pPr fontAlgn="base">
                <a:spcBef>
                  <a:spcPct val="0"/>
                </a:spcBef>
                <a:spcAft>
                  <a:spcPct val="0"/>
                </a:spcAft>
                <a:defRPr/>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Kromě základní vizualizace dat se nám hodí i vizualizace pro </a:t>
            </a:r>
            <a:r>
              <a:rPr lang="cs-CZ" dirty="0" err="1"/>
              <a:t>machine</a:t>
            </a:r>
            <a:r>
              <a:rPr lang="cs-CZ" dirty="0"/>
              <a:t> </a:t>
            </a:r>
            <a:r>
              <a:rPr lang="cs-CZ" dirty="0" err="1"/>
              <a:t>learning</a:t>
            </a:r>
            <a:r>
              <a:rPr lang="cs-CZ" dirty="0"/>
              <a:t>. Pokud trénujete kterýkoliv model, tak si minimálně potřebujete zobrazit průběh tohoto trénování, abyste případně mohli ladit </a:t>
            </a:r>
            <a:r>
              <a:rPr lang="cs-CZ" dirty="0" err="1"/>
              <a:t>hyperparametry</a:t>
            </a:r>
            <a:r>
              <a:rPr lang="cs-CZ" dirty="0"/>
              <a:t>. Zároveň v produkci je optimální nějakým způsobem monitorovat stav systému.</a:t>
            </a:r>
          </a:p>
          <a:p>
            <a:r>
              <a:rPr lang="cs-CZ" dirty="0"/>
              <a:t>Případně si můžeme zobrazit i výsledky nebo strukturu modelu. Tyto nástroje se nám hodí během celého životního cyklu modelu. </a:t>
            </a:r>
          </a:p>
          <a:p>
            <a:endParaRPr lang="cs-CZ" dirty="0"/>
          </a:p>
          <a:p>
            <a:r>
              <a:rPr lang="cs-CZ" dirty="0"/>
              <a:t>Nejčastěji využívaným nástrojem bývá </a:t>
            </a:r>
            <a:r>
              <a:rPr lang="cs-CZ" dirty="0" err="1"/>
              <a:t>tensorboard</a:t>
            </a:r>
            <a:r>
              <a:rPr lang="cs-CZ" dirty="0"/>
              <a:t>, ale objevují se i modernější a sofistikovanější nástroje, jako je například </a:t>
            </a:r>
            <a:r>
              <a:rPr lang="cs-CZ" dirty="0" err="1"/>
              <a:t>weights</a:t>
            </a:r>
            <a:r>
              <a:rPr lang="cs-CZ" dirty="0"/>
              <a:t> and </a:t>
            </a:r>
            <a:r>
              <a:rPr lang="cs-CZ" dirty="0" err="1"/>
              <a:t>biases</a:t>
            </a:r>
            <a:r>
              <a:rPr lang="cs-CZ" dirty="0"/>
              <a:t>. Na tento nástroj se na konci více podíváme.</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10</a:t>
            </a:fld>
            <a:endParaRPr lang="cs-CZ"/>
          </a:p>
        </p:txBody>
      </p:sp>
    </p:spTree>
    <p:extLst>
      <p:ext uri="{BB962C8B-B14F-4D97-AF65-F5344CB8AC3E}">
        <p14:creationId xmlns:p14="http://schemas.microsoft.com/office/powerpoint/2010/main" val="3895921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K vyhledávání budeme mít dvě přednášky, je důležité pro získání informace z velkého množství dat a hlavně rychlé získání informace. </a:t>
            </a:r>
          </a:p>
          <a:p>
            <a:endParaRPr lang="cs-CZ" dirty="0"/>
          </a:p>
          <a:p>
            <a:r>
              <a:rPr lang="cs-CZ" dirty="0"/>
              <a:t>Spíše než obecné vyhledávače jako Google byste si nyní měli představit vertikální vyhledávače. Jedná se o aplikace zaměřující se na více specifický problém, takže nepracují se všemi daty, ale pouze v dané oblastí. Tím dosáhneme lepších výsledků a nekazí nám to například nějaké anomálie a také nemusíme řešit spoustu dalších problémů. Jedná se například o vyhledávání v obchodech nebo </a:t>
            </a:r>
            <a:r>
              <a:rPr lang="cs-CZ" dirty="0" err="1"/>
              <a:t>google</a:t>
            </a:r>
            <a:r>
              <a:rPr lang="cs-CZ" dirty="0"/>
              <a:t> </a:t>
            </a:r>
            <a:r>
              <a:rPr lang="cs-CZ" dirty="0" err="1"/>
              <a:t>scholar</a:t>
            </a:r>
            <a:r>
              <a:rPr lang="cs-CZ" dirty="0"/>
              <a:t>, který se používá pro vědecké články.</a:t>
            </a:r>
          </a:p>
          <a:p>
            <a:endParaRPr lang="cs-CZ" dirty="0"/>
          </a:p>
          <a:p>
            <a:r>
              <a:rPr lang="cs-CZ" dirty="0"/>
              <a:t>V přednášce se seznámíme s algoritmy, které využívá například v základu </a:t>
            </a:r>
            <a:r>
              <a:rPr lang="cs-CZ" dirty="0" err="1"/>
              <a:t>elasticsearch</a:t>
            </a:r>
            <a:r>
              <a:rPr lang="cs-CZ" dirty="0"/>
              <a:t>, takže byste poté něco podobného dokázali také vytvořit. Zároveň si v druhé přednášce na vyhledávání ukážeme vylepšení, pomocí kterých se dostanete k ještě lepším výsledkům.</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11</a:t>
            </a:fld>
            <a:endParaRPr lang="cs-CZ"/>
          </a:p>
        </p:txBody>
      </p:sp>
    </p:spTree>
    <p:extLst>
      <p:ext uri="{BB962C8B-B14F-4D97-AF65-F5344CB8AC3E}">
        <p14:creationId xmlns:p14="http://schemas.microsoft.com/office/powerpoint/2010/main" val="419883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Vyhledávání na webu se od základního vyhledávání liší pouze přidáním dalších metod. Základní vyhledávání se stále využívá, pouze není dostačující, protože nezávisí čistě na obsahu, ale i na dalších informacích, jako například na popularitě domény, relevantnosti pro uživatele a dalších hodnotách.</a:t>
            </a:r>
          </a:p>
          <a:p>
            <a:endParaRPr lang="cs-CZ" dirty="0"/>
          </a:p>
          <a:p>
            <a:r>
              <a:rPr lang="cs-CZ" dirty="0"/>
              <a:t>Navíc tedy používáme analýzu odkazů, analýzu chování uživatele, počítání </a:t>
            </a:r>
            <a:r>
              <a:rPr lang="cs-CZ" dirty="0" err="1"/>
              <a:t>prokliků</a:t>
            </a:r>
            <a:r>
              <a:rPr lang="cs-CZ" dirty="0"/>
              <a:t>, využití stáří stránky a mnoho dalších vylepšení. Spoustu a mnohem více z těchto metod využívá například Google, ale přesné informace k jejich implementacím bohužel nejsou zveřejňovány. </a:t>
            </a:r>
          </a:p>
          <a:p>
            <a:endParaRPr lang="cs-CZ" dirty="0"/>
          </a:p>
          <a:p>
            <a:r>
              <a:rPr lang="cs-CZ" dirty="0"/>
              <a:t>Google začal s algoritmem </a:t>
            </a:r>
            <a:r>
              <a:rPr lang="cs-CZ" dirty="0" err="1"/>
              <a:t>pagerank</a:t>
            </a:r>
            <a:r>
              <a:rPr lang="cs-CZ" dirty="0"/>
              <a:t> a ten si například v této přednášce ukážeme a sami si ho zkusíte poté implementovat na cvičení. Dole vidíte i zástupce dalších vyhledávačů na webu.</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12</a:t>
            </a:fld>
            <a:endParaRPr lang="cs-CZ"/>
          </a:p>
        </p:txBody>
      </p:sp>
    </p:spTree>
    <p:extLst>
      <p:ext uri="{BB962C8B-B14F-4D97-AF65-F5344CB8AC3E}">
        <p14:creationId xmlns:p14="http://schemas.microsoft.com/office/powerpoint/2010/main" val="1755142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indent="0">
              <a:buFont typeface="Arial" panose="020B0604020202020204" pitchFamily="34" charset="0"/>
              <a:buNone/>
            </a:pPr>
            <a:r>
              <a:rPr lang="cs-CZ" sz="2000" dirty="0"/>
              <a:t>Shlukování je zástupce tzv. </a:t>
            </a:r>
            <a:r>
              <a:rPr lang="cs-CZ" sz="2000" dirty="0" err="1"/>
              <a:t>unsupervised</a:t>
            </a:r>
            <a:r>
              <a:rPr lang="cs-CZ" sz="2000" dirty="0"/>
              <a:t> </a:t>
            </a:r>
            <a:r>
              <a:rPr lang="cs-CZ" sz="2000" dirty="0" err="1"/>
              <a:t>learning</a:t>
            </a:r>
            <a:r>
              <a:rPr lang="cs-CZ" sz="2000" dirty="0"/>
              <a:t> metod. Jde o to, že data nemají labely neboli popisky. Probíhá seskupení dat do shluků na základě vzdálenosti nebo podobnosti dat. Chceme aby v jednom shluku byla podobná data a také, aby podobnost mezi různými shluky byla nízká.</a:t>
            </a:r>
          </a:p>
          <a:p>
            <a:pPr marL="0" indent="0">
              <a:buFont typeface="Arial" panose="020B0604020202020204" pitchFamily="34" charset="0"/>
              <a:buNone/>
            </a:pPr>
            <a:endParaRPr lang="cs-CZ" sz="2000" dirty="0"/>
          </a:p>
          <a:p>
            <a:pPr marL="0" indent="0">
              <a:buFont typeface="Arial" panose="020B0604020202020204" pitchFamily="34" charset="0"/>
              <a:buNone/>
            </a:pPr>
            <a:r>
              <a:rPr lang="cs-CZ" sz="2000" dirty="0"/>
              <a:t>Aplikovat shlukování poté můžeme v mnoha oblastech, například v segmentaci trhu, analýze sociálních sítí, segmentaci obrazu nebo i segmentaci lékařských snímků.</a:t>
            </a:r>
          </a:p>
          <a:p>
            <a:pPr marL="0" indent="0">
              <a:buFont typeface="Arial" panose="020B0604020202020204" pitchFamily="34" charset="0"/>
              <a:buNone/>
            </a:pPr>
            <a:endParaRPr lang="cs-CZ" sz="2000" dirty="0"/>
          </a:p>
          <a:p>
            <a:pPr marL="285750" indent="-285750">
              <a:buFont typeface="Arial" panose="020B0604020202020204" pitchFamily="34" charset="0"/>
              <a:buChar char="•"/>
            </a:pPr>
            <a:r>
              <a:rPr lang="cs-CZ" sz="2000" dirty="0"/>
              <a:t>Využití v dalších tématech</a:t>
            </a:r>
          </a:p>
          <a:p>
            <a:pPr marL="685800" lvl="1">
              <a:buFont typeface="Arial" panose="020B0604020202020204" pitchFamily="34" charset="0"/>
              <a:buChar char="•"/>
            </a:pPr>
            <a:r>
              <a:rPr lang="cs-CZ" sz="2000" dirty="0"/>
              <a:t>Detekce kategorie dokumentu</a:t>
            </a:r>
          </a:p>
          <a:p>
            <a:pPr marL="685800" lvl="1">
              <a:buFont typeface="Arial" panose="020B0604020202020204" pitchFamily="34" charset="0"/>
              <a:buChar char="•"/>
            </a:pPr>
            <a:r>
              <a:rPr lang="cs-CZ" sz="2000" dirty="0" err="1"/>
              <a:t>Doporučovací</a:t>
            </a:r>
            <a:r>
              <a:rPr lang="cs-CZ" sz="2000" dirty="0"/>
              <a:t> systémy</a:t>
            </a:r>
          </a:p>
          <a:p>
            <a:pPr marL="685800" lvl="1">
              <a:buFont typeface="Arial" panose="020B0604020202020204" pitchFamily="34" charset="0"/>
              <a:buChar char="•"/>
            </a:pPr>
            <a:r>
              <a:rPr lang="cs-CZ" sz="2000" dirty="0"/>
              <a:t>Detekce anomálií</a:t>
            </a:r>
          </a:p>
          <a:p>
            <a:endParaRPr lang="cs-CZ" dirty="0"/>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13</a:t>
            </a:fld>
            <a:endParaRPr lang="cs-CZ"/>
          </a:p>
        </p:txBody>
      </p:sp>
    </p:spTree>
    <p:extLst>
      <p:ext uri="{BB962C8B-B14F-4D97-AF65-F5344CB8AC3E}">
        <p14:creationId xmlns:p14="http://schemas.microsoft.com/office/powerpoint/2010/main" val="2755945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Detekce sentimentu se používá pro extrakci subjektivního pohledu, náklonosti nebo odporu. Detekujeme kladný, záporný, neutrální nebo bipolární sentiment. Bipolarita znamená, že se vyskytuje jak kladný, tak i záporný sentiment.</a:t>
            </a:r>
          </a:p>
          <a:p>
            <a:endParaRPr lang="cs-CZ" dirty="0"/>
          </a:p>
          <a:p>
            <a:r>
              <a:rPr lang="cs-CZ" dirty="0"/>
              <a:t>Tato úloha je složitá, jelikož z textu je často těžké poznat jakým tónem chtěl uživatel sdělit svoji zkušenost. Je zde také polarita, která je většinou mezi hodnotami -1 pro zápornou a +1 pro kladnou. Výsledný sentiment se tedy pohybuje na tomto intervalu. Dále je složité odhalit sarkasmus a také do dat může být zanesen </a:t>
            </a:r>
            <a:r>
              <a:rPr lang="cs-CZ" dirty="0" err="1"/>
              <a:t>bias</a:t>
            </a:r>
            <a:r>
              <a:rPr lang="cs-CZ" dirty="0"/>
              <a:t>, kdy si například firma vytváří své vlastní pozitivní recenze, a nebo špatné pro konkurenci.</a:t>
            </a:r>
          </a:p>
          <a:p>
            <a:endParaRPr lang="cs-CZ" dirty="0"/>
          </a:p>
          <a:p>
            <a:r>
              <a:rPr lang="cs-CZ" dirty="0"/>
              <a:t>Sentiment poté můžeme využít například pro porovnání naších výrobků nebo služeb s konkurencí.</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14</a:t>
            </a:fld>
            <a:endParaRPr lang="cs-CZ"/>
          </a:p>
        </p:txBody>
      </p:sp>
    </p:spTree>
    <p:extLst>
      <p:ext uri="{BB962C8B-B14F-4D97-AF65-F5344CB8AC3E}">
        <p14:creationId xmlns:p14="http://schemas.microsoft.com/office/powerpoint/2010/main" val="2460659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Doporučovací</a:t>
            </a:r>
            <a:r>
              <a:rPr lang="cs-CZ" dirty="0"/>
              <a:t> systémy dnes nalezneme </a:t>
            </a:r>
            <a:r>
              <a:rPr lang="cs-CZ" dirty="0" err="1"/>
              <a:t>téměž</a:t>
            </a:r>
            <a:r>
              <a:rPr lang="cs-CZ" dirty="0"/>
              <a:t> v každé populární aplikaci. Snaží se nám doporučit další služby nebo produkci založené na naší historii – to znamená na naší minulé aktivitě. Jedná se například o navrhování hudby, zboží, filmů, produktů atd.</a:t>
            </a:r>
          </a:p>
          <a:p>
            <a:endParaRPr lang="cs-CZ" dirty="0"/>
          </a:p>
          <a:p>
            <a:r>
              <a:rPr lang="cs-CZ" dirty="0"/>
              <a:t>Služby se snaží udržet uživatele co nejdéle na jeho platformě nebo chtějí, abychom zakoupili nějaký produkt nebo další produkt. Tato oblast se často označuje jako </a:t>
            </a:r>
            <a:r>
              <a:rPr lang="cs-CZ" dirty="0" err="1"/>
              <a:t>attention</a:t>
            </a:r>
            <a:r>
              <a:rPr lang="cs-CZ" dirty="0"/>
              <a:t> </a:t>
            </a:r>
            <a:r>
              <a:rPr lang="cs-CZ" dirty="0" err="1"/>
              <a:t>economy</a:t>
            </a:r>
            <a:r>
              <a:rPr lang="cs-CZ" dirty="0"/>
              <a:t> a cílem všech služeb je co nejdéle udržet vaši pozornost, aby mohli maximalizovat jejich zisk. To ale může zacházet až tak daleko, že se zde vyskytuje možnost vytvoření závislosti pro uživatele, který si to ani nemusí uvědomovat. </a:t>
            </a:r>
          </a:p>
          <a:p>
            <a:endParaRPr lang="cs-CZ" dirty="0"/>
          </a:p>
          <a:p>
            <a:r>
              <a:rPr lang="cs-CZ" dirty="0"/>
              <a:t>Například Čína začala tento rok (2021) regulovat takovéto systémy. Každý systém musí projít analýzou a pokud se objeví, že má nežádoucí vliv na uživatele (jako například tvorbu závislosti), tak může být v dané oblasti zakázán.</a:t>
            </a:r>
          </a:p>
          <a:p>
            <a:endParaRPr lang="cs-CZ" dirty="0"/>
          </a:p>
          <a:p>
            <a:r>
              <a:rPr lang="cs-CZ" dirty="0"/>
              <a:t>Základní dělení je </a:t>
            </a:r>
            <a:r>
              <a:rPr lang="cs-CZ" dirty="0" err="1"/>
              <a:t>content-based</a:t>
            </a:r>
            <a:r>
              <a:rPr lang="cs-CZ" dirty="0"/>
              <a:t> doporučování, které znamená, že vám doporučíme více od podobného obsahu, který jste procházeli. Nebo </a:t>
            </a:r>
            <a:r>
              <a:rPr lang="cs-CZ" dirty="0" err="1"/>
              <a:t>collaborative</a:t>
            </a:r>
            <a:r>
              <a:rPr lang="cs-CZ" dirty="0"/>
              <a:t> </a:t>
            </a:r>
            <a:r>
              <a:rPr lang="cs-CZ" dirty="0" err="1"/>
              <a:t>filtering</a:t>
            </a:r>
            <a:r>
              <a:rPr lang="cs-CZ" dirty="0"/>
              <a:t>, který vytváří matici toho, co jste viděli a jak jste to hodnotili a snaží se doplnit chybějící hodnoty podle podobných uživatelů. Na základě predikovaných hodnot vám je doporučen další obsah.</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15</a:t>
            </a:fld>
            <a:endParaRPr lang="cs-CZ"/>
          </a:p>
        </p:txBody>
      </p:sp>
    </p:spTree>
    <p:extLst>
      <p:ext uri="{BB962C8B-B14F-4D97-AF65-F5344CB8AC3E}">
        <p14:creationId xmlns:p14="http://schemas.microsoft.com/office/powerpoint/2010/main" val="2548534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Detekce anomálií detekuje datové body, které se odlišují od normálního chování. Může se jednat pouze o chybu v datech, ale může jít například i o kritický incident, technickou chybu nebo změnu v chování uživatelů.</a:t>
            </a:r>
          </a:p>
          <a:p>
            <a:endParaRPr lang="cs-CZ" dirty="0"/>
          </a:p>
          <a:p>
            <a:r>
              <a:rPr lang="cs-CZ" dirty="0"/>
              <a:t>Anomálie dělíme na 3 základní typy – globální, což je bod, který se vychyluje z rozsahu celého </a:t>
            </a:r>
            <a:r>
              <a:rPr lang="cs-CZ" dirty="0" err="1"/>
              <a:t>datasetu</a:t>
            </a:r>
            <a:r>
              <a:rPr lang="cs-CZ" dirty="0"/>
              <a:t>. Kontextuální neboli podmíněné, tyto anomálie se nevychylují z celého </a:t>
            </a:r>
            <a:r>
              <a:rPr lang="cs-CZ" dirty="0" err="1"/>
              <a:t>datasetu</a:t>
            </a:r>
            <a:r>
              <a:rPr lang="cs-CZ" dirty="0"/>
              <a:t>, ale pouze v dané oblasti. Pokud například máme nějaká periodická data, tak v některé periodě by neseděla jedna nebo více hodnot, ale stále by seděla například mezi celkovým minimem a maximem dat. Kolektivní anomálie označuje podmnožinu </a:t>
            </a:r>
            <a:r>
              <a:rPr lang="cs-CZ" dirty="0" err="1"/>
              <a:t>datasetu</a:t>
            </a:r>
            <a:r>
              <a:rPr lang="cs-CZ" dirty="0"/>
              <a:t>, může se jednat například o několik po sobě jdoucích bodů, které změnily chování oproti předchozímu normálu.</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16</a:t>
            </a:fld>
            <a:endParaRPr lang="cs-CZ"/>
          </a:p>
        </p:txBody>
      </p:sp>
    </p:spTree>
    <p:extLst>
      <p:ext uri="{BB962C8B-B14F-4D97-AF65-F5344CB8AC3E}">
        <p14:creationId xmlns:p14="http://schemas.microsoft.com/office/powerpoint/2010/main" val="2685000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Vyhledávání vzorů používáme pro automatické rozpoznání vzorů neboli zákonitostí v datech. Vzory jako takové dobře detekujeme při grafickém zobrazení a hned například vidíme trend dat. Vyhledávání vzorů nám ale může zobrazit i zákonitosti, které člověku mohou být jinak skryté.</a:t>
            </a:r>
          </a:p>
          <a:p>
            <a:endParaRPr lang="cs-CZ" dirty="0"/>
          </a:p>
          <a:p>
            <a:r>
              <a:rPr lang="cs-CZ" dirty="0"/>
              <a:t>Vzorem rozumíme skupinu datových bodů nebo sekvencím které se společně často nebo pravidelně vyskytují v </a:t>
            </a:r>
            <a:r>
              <a:rPr lang="cs-CZ" dirty="0" err="1"/>
              <a:t>datasetu</a:t>
            </a:r>
            <a:r>
              <a:rPr lang="cs-CZ" dirty="0"/>
              <a:t>. Nemůže se tedy jednat o ojedinělý výskyt ze kterého bychom mohli dělat nějaké závěry.</a:t>
            </a:r>
          </a:p>
          <a:p>
            <a:endParaRPr lang="cs-CZ" dirty="0"/>
          </a:p>
          <a:p>
            <a:r>
              <a:rPr lang="cs-CZ" dirty="0"/>
              <a:t>Díky vyhledávání vzorů dokážeme nalézt produkty, které uživatelé často kupují dohromady a na základě této informace doporučovat tyto produkty nebo je alespoň zvýraznit. Případně pokud si uživatel koupí například telefon, tak zjistíme, že si s nejvyšší pravděpodobností při dalším nákupu koupí nějaké příslušenství. Také můžeme nalézt </a:t>
            </a:r>
            <a:r>
              <a:rPr lang="cs-CZ" dirty="0" err="1"/>
              <a:t>ingerentní</a:t>
            </a:r>
            <a:r>
              <a:rPr lang="cs-CZ" dirty="0"/>
              <a:t> (neoddělitelné) pravidelnosti v datech. </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17</a:t>
            </a:fld>
            <a:endParaRPr lang="cs-CZ"/>
          </a:p>
        </p:txBody>
      </p:sp>
    </p:spTree>
    <p:extLst>
      <p:ext uri="{BB962C8B-B14F-4D97-AF65-F5344CB8AC3E}">
        <p14:creationId xmlns:p14="http://schemas.microsoft.com/office/powerpoint/2010/main" val="831095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indent="0">
              <a:buNone/>
            </a:pPr>
            <a:r>
              <a:rPr lang="cs-CZ" dirty="0"/>
              <a:t>Genetické algoritmy mají počátek již v 60. letech od </a:t>
            </a:r>
            <a:r>
              <a:rPr lang="cs-CZ" dirty="0" err="1"/>
              <a:t>Hollanda</a:t>
            </a:r>
            <a:r>
              <a:rPr lang="cs-CZ" dirty="0"/>
              <a:t>. Ten v té době předpověděl, že takové algoritmy budou existovat a definoval jejich některé základní vlastnosti. </a:t>
            </a:r>
          </a:p>
          <a:p>
            <a:pPr marL="0" indent="0">
              <a:buNone/>
            </a:pPr>
            <a:endParaRPr lang="cs-CZ" dirty="0"/>
          </a:p>
          <a:p>
            <a:pPr marL="0" indent="0">
              <a:buNone/>
            </a:pPr>
            <a:r>
              <a:rPr lang="cs-CZ" dirty="0"/>
              <a:t>Prakticky se jedná o heuristický postup, který se snaží aplikací principů evoluční biologie nalézt řešení složitých problémů. Proto i používáme techniky napodobující evoluční procesy známé z biologie – dědičnost, mutace a přirozený výběr a křížení.</a:t>
            </a:r>
          </a:p>
          <a:p>
            <a:pPr marL="0" indent="0">
              <a:buNone/>
            </a:pPr>
            <a:endParaRPr lang="cs-CZ" dirty="0"/>
          </a:p>
          <a:p>
            <a:pPr marL="0" indent="0">
              <a:buNone/>
            </a:pPr>
            <a:r>
              <a:rPr lang="cs-CZ" dirty="0"/>
              <a:t>Cílem je tedy vyšlechtit řešení zadané úlohy. Určitě znáte například videa, kdy se genetický algoritmus učil hrát nějakou hru.</a:t>
            </a:r>
          </a:p>
          <a:p>
            <a:pPr marL="0" indent="0">
              <a:buNone/>
            </a:pPr>
            <a:endParaRPr lang="cs-CZ" dirty="0"/>
          </a:p>
          <a:p>
            <a:pPr marL="0" indent="0">
              <a:buNone/>
            </a:pPr>
            <a:r>
              <a:rPr lang="cs-CZ" dirty="0" err="1"/>
              <a:t>Conways</a:t>
            </a:r>
            <a:r>
              <a:rPr lang="cs-CZ" dirty="0"/>
              <a:t> game </a:t>
            </a:r>
            <a:r>
              <a:rPr lang="cs-CZ" dirty="0" err="1"/>
              <a:t>of</a:t>
            </a:r>
            <a:r>
              <a:rPr lang="cs-CZ" dirty="0"/>
              <a:t> </a:t>
            </a:r>
            <a:r>
              <a:rPr lang="cs-CZ" dirty="0" err="1"/>
              <a:t>life</a:t>
            </a:r>
            <a:r>
              <a:rPr lang="cs-CZ" dirty="0"/>
              <a:t> - pravidla</a:t>
            </a:r>
          </a:p>
          <a:p>
            <a:pPr marL="0" indent="0">
              <a:buNone/>
            </a:pPr>
            <a:r>
              <a:rPr lang="cs-CZ" dirty="0"/>
              <a:t>1.  </a:t>
            </a:r>
            <a:r>
              <a:rPr lang="en-US" dirty="0" err="1"/>
              <a:t>Každá</a:t>
            </a:r>
            <a:r>
              <a:rPr lang="en-US" dirty="0"/>
              <a:t> </a:t>
            </a:r>
            <a:r>
              <a:rPr lang="en-US" dirty="0" err="1"/>
              <a:t>živá</a:t>
            </a:r>
            <a:r>
              <a:rPr lang="en-US" dirty="0"/>
              <a:t> </a:t>
            </a:r>
            <a:r>
              <a:rPr lang="en-US" dirty="0" err="1"/>
              <a:t>bu</a:t>
            </a:r>
            <a:r>
              <a:rPr lang="cs-CZ" dirty="0" err="1"/>
              <a:t>ňka</a:t>
            </a:r>
            <a:r>
              <a:rPr lang="en-US" dirty="0"/>
              <a:t> s </a:t>
            </a:r>
            <a:r>
              <a:rPr lang="en-US" dirty="0" err="1"/>
              <a:t>mén</a:t>
            </a:r>
            <a:r>
              <a:rPr lang="cs-CZ" dirty="0"/>
              <a:t>ě</a:t>
            </a:r>
            <a:r>
              <a:rPr lang="en-US" dirty="0"/>
              <a:t> </a:t>
            </a:r>
            <a:r>
              <a:rPr lang="en-US" dirty="0" err="1"/>
              <a:t>než</a:t>
            </a:r>
            <a:r>
              <a:rPr lang="en-US" dirty="0"/>
              <a:t> </a:t>
            </a:r>
            <a:r>
              <a:rPr lang="cs-CZ" dirty="0"/>
              <a:t>dvěma </a:t>
            </a:r>
            <a:r>
              <a:rPr lang="en-US" dirty="0" err="1"/>
              <a:t>živými</a:t>
            </a:r>
            <a:r>
              <a:rPr lang="en-US" dirty="0"/>
              <a:t> </a:t>
            </a:r>
            <a:r>
              <a:rPr lang="en-US" dirty="0" err="1"/>
              <a:t>sousedy</a:t>
            </a:r>
            <a:r>
              <a:rPr lang="en-US" dirty="0"/>
              <a:t> </a:t>
            </a:r>
            <a:r>
              <a:rPr lang="cs-CZ" dirty="0"/>
              <a:t>zemře</a:t>
            </a:r>
            <a:r>
              <a:rPr lang="en-US" dirty="0"/>
              <a:t>.</a:t>
            </a:r>
          </a:p>
          <a:p>
            <a:pPr marL="0" indent="0">
              <a:buNone/>
            </a:pPr>
            <a:r>
              <a:rPr lang="cs-CZ" dirty="0"/>
              <a:t>2. </a:t>
            </a:r>
            <a:r>
              <a:rPr lang="en-US" dirty="0"/>
              <a:t> </a:t>
            </a:r>
            <a:r>
              <a:rPr lang="en-US" dirty="0" err="1"/>
              <a:t>Každá</a:t>
            </a:r>
            <a:r>
              <a:rPr lang="en-US" dirty="0"/>
              <a:t> </a:t>
            </a:r>
            <a:r>
              <a:rPr lang="en-US" dirty="0" err="1"/>
              <a:t>živá</a:t>
            </a:r>
            <a:r>
              <a:rPr lang="en-US" dirty="0"/>
              <a:t> </a:t>
            </a:r>
            <a:r>
              <a:rPr lang="en-US" dirty="0" err="1"/>
              <a:t>bu</a:t>
            </a:r>
            <a:r>
              <a:rPr lang="cs-CZ" dirty="0"/>
              <a:t>ň</a:t>
            </a:r>
            <a:r>
              <a:rPr lang="en-US" dirty="0"/>
              <a:t>ka se dv</a:t>
            </a:r>
            <a:r>
              <a:rPr lang="cs-CZ" dirty="0"/>
              <a:t>ě</a:t>
            </a:r>
            <a:r>
              <a:rPr lang="en-US" dirty="0"/>
              <a:t>ma </a:t>
            </a:r>
            <a:r>
              <a:rPr lang="en-US" dirty="0" err="1"/>
              <a:t>nebo</a:t>
            </a:r>
            <a:r>
              <a:rPr lang="en-US" dirty="0"/>
              <a:t> t</a:t>
            </a:r>
            <a:r>
              <a:rPr lang="cs-CZ" dirty="0"/>
              <a:t>ř</a:t>
            </a:r>
            <a:r>
              <a:rPr lang="en-US" dirty="0" err="1"/>
              <a:t>emi</a:t>
            </a:r>
            <a:r>
              <a:rPr lang="en-US" dirty="0"/>
              <a:t> </a:t>
            </a:r>
            <a:r>
              <a:rPr lang="en-US" dirty="0" err="1"/>
              <a:t>živými</a:t>
            </a:r>
            <a:r>
              <a:rPr lang="en-US" dirty="0"/>
              <a:t> </a:t>
            </a:r>
            <a:r>
              <a:rPr lang="en-US" dirty="0" err="1"/>
              <a:t>sousedy</a:t>
            </a:r>
            <a:r>
              <a:rPr lang="en-US" dirty="0"/>
              <a:t> z</a:t>
            </a:r>
            <a:r>
              <a:rPr lang="cs-CZ" dirty="0"/>
              <a:t>ů</a:t>
            </a:r>
            <a:r>
              <a:rPr lang="en-US" dirty="0" err="1"/>
              <a:t>stává</a:t>
            </a:r>
            <a:r>
              <a:rPr lang="en-US" dirty="0"/>
              <a:t> </a:t>
            </a:r>
            <a:r>
              <a:rPr lang="en-US" dirty="0" err="1"/>
              <a:t>žít</a:t>
            </a:r>
            <a:r>
              <a:rPr lang="en-US" dirty="0"/>
              <a:t>. </a:t>
            </a:r>
          </a:p>
          <a:p>
            <a:pPr marL="0" indent="0">
              <a:buNone/>
            </a:pPr>
            <a:r>
              <a:rPr lang="en-US" dirty="0"/>
              <a:t>3. </a:t>
            </a:r>
            <a:r>
              <a:rPr lang="en-US" dirty="0" err="1"/>
              <a:t>Každá</a:t>
            </a:r>
            <a:r>
              <a:rPr lang="en-US" dirty="0"/>
              <a:t> </a:t>
            </a:r>
            <a:r>
              <a:rPr lang="en-US" dirty="0" err="1"/>
              <a:t>živá</a:t>
            </a:r>
            <a:r>
              <a:rPr lang="en-US" dirty="0"/>
              <a:t> </a:t>
            </a:r>
            <a:r>
              <a:rPr lang="en-US" dirty="0" err="1"/>
              <a:t>bu</a:t>
            </a:r>
            <a:r>
              <a:rPr lang="cs-CZ" dirty="0"/>
              <a:t>ň</a:t>
            </a:r>
            <a:r>
              <a:rPr lang="en-US" dirty="0"/>
              <a:t>ka s </a:t>
            </a:r>
            <a:r>
              <a:rPr lang="en-US" dirty="0" err="1"/>
              <a:t>více</a:t>
            </a:r>
            <a:r>
              <a:rPr lang="en-US" dirty="0"/>
              <a:t> </a:t>
            </a:r>
            <a:r>
              <a:rPr lang="en-US" dirty="0" err="1"/>
              <a:t>než</a:t>
            </a:r>
            <a:r>
              <a:rPr lang="en-US" dirty="0"/>
              <a:t> t</a:t>
            </a:r>
            <a:r>
              <a:rPr lang="cs-CZ" dirty="0"/>
              <a:t>ř</a:t>
            </a:r>
            <a:r>
              <a:rPr lang="en-US" dirty="0" err="1"/>
              <a:t>emi</a:t>
            </a:r>
            <a:r>
              <a:rPr lang="en-US" dirty="0"/>
              <a:t> </a:t>
            </a:r>
            <a:r>
              <a:rPr lang="en-US" dirty="0" err="1"/>
              <a:t>živými</a:t>
            </a:r>
            <a:r>
              <a:rPr lang="en-US" dirty="0"/>
              <a:t> </a:t>
            </a:r>
            <a:r>
              <a:rPr lang="en-US" dirty="0" err="1"/>
              <a:t>sousedy</a:t>
            </a:r>
            <a:r>
              <a:rPr lang="en-US" dirty="0"/>
              <a:t> </a:t>
            </a:r>
            <a:r>
              <a:rPr lang="en-US" dirty="0" err="1"/>
              <a:t>zem</a:t>
            </a:r>
            <a:r>
              <a:rPr lang="cs-CZ" dirty="0"/>
              <a:t>ř</a:t>
            </a:r>
            <a:r>
              <a:rPr lang="en-US" dirty="0"/>
              <a:t>e. </a:t>
            </a:r>
          </a:p>
          <a:p>
            <a:pPr marL="0" indent="0">
              <a:buNone/>
            </a:pPr>
            <a:r>
              <a:rPr lang="en-US" dirty="0"/>
              <a:t>4. </a:t>
            </a:r>
            <a:r>
              <a:rPr lang="en-US" dirty="0" err="1"/>
              <a:t>Každá</a:t>
            </a:r>
            <a:r>
              <a:rPr lang="en-US" dirty="0"/>
              <a:t> </a:t>
            </a:r>
            <a:r>
              <a:rPr lang="en-US" dirty="0" err="1"/>
              <a:t>mrtvá</a:t>
            </a:r>
            <a:r>
              <a:rPr lang="en-US" dirty="0"/>
              <a:t> </a:t>
            </a:r>
            <a:r>
              <a:rPr lang="en-US" dirty="0" err="1"/>
              <a:t>bu</a:t>
            </a:r>
            <a:r>
              <a:rPr lang="cs-CZ" dirty="0"/>
              <a:t>ň</a:t>
            </a:r>
            <a:r>
              <a:rPr lang="en-US" dirty="0"/>
              <a:t>ka s </a:t>
            </a:r>
            <a:r>
              <a:rPr lang="en-US" dirty="0" err="1"/>
              <a:t>práv</a:t>
            </a:r>
            <a:r>
              <a:rPr lang="cs-CZ" dirty="0"/>
              <a:t>ě</a:t>
            </a:r>
            <a:r>
              <a:rPr lang="en-US" dirty="0"/>
              <a:t> t</a:t>
            </a:r>
            <a:r>
              <a:rPr lang="cs-CZ" dirty="0"/>
              <a:t>ř</a:t>
            </a:r>
            <a:r>
              <a:rPr lang="en-US" dirty="0" err="1"/>
              <a:t>emi</a:t>
            </a:r>
            <a:r>
              <a:rPr lang="en-US" dirty="0"/>
              <a:t> </a:t>
            </a:r>
            <a:r>
              <a:rPr lang="en-US" dirty="0" err="1"/>
              <a:t>živými</a:t>
            </a:r>
            <a:r>
              <a:rPr lang="en-US" dirty="0"/>
              <a:t> </a:t>
            </a:r>
            <a:r>
              <a:rPr lang="en-US" dirty="0" err="1"/>
              <a:t>sousedy</a:t>
            </a:r>
            <a:r>
              <a:rPr lang="en-US" dirty="0"/>
              <a:t> </a:t>
            </a:r>
            <a:r>
              <a:rPr lang="en-US" dirty="0" err="1"/>
              <a:t>oživne</a:t>
            </a:r>
            <a:endParaRPr lang="cs-CZ" dirty="0"/>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18</a:t>
            </a:fld>
            <a:endParaRPr lang="cs-CZ"/>
          </a:p>
        </p:txBody>
      </p:sp>
    </p:spTree>
    <p:extLst>
      <p:ext uri="{BB962C8B-B14F-4D97-AF65-F5344CB8AC3E}">
        <p14:creationId xmlns:p14="http://schemas.microsoft.com/office/powerpoint/2010/main" val="3240623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Primárním zaměřením tohoto předmětu jsou textová data. Ta obsahují velké množství informací, například názory a preference lidí. Díky využití těchto dat lze vytvořit inteligentní systémy na pomoc lidem, ale i na efektivnější marketing a spoustu dalších aplikací.</a:t>
            </a:r>
          </a:p>
          <a:p>
            <a:endParaRPr lang="cs-CZ" dirty="0"/>
          </a:p>
          <a:p>
            <a:r>
              <a:rPr lang="cs-CZ" dirty="0"/>
              <a:t>Zároveň obsahují lidské vědění, pokud se zaměříme na odbornou literaturu, tak je možné získávat nejnovější poznatky z nějakého oboru, ale například s tímto obsahem máme stále trochu problémy pro nějakém rozumném zpracování.</a:t>
            </a:r>
          </a:p>
          <a:p>
            <a:endParaRPr lang="cs-CZ" dirty="0"/>
          </a:p>
          <a:p>
            <a:r>
              <a:rPr lang="cs-CZ" dirty="0"/>
              <a:t>Zatím je většina obsahu generována a konzumována člověkem, který potřebuje naši pomoc při procházení obsahu takovou, aby nepřišel o žádná důležitá data. </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19</a:t>
            </a:fld>
            <a:endParaRPr lang="cs-CZ"/>
          </a:p>
        </p:txBody>
      </p:sp>
    </p:spTree>
    <p:extLst>
      <p:ext uri="{BB962C8B-B14F-4D97-AF65-F5344CB8AC3E}">
        <p14:creationId xmlns:p14="http://schemas.microsoft.com/office/powerpoint/2010/main" val="190898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Zástupný symbol pro obrázek snímku 1"/>
          <p:cNvSpPr>
            <a:spLocks noGrp="1" noRot="1" noChangeAspect="1" noTextEdit="1"/>
          </p:cNvSpPr>
          <p:nvPr>
            <p:ph type="sldImg"/>
          </p:nvPr>
        </p:nvSpPr>
        <p:spPr bwMode="auto">
          <a:noFill/>
          <a:ln>
            <a:solidFill>
              <a:srgbClr val="000000"/>
            </a:solidFill>
            <a:miter lim="800000"/>
            <a:headEnd/>
            <a:tailEnd/>
          </a:ln>
        </p:spPr>
      </p:sp>
      <p:sp>
        <p:nvSpPr>
          <p:cNvPr id="5123" name="Zástupný symbol pro poznámky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cs-CZ"/>
          </a:p>
        </p:txBody>
      </p:sp>
      <p:sp>
        <p:nvSpPr>
          <p:cNvPr id="5124" name="Zástupný symbol pro číslo snímku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CA9EC83-E084-48D0-9568-8C6C2AD14F59}" type="slidenum">
              <a:rPr lang="cs-CZ" smtClean="0"/>
              <a:pPr fontAlgn="base">
                <a:spcBef>
                  <a:spcPct val="0"/>
                </a:spcBef>
                <a:spcAft>
                  <a:spcPct val="0"/>
                </a:spcAft>
                <a:defRPr/>
              </a:pPr>
              <a:t>2</a:t>
            </a:fld>
            <a:endParaRPr lang="cs-CZ"/>
          </a:p>
        </p:txBody>
      </p:sp>
    </p:spTree>
    <p:extLst>
      <p:ext uri="{BB962C8B-B14F-4D97-AF65-F5344CB8AC3E}">
        <p14:creationId xmlns:p14="http://schemas.microsoft.com/office/powerpoint/2010/main" val="3362101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NLP je zkratka pro natural </a:t>
            </a:r>
            <a:r>
              <a:rPr lang="cs-CZ" dirty="0" err="1"/>
              <a:t>language</a:t>
            </a:r>
            <a:r>
              <a:rPr lang="cs-CZ" dirty="0"/>
              <a:t> </a:t>
            </a:r>
            <a:r>
              <a:rPr lang="cs-CZ" dirty="0" err="1"/>
              <a:t>processing</a:t>
            </a:r>
            <a:r>
              <a:rPr lang="cs-CZ" dirty="0"/>
              <a:t>. Jedná se o soubor technik pro zpracování, analýzu a generování textu.</a:t>
            </a:r>
          </a:p>
          <a:p>
            <a:endParaRPr lang="cs-CZ" dirty="0"/>
          </a:p>
          <a:p>
            <a:r>
              <a:rPr lang="cs-CZ" dirty="0"/>
              <a:t>Tento obor neoficiálně započal v 50. letech minulého století, kdy Alan </a:t>
            </a:r>
            <a:r>
              <a:rPr lang="cs-CZ" dirty="0" err="1"/>
              <a:t>turing</a:t>
            </a:r>
            <a:r>
              <a:rPr lang="cs-CZ" dirty="0"/>
              <a:t> vydal ve své publikaci </a:t>
            </a:r>
            <a:r>
              <a:rPr lang="cs-CZ" dirty="0" err="1"/>
              <a:t>Turingův</a:t>
            </a:r>
            <a:r>
              <a:rPr lang="cs-CZ" dirty="0"/>
              <a:t> test (původně nazýváno jako imitační hra). Cílem </a:t>
            </a:r>
            <a:r>
              <a:rPr lang="cs-CZ" dirty="0" err="1"/>
              <a:t>turingova</a:t>
            </a:r>
            <a:r>
              <a:rPr lang="cs-CZ" dirty="0"/>
              <a:t> testu je prověřit, zda se nějaký systém chová opravdu inteligentně. Pro to, aby nějaký systém splnil tuto úlohu, tak musí dokázat výborně zpracovávat přirozený jazyk a také generovat smysluplný text. Test funguje tak, že většinou několik porotců má určit, zda se jedná o počítač nebo o člověka a již v roce 2014 jeden ze systémů tímto testem prošel.</a:t>
            </a:r>
          </a:p>
          <a:p>
            <a:endParaRPr lang="cs-CZ" dirty="0"/>
          </a:p>
          <a:p>
            <a:r>
              <a:rPr lang="cs-CZ" dirty="0"/>
              <a:t>Snažíme se tedy vytvořit systém, který splní tento test, ale ne vždy nám jde o tento cíl. Většinou nám jde pouze o vytvoření systému, který dokáže řešit některou dílčí nebo úzce specializovanou úlohu. Druhy těchto úloh si ukážeme na dalších snímcích.</a:t>
            </a:r>
          </a:p>
          <a:p>
            <a:endParaRPr lang="cs-CZ" dirty="0"/>
          </a:p>
          <a:p>
            <a:r>
              <a:rPr lang="cs-CZ" dirty="0"/>
              <a:t>NLP začalo definováním pevných pravidel, ale nyní se jedná o kombinaci lingvistiky, statistiky, </a:t>
            </a:r>
            <a:r>
              <a:rPr lang="cs-CZ" dirty="0" err="1"/>
              <a:t>machine</a:t>
            </a:r>
            <a:r>
              <a:rPr lang="cs-CZ" dirty="0"/>
              <a:t> </a:t>
            </a:r>
            <a:r>
              <a:rPr lang="cs-CZ" dirty="0" err="1"/>
              <a:t>learningu</a:t>
            </a:r>
            <a:r>
              <a:rPr lang="cs-CZ" dirty="0"/>
              <a:t> a </a:t>
            </a:r>
            <a:r>
              <a:rPr lang="cs-CZ" dirty="0" err="1"/>
              <a:t>deep</a:t>
            </a:r>
            <a:r>
              <a:rPr lang="cs-CZ" dirty="0"/>
              <a:t> </a:t>
            </a:r>
            <a:r>
              <a:rPr lang="cs-CZ" dirty="0" err="1"/>
              <a:t>learningu</a:t>
            </a:r>
            <a:r>
              <a:rPr lang="cs-CZ" dirty="0"/>
              <a:t>.</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20</a:t>
            </a:fld>
            <a:endParaRPr lang="cs-CZ"/>
          </a:p>
        </p:txBody>
      </p:sp>
    </p:spTree>
    <p:extLst>
      <p:ext uri="{BB962C8B-B14F-4D97-AF65-F5344CB8AC3E}">
        <p14:creationId xmlns:p14="http://schemas.microsoft.com/office/powerpoint/2010/main" val="354288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NLP je relativně složitý obor, jazyk je symbolickým diskrétním signálem (</a:t>
            </a:r>
            <a:r>
              <a:rPr lang="cs-CZ" dirty="0" err="1"/>
              <a:t>Chris</a:t>
            </a:r>
            <a:r>
              <a:rPr lang="cs-CZ" dirty="0"/>
              <a:t> </a:t>
            </a:r>
            <a:r>
              <a:rPr lang="cs-CZ" dirty="0" err="1"/>
              <a:t>Manning</a:t>
            </a:r>
            <a:r>
              <a:rPr lang="cs-CZ" dirty="0"/>
              <a:t>) a existuje zde více způsobů, jak vyjádřit jeden a ten samý smysl. </a:t>
            </a:r>
          </a:p>
          <a:p>
            <a:endParaRPr lang="cs-CZ" dirty="0"/>
          </a:p>
          <a:p>
            <a:r>
              <a:rPr lang="cs-CZ" dirty="0"/>
              <a:t>Počítače potřebují porozumět textu i jeho smyslu. Dalším problémem je, že jeden model většinou nelze použít na více jazyků, protože mohou mít různá pravidla a jednoduše nebude fungovat. Stačí se podívat na základní rozdělení textu. Většinou jsme zvyklí text dělit podle mezery a nečekali byste tam žádnou složitost. Při použití tohoto přístupu na čínštině byste ale zjistili, že to nefunguje a bude zde potřeba sofistikovanější řešení.</a:t>
            </a:r>
          </a:p>
          <a:p>
            <a:endParaRPr lang="cs-CZ" dirty="0"/>
          </a:p>
          <a:p>
            <a:r>
              <a:rPr lang="cs-CZ" dirty="0"/>
              <a:t>Pak zde máme použití sarkasmu, abstrakce nebo dvojznačnost slov. Počítače s těmito úlohami mají stále problém, ale například detekce sarkasmu se momentálně ve výzkumu řeší a v budoucnu tuto úlohu pravděpodobně půjde vyřešit. Zatím se pro řešení používá BERT model, který si představíme v budoucnu a problémem je stále detekce sarkasmu, který je napsán jemně (není vidět hned na první pohled) a například dobře zapadá do okolního textu.</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21</a:t>
            </a:fld>
            <a:endParaRPr lang="cs-CZ"/>
          </a:p>
        </p:txBody>
      </p:sp>
    </p:spTree>
    <p:extLst>
      <p:ext uri="{BB962C8B-B14F-4D97-AF65-F5344CB8AC3E}">
        <p14:creationId xmlns:p14="http://schemas.microsoft.com/office/powerpoint/2010/main" val="2274976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Zde máme některé příklady aplikací, které jste mohli vidět už i u témat přednášek v sylabu. </a:t>
            </a:r>
          </a:p>
          <a:p>
            <a:endParaRPr lang="cs-CZ" dirty="0"/>
          </a:p>
          <a:p>
            <a:r>
              <a:rPr lang="cs-CZ" dirty="0"/>
              <a:t>Patří mezi ně vyhledávání, které pomáhá uživateli dohledat chtěný obsah. Může se jednat o vyhledávače typu Google, ale i o mnoho dalších úzce zaměřených nástrojů na některou oblast.</a:t>
            </a:r>
          </a:p>
          <a:p>
            <a:endParaRPr lang="cs-CZ" dirty="0"/>
          </a:p>
          <a:p>
            <a:r>
              <a:rPr lang="cs-CZ" dirty="0"/>
              <a:t>Filtrování obsahu se například často používá pro detekci spamu, reklamy nebo chtěných emailů.</a:t>
            </a:r>
          </a:p>
          <a:p>
            <a:endParaRPr lang="cs-CZ" dirty="0"/>
          </a:p>
          <a:p>
            <a:r>
              <a:rPr lang="cs-CZ" dirty="0"/>
              <a:t>Doporučování obsahu doporučí uživateli obsah, který by se mu mohl líbit a většinou funguje na podobnosti s ostatními uživateli. </a:t>
            </a:r>
          </a:p>
          <a:p>
            <a:endParaRPr lang="cs-CZ" dirty="0"/>
          </a:p>
          <a:p>
            <a:r>
              <a:rPr lang="cs-CZ" dirty="0"/>
              <a:t>Kategorizace nám pomůže detekovat kategorii obsahu a tak například lépe označit obsah nebo i pomáhat při vyhledávání.</a:t>
            </a:r>
          </a:p>
          <a:p>
            <a:endParaRPr lang="cs-CZ" dirty="0"/>
          </a:p>
          <a:p>
            <a:r>
              <a:rPr lang="cs-CZ" dirty="0"/>
              <a:t>Extrakci informací používáme všude, kde potřebujeme získat užitečná data a získat do nich větší vhled nebo je pouze použít pro nějakou další aplikaci. Často je součástí takového systému nějaká analýza, díky které získáme chtěná data.</a:t>
            </a:r>
          </a:p>
          <a:p>
            <a:endParaRPr lang="cs-CZ" dirty="0"/>
          </a:p>
          <a:p>
            <a:r>
              <a:rPr lang="cs-CZ" dirty="0"/>
              <a:t>Detekci sentimentu pak už dokážeme použít přímo na uživatele a hodnotit jak moc negativní nebo positivní daný text je, to se může například hodit u textového hodnocení a označit tak hodnocení, kterým by se měl někdo případně více věnovat. Případně také můžeme porovnávat hodnocení s naší konkurencí.</a:t>
            </a:r>
          </a:p>
          <a:p>
            <a:endParaRPr lang="cs-CZ" dirty="0"/>
          </a:p>
          <a:p>
            <a:r>
              <a:rPr lang="cs-CZ" dirty="0"/>
              <a:t>Je zde velké množství dalších aplikací, které zde bohužel nestihneme probrat, ale mnoho základních i aktuálních metod v tomto předmětu zvládneme projít.</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22</a:t>
            </a:fld>
            <a:endParaRPr lang="cs-CZ"/>
          </a:p>
        </p:txBody>
      </p:sp>
    </p:spTree>
    <p:extLst>
      <p:ext uri="{BB962C8B-B14F-4D97-AF65-F5344CB8AC3E}">
        <p14:creationId xmlns:p14="http://schemas.microsoft.com/office/powerpoint/2010/main" val="3160622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Další aplikace pro NLP mohou být v rozpoznání řeči, kde se v pozadí používá jazykový model, který může </a:t>
            </a:r>
            <a:r>
              <a:rPr lang="cs-CZ" dirty="0" err="1"/>
              <a:t>doupravovat</a:t>
            </a:r>
            <a:r>
              <a:rPr lang="cs-CZ" dirty="0"/>
              <a:t> výstup systému.</a:t>
            </a:r>
          </a:p>
          <a:p>
            <a:endParaRPr lang="cs-CZ" dirty="0"/>
          </a:p>
          <a:p>
            <a:r>
              <a:rPr lang="cs-CZ" dirty="0"/>
              <a:t>Part </a:t>
            </a:r>
            <a:r>
              <a:rPr lang="cs-CZ" dirty="0" err="1"/>
              <a:t>of</a:t>
            </a:r>
            <a:r>
              <a:rPr lang="cs-CZ" dirty="0"/>
              <a:t> </a:t>
            </a:r>
            <a:r>
              <a:rPr lang="cs-CZ" dirty="0" err="1"/>
              <a:t>speech</a:t>
            </a:r>
            <a:r>
              <a:rPr lang="cs-CZ" dirty="0"/>
              <a:t> </a:t>
            </a:r>
            <a:r>
              <a:rPr lang="cs-CZ" dirty="0" err="1"/>
              <a:t>tagging</a:t>
            </a:r>
            <a:r>
              <a:rPr lang="cs-CZ" dirty="0"/>
              <a:t> se používá například u rozpoznání slovních druhů. Tato úloha může být užitečná i při vyhledávání, kdy dáváme větší váhu na podstatná jména, slovesa a např. přídavná jména.</a:t>
            </a:r>
          </a:p>
          <a:p>
            <a:endParaRPr lang="cs-CZ" dirty="0"/>
          </a:p>
          <a:p>
            <a:r>
              <a:rPr lang="cs-CZ" dirty="0"/>
              <a:t>Rozlišování smyslu slova je celkem důležitá úloha v dialogových i dalších systémech. Velký problém nastává v případě, kdy máme jedno slovo, které znamená něco jiného v různém kontextu, proto je potřeba např. v dialogových systémech tuto úlohu řešit.</a:t>
            </a:r>
          </a:p>
          <a:p>
            <a:endParaRPr lang="cs-CZ" dirty="0"/>
          </a:p>
          <a:p>
            <a:r>
              <a:rPr lang="cs-CZ" dirty="0" err="1"/>
              <a:t>Named</a:t>
            </a:r>
            <a:r>
              <a:rPr lang="cs-CZ" dirty="0"/>
              <a:t> entity </a:t>
            </a:r>
            <a:r>
              <a:rPr lang="cs-CZ" dirty="0" err="1"/>
              <a:t>recognition</a:t>
            </a:r>
            <a:r>
              <a:rPr lang="cs-CZ" dirty="0"/>
              <a:t> se používá k extrakci informace z textu. Může se jednat o název produktu, označení lokace nebo jakékoliv další informace.</a:t>
            </a:r>
          </a:p>
          <a:p>
            <a:endParaRPr lang="cs-CZ" dirty="0"/>
          </a:p>
          <a:p>
            <a:r>
              <a:rPr lang="cs-CZ" dirty="0"/>
              <a:t>Rozlišování odkazu je opět užitečné např. v dialogových systémech, kdy se odkazujeme na nějakou osobu a systém by měl poznat o koho se jedná.</a:t>
            </a:r>
          </a:p>
          <a:p>
            <a:endParaRPr lang="cs-CZ" dirty="0"/>
          </a:p>
          <a:p>
            <a:r>
              <a:rPr lang="cs-CZ" dirty="0"/>
              <a:t>Generování textu obsahuje více úloh, od generace literárního díla až např. po odpovědi v chat </a:t>
            </a:r>
            <a:r>
              <a:rPr lang="cs-CZ" dirty="0" err="1"/>
              <a:t>botech</a:t>
            </a:r>
            <a:r>
              <a:rPr lang="cs-CZ" dirty="0"/>
              <a:t>.</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23</a:t>
            </a:fld>
            <a:endParaRPr lang="cs-CZ"/>
          </a:p>
        </p:txBody>
      </p:sp>
    </p:spTree>
    <p:extLst>
      <p:ext uri="{BB962C8B-B14F-4D97-AF65-F5344CB8AC3E}">
        <p14:creationId xmlns:p14="http://schemas.microsoft.com/office/powerpoint/2010/main" val="974939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24</a:t>
            </a:fld>
            <a:endParaRPr lang="cs-CZ"/>
          </a:p>
        </p:txBody>
      </p:sp>
    </p:spTree>
    <p:extLst>
      <p:ext uri="{BB962C8B-B14F-4D97-AF65-F5344CB8AC3E}">
        <p14:creationId xmlns:p14="http://schemas.microsoft.com/office/powerpoint/2010/main" val="1681123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Velkou výzvou jsou například obecné dialogové systémy nebo chat </a:t>
            </a:r>
            <a:r>
              <a:rPr lang="cs-CZ" dirty="0" err="1"/>
              <a:t>boti</a:t>
            </a:r>
            <a:r>
              <a:rPr lang="cs-CZ" dirty="0"/>
              <a:t>. Pokud jsou zaměřené pouze na nějakou specifickou funkci nebo zaměření, tak již většinou fungují spolehlivě. Problém je ale u obecné úlohy, kdy by tento systém mohl narazit na libovolné téma.</a:t>
            </a:r>
          </a:p>
          <a:p>
            <a:endParaRPr lang="cs-CZ" dirty="0"/>
          </a:p>
          <a:p>
            <a:r>
              <a:rPr lang="cs-CZ" dirty="0"/>
              <a:t>To částečně souvisí i s dalším bodem, kterým je odpovídání na otázky. Již v minulosti dokázala IBM porazit legendy ve znalostních soutěžích, kde bylo cílem zodpovídat různé otázky. Nyní se ale pracuje s mnohem větší doménou dat a například zde máme odkaz na </a:t>
            </a:r>
            <a:r>
              <a:rPr lang="cs-CZ" dirty="0" err="1"/>
              <a:t>dataset</a:t>
            </a:r>
            <a:r>
              <a:rPr lang="cs-CZ" dirty="0"/>
              <a:t> </a:t>
            </a:r>
            <a:r>
              <a:rPr lang="cs-CZ" dirty="0" err="1"/>
              <a:t>stanfordu</a:t>
            </a:r>
            <a:r>
              <a:rPr lang="cs-CZ" dirty="0"/>
              <a:t>, kde můžete vidět současné </a:t>
            </a:r>
            <a:r>
              <a:rPr lang="cs-CZ" dirty="0" err="1"/>
              <a:t>state</a:t>
            </a:r>
            <a:r>
              <a:rPr lang="cs-CZ" dirty="0"/>
              <a:t>-</a:t>
            </a:r>
            <a:r>
              <a:rPr lang="cs-CZ" dirty="0" err="1"/>
              <a:t>of</a:t>
            </a:r>
            <a:r>
              <a:rPr lang="cs-CZ" dirty="0"/>
              <a:t>-</a:t>
            </a:r>
            <a:r>
              <a:rPr lang="cs-CZ" dirty="0" err="1"/>
              <a:t>the</a:t>
            </a:r>
            <a:r>
              <a:rPr lang="cs-CZ" dirty="0"/>
              <a:t>-art metody. V tomto </a:t>
            </a:r>
            <a:r>
              <a:rPr lang="cs-CZ" dirty="0" err="1"/>
              <a:t>datasetu</a:t>
            </a:r>
            <a:r>
              <a:rPr lang="cs-CZ" dirty="0"/>
              <a:t> uvidíte, že nejlepší metoda </a:t>
            </a:r>
            <a:r>
              <a:rPr lang="cs-CZ" dirty="0" err="1"/>
              <a:t>dostahuje</a:t>
            </a:r>
            <a:r>
              <a:rPr lang="cs-CZ" dirty="0"/>
              <a:t> kolem 90 % a přesahuje výsledek člověka.</a:t>
            </a:r>
          </a:p>
          <a:p>
            <a:endParaRPr lang="cs-CZ" dirty="0"/>
          </a:p>
          <a:p>
            <a:r>
              <a:rPr lang="cs-CZ" dirty="0"/>
              <a:t>Také se řeší použití NLP pro jazyky s nízkými zdroji. To znamená, že pro některé jazyky je nedostatek dat a velké modely mají problém se na takových datech naučit generalizovat. Prakticky model přeučíte na daná data, ale nic dalšího z něj nedostanete. Například v Africe je kolem 2 tisíc jazyků a k většině z nich neexistuje dostatek dat. Řešením mohou být například univerzální jazykové modely, které by dokázaly přenést informace z jiného jazyka.</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25</a:t>
            </a:fld>
            <a:endParaRPr lang="cs-CZ"/>
          </a:p>
        </p:txBody>
      </p:sp>
    </p:spTree>
    <p:extLst>
      <p:ext uri="{BB962C8B-B14F-4D97-AF65-F5344CB8AC3E}">
        <p14:creationId xmlns:p14="http://schemas.microsoft.com/office/powerpoint/2010/main" val="1183225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Zástupný symbol pro obrázek snímku 1"/>
          <p:cNvSpPr>
            <a:spLocks noGrp="1" noRot="1" noChangeAspect="1" noTextEdit="1"/>
          </p:cNvSpPr>
          <p:nvPr>
            <p:ph type="sldImg"/>
          </p:nvPr>
        </p:nvSpPr>
        <p:spPr bwMode="auto">
          <a:noFill/>
          <a:ln>
            <a:solidFill>
              <a:srgbClr val="000000"/>
            </a:solidFill>
            <a:miter lim="800000"/>
            <a:headEnd/>
            <a:tailEnd/>
          </a:ln>
        </p:spPr>
      </p:sp>
      <p:sp>
        <p:nvSpPr>
          <p:cNvPr id="5123" name="Zástupný symbol pro poznámky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cs-CZ"/>
          </a:p>
        </p:txBody>
      </p:sp>
      <p:sp>
        <p:nvSpPr>
          <p:cNvPr id="5124" name="Zástupný symbol pro číslo snímku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CA9EC83-E084-48D0-9568-8C6C2AD14F59}" type="slidenum">
              <a:rPr lang="cs-CZ" smtClean="0"/>
              <a:pPr fontAlgn="base">
                <a:spcBef>
                  <a:spcPct val="0"/>
                </a:spcBef>
                <a:spcAft>
                  <a:spcPct val="0"/>
                </a:spcAft>
                <a:defRPr/>
              </a:pPr>
              <a:t>26</a:t>
            </a:fld>
            <a:endParaRPr lang="cs-CZ"/>
          </a:p>
        </p:txBody>
      </p:sp>
    </p:spTree>
    <p:extLst>
      <p:ext uri="{BB962C8B-B14F-4D97-AF65-F5344CB8AC3E}">
        <p14:creationId xmlns:p14="http://schemas.microsoft.com/office/powerpoint/2010/main" val="2674660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Tokenizace</a:t>
            </a:r>
            <a:r>
              <a:rPr lang="cs-CZ" dirty="0"/>
              <a:t> je pouze rozdělení textu na menší prvky, které se nazývají tokeny, Zároveň tímto odstraníte interpunkci. V příkladu metody vytěžování dat bychom použili pouze split přes mezery a měli bychom tento text rozdělený, pokud by se tam vyskytovala čárka, tak bychom pouze odfiltrovali tento znak.</a:t>
            </a:r>
          </a:p>
          <a:p>
            <a:endParaRPr lang="cs-CZ" dirty="0"/>
          </a:p>
          <a:p>
            <a:r>
              <a:rPr lang="cs-CZ" dirty="0" err="1"/>
              <a:t>Tokenizace</a:t>
            </a:r>
            <a:r>
              <a:rPr lang="cs-CZ" dirty="0"/>
              <a:t> je závislá na jazyku, v jiném může mít mírně odlišná pravidla a ty je potřeba jasně definovat před začátkem úlohy viz. příklad.</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27</a:t>
            </a:fld>
            <a:endParaRPr lang="cs-CZ"/>
          </a:p>
        </p:txBody>
      </p:sp>
    </p:spTree>
    <p:extLst>
      <p:ext uri="{BB962C8B-B14F-4D97-AF65-F5344CB8AC3E}">
        <p14:creationId xmlns:p14="http://schemas.microsoft.com/office/powerpoint/2010/main" val="1662310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Stop </a:t>
            </a:r>
            <a:r>
              <a:rPr lang="cs-CZ" dirty="0" err="1"/>
              <a:t>words</a:t>
            </a:r>
            <a:r>
              <a:rPr lang="cs-CZ" dirty="0"/>
              <a:t> jsou slova, která nejsou žádoucí v dokumentu. Vadí nám jejich častý výskyt a tím i mohou ovlivňovat výsledek algoritmu. Např. při základním vyhledávání by nám některá spojka mohla ovlivnit výsledek a tím by se nám navrátily nerelevantní dokumenty. </a:t>
            </a:r>
          </a:p>
          <a:p>
            <a:endParaRPr lang="cs-CZ" dirty="0"/>
          </a:p>
          <a:p>
            <a:r>
              <a:rPr lang="cs-CZ" dirty="0"/>
              <a:t>Příklad</a:t>
            </a:r>
          </a:p>
          <a:p>
            <a:endParaRPr lang="cs-CZ" dirty="0"/>
          </a:p>
          <a:p>
            <a:r>
              <a:rPr lang="cs-CZ" dirty="0"/>
              <a:t>Proto vytváříme stop list, který může obsahovat pouze spojky a předložky nebo může být větší a eliminovat některé často se vyskytující výrazy v dané oblasti.</a:t>
            </a:r>
          </a:p>
          <a:p>
            <a:endParaRPr lang="cs-CZ" dirty="0"/>
          </a:p>
          <a:p>
            <a:r>
              <a:rPr lang="cs-CZ" dirty="0"/>
              <a:t>Moderní systémy nepotřebují stop listy, protože se s tímto problémem dokáží vypořádat jinak. Používají třeba inverse </a:t>
            </a:r>
            <a:r>
              <a:rPr lang="cs-CZ" dirty="0" err="1"/>
              <a:t>document</a:t>
            </a:r>
            <a:r>
              <a:rPr lang="cs-CZ" dirty="0"/>
              <a:t> </a:t>
            </a:r>
            <a:r>
              <a:rPr lang="cs-CZ" dirty="0" err="1"/>
              <a:t>frequency</a:t>
            </a:r>
            <a:r>
              <a:rPr lang="cs-CZ" dirty="0"/>
              <a:t>, kde se počítá výskyt nějakého slova v dokumentu a v celém korpusu. Pokud je slovo všude často, tak dostává menší váhu – to uvidíme konkrétně ve 4. přednášce.</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28</a:t>
            </a:fld>
            <a:endParaRPr lang="cs-CZ"/>
          </a:p>
        </p:txBody>
      </p:sp>
    </p:spTree>
    <p:extLst>
      <p:ext uri="{BB962C8B-B14F-4D97-AF65-F5344CB8AC3E}">
        <p14:creationId xmlns:p14="http://schemas.microsoft.com/office/powerpoint/2010/main" val="1022208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Normalizace textu se používá v mnoha aplikacích, například u vyhledávání. Cílem je nalezení slov i v případě odlišností v posloupnosti znaků tokenu. Toho dosáhneme tím, že všechna slova redukujeme na jejich základní tvar a tím budou vždy stejná.</a:t>
            </a:r>
          </a:p>
          <a:p>
            <a:endParaRPr lang="cs-CZ" dirty="0"/>
          </a:p>
          <a:p>
            <a:r>
              <a:rPr lang="cs-CZ" dirty="0"/>
              <a:t>Postup normalizace je tedy rozdělení textu na tokeny, odstranění stop </a:t>
            </a:r>
            <a:r>
              <a:rPr lang="cs-CZ" dirty="0" err="1"/>
              <a:t>words</a:t>
            </a:r>
            <a:r>
              <a:rPr lang="cs-CZ" dirty="0"/>
              <a:t>, </a:t>
            </a:r>
            <a:r>
              <a:rPr lang="cs-CZ" dirty="0" err="1"/>
              <a:t>stematizace</a:t>
            </a:r>
            <a:r>
              <a:rPr lang="cs-CZ" dirty="0"/>
              <a:t> nebo </a:t>
            </a:r>
            <a:r>
              <a:rPr lang="cs-CZ" dirty="0" err="1"/>
              <a:t>lematizace</a:t>
            </a:r>
            <a:r>
              <a:rPr lang="cs-CZ" dirty="0"/>
              <a:t> a případě volitelně i part </a:t>
            </a:r>
            <a:r>
              <a:rPr lang="cs-CZ" dirty="0" err="1"/>
              <a:t>of</a:t>
            </a:r>
            <a:r>
              <a:rPr lang="cs-CZ" dirty="0"/>
              <a:t> </a:t>
            </a:r>
            <a:r>
              <a:rPr lang="cs-CZ" dirty="0" err="1"/>
              <a:t>speech</a:t>
            </a:r>
            <a:r>
              <a:rPr lang="cs-CZ" dirty="0"/>
              <a:t> </a:t>
            </a:r>
            <a:r>
              <a:rPr lang="cs-CZ" dirty="0" err="1"/>
              <a:t>tagging</a:t>
            </a:r>
            <a:r>
              <a:rPr lang="cs-CZ" dirty="0"/>
              <a:t>, který může někdy zlepšit výsledek systému.</a:t>
            </a:r>
          </a:p>
          <a:p>
            <a:endParaRPr lang="cs-CZ" dirty="0"/>
          </a:p>
          <a:p>
            <a:r>
              <a:rPr lang="cs-CZ" dirty="0"/>
              <a:t>V anglickém jazyce je u </a:t>
            </a:r>
            <a:r>
              <a:rPr lang="cs-CZ" dirty="0" err="1"/>
              <a:t>stemmingu</a:t>
            </a:r>
            <a:r>
              <a:rPr lang="cs-CZ" dirty="0"/>
              <a:t> a </a:t>
            </a:r>
            <a:r>
              <a:rPr lang="cs-CZ" dirty="0" err="1"/>
              <a:t>lematizace</a:t>
            </a:r>
            <a:r>
              <a:rPr lang="cs-CZ" dirty="0"/>
              <a:t> jeden rozdíl. </a:t>
            </a:r>
            <a:r>
              <a:rPr lang="cs-CZ" dirty="0" err="1"/>
              <a:t>Stemming</a:t>
            </a:r>
            <a:r>
              <a:rPr lang="cs-CZ" dirty="0"/>
              <a:t> může redukovat token na slovo, které neodpovídá gramatice. Například </a:t>
            </a:r>
            <a:r>
              <a:rPr lang="cs-CZ" dirty="0" err="1"/>
              <a:t>people</a:t>
            </a:r>
            <a:r>
              <a:rPr lang="cs-CZ" dirty="0"/>
              <a:t> může převést na </a:t>
            </a:r>
            <a:r>
              <a:rPr lang="cs-CZ" dirty="0" err="1"/>
              <a:t>peopl</a:t>
            </a:r>
            <a:r>
              <a:rPr lang="cs-CZ" dirty="0"/>
              <a:t>, ale v některých aplikacích, kdy s tímto slovem nepotřebujeme přímo pracovat to nemusí vadit. </a:t>
            </a:r>
            <a:r>
              <a:rPr lang="cs-CZ" dirty="0" err="1"/>
              <a:t>Lematizace</a:t>
            </a:r>
            <a:r>
              <a:rPr lang="cs-CZ" dirty="0"/>
              <a:t> převádí token do základního gramatického tvaru, proto se nám předchozí problém v programu neukáže.</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29</a:t>
            </a:fld>
            <a:endParaRPr lang="cs-CZ"/>
          </a:p>
        </p:txBody>
      </p:sp>
    </p:spTree>
    <p:extLst>
      <p:ext uri="{BB962C8B-B14F-4D97-AF65-F5344CB8AC3E}">
        <p14:creationId xmlns:p14="http://schemas.microsoft.com/office/powerpoint/2010/main" val="1091475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3</a:t>
            </a:fld>
            <a:endParaRPr lang="cs-CZ"/>
          </a:p>
        </p:txBody>
      </p:sp>
    </p:spTree>
    <p:extLst>
      <p:ext uri="{BB962C8B-B14F-4D97-AF65-F5344CB8AC3E}">
        <p14:creationId xmlns:p14="http://schemas.microsoft.com/office/powerpoint/2010/main" val="27065732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 gramy jsou prakticky sekvence slov o délce N. Jsou využívané k základnímu modelování jazyka, například při rozpoznání řeči se v pozadí používá n-gramový jazykový model, který udává pravděpodobnost dalšího slova a tak nám pomáhá spolupracovat s rozpoznávačem.</a:t>
            </a:r>
          </a:p>
          <a:p>
            <a:endParaRPr lang="cs-CZ" dirty="0"/>
          </a:p>
          <a:p>
            <a:r>
              <a:rPr lang="cs-CZ" dirty="0"/>
              <a:t>Na příkladu můžete vidět, jak n gramy vypadají. </a:t>
            </a:r>
            <a:r>
              <a:rPr lang="cs-CZ" dirty="0" err="1"/>
              <a:t>Unigramy</a:t>
            </a:r>
            <a:r>
              <a:rPr lang="cs-CZ" dirty="0"/>
              <a:t> rozdělí tento text na samostatná slova. </a:t>
            </a:r>
            <a:r>
              <a:rPr lang="cs-CZ" dirty="0" err="1"/>
              <a:t>Bigramy</a:t>
            </a:r>
            <a:r>
              <a:rPr lang="cs-CZ" dirty="0"/>
              <a:t> si můžete představit pouze jako okénko posouvající se postupně po dvojicích slov. Trigramy poté nad trojicemi. </a:t>
            </a:r>
          </a:p>
          <a:p>
            <a:endParaRPr lang="cs-CZ" dirty="0"/>
          </a:p>
          <a:p>
            <a:r>
              <a:rPr lang="cs-CZ" dirty="0"/>
              <a:t>Aplikace může být na slovech, písmenech nebo třeba fonémech, které se používají například u rozpoznání jazyka. Další aplikací může být základní generování textu, oprava gramatických chyb a mnoho dalších úloh, kde se pracuje s nějakou sekvencí. </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30</a:t>
            </a:fld>
            <a:endParaRPr lang="cs-CZ"/>
          </a:p>
        </p:txBody>
      </p:sp>
    </p:spTree>
    <p:extLst>
      <p:ext uri="{BB962C8B-B14F-4D97-AF65-F5344CB8AC3E}">
        <p14:creationId xmlns:p14="http://schemas.microsoft.com/office/powerpoint/2010/main" val="2740233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V praxi n-gramy fungují ještě malinko jinak a pracuje se zde s pravděpodobnostmi. Pravděpodobnost celé věty určíme řetízkovým pravidlem. Jde o součin pravděpodobnosti prvního slova s druhým slovem za podmínky prvního slova a tak dále. Na konci máme pravděpodobnost posledního slova za podmínky všech slov před ním. Zde by ale mohl nastat problém například u příliš dlouhých vět.</a:t>
            </a:r>
          </a:p>
          <a:p>
            <a:endParaRPr lang="cs-CZ" dirty="0"/>
          </a:p>
          <a:p>
            <a:r>
              <a:rPr lang="cs-CZ" dirty="0"/>
              <a:t>Proto přišel markovský předpoklad, který říká, že závisí pouze na konečném a pevně daném počtu předchozích slov. Nyní se nám vzorec změnil a vidíte, že pravděpodobnost celé věty je závislá pouze na předchozích n slovech.</a:t>
            </a:r>
          </a:p>
          <a:p>
            <a:endParaRPr lang="cs-CZ" dirty="0"/>
          </a:p>
          <a:p>
            <a:r>
              <a:rPr lang="cs-CZ" dirty="0"/>
              <a:t>Je zde ještě pár menších úprav. První slovo není pravděpodobnost samotného slova, ale pravděpodobnost slova za podmínky, že je na počátku. Stejně tak můžeme přidat end token na konec, který nám může pomoct vygenerovat konec věty, jinak by model mohl pokračovat v generování dalších slov do nekonečna.</a:t>
            </a:r>
          </a:p>
          <a:p>
            <a:endParaRPr lang="cs-CZ" dirty="0"/>
          </a:p>
          <a:p>
            <a:r>
              <a:rPr lang="cs-CZ" dirty="0"/>
              <a:t>Na konci vidíme příklad </a:t>
            </a:r>
            <a:r>
              <a:rPr lang="cs-CZ" dirty="0" err="1"/>
              <a:t>bigramového</a:t>
            </a:r>
            <a:r>
              <a:rPr lang="cs-CZ" dirty="0"/>
              <a:t> modelu. Jedná se o součin všech pravděpodobností v dané větě. Jelikož se jedná o </a:t>
            </a:r>
            <a:r>
              <a:rPr lang="cs-CZ" dirty="0" err="1"/>
              <a:t>bigram</a:t>
            </a:r>
            <a:r>
              <a:rPr lang="cs-CZ" dirty="0"/>
              <a:t>, tak je slovo podmíněné pouze jeho předchůdcem a končíme v k+1, abychom započítali i end token.</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31</a:t>
            </a:fld>
            <a:endParaRPr lang="cs-CZ"/>
          </a:p>
        </p:txBody>
      </p:sp>
    </p:spTree>
    <p:extLst>
      <p:ext uri="{BB962C8B-B14F-4D97-AF65-F5344CB8AC3E}">
        <p14:creationId xmlns:p14="http://schemas.microsoft.com/office/powerpoint/2010/main" val="486633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Poslední co nám chybí je zjistit, jak vypočítat dané pravděpodobnosti. Prakticky nejde o nic jiného než o počítání slov. První spočteme počet případů, kdy tato dvě slova jdou za sebou a tuto hodnotu vydělíme sumou, která počítá předchozí slovo w i-1 a kolikrát je v kolokaci se všemi ostatními slovy.</a:t>
            </a:r>
          </a:p>
          <a:p>
            <a:endParaRPr lang="cs-CZ" dirty="0"/>
          </a:p>
          <a:p>
            <a:r>
              <a:rPr lang="cs-CZ" dirty="0"/>
              <a:t>Pokud se nad tím zamyslíte, tak nám tato suma stačí vyjádřit jako pravděpodobnost výskytu tohoto slova a nezáleží na slově, které ho následuje.</a:t>
            </a:r>
          </a:p>
          <a:p>
            <a:endParaRPr lang="cs-CZ" dirty="0"/>
          </a:p>
          <a:p>
            <a:r>
              <a:rPr lang="cs-CZ" dirty="0"/>
              <a:t>Takže pro zopakování – spočteme kolikrát se v textu tato dvojice nachází a vydělíme to počtem </a:t>
            </a:r>
            <a:r>
              <a:rPr lang="cs-CZ"/>
              <a:t>předchozího slova.</a:t>
            </a:r>
            <a:endParaRPr lang="cs-CZ" dirty="0"/>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32</a:t>
            </a:fld>
            <a:endParaRPr lang="cs-CZ"/>
          </a:p>
        </p:txBody>
      </p:sp>
    </p:spTree>
    <p:extLst>
      <p:ext uri="{BB962C8B-B14F-4D97-AF65-F5344CB8AC3E}">
        <p14:creationId xmlns:p14="http://schemas.microsoft.com/office/powerpoint/2010/main" val="2045217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33</a:t>
            </a:fld>
            <a:endParaRPr lang="cs-CZ"/>
          </a:p>
        </p:txBody>
      </p:sp>
    </p:spTree>
    <p:extLst>
      <p:ext uri="{BB962C8B-B14F-4D97-AF65-F5344CB8AC3E}">
        <p14:creationId xmlns:p14="http://schemas.microsoft.com/office/powerpoint/2010/main" val="1369961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4</a:t>
            </a:fld>
            <a:endParaRPr lang="cs-CZ"/>
          </a:p>
        </p:txBody>
      </p:sp>
    </p:spTree>
    <p:extLst>
      <p:ext uri="{BB962C8B-B14F-4D97-AF65-F5344CB8AC3E}">
        <p14:creationId xmlns:p14="http://schemas.microsoft.com/office/powerpoint/2010/main" val="1169381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Zhruba ¾ předmětu bude více zaměřeno na práci s textovými daty.</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5</a:t>
            </a:fld>
            <a:endParaRPr lang="cs-CZ"/>
          </a:p>
        </p:txBody>
      </p:sp>
    </p:spTree>
    <p:extLst>
      <p:ext uri="{BB962C8B-B14F-4D97-AF65-F5344CB8AC3E}">
        <p14:creationId xmlns:p14="http://schemas.microsoft.com/office/powerpoint/2010/main" val="4095007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6</a:t>
            </a:fld>
            <a:endParaRPr lang="cs-CZ"/>
          </a:p>
        </p:txBody>
      </p:sp>
    </p:spTree>
    <p:extLst>
      <p:ext uri="{BB962C8B-B14F-4D97-AF65-F5344CB8AC3E}">
        <p14:creationId xmlns:p14="http://schemas.microsoft.com/office/powerpoint/2010/main" val="4141508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Zástupný symbol pro obrázek snímku 1"/>
          <p:cNvSpPr>
            <a:spLocks noGrp="1" noRot="1" noChangeAspect="1" noTextEdit="1"/>
          </p:cNvSpPr>
          <p:nvPr>
            <p:ph type="sldImg"/>
          </p:nvPr>
        </p:nvSpPr>
        <p:spPr bwMode="auto">
          <a:noFill/>
          <a:ln>
            <a:solidFill>
              <a:srgbClr val="000000"/>
            </a:solidFill>
            <a:miter lim="800000"/>
            <a:headEnd/>
            <a:tailEnd/>
          </a:ln>
        </p:spPr>
      </p:sp>
      <p:sp>
        <p:nvSpPr>
          <p:cNvPr id="5123" name="Zástupný symbol pro poznámky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cs-CZ"/>
          </a:p>
        </p:txBody>
      </p:sp>
      <p:sp>
        <p:nvSpPr>
          <p:cNvPr id="5124" name="Zástupný symbol pro číslo snímku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CA9EC83-E084-48D0-9568-8C6C2AD14F59}" type="slidenum">
              <a:rPr lang="cs-CZ" smtClean="0"/>
              <a:pPr fontAlgn="base">
                <a:spcBef>
                  <a:spcPct val="0"/>
                </a:spcBef>
                <a:spcAft>
                  <a:spcPct val="0"/>
                </a:spcAft>
                <a:defRPr/>
              </a:pPr>
              <a:t>7</a:t>
            </a:fld>
            <a:endParaRPr lang="cs-CZ"/>
          </a:p>
        </p:txBody>
      </p:sp>
    </p:spTree>
    <p:extLst>
      <p:ext uri="{BB962C8B-B14F-4D97-AF65-F5344CB8AC3E}">
        <p14:creationId xmlns:p14="http://schemas.microsoft.com/office/powerpoint/2010/main" val="2628730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Každým dnem nám vzniká obrovské množství dat, které již dávno nejsme schopni ručně prohledávat. </a:t>
            </a:r>
          </a:p>
          <a:p>
            <a:endParaRPr lang="cs-CZ" dirty="0"/>
          </a:p>
          <a:p>
            <a:r>
              <a:rPr lang="cs-CZ" dirty="0"/>
              <a:t>Generují se například strojová data, kde mohou být logy a výstupy všech možných systému nebo výstupy senzorů a různých zařízení. Tato data mají často pevně danou strukturu a vyhledávání v nich je relativně jednoduché.</a:t>
            </a:r>
          </a:p>
          <a:p>
            <a:endParaRPr lang="cs-CZ" dirty="0"/>
          </a:p>
          <a:p>
            <a:r>
              <a:rPr lang="cs-CZ" dirty="0"/>
              <a:t>Naopak zde jsou lidská data, která jsou generována chováním uživatelů, jejich chaty, příspěvky, komentáři a různými dokumenty. Můžeme sem zařadit např. nejrůznější sociální sítě, ale i další zdroje jako jsou knihy, zprávy a další. Zde je vyhledávání a získávání užitečných dat složitější a často nemají žádnou společnou strukturu nebo předpis podle kterého bychom je jednoduše zpracovali.</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8</a:t>
            </a:fld>
            <a:endParaRPr lang="cs-CZ"/>
          </a:p>
        </p:txBody>
      </p:sp>
    </p:spTree>
    <p:extLst>
      <p:ext uri="{BB962C8B-B14F-4D97-AF65-F5344CB8AC3E}">
        <p14:creationId xmlns:p14="http://schemas.microsoft.com/office/powerpoint/2010/main" val="1651055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Vizualizace dat slouží ke grafické reprezentaci informací a dat. Vizualizace jsou potřeba téměř u každého projektu nebo aplikace, aby bylo vidět, co se v daném systému děje nebo aby bylo možné prezentovat výsledky.</a:t>
            </a:r>
          </a:p>
          <a:p>
            <a:endParaRPr lang="cs-CZ" dirty="0"/>
          </a:p>
          <a:p>
            <a:r>
              <a:rPr lang="cs-CZ" dirty="0"/>
              <a:t>Sami je využíváme pro získání vhled do dat, analýzu dat a vizualizaci jakýchkoliv dalších informací.</a:t>
            </a:r>
          </a:p>
          <a:p>
            <a:endParaRPr lang="cs-CZ" dirty="0"/>
          </a:p>
          <a:p>
            <a:r>
              <a:rPr lang="cs-CZ" dirty="0"/>
              <a:t>Toto téma začneme v další přednášce a ukážeme si tam hlavně různé druhy grafů, kdy je použít, jak redukovat dimenze dat a i projdeme základní knihovny pro vizualizaci v pythonu.</a:t>
            </a:r>
          </a:p>
        </p:txBody>
      </p:sp>
      <p:sp>
        <p:nvSpPr>
          <p:cNvPr id="4" name="Zástupný symbol pro číslo snímku 3"/>
          <p:cNvSpPr>
            <a:spLocks noGrp="1"/>
          </p:cNvSpPr>
          <p:nvPr>
            <p:ph type="sldNum" sz="quarter" idx="5"/>
          </p:nvPr>
        </p:nvSpPr>
        <p:spPr/>
        <p:txBody>
          <a:bodyPr/>
          <a:lstStyle/>
          <a:p>
            <a:pPr>
              <a:defRPr/>
            </a:pPr>
            <a:fld id="{0D6E96EA-E9FC-4CED-800E-CD7D2F847C81}" type="slidenum">
              <a:rPr lang="cs-CZ" smtClean="0"/>
              <a:pPr>
                <a:defRPr/>
              </a:pPr>
              <a:t>9</a:t>
            </a:fld>
            <a:endParaRPr lang="cs-CZ"/>
          </a:p>
        </p:txBody>
      </p:sp>
    </p:spTree>
    <p:extLst>
      <p:ext uri="{BB962C8B-B14F-4D97-AF65-F5344CB8AC3E}">
        <p14:creationId xmlns:p14="http://schemas.microsoft.com/office/powerpoint/2010/main" val="3273985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a:t>Klepnutím lze upravit styl předlohy nadpisů.</a:t>
            </a:r>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Klepnutím lze upravit styl předlohy podnadpisů.</a:t>
            </a:r>
          </a:p>
        </p:txBody>
      </p:sp>
      <p:sp>
        <p:nvSpPr>
          <p:cNvPr id="4" name="Zástupný symbol pro datum 3"/>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svislý text 2"/>
          <p:cNvSpPr>
            <a:spLocks noGrp="1"/>
          </p:cNvSpPr>
          <p:nvPr>
            <p:ph type="body" orient="vert" idx="1"/>
          </p:nvPr>
        </p:nvSpPr>
        <p:spPr/>
        <p:txBody>
          <a:bodyPr vert="eaVert"/>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a:t>Klepnutím lze upravit styl předlohy nadpisů.</a:t>
            </a:r>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lastní rozlože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datum 2"/>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UL - úvodní snímek">
    <p:spTree>
      <p:nvGrpSpPr>
        <p:cNvPr id="1" name=""/>
        <p:cNvGrpSpPr/>
        <p:nvPr/>
      </p:nvGrpSpPr>
      <p:grpSpPr>
        <a:xfrm>
          <a:off x="0" y="0"/>
          <a:ext cx="0" cy="0"/>
          <a:chOff x="0" y="0"/>
          <a:chExt cx="0" cy="0"/>
        </a:xfrm>
      </p:grpSpPr>
      <p:sp>
        <p:nvSpPr>
          <p:cNvPr id="3" name="Podnadpis 2"/>
          <p:cNvSpPr>
            <a:spLocks noGrp="1"/>
          </p:cNvSpPr>
          <p:nvPr>
            <p:ph type="subTitle" idx="1" hasCustomPrompt="1"/>
          </p:nvPr>
        </p:nvSpPr>
        <p:spPr>
          <a:xfrm>
            <a:off x="611188" y="3886200"/>
            <a:ext cx="7921625" cy="622920"/>
          </a:xfrm>
        </p:spPr>
        <p:txBody>
          <a:bodyPr/>
          <a:lstStyle>
            <a:lvl1pPr marL="0" indent="0" algn="ctr">
              <a:buNone/>
              <a:defRPr i="1"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dirty="0"/>
              <a:t>Klepnutím vložíte Jméno Příjmení </a:t>
            </a:r>
            <a:r>
              <a:rPr lang="en-US" dirty="0"/>
              <a:t>|</a:t>
            </a:r>
            <a:r>
              <a:rPr lang="cs-CZ" dirty="0"/>
              <a:t> Datum</a:t>
            </a:r>
          </a:p>
        </p:txBody>
      </p:sp>
      <p:sp>
        <p:nvSpPr>
          <p:cNvPr id="7" name="Nadpis 6"/>
          <p:cNvSpPr>
            <a:spLocks noGrp="1"/>
          </p:cNvSpPr>
          <p:nvPr>
            <p:ph type="title" hasCustomPrompt="1"/>
          </p:nvPr>
        </p:nvSpPr>
        <p:spPr>
          <a:xfrm>
            <a:off x="611188" y="2276872"/>
            <a:ext cx="7921625" cy="1143000"/>
          </a:xfrm>
        </p:spPr>
        <p:txBody>
          <a:bodyPr>
            <a:normAutofit/>
          </a:bodyPr>
          <a:lstStyle>
            <a:lvl1pPr>
              <a:defRPr sz="4000"/>
            </a:lvl1pPr>
          </a:lstStyle>
          <a:p>
            <a:r>
              <a:rPr lang="cs-CZ" dirty="0"/>
              <a:t>Klepnutím vložíte název prezentace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UL - text">
    <p:spTree>
      <p:nvGrpSpPr>
        <p:cNvPr id="1" name=""/>
        <p:cNvGrpSpPr/>
        <p:nvPr/>
      </p:nvGrpSpPr>
      <p:grpSpPr>
        <a:xfrm>
          <a:off x="0" y="0"/>
          <a:ext cx="0" cy="0"/>
          <a:chOff x="0" y="0"/>
          <a:chExt cx="0" cy="0"/>
        </a:xfrm>
      </p:grpSpPr>
      <p:sp>
        <p:nvSpPr>
          <p:cNvPr id="7" name="Nadpis 6"/>
          <p:cNvSpPr>
            <a:spLocks noGrp="1"/>
          </p:cNvSpPr>
          <p:nvPr>
            <p:ph type="title" hasCustomPrompt="1"/>
          </p:nvPr>
        </p:nvSpPr>
        <p:spPr>
          <a:xfrm>
            <a:off x="539552" y="908720"/>
            <a:ext cx="8064896" cy="720080"/>
          </a:xfrm>
        </p:spPr>
        <p:txBody>
          <a:bodyPr>
            <a:normAutofit/>
          </a:bodyPr>
          <a:lstStyle>
            <a:lvl1pPr>
              <a:defRPr sz="4000"/>
            </a:lvl1pPr>
          </a:lstStyle>
          <a:p>
            <a:r>
              <a:rPr lang="cs-CZ" dirty="0"/>
              <a:t>Klepnutím vložíte nadpis</a:t>
            </a:r>
          </a:p>
        </p:txBody>
      </p:sp>
      <p:sp>
        <p:nvSpPr>
          <p:cNvPr id="11" name="Zástupný symbol pro obsah 10"/>
          <p:cNvSpPr>
            <a:spLocks noGrp="1"/>
          </p:cNvSpPr>
          <p:nvPr>
            <p:ph sz="quarter" idx="10" hasCustomPrompt="1"/>
          </p:nvPr>
        </p:nvSpPr>
        <p:spPr>
          <a:xfrm>
            <a:off x="539750" y="1844824"/>
            <a:ext cx="8064500" cy="4392613"/>
          </a:xfrm>
        </p:spPr>
        <p:txBody>
          <a:bodyPr>
            <a:normAutofit/>
          </a:bodyPr>
          <a:lstStyle>
            <a:lvl1pPr>
              <a:buNone/>
              <a:defRPr sz="2800"/>
            </a:lvl1pPr>
          </a:lstStyle>
          <a:p>
            <a:pPr lvl="0"/>
            <a:r>
              <a:rPr lang="cs-CZ" dirty="0"/>
              <a:t>Klepnutím vložíte text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obsah 2"/>
          <p:cNvSpPr>
            <a:spLocks noGrp="1"/>
          </p:cNvSpPr>
          <p:nvPr>
            <p:ph idx="1"/>
          </p:nvPr>
        </p:nvSpPr>
        <p:spPr/>
        <p:txBody>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a:t>Klepnutím lze upravit styl předlohy nadpisů.</a:t>
            </a:r>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Klepnutím lze upravit styly předlohy textu.</a:t>
            </a:r>
          </a:p>
        </p:txBody>
      </p:sp>
      <p:sp>
        <p:nvSpPr>
          <p:cNvPr id="4" name="Zástupný symbol pro datum 3"/>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a:t>Klepnutím lze upravit styl předlohy nadpisů.</a:t>
            </a:r>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datum 2"/>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a:t>Klepnutím lze upravit styl předlohy nadpisů.</a:t>
            </a:r>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Klepnutím lze upravit styly předlohy textu.</a:t>
            </a:r>
          </a:p>
        </p:txBody>
      </p:sp>
      <p:sp>
        <p:nvSpPr>
          <p:cNvPr id="5" name="Zástupný symbol pro datum 4"/>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a:t>Klepnutím lze upravit styl předlohy nadpisů.</a:t>
            </a:r>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Klepnutím na ikonu přidáte obrázek.</a:t>
            </a:r>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Klepnutím lze upravit styly předlohy textu.</a:t>
            </a:r>
          </a:p>
        </p:txBody>
      </p:sp>
      <p:sp>
        <p:nvSpPr>
          <p:cNvPr id="5" name="Zástupný symbol pro datum 4"/>
          <p:cNvSpPr>
            <a:spLocks noGrp="1"/>
          </p:cNvSpPr>
          <p:nvPr>
            <p:ph type="dt" sz="half" idx="10"/>
          </p:nvPr>
        </p:nvSpPr>
        <p:spPr/>
        <p:txBody>
          <a:bodyPr/>
          <a:lstStyle/>
          <a:p>
            <a:fld id="{276F8F9B-1931-4F52-AD9E-88EBCF6B3CE2}" type="datetimeFigureOut">
              <a:rPr lang="cs-CZ" smtClean="0"/>
              <a:pPr/>
              <a:t>05.10.2022</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5815A274-92B4-42A2-8855-12FC36CD99BC}" type="slidenum">
              <a:rPr lang="cs-CZ" smtClean="0"/>
              <a:pPr/>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Klepnutím lze upravit styl předlohy nadpisů.</a:t>
            </a:r>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F8F9B-1931-4F52-AD9E-88EBCF6B3CE2}" type="datetimeFigureOut">
              <a:rPr lang="cs-CZ" smtClean="0"/>
              <a:pPr/>
              <a:t>05.10.2022</a:t>
            </a:fld>
            <a:endParaRPr lang="cs-CZ"/>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5A274-92B4-42A2-8855-12FC36CD99BC}" type="slidenum">
              <a:rPr lang="cs-CZ" smtClean="0"/>
              <a:pPr/>
              <a:t>‹#›</a:t>
            </a:fld>
            <a:endParaRPr lang="cs-CZ"/>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684" r:id="rId12"/>
    <p:sldLayoutId id="2147483740" r:id="rId13"/>
    <p:sldLayoutId id="2147483741"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hyperlink" Target="https://rajpurkar.github.io/SQuAD-explorer/"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hyperlink" Target="mailto:frantisek.kynych@tul.cz"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8" Type="http://schemas.openxmlformats.org/officeDocument/2006/relationships/hyperlink" Target="https://paperswithcode.com/sota" TargetMode="External"/><Relationship Id="rId3" Type="http://schemas.openxmlformats.org/officeDocument/2006/relationships/image" Target="../media/image2.png"/><Relationship Id="rId7" Type="http://schemas.openxmlformats.org/officeDocument/2006/relationships/hyperlink" Target="https://wandb.ai/site" TargetMode="External"/><Relationship Id="rId2" Type="http://schemas.openxmlformats.org/officeDocument/2006/relationships/notesSlide" Target="../notesSlides/notesSlide33.xml"/><Relationship Id="rId1" Type="http://schemas.openxmlformats.org/officeDocument/2006/relationships/slideLayout" Target="../slideLayouts/slideLayout14.xml"/><Relationship Id="rId6" Type="http://schemas.openxmlformats.org/officeDocument/2006/relationships/hyperlink" Target="https://huggingface.co/" TargetMode="External"/><Relationship Id="rId5" Type="http://schemas.openxmlformats.org/officeDocument/2006/relationships/hyperlink" Target="https://www.fast.ai/" TargetMode="External"/><Relationship Id="rId4" Type="http://schemas.openxmlformats.org/officeDocument/2006/relationships/hyperlink" Target="https://www.nltk.org/" TargetMode="External"/><Relationship Id="rId9" Type="http://schemas.openxmlformats.org/officeDocument/2006/relationships/hyperlink" Target="https://www.coursera.org/specializations/natural-language-process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Podnadpis 4"/>
          <p:cNvSpPr>
            <a:spLocks noGrp="1"/>
          </p:cNvSpPr>
          <p:nvPr>
            <p:ph type="subTitle" idx="1"/>
          </p:nvPr>
        </p:nvSpPr>
        <p:spPr>
          <a:xfrm>
            <a:off x="611187" y="5157192"/>
            <a:ext cx="7921625" cy="622920"/>
          </a:xfrm>
        </p:spPr>
        <p:txBody>
          <a:bodyPr>
            <a:normAutofit fontScale="55000" lnSpcReduction="20000"/>
          </a:bodyPr>
          <a:lstStyle/>
          <a:p>
            <a:r>
              <a:rPr lang="cs-CZ" dirty="0"/>
              <a:t>František Kynych</a:t>
            </a:r>
          </a:p>
          <a:p>
            <a:r>
              <a:rPr lang="cs-CZ" dirty="0"/>
              <a:t>6. 10. 2022 </a:t>
            </a:r>
            <a:r>
              <a:rPr lang="cs-CZ" dirty="0">
                <a:solidFill>
                  <a:srgbClr val="EE7F00"/>
                </a:solidFill>
              </a:rPr>
              <a:t>|</a:t>
            </a:r>
            <a:r>
              <a:rPr lang="cs-CZ" dirty="0"/>
              <a:t> MVD</a:t>
            </a:r>
          </a:p>
        </p:txBody>
      </p:sp>
      <p:sp>
        <p:nvSpPr>
          <p:cNvPr id="4" name="Nadpis 3"/>
          <p:cNvSpPr>
            <a:spLocks noGrp="1"/>
          </p:cNvSpPr>
          <p:nvPr>
            <p:ph type="title"/>
          </p:nvPr>
        </p:nvSpPr>
        <p:spPr/>
        <p:txBody>
          <a:bodyPr>
            <a:normAutofit/>
          </a:bodyPr>
          <a:lstStyle/>
          <a:p>
            <a:r>
              <a:rPr lang="cs-CZ" sz="3600" dirty="0"/>
              <a:t>Metody vytěžování dat</a:t>
            </a:r>
            <a:br>
              <a:rPr lang="cs-CZ" sz="3600" dirty="0"/>
            </a:br>
            <a:r>
              <a:rPr lang="cs-CZ" sz="2000" dirty="0"/>
              <a:t>Úvod</a:t>
            </a:r>
            <a:endParaRPr lang="cs-CZ"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Vizualizace dat pro ML</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Vizualizace</a:t>
            </a:r>
          </a:p>
          <a:p>
            <a:pPr marL="685800" lvl="1">
              <a:buFont typeface="Arial" panose="020B0604020202020204" pitchFamily="34" charset="0"/>
              <a:buChar char="•"/>
            </a:pPr>
            <a:r>
              <a:rPr lang="cs-CZ" sz="2000" dirty="0"/>
              <a:t>Průběhu učení</a:t>
            </a:r>
          </a:p>
          <a:p>
            <a:pPr marL="685800" lvl="1">
              <a:buFont typeface="Arial" panose="020B0604020202020204" pitchFamily="34" charset="0"/>
              <a:buChar char="•"/>
            </a:pPr>
            <a:r>
              <a:rPr lang="cs-CZ" sz="2000" dirty="0"/>
              <a:t>Stavu systému</a:t>
            </a:r>
          </a:p>
          <a:p>
            <a:pPr marL="685800" lvl="1">
              <a:buFont typeface="Arial" panose="020B0604020202020204" pitchFamily="34" charset="0"/>
              <a:buChar char="•"/>
            </a:pPr>
            <a:r>
              <a:rPr lang="cs-CZ" sz="2000" dirty="0"/>
              <a:t>Výsledků</a:t>
            </a:r>
          </a:p>
          <a:p>
            <a:pPr marL="685800" lvl="1">
              <a:buFont typeface="Arial" panose="020B0604020202020204" pitchFamily="34" charset="0"/>
              <a:buChar char="•"/>
            </a:pPr>
            <a:r>
              <a:rPr lang="cs-CZ" sz="2000" dirty="0"/>
              <a:t>Struktury modelu</a:t>
            </a:r>
          </a:p>
          <a:p>
            <a:pPr marL="285750">
              <a:buFont typeface="Arial" panose="020B0604020202020204" pitchFamily="34" charset="0"/>
              <a:buChar char="•"/>
            </a:pPr>
            <a:r>
              <a:rPr lang="cs-CZ" sz="2000" dirty="0"/>
              <a:t>Užitečné nástroje během celého životního cyklu ML modelu</a:t>
            </a:r>
          </a:p>
          <a:p>
            <a:pPr marL="685800" lvl="1">
              <a:buFont typeface="Arial" panose="020B0604020202020204" pitchFamily="34" charset="0"/>
              <a:buChar char="•"/>
            </a:pPr>
            <a:endParaRPr lang="cs-CZ" sz="2000" dirty="0"/>
          </a:p>
          <a:p>
            <a:pPr marL="285750" indent="-285750">
              <a:buFont typeface="Arial" panose="020B0604020202020204" pitchFamily="34" charset="0"/>
              <a:buChar char="•"/>
            </a:pPr>
            <a:endParaRPr lang="cs-CZ" sz="2000" dirty="0"/>
          </a:p>
          <a:p>
            <a:pPr marL="285750" indent="-285750">
              <a:buFont typeface="Arial" panose="020B0604020202020204" pitchFamily="34" charset="0"/>
              <a:buChar char="•"/>
            </a:pPr>
            <a:endParaRPr lang="cs-CZ" sz="2000" dirty="0"/>
          </a:p>
          <a:p>
            <a:pPr marL="685800" lvl="1">
              <a:buFont typeface="Symbol" panose="05050102010706020507" pitchFamily="18" charset="2"/>
              <a:buChar char="Þ"/>
            </a:pPr>
            <a:endParaRPr lang="cs-CZ" sz="17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pic>
        <p:nvPicPr>
          <p:cNvPr id="2" name="Obrázek 1">
            <a:extLst>
              <a:ext uri="{FF2B5EF4-FFF2-40B4-BE49-F238E27FC236}">
                <a16:creationId xmlns:a16="http://schemas.microsoft.com/office/drawing/2014/main" id="{46CBA032-FBCC-4499-9F8B-72D714D8D205}"/>
              </a:ext>
            </a:extLst>
          </p:cNvPr>
          <p:cNvPicPr>
            <a:picLocks noChangeAspect="1"/>
          </p:cNvPicPr>
          <p:nvPr/>
        </p:nvPicPr>
        <p:blipFill>
          <a:blip r:embed="rId4"/>
          <a:stretch>
            <a:fillRect/>
          </a:stretch>
        </p:blipFill>
        <p:spPr>
          <a:xfrm>
            <a:off x="3563888" y="4719248"/>
            <a:ext cx="2160240" cy="704553"/>
          </a:xfrm>
          <a:prstGeom prst="rect">
            <a:avLst/>
          </a:prstGeom>
        </p:spPr>
      </p:pic>
      <p:pic>
        <p:nvPicPr>
          <p:cNvPr id="7170" name="Picture 2" descr="TensorBoard | TensorFlow">
            <a:extLst>
              <a:ext uri="{FF2B5EF4-FFF2-40B4-BE49-F238E27FC236}">
                <a16:creationId xmlns:a16="http://schemas.microsoft.com/office/drawing/2014/main" id="{C739B959-0D52-4EDC-90D7-93E37C2A565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7624" y="4619637"/>
            <a:ext cx="1371222" cy="7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571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Vyhledávání</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Důležité pro získání informace z velkého množství dat</a:t>
            </a:r>
          </a:p>
          <a:p>
            <a:pPr marL="285750" indent="-285750">
              <a:buFont typeface="Arial" panose="020B0604020202020204" pitchFamily="34" charset="0"/>
              <a:buChar char="•"/>
            </a:pPr>
            <a:r>
              <a:rPr lang="cs-CZ" sz="2000" dirty="0"/>
              <a:t>Rychlé získání informace</a:t>
            </a:r>
          </a:p>
          <a:p>
            <a:pPr marL="285750" indent="-285750">
              <a:buFont typeface="Arial" panose="020B0604020202020204" pitchFamily="34" charset="0"/>
              <a:buChar char="•"/>
            </a:pPr>
            <a:endParaRPr lang="cs-CZ" sz="2000" dirty="0"/>
          </a:p>
          <a:p>
            <a:pPr marL="285750" indent="-285750">
              <a:buFont typeface="Arial" panose="020B0604020202020204" pitchFamily="34" charset="0"/>
              <a:buChar char="•"/>
            </a:pPr>
            <a:r>
              <a:rPr lang="cs-CZ" sz="2000" dirty="0"/>
              <a:t>Vertikální vyhledávače</a:t>
            </a:r>
          </a:p>
          <a:p>
            <a:pPr marL="685800" lvl="1">
              <a:buFont typeface="Arial" panose="020B0604020202020204" pitchFamily="34" charset="0"/>
              <a:buChar char="•"/>
            </a:pPr>
            <a:r>
              <a:rPr lang="cs-CZ" sz="2000" dirty="0"/>
              <a:t>Zaměřené na více specifický problém (nepracují se všemi daty)</a:t>
            </a:r>
          </a:p>
          <a:p>
            <a:pPr marL="685800" lvl="1">
              <a:buFont typeface="Arial" panose="020B0604020202020204" pitchFamily="34" charset="0"/>
              <a:buChar char="•"/>
            </a:pPr>
            <a:r>
              <a:rPr lang="cs-CZ" sz="2000" dirty="0"/>
              <a:t>Poskytují lepší výsledky v dané oblasti</a:t>
            </a:r>
          </a:p>
          <a:p>
            <a:pPr marL="685800" lvl="1">
              <a:buFont typeface="Arial" panose="020B0604020202020204" pitchFamily="34" charset="0"/>
              <a:buChar char="•"/>
            </a:pPr>
            <a:r>
              <a:rPr lang="cs-CZ" sz="2000" dirty="0"/>
              <a:t>Vyhledávání v obchodech, Google </a:t>
            </a:r>
            <a:r>
              <a:rPr lang="cs-CZ" sz="2000" dirty="0" err="1"/>
              <a:t>Scholar</a:t>
            </a:r>
            <a:r>
              <a:rPr lang="cs-CZ" sz="2000" dirty="0"/>
              <a:t>, …</a:t>
            </a:r>
          </a:p>
          <a:p>
            <a:pPr marL="685800" lvl="1">
              <a:buFont typeface="Arial" panose="020B0604020202020204" pitchFamily="34" charset="0"/>
              <a:buChar char="•"/>
            </a:pPr>
            <a:endParaRPr lang="cs-CZ" sz="2000" dirty="0"/>
          </a:p>
          <a:p>
            <a:pPr marL="0" indent="0"/>
            <a:r>
              <a:rPr lang="cs-CZ" sz="2000" dirty="0"/>
              <a:t> </a:t>
            </a:r>
          </a:p>
          <a:p>
            <a:pPr marL="285750" indent="-285750">
              <a:buFont typeface="Arial" panose="020B0604020202020204" pitchFamily="34" charset="0"/>
              <a:buChar char="•"/>
            </a:pPr>
            <a:endParaRPr lang="cs-CZ" sz="2000" dirty="0"/>
          </a:p>
          <a:p>
            <a:pPr marL="685800" lvl="1">
              <a:buFont typeface="Symbol" panose="05050102010706020507" pitchFamily="18" charset="2"/>
              <a:buChar char="Þ"/>
            </a:pPr>
            <a:endParaRPr lang="cs-CZ" sz="17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pic>
        <p:nvPicPr>
          <p:cNvPr id="6146" name="Picture 2" descr="Getting Started with Elasticsearch | by Arjun Rajpal | Expedia Group  Technology | Medium">
            <a:extLst>
              <a:ext uri="{FF2B5EF4-FFF2-40B4-BE49-F238E27FC236}">
                <a16:creationId xmlns:a16="http://schemas.microsoft.com/office/drawing/2014/main" id="{A1EB90C9-6373-4282-ACDC-1B1004AB7FE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3043" y="4437112"/>
            <a:ext cx="2376264" cy="1782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299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Vyhledávání na webu</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Rozšíření základní úlohy vyhledávání</a:t>
            </a:r>
          </a:p>
          <a:p>
            <a:pPr marL="285750" indent="-285750">
              <a:buFont typeface="Arial" panose="020B0604020202020204" pitchFamily="34" charset="0"/>
              <a:buChar char="•"/>
            </a:pPr>
            <a:r>
              <a:rPr lang="cs-CZ" sz="2000" dirty="0"/>
              <a:t>Používá další informace kromě základního textu</a:t>
            </a:r>
          </a:p>
          <a:p>
            <a:pPr marL="685800" lvl="1">
              <a:buFont typeface="Arial" panose="020B0604020202020204" pitchFamily="34" charset="0"/>
              <a:buChar char="•"/>
            </a:pPr>
            <a:r>
              <a:rPr lang="cs-CZ" sz="2000" dirty="0"/>
              <a:t>Analýza odkazů</a:t>
            </a:r>
          </a:p>
          <a:p>
            <a:pPr marL="685800" lvl="1">
              <a:buFont typeface="Arial" panose="020B0604020202020204" pitchFamily="34" charset="0"/>
              <a:buChar char="•"/>
            </a:pPr>
            <a:r>
              <a:rPr lang="cs-CZ" sz="2000" dirty="0"/>
              <a:t>Analýza chování uživatele</a:t>
            </a:r>
          </a:p>
          <a:p>
            <a:pPr marL="685800" lvl="1">
              <a:buFont typeface="Arial" panose="020B0604020202020204" pitchFamily="34" charset="0"/>
              <a:buChar char="•"/>
            </a:pPr>
            <a:r>
              <a:rPr lang="cs-CZ" sz="2000" dirty="0"/>
              <a:t>Počítání </a:t>
            </a:r>
            <a:r>
              <a:rPr lang="cs-CZ" sz="2000" dirty="0" err="1"/>
              <a:t>prokliků</a:t>
            </a:r>
            <a:endParaRPr lang="cs-CZ" sz="2000" dirty="0"/>
          </a:p>
          <a:p>
            <a:pPr marL="685800" lvl="1">
              <a:buFont typeface="Arial" panose="020B0604020202020204" pitchFamily="34" charset="0"/>
              <a:buChar char="•"/>
            </a:pPr>
            <a:r>
              <a:rPr lang="cs-CZ" sz="2000" dirty="0"/>
              <a:t>Využití stáří stránky</a:t>
            </a:r>
          </a:p>
          <a:p>
            <a:pPr marL="685800" lvl="1">
              <a:buFont typeface="Arial" panose="020B0604020202020204" pitchFamily="34" charset="0"/>
              <a:buChar char="•"/>
            </a:pPr>
            <a:r>
              <a:rPr lang="cs-CZ" sz="2000" dirty="0"/>
              <a:t>Mnoho dalších vylepšení</a:t>
            </a:r>
          </a:p>
          <a:p>
            <a:pPr marL="685800" lvl="1">
              <a:buFont typeface="Arial" panose="020B0604020202020204" pitchFamily="34" charset="0"/>
              <a:buChar char="•"/>
            </a:pPr>
            <a:endParaRPr lang="cs-CZ" sz="2000" dirty="0"/>
          </a:p>
          <a:p>
            <a:pPr marL="0" indent="0"/>
            <a:endParaRPr lang="cs-CZ" sz="2000" dirty="0"/>
          </a:p>
          <a:p>
            <a:pPr marL="0" indent="0"/>
            <a:endParaRPr lang="cs-CZ" sz="2000" dirty="0"/>
          </a:p>
          <a:p>
            <a:pPr marL="285750" indent="-285750">
              <a:buFont typeface="Arial" panose="020B0604020202020204" pitchFamily="34" charset="0"/>
              <a:buChar char="•"/>
            </a:pPr>
            <a:endParaRPr lang="cs-CZ" sz="2000" dirty="0"/>
          </a:p>
          <a:p>
            <a:pPr marL="285750" indent="-285750">
              <a:buFont typeface="Arial" panose="020B0604020202020204" pitchFamily="34" charset="0"/>
              <a:buChar char="•"/>
            </a:pPr>
            <a:endParaRPr lang="cs-CZ" sz="2000" dirty="0"/>
          </a:p>
          <a:p>
            <a:pPr marL="685800" lvl="1">
              <a:buFont typeface="Symbol" panose="05050102010706020507" pitchFamily="18" charset="2"/>
              <a:buChar char="Þ"/>
            </a:pPr>
            <a:endParaRPr lang="cs-CZ" sz="17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pic>
        <p:nvPicPr>
          <p:cNvPr id="5122" name="Picture 2" descr="Google změnil logo. Je univerzálnější a ukazuje, co děláte | Hospodářské  noviny (HN.cz)">
            <a:extLst>
              <a:ext uri="{FF2B5EF4-FFF2-40B4-BE49-F238E27FC236}">
                <a16:creationId xmlns:a16="http://schemas.microsoft.com/office/drawing/2014/main" id="{647F2DE3-AAA4-4A7A-9484-2A0309CA244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576" y="4990042"/>
            <a:ext cx="1605955" cy="90356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uckDuckGo logo and symbol, meaning, history, PNG">
            <a:extLst>
              <a:ext uri="{FF2B5EF4-FFF2-40B4-BE49-F238E27FC236}">
                <a16:creationId xmlns:a16="http://schemas.microsoft.com/office/drawing/2014/main" id="{6C3B8AA3-AC7C-4E11-ACC8-15F1911B149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8353" y="4990042"/>
            <a:ext cx="1187624" cy="80865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Bing vector logo (.EPS + .SVG + .CDR) download for free">
            <a:extLst>
              <a:ext uri="{FF2B5EF4-FFF2-40B4-BE49-F238E27FC236}">
                <a16:creationId xmlns:a16="http://schemas.microsoft.com/office/drawing/2014/main" id="{C32ED148-6DE9-4728-A8BA-1A26096D858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4008" y="5106710"/>
            <a:ext cx="391302" cy="57532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Baidu to launch Thai search engine in 2014 | ZDNet">
            <a:extLst>
              <a:ext uri="{FF2B5EF4-FFF2-40B4-BE49-F238E27FC236}">
                <a16:creationId xmlns:a16="http://schemas.microsoft.com/office/drawing/2014/main" id="{FCB568DA-64A7-4F22-9566-1C333AACC1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4" y="4772120"/>
            <a:ext cx="1491630" cy="112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4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Shlukování</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err="1"/>
              <a:t>Unsupervised</a:t>
            </a:r>
            <a:r>
              <a:rPr lang="cs-CZ" sz="2000" dirty="0"/>
              <a:t> </a:t>
            </a:r>
            <a:r>
              <a:rPr lang="cs-CZ" sz="2000" dirty="0" err="1"/>
              <a:t>learning</a:t>
            </a:r>
            <a:endParaRPr lang="cs-CZ" sz="2000" dirty="0"/>
          </a:p>
          <a:p>
            <a:pPr marL="685800" lvl="1">
              <a:buFont typeface="Arial" panose="020B0604020202020204" pitchFamily="34" charset="0"/>
              <a:buChar char="•"/>
            </a:pPr>
            <a:r>
              <a:rPr lang="cs-CZ" sz="2000" dirty="0"/>
              <a:t>Data neobsahují labely</a:t>
            </a:r>
          </a:p>
          <a:p>
            <a:pPr marL="285750" indent="-285750">
              <a:buFont typeface="Arial" panose="020B0604020202020204" pitchFamily="34" charset="0"/>
              <a:buChar char="•"/>
            </a:pPr>
            <a:r>
              <a:rPr lang="cs-CZ" sz="2000" dirty="0"/>
              <a:t>Seskupení dat dle podobnosti do shluků</a:t>
            </a:r>
          </a:p>
          <a:p>
            <a:pPr marL="685800" lvl="1">
              <a:buFont typeface="Arial" panose="020B0604020202020204" pitchFamily="34" charset="0"/>
              <a:buChar char="•"/>
            </a:pPr>
            <a:endParaRPr lang="cs-CZ" sz="2000" dirty="0"/>
          </a:p>
          <a:p>
            <a:pPr marL="285750" indent="-285750">
              <a:buFont typeface="Arial" panose="020B0604020202020204" pitchFamily="34" charset="0"/>
              <a:buChar char="•"/>
            </a:pPr>
            <a:r>
              <a:rPr lang="cs-CZ" sz="2000" dirty="0"/>
              <a:t>Chceme, aby podobnost dat uvnitř shluků byla vysoká a mezi různými shluky nízká</a:t>
            </a:r>
          </a:p>
          <a:p>
            <a:pPr marL="285750" indent="-285750">
              <a:buFont typeface="Arial" panose="020B0604020202020204" pitchFamily="34" charset="0"/>
              <a:buChar char="•"/>
            </a:pPr>
            <a:endParaRPr lang="cs-CZ" sz="2000" dirty="0"/>
          </a:p>
          <a:p>
            <a:pPr marL="285750" indent="-285750">
              <a:buFont typeface="Arial" panose="020B0604020202020204" pitchFamily="34" charset="0"/>
              <a:buChar char="•"/>
            </a:pPr>
            <a:r>
              <a:rPr lang="cs-CZ" sz="2000" dirty="0"/>
              <a:t>Aplikace v</a:t>
            </a:r>
          </a:p>
          <a:p>
            <a:pPr marL="685800" lvl="1">
              <a:buFont typeface="Arial" panose="020B0604020202020204" pitchFamily="34" charset="0"/>
              <a:buChar char="•"/>
            </a:pPr>
            <a:r>
              <a:rPr lang="cs-CZ" sz="2000" dirty="0"/>
              <a:t>Segmentaci trhu</a:t>
            </a:r>
          </a:p>
          <a:p>
            <a:pPr marL="685800" lvl="1">
              <a:buFont typeface="Arial" panose="020B0604020202020204" pitchFamily="34" charset="0"/>
              <a:buChar char="•"/>
            </a:pPr>
            <a:r>
              <a:rPr lang="cs-CZ" sz="2000" dirty="0"/>
              <a:t>Analýza sociálních sítí</a:t>
            </a:r>
          </a:p>
          <a:p>
            <a:pPr marL="685800" lvl="1">
              <a:buFont typeface="Arial" panose="020B0604020202020204" pitchFamily="34" charset="0"/>
              <a:buChar char="•"/>
            </a:pPr>
            <a:r>
              <a:rPr lang="cs-CZ" sz="2000" dirty="0"/>
              <a:t>Segmentace obrazu</a:t>
            </a:r>
          </a:p>
          <a:p>
            <a:pPr marL="685800" lvl="1">
              <a:buFont typeface="Arial" panose="020B0604020202020204" pitchFamily="34" charset="0"/>
              <a:buChar char="•"/>
            </a:pPr>
            <a:r>
              <a:rPr lang="cs-CZ" sz="2000" dirty="0"/>
              <a:t>…</a:t>
            </a:r>
          </a:p>
          <a:p>
            <a:pPr marL="285750" indent="-285750">
              <a:buFont typeface="Arial" panose="020B0604020202020204" pitchFamily="34" charset="0"/>
              <a:buChar char="•"/>
            </a:pPr>
            <a:endParaRPr lang="cs-CZ" sz="2000" dirty="0"/>
          </a:p>
          <a:p>
            <a:pPr marL="685800" lvl="1">
              <a:buFont typeface="Symbol" panose="05050102010706020507" pitchFamily="18" charset="2"/>
              <a:buChar char="Þ"/>
            </a:pPr>
            <a:endParaRPr lang="cs-CZ" sz="17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spTree>
    <p:extLst>
      <p:ext uri="{BB962C8B-B14F-4D97-AF65-F5344CB8AC3E}">
        <p14:creationId xmlns:p14="http://schemas.microsoft.com/office/powerpoint/2010/main" val="281132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Detekce sentimentu</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Extrakce subjektivního pohledu (náklonost / odpor)</a:t>
            </a:r>
          </a:p>
          <a:p>
            <a:pPr marL="285750">
              <a:buFont typeface="Arial" panose="020B0604020202020204" pitchFamily="34" charset="0"/>
              <a:buChar char="•"/>
            </a:pPr>
            <a:endParaRPr lang="cs-CZ" sz="2000" dirty="0"/>
          </a:p>
          <a:p>
            <a:pPr marL="285750">
              <a:buFont typeface="Arial" panose="020B0604020202020204" pitchFamily="34" charset="0"/>
              <a:buChar char="•"/>
            </a:pPr>
            <a:r>
              <a:rPr lang="cs-CZ" sz="2000" dirty="0"/>
              <a:t>Detekce kladného, záporného, neutrálního nebo bipolárního sentimentu</a:t>
            </a:r>
          </a:p>
          <a:p>
            <a:pPr marL="685800" lvl="1">
              <a:buFont typeface="Arial" panose="020B0604020202020204" pitchFamily="34" charset="0"/>
              <a:buChar char="•"/>
            </a:pPr>
            <a:r>
              <a:rPr lang="cs-CZ" sz="2000" dirty="0"/>
              <a:t>Bipolarita = kladný a záporný zároveň</a:t>
            </a:r>
          </a:p>
          <a:p>
            <a:pPr marL="285750">
              <a:buFont typeface="Arial" panose="020B0604020202020204" pitchFamily="34" charset="0"/>
              <a:buChar char="•"/>
            </a:pPr>
            <a:endParaRPr lang="cs-CZ" sz="2000" dirty="0"/>
          </a:p>
          <a:p>
            <a:pPr marL="285750">
              <a:buFont typeface="Arial" panose="020B0604020202020204" pitchFamily="34" charset="0"/>
              <a:buChar char="•"/>
            </a:pPr>
            <a:r>
              <a:rPr lang="cs-CZ" sz="2000" dirty="0"/>
              <a:t>Složitá úloha</a:t>
            </a:r>
          </a:p>
          <a:p>
            <a:pPr marL="685800" lvl="1">
              <a:buFont typeface="Arial" panose="020B0604020202020204" pitchFamily="34" charset="0"/>
              <a:buChar char="•"/>
            </a:pPr>
            <a:r>
              <a:rPr lang="cs-CZ" sz="2000" dirty="0"/>
              <a:t>Tón</a:t>
            </a:r>
          </a:p>
          <a:p>
            <a:pPr marL="685800" lvl="1">
              <a:buFont typeface="Arial" panose="020B0604020202020204" pitchFamily="34" charset="0"/>
              <a:buChar char="•"/>
            </a:pPr>
            <a:r>
              <a:rPr lang="cs-CZ" sz="2000" dirty="0"/>
              <a:t>Polarita</a:t>
            </a:r>
          </a:p>
          <a:p>
            <a:pPr marL="685800" lvl="1">
              <a:buFont typeface="Arial" panose="020B0604020202020204" pitchFamily="34" charset="0"/>
              <a:buChar char="•"/>
            </a:pPr>
            <a:r>
              <a:rPr lang="cs-CZ" sz="2000" dirty="0"/>
              <a:t>Sarkasmus</a:t>
            </a:r>
          </a:p>
          <a:p>
            <a:pPr marL="685800" lvl="1">
              <a:buFont typeface="Arial" panose="020B0604020202020204" pitchFamily="34" charset="0"/>
              <a:buChar char="•"/>
            </a:pPr>
            <a:r>
              <a:rPr lang="cs-CZ" sz="2000" dirty="0" err="1"/>
              <a:t>Bias</a:t>
            </a:r>
            <a:endParaRPr lang="cs-CZ" sz="2000" dirty="0"/>
          </a:p>
          <a:p>
            <a:pPr marL="285750" indent="-285750">
              <a:buFont typeface="Arial" panose="020B0604020202020204" pitchFamily="34" charset="0"/>
              <a:buChar char="•"/>
            </a:pPr>
            <a:endParaRPr lang="cs-CZ" sz="2000" dirty="0"/>
          </a:p>
          <a:p>
            <a:pPr marL="685800" lvl="1">
              <a:buFont typeface="Symbol" panose="05050102010706020507" pitchFamily="18" charset="2"/>
              <a:buChar char="Þ"/>
            </a:pPr>
            <a:endParaRPr lang="cs-CZ" sz="17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spTree>
    <p:extLst>
      <p:ext uri="{BB962C8B-B14F-4D97-AF65-F5344CB8AC3E}">
        <p14:creationId xmlns:p14="http://schemas.microsoft.com/office/powerpoint/2010/main" val="1005627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err="1"/>
              <a:t>Doporučovací</a:t>
            </a:r>
            <a:r>
              <a:rPr lang="cs-CZ" dirty="0"/>
              <a:t> systémy</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Doporučení dalších služeb nebo produktů založené na historii uživatele</a:t>
            </a:r>
          </a:p>
          <a:p>
            <a:pPr marL="685800" lvl="1">
              <a:buFont typeface="Arial" panose="020B0604020202020204" pitchFamily="34" charset="0"/>
              <a:buChar char="•"/>
            </a:pPr>
            <a:r>
              <a:rPr lang="cs-CZ" sz="2000" dirty="0"/>
              <a:t>Navrhování hudby, zboží, filmů, produktů atd.</a:t>
            </a:r>
          </a:p>
          <a:p>
            <a:pPr marL="685800" lvl="1">
              <a:buFont typeface="Arial" panose="020B0604020202020204" pitchFamily="34" charset="0"/>
              <a:buChar char="•"/>
            </a:pPr>
            <a:endParaRPr lang="cs-CZ" sz="2000" dirty="0"/>
          </a:p>
          <a:p>
            <a:pPr marL="285750">
              <a:buFont typeface="Arial" panose="020B0604020202020204" pitchFamily="34" charset="0"/>
              <a:buChar char="•"/>
            </a:pPr>
            <a:r>
              <a:rPr lang="cs-CZ" sz="2000" dirty="0"/>
              <a:t>Služba se snaží udržet uživatele déle na jeho platformě nebo o zakoupení produktu uživatelem</a:t>
            </a:r>
          </a:p>
          <a:p>
            <a:pPr marL="685800" lvl="1">
              <a:buFont typeface="Arial" panose="020B0604020202020204" pitchFamily="34" charset="0"/>
              <a:buChar char="•"/>
            </a:pPr>
            <a:r>
              <a:rPr lang="cs-CZ" sz="2000" dirty="0"/>
              <a:t>„</a:t>
            </a:r>
            <a:r>
              <a:rPr lang="cs-CZ" sz="2000" dirty="0" err="1"/>
              <a:t>The</a:t>
            </a:r>
            <a:r>
              <a:rPr lang="cs-CZ" sz="2000" dirty="0"/>
              <a:t> </a:t>
            </a:r>
            <a:r>
              <a:rPr lang="cs-CZ" sz="2000" dirty="0" err="1"/>
              <a:t>Attention</a:t>
            </a:r>
            <a:r>
              <a:rPr lang="cs-CZ" sz="2000" dirty="0"/>
              <a:t> </a:t>
            </a:r>
            <a:r>
              <a:rPr lang="cs-CZ" sz="2000" dirty="0" err="1"/>
              <a:t>Economy</a:t>
            </a:r>
            <a:r>
              <a:rPr lang="cs-CZ" sz="2000" dirty="0"/>
              <a:t>“</a:t>
            </a:r>
          </a:p>
          <a:p>
            <a:pPr marL="685800" lvl="1">
              <a:buFont typeface="Arial" panose="020B0604020202020204" pitchFamily="34" charset="0"/>
              <a:buChar char="•"/>
            </a:pPr>
            <a:r>
              <a:rPr lang="cs-CZ" sz="2000" dirty="0"/>
              <a:t>Možnost vytvoření závislosti uživatele</a:t>
            </a:r>
          </a:p>
          <a:p>
            <a:pPr marL="285750">
              <a:buFont typeface="Arial" panose="020B0604020202020204" pitchFamily="34" charset="0"/>
              <a:buChar char="•"/>
            </a:pPr>
            <a:endParaRPr lang="cs-CZ" sz="2000" dirty="0"/>
          </a:p>
          <a:p>
            <a:pPr marL="285750">
              <a:buFont typeface="Arial" panose="020B0604020202020204" pitchFamily="34" charset="0"/>
              <a:buChar char="•"/>
            </a:pPr>
            <a:endParaRPr lang="cs-CZ" sz="2000" dirty="0"/>
          </a:p>
          <a:p>
            <a:pPr marL="285750">
              <a:buFont typeface="Arial" panose="020B0604020202020204" pitchFamily="34" charset="0"/>
              <a:buChar char="•"/>
            </a:pPr>
            <a:r>
              <a:rPr lang="cs-CZ" sz="2000" dirty="0" err="1"/>
              <a:t>Content-based</a:t>
            </a:r>
            <a:endParaRPr lang="cs-CZ" sz="2000" dirty="0"/>
          </a:p>
          <a:p>
            <a:pPr marL="285750">
              <a:buFont typeface="Arial" panose="020B0604020202020204" pitchFamily="34" charset="0"/>
              <a:buChar char="•"/>
            </a:pPr>
            <a:r>
              <a:rPr lang="cs-CZ" sz="2000" dirty="0" err="1"/>
              <a:t>Collaborative</a:t>
            </a:r>
            <a:r>
              <a:rPr lang="cs-CZ" sz="2000" dirty="0"/>
              <a:t> </a:t>
            </a:r>
            <a:r>
              <a:rPr lang="cs-CZ" sz="2000" dirty="0" err="1"/>
              <a:t>filtering</a:t>
            </a:r>
            <a:endParaRPr lang="cs-CZ" sz="2000" dirty="0"/>
          </a:p>
          <a:p>
            <a:pPr marL="285750">
              <a:buFont typeface="Arial" panose="020B0604020202020204" pitchFamily="34" charset="0"/>
              <a:buChar char="•"/>
            </a:pPr>
            <a:endParaRPr lang="cs-CZ" sz="2000" dirty="0"/>
          </a:p>
          <a:p>
            <a:pPr marL="285750" indent="-285750">
              <a:buFont typeface="Arial" panose="020B0604020202020204" pitchFamily="34" charset="0"/>
              <a:buChar char="•"/>
            </a:pPr>
            <a:endParaRPr lang="cs-CZ" sz="2000" dirty="0"/>
          </a:p>
          <a:p>
            <a:pPr marL="685800" lvl="1">
              <a:buFont typeface="Symbol" panose="05050102010706020507" pitchFamily="18" charset="2"/>
              <a:buChar char="Þ"/>
            </a:pPr>
            <a:endParaRPr lang="cs-CZ" sz="17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pic>
        <p:nvPicPr>
          <p:cNvPr id="11266" name="Picture 2" descr="YouTube">
            <a:extLst>
              <a:ext uri="{FF2B5EF4-FFF2-40B4-BE49-F238E27FC236}">
                <a16:creationId xmlns:a16="http://schemas.microsoft.com/office/drawing/2014/main" id="{CEB9B33C-DDAB-4489-BC64-96C015B0A7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40" y="3645024"/>
            <a:ext cx="2060848" cy="206084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Listening is everything - Spotify">
            <a:extLst>
              <a:ext uri="{FF2B5EF4-FFF2-40B4-BE49-F238E27FC236}">
                <a16:creationId xmlns:a16="http://schemas.microsoft.com/office/drawing/2014/main" id="{A2CF3328-2877-4F93-9A01-9F1B26D89D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3361" y="5365470"/>
            <a:ext cx="1660889" cy="871967"/>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Amazon v USA přijme 100.000 lidí na plný úvazek - HRmag">
            <a:extLst>
              <a:ext uri="{FF2B5EF4-FFF2-40B4-BE49-F238E27FC236}">
                <a16:creationId xmlns:a16="http://schemas.microsoft.com/office/drawing/2014/main" id="{DFDE581C-C7B3-43C5-ACE1-65EADE1998A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76056" y="5718821"/>
            <a:ext cx="1423845" cy="51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270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Detekce anomálií</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Detekuje datové body, které se odlišují od normálního chování</a:t>
            </a:r>
          </a:p>
          <a:p>
            <a:pPr marL="285750" indent="-285750">
              <a:buFont typeface="Arial" panose="020B0604020202020204" pitchFamily="34" charset="0"/>
              <a:buChar char="•"/>
            </a:pPr>
            <a:r>
              <a:rPr lang="cs-CZ" sz="2000" dirty="0"/>
              <a:t>Může se jednat o kritický incident, technickou chybu nebo změnu chování uživatelů</a:t>
            </a:r>
          </a:p>
          <a:p>
            <a:pPr marL="285750" indent="-285750">
              <a:buFont typeface="Arial" panose="020B0604020202020204" pitchFamily="34" charset="0"/>
              <a:buChar char="•"/>
            </a:pPr>
            <a:endParaRPr lang="cs-CZ" sz="2000" dirty="0"/>
          </a:p>
          <a:p>
            <a:pPr marL="285750" indent="-285750">
              <a:buFont typeface="Arial" panose="020B0604020202020204" pitchFamily="34" charset="0"/>
              <a:buChar char="•"/>
            </a:pPr>
            <a:r>
              <a:rPr lang="cs-CZ" sz="2000" dirty="0"/>
              <a:t>Typy anomálií</a:t>
            </a:r>
          </a:p>
          <a:p>
            <a:pPr marL="685800" lvl="1">
              <a:buFont typeface="Arial" panose="020B0604020202020204" pitchFamily="34" charset="0"/>
              <a:buChar char="•"/>
            </a:pPr>
            <a:r>
              <a:rPr lang="cs-CZ" sz="2000" dirty="0" err="1"/>
              <a:t>Global</a:t>
            </a:r>
            <a:endParaRPr lang="cs-CZ" sz="2000" dirty="0"/>
          </a:p>
          <a:p>
            <a:pPr marL="1085850" lvl="2"/>
            <a:r>
              <a:rPr lang="cs-CZ" sz="1600" dirty="0"/>
              <a:t>Bod vychylující se z celého </a:t>
            </a:r>
            <a:r>
              <a:rPr lang="cs-CZ" sz="1600" dirty="0" err="1"/>
              <a:t>datasetu</a:t>
            </a:r>
            <a:endParaRPr lang="cs-CZ" sz="1600" dirty="0"/>
          </a:p>
          <a:p>
            <a:pPr marL="685800" lvl="1">
              <a:buFont typeface="Arial" panose="020B0604020202020204" pitchFamily="34" charset="0"/>
              <a:buChar char="•"/>
            </a:pPr>
            <a:r>
              <a:rPr lang="cs-CZ" sz="2000" dirty="0" err="1"/>
              <a:t>Contextual</a:t>
            </a:r>
            <a:endParaRPr lang="cs-CZ" sz="2000" dirty="0"/>
          </a:p>
          <a:p>
            <a:pPr marL="1085850" lvl="2"/>
            <a:r>
              <a:rPr lang="cs-CZ" sz="1600" dirty="0"/>
              <a:t>Nevychylují se z </a:t>
            </a:r>
            <a:r>
              <a:rPr lang="cs-CZ" sz="1600" dirty="0" err="1"/>
              <a:t>datasetu</a:t>
            </a:r>
            <a:r>
              <a:rPr lang="cs-CZ" sz="1600" dirty="0"/>
              <a:t>, ale v pouze dané oblasti</a:t>
            </a:r>
          </a:p>
          <a:p>
            <a:pPr marL="685800" lvl="1">
              <a:buFont typeface="Arial" panose="020B0604020202020204" pitchFamily="34" charset="0"/>
              <a:buChar char="•"/>
            </a:pPr>
            <a:r>
              <a:rPr lang="cs-CZ" sz="2000" dirty="0" err="1"/>
              <a:t>Collective</a:t>
            </a:r>
            <a:endParaRPr lang="cs-CZ" sz="2000" dirty="0"/>
          </a:p>
          <a:p>
            <a:pPr marL="1085850" lvl="2"/>
            <a:r>
              <a:rPr lang="cs-CZ" sz="1600" dirty="0"/>
              <a:t>Vychyluje se podmnožina </a:t>
            </a:r>
            <a:r>
              <a:rPr lang="cs-CZ" sz="1600" dirty="0" err="1"/>
              <a:t>datasetu</a:t>
            </a:r>
            <a:endParaRPr lang="cs-CZ" sz="1600" dirty="0"/>
          </a:p>
          <a:p>
            <a:pPr marL="285750" indent="-285750">
              <a:buFont typeface="Arial" panose="020B0604020202020204" pitchFamily="34" charset="0"/>
              <a:buChar char="•"/>
            </a:pPr>
            <a:endParaRPr lang="cs-CZ" sz="2000" dirty="0"/>
          </a:p>
          <a:p>
            <a:pPr marL="685800" lvl="1">
              <a:buFont typeface="Symbol" panose="05050102010706020507" pitchFamily="18" charset="2"/>
              <a:buChar char="Þ"/>
            </a:pPr>
            <a:endParaRPr lang="cs-CZ" sz="17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spTree>
    <p:extLst>
      <p:ext uri="{BB962C8B-B14F-4D97-AF65-F5344CB8AC3E}">
        <p14:creationId xmlns:p14="http://schemas.microsoft.com/office/powerpoint/2010/main" val="2937175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Vyhledávání vzorů</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Automatický proces rozpoznání vzorů nebo zákonitostí v datech</a:t>
            </a:r>
          </a:p>
          <a:p>
            <a:pPr marL="285750" indent="-285750">
              <a:buFont typeface="Arial" panose="020B0604020202020204" pitchFamily="34" charset="0"/>
              <a:buChar char="•"/>
            </a:pPr>
            <a:endParaRPr lang="cs-CZ" sz="2000" dirty="0"/>
          </a:p>
          <a:p>
            <a:pPr marL="285750" indent="-285750">
              <a:buFont typeface="Arial" panose="020B0604020202020204" pitchFamily="34" charset="0"/>
              <a:buChar char="•"/>
            </a:pPr>
            <a:r>
              <a:rPr lang="cs-CZ" sz="2000" dirty="0"/>
              <a:t>Co je to vzor?</a:t>
            </a:r>
          </a:p>
          <a:p>
            <a:pPr marL="685800" lvl="1">
              <a:buFont typeface="Arial" panose="020B0604020202020204" pitchFamily="34" charset="0"/>
              <a:buChar char="•"/>
            </a:pPr>
            <a:r>
              <a:rPr lang="cs-CZ" sz="2000" dirty="0"/>
              <a:t>Skupina datových bodů nebo sekvencí, která se společně často nebo pravidelně vyskytuje v </a:t>
            </a:r>
            <a:r>
              <a:rPr lang="cs-CZ" sz="2000" dirty="0" err="1"/>
              <a:t>datasetu</a:t>
            </a:r>
            <a:endParaRPr lang="cs-CZ" sz="2000" dirty="0"/>
          </a:p>
          <a:p>
            <a:pPr marL="285750">
              <a:buFont typeface="Arial" panose="020B0604020202020204" pitchFamily="34" charset="0"/>
              <a:buChar char="•"/>
            </a:pPr>
            <a:endParaRPr lang="cs-CZ" sz="2000" dirty="0"/>
          </a:p>
          <a:p>
            <a:pPr marL="285750">
              <a:buFont typeface="Arial" panose="020B0604020202020204" pitchFamily="34" charset="0"/>
              <a:buChar char="•"/>
            </a:pPr>
            <a:r>
              <a:rPr lang="cs-CZ" sz="2000" dirty="0"/>
              <a:t>Aplikace</a:t>
            </a:r>
          </a:p>
          <a:p>
            <a:pPr marL="685800" lvl="1">
              <a:buFont typeface="Arial" panose="020B0604020202020204" pitchFamily="34" charset="0"/>
              <a:buChar char="•"/>
            </a:pPr>
            <a:r>
              <a:rPr lang="cs-CZ" sz="2000" dirty="0"/>
              <a:t>Jaké produkty se často kupují dohromady</a:t>
            </a:r>
          </a:p>
          <a:p>
            <a:pPr marL="685800" lvl="1">
              <a:buFont typeface="Arial" panose="020B0604020202020204" pitchFamily="34" charset="0"/>
              <a:buChar char="•"/>
            </a:pPr>
            <a:r>
              <a:rPr lang="cs-CZ" sz="2000" dirty="0"/>
              <a:t>Pokud si uživatel koupí nějaký produkt, co si s nejvyšší pravděpodobností koupí poté</a:t>
            </a:r>
          </a:p>
          <a:p>
            <a:pPr marL="685800" lvl="1">
              <a:buFont typeface="Arial" panose="020B0604020202020204" pitchFamily="34" charset="0"/>
              <a:buChar char="•"/>
            </a:pPr>
            <a:r>
              <a:rPr lang="cs-CZ" sz="2000" dirty="0"/>
              <a:t>Hledání inherentních pravidelností v datech</a:t>
            </a:r>
          </a:p>
          <a:p>
            <a:pPr marL="285750" indent="-285750">
              <a:buFont typeface="Arial" panose="020B0604020202020204" pitchFamily="34" charset="0"/>
              <a:buChar char="•"/>
            </a:pPr>
            <a:endParaRPr lang="cs-CZ" sz="2000" dirty="0"/>
          </a:p>
          <a:p>
            <a:pPr marL="685800" lvl="1">
              <a:buFont typeface="Symbol" panose="05050102010706020507" pitchFamily="18" charset="2"/>
              <a:buChar char="Þ"/>
            </a:pPr>
            <a:endParaRPr lang="cs-CZ" sz="17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spTree>
    <p:extLst>
      <p:ext uri="{BB962C8B-B14F-4D97-AF65-F5344CB8AC3E}">
        <p14:creationId xmlns:p14="http://schemas.microsoft.com/office/powerpoint/2010/main" val="422117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Genetické algoritmy</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Počátek v 60. letech (J. </a:t>
            </a:r>
            <a:r>
              <a:rPr lang="cs-CZ" sz="2000" dirty="0" err="1"/>
              <a:t>Holland</a:t>
            </a:r>
            <a:r>
              <a:rPr lang="cs-CZ" sz="2000" dirty="0"/>
              <a:t>)</a:t>
            </a:r>
          </a:p>
          <a:p>
            <a:pPr marL="285750" indent="-285750">
              <a:buFont typeface="Arial" panose="020B0604020202020204" pitchFamily="34" charset="0"/>
              <a:buChar char="•"/>
            </a:pPr>
            <a:r>
              <a:rPr lang="cs-CZ" sz="2000" dirty="0"/>
              <a:t>H</a:t>
            </a:r>
            <a:r>
              <a:rPr lang="en-US" sz="2000" dirty="0" err="1"/>
              <a:t>euristický</a:t>
            </a:r>
            <a:r>
              <a:rPr lang="en-US" sz="2000" dirty="0"/>
              <a:t> </a:t>
            </a:r>
            <a:r>
              <a:rPr lang="en-US" sz="2000" dirty="0" err="1"/>
              <a:t>postup</a:t>
            </a:r>
            <a:r>
              <a:rPr lang="en-US" sz="2000" dirty="0"/>
              <a:t>, </a:t>
            </a:r>
            <a:r>
              <a:rPr lang="en-US" sz="2000" dirty="0" err="1"/>
              <a:t>který</a:t>
            </a:r>
            <a:r>
              <a:rPr lang="en-US" sz="2000" dirty="0"/>
              <a:t> se </a:t>
            </a:r>
            <a:r>
              <a:rPr lang="en-US" sz="2000" dirty="0" err="1"/>
              <a:t>snaží</a:t>
            </a:r>
            <a:r>
              <a:rPr lang="en-US" sz="2000" dirty="0"/>
              <a:t> </a:t>
            </a:r>
            <a:r>
              <a:rPr lang="en-US" sz="2000" dirty="0" err="1"/>
              <a:t>aplikací</a:t>
            </a:r>
            <a:r>
              <a:rPr lang="en-US" sz="2000" dirty="0"/>
              <a:t> </a:t>
            </a:r>
            <a:r>
              <a:rPr lang="en-US" sz="2000" dirty="0" err="1"/>
              <a:t>principů</a:t>
            </a:r>
            <a:r>
              <a:rPr lang="en-US" sz="2000" dirty="0"/>
              <a:t> </a:t>
            </a:r>
            <a:r>
              <a:rPr lang="en-US" sz="2000" dirty="0" err="1"/>
              <a:t>evoluční</a:t>
            </a:r>
            <a:r>
              <a:rPr lang="en-US" sz="2000" dirty="0"/>
              <a:t> </a:t>
            </a:r>
            <a:r>
              <a:rPr lang="en-US" sz="2000" dirty="0" err="1"/>
              <a:t>biologie</a:t>
            </a:r>
            <a:r>
              <a:rPr lang="en-US" sz="2000" dirty="0"/>
              <a:t> </a:t>
            </a:r>
            <a:r>
              <a:rPr lang="en-US" sz="2000" dirty="0" err="1"/>
              <a:t>nalézt</a:t>
            </a:r>
            <a:r>
              <a:rPr lang="en-US" sz="2000" dirty="0"/>
              <a:t> </a:t>
            </a:r>
            <a:r>
              <a:rPr lang="en-US" sz="2000" dirty="0" err="1"/>
              <a:t>řešení</a:t>
            </a:r>
            <a:r>
              <a:rPr lang="en-US" sz="2000" dirty="0"/>
              <a:t> </a:t>
            </a:r>
            <a:r>
              <a:rPr lang="en-US" sz="2000" dirty="0" err="1"/>
              <a:t>složitých</a:t>
            </a:r>
            <a:r>
              <a:rPr lang="en-US" sz="2000" dirty="0"/>
              <a:t> </a:t>
            </a:r>
            <a:r>
              <a:rPr lang="en-US" sz="2000" dirty="0" err="1"/>
              <a:t>problémů</a:t>
            </a:r>
            <a:endParaRPr lang="cs-CZ"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cs-CZ" sz="2000" dirty="0"/>
              <a:t>P</a:t>
            </a:r>
            <a:r>
              <a:rPr lang="en-US" sz="2000" dirty="0" err="1"/>
              <a:t>oužité</a:t>
            </a:r>
            <a:r>
              <a:rPr lang="en-US" sz="2000" dirty="0"/>
              <a:t> </a:t>
            </a:r>
            <a:r>
              <a:rPr lang="en-US" sz="2000" dirty="0" err="1"/>
              <a:t>techniky</a:t>
            </a:r>
            <a:r>
              <a:rPr lang="en-US" sz="2000" dirty="0"/>
              <a:t> </a:t>
            </a:r>
            <a:r>
              <a:rPr lang="en-US" sz="2000" dirty="0" err="1"/>
              <a:t>napodobují</a:t>
            </a:r>
            <a:r>
              <a:rPr lang="en-US" sz="2000" dirty="0"/>
              <a:t> </a:t>
            </a:r>
            <a:r>
              <a:rPr lang="en-US" sz="2000" dirty="0" err="1"/>
              <a:t>evoluční</a:t>
            </a:r>
            <a:r>
              <a:rPr lang="en-US" sz="2000" dirty="0"/>
              <a:t>  </a:t>
            </a:r>
            <a:r>
              <a:rPr lang="en-US" sz="2000" dirty="0" err="1"/>
              <a:t>procesy</a:t>
            </a:r>
            <a:r>
              <a:rPr lang="en-US" sz="2000" dirty="0"/>
              <a:t> </a:t>
            </a:r>
            <a:r>
              <a:rPr lang="en-US" sz="2000" dirty="0" err="1"/>
              <a:t>známé</a:t>
            </a:r>
            <a:r>
              <a:rPr lang="en-US" sz="2000" dirty="0"/>
              <a:t> z </a:t>
            </a:r>
            <a:r>
              <a:rPr lang="en-US" sz="2000" dirty="0" err="1"/>
              <a:t>biologie</a:t>
            </a:r>
            <a:r>
              <a:rPr lang="en-US" sz="2000" dirty="0"/>
              <a:t> </a:t>
            </a:r>
          </a:p>
          <a:p>
            <a:pPr marL="685800" lvl="1">
              <a:buFont typeface="Arial" panose="020B0604020202020204" pitchFamily="34" charset="0"/>
              <a:buChar char="•"/>
            </a:pPr>
            <a:r>
              <a:rPr lang="cs-CZ" sz="2000" dirty="0"/>
              <a:t>D</a:t>
            </a:r>
            <a:r>
              <a:rPr lang="en-US" sz="2000" dirty="0" err="1"/>
              <a:t>ědičnost</a:t>
            </a:r>
            <a:endParaRPr lang="en-US" sz="2000" dirty="0"/>
          </a:p>
          <a:p>
            <a:pPr marL="685800" lvl="1">
              <a:buFont typeface="Arial" panose="020B0604020202020204" pitchFamily="34" charset="0"/>
              <a:buChar char="•"/>
            </a:pPr>
            <a:r>
              <a:rPr lang="cs-CZ" sz="2000" dirty="0"/>
              <a:t>M</a:t>
            </a:r>
            <a:r>
              <a:rPr lang="en-US" sz="2000" dirty="0" err="1"/>
              <a:t>utace</a:t>
            </a:r>
            <a:endParaRPr lang="en-US" sz="2000" dirty="0"/>
          </a:p>
          <a:p>
            <a:pPr marL="685800" lvl="1">
              <a:buFont typeface="Arial" panose="020B0604020202020204" pitchFamily="34" charset="0"/>
              <a:buChar char="•"/>
            </a:pPr>
            <a:r>
              <a:rPr lang="cs-CZ" sz="2000" dirty="0"/>
              <a:t>P</a:t>
            </a:r>
            <a:r>
              <a:rPr lang="en-US" sz="2000" dirty="0" err="1"/>
              <a:t>řirozený</a:t>
            </a:r>
            <a:r>
              <a:rPr lang="en-US" sz="2000" dirty="0"/>
              <a:t> </a:t>
            </a:r>
            <a:r>
              <a:rPr lang="en-US" sz="2000" dirty="0" err="1"/>
              <a:t>výběr</a:t>
            </a:r>
            <a:r>
              <a:rPr lang="en-US" sz="2000" dirty="0"/>
              <a:t> a </a:t>
            </a:r>
            <a:r>
              <a:rPr lang="en-US" sz="2000" dirty="0" err="1"/>
              <a:t>křížení</a:t>
            </a:r>
            <a:endParaRPr lang="cs-CZ" sz="2000" dirty="0"/>
          </a:p>
          <a:p>
            <a:pPr marL="685800" lvl="1">
              <a:buFont typeface="Arial" panose="020B0604020202020204" pitchFamily="34" charset="0"/>
              <a:buChar char="•"/>
            </a:pPr>
            <a:endParaRPr lang="en-US" sz="2000" dirty="0"/>
          </a:p>
          <a:p>
            <a:pPr marL="285750" indent="-285750">
              <a:buFont typeface="Arial" panose="020B0604020202020204" pitchFamily="34" charset="0"/>
              <a:buChar char="•"/>
            </a:pPr>
            <a:r>
              <a:rPr lang="cs-CZ" sz="2000" dirty="0"/>
              <a:t>C</a:t>
            </a:r>
            <a:r>
              <a:rPr lang="en-US" sz="2000" dirty="0" err="1"/>
              <a:t>ílem</a:t>
            </a:r>
            <a:r>
              <a:rPr lang="en-US" sz="2000" dirty="0"/>
              <a:t> je „</a:t>
            </a:r>
            <a:r>
              <a:rPr lang="en-US" sz="2000" dirty="0" err="1"/>
              <a:t>vyšlechtit</a:t>
            </a:r>
            <a:r>
              <a:rPr lang="en-US" sz="2000" dirty="0"/>
              <a:t>“ </a:t>
            </a:r>
            <a:r>
              <a:rPr lang="en-US" sz="2000" dirty="0" err="1"/>
              <a:t>řešení</a:t>
            </a:r>
            <a:r>
              <a:rPr lang="en-US" sz="2000" dirty="0"/>
              <a:t> </a:t>
            </a:r>
            <a:r>
              <a:rPr lang="en-US" sz="2000" dirty="0" err="1"/>
              <a:t>zadané</a:t>
            </a:r>
            <a:r>
              <a:rPr lang="en-US" sz="2000" dirty="0"/>
              <a:t> </a:t>
            </a:r>
            <a:r>
              <a:rPr lang="en-US" sz="2000" dirty="0" err="1"/>
              <a:t>úlohy</a:t>
            </a:r>
            <a:endParaRPr lang="en-US" sz="2000" dirty="0"/>
          </a:p>
          <a:p>
            <a:pPr marL="0" indent="0"/>
            <a:endParaRPr lang="cs-CZ" sz="2000" dirty="0"/>
          </a:p>
          <a:p>
            <a:pPr marL="285750" indent="-285750">
              <a:buFont typeface="Arial" panose="020B0604020202020204" pitchFamily="34" charset="0"/>
              <a:buChar char="•"/>
            </a:pPr>
            <a:r>
              <a:rPr lang="cs-CZ" sz="2000" dirty="0" err="1"/>
              <a:t>Conway</a:t>
            </a:r>
            <a:r>
              <a:rPr lang="en-US" sz="2000" dirty="0"/>
              <a:t>’s Game of Life</a:t>
            </a:r>
            <a:endParaRPr lang="cs-CZ" sz="1700" dirty="0"/>
          </a:p>
        </p:txBody>
      </p:sp>
    </p:spTree>
    <p:extLst>
      <p:ext uri="{BB962C8B-B14F-4D97-AF65-F5344CB8AC3E}">
        <p14:creationId xmlns:p14="http://schemas.microsoft.com/office/powerpoint/2010/main" val="66456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Textová data</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Primární zaměření tohoto předmětu</a:t>
            </a:r>
          </a:p>
          <a:p>
            <a:pPr marL="285750" indent="-285750">
              <a:buFont typeface="Arial" panose="020B0604020202020204" pitchFamily="34" charset="0"/>
              <a:buChar char="•"/>
            </a:pPr>
            <a:endParaRPr lang="cs-CZ" sz="2000" dirty="0"/>
          </a:p>
          <a:p>
            <a:pPr marL="285750" indent="-285750">
              <a:buFont typeface="Arial" panose="020B0604020202020204" pitchFamily="34" charset="0"/>
              <a:buChar char="•"/>
            </a:pPr>
            <a:r>
              <a:rPr lang="cs-CZ" sz="2000" dirty="0"/>
              <a:t>Obsahují velké množství informací</a:t>
            </a:r>
          </a:p>
          <a:p>
            <a:pPr marL="685800" lvl="1">
              <a:buFont typeface="Arial" panose="020B0604020202020204" pitchFamily="34" charset="0"/>
              <a:buChar char="•"/>
            </a:pPr>
            <a:r>
              <a:rPr lang="cs-CZ" sz="2000" dirty="0"/>
              <a:t>Např. názory a preference lidí</a:t>
            </a:r>
          </a:p>
          <a:p>
            <a:pPr marL="685800" lvl="1">
              <a:buFont typeface="Symbol" panose="05050102010706020507" pitchFamily="18" charset="2"/>
              <a:buChar char="Þ"/>
            </a:pPr>
            <a:r>
              <a:rPr lang="cs-CZ" sz="2000" dirty="0"/>
              <a:t>Vytvoření inteligentních systémů na pomoc lidem</a:t>
            </a:r>
          </a:p>
          <a:p>
            <a:pPr marL="685800" lvl="1">
              <a:buFont typeface="Symbol" panose="05050102010706020507" pitchFamily="18" charset="2"/>
              <a:buChar char="Þ"/>
            </a:pPr>
            <a:endParaRPr lang="cs-CZ" sz="2000" dirty="0"/>
          </a:p>
          <a:p>
            <a:pPr marL="285750" indent="-285750">
              <a:buFont typeface="Arial" panose="020B0604020202020204" pitchFamily="34" charset="0"/>
              <a:buChar char="•"/>
            </a:pPr>
            <a:r>
              <a:rPr lang="cs-CZ" sz="2000" dirty="0"/>
              <a:t>Generováno a konzumováno člověkem</a:t>
            </a:r>
          </a:p>
          <a:p>
            <a:pPr marL="685800" lvl="1">
              <a:buFont typeface="Arial" panose="020B0604020202020204" pitchFamily="34" charset="0"/>
              <a:buChar char="•"/>
            </a:pPr>
            <a:r>
              <a:rPr lang="cs-CZ" sz="2000" dirty="0"/>
              <a:t>Potřebuje pomoc při procházení obsahu</a:t>
            </a:r>
          </a:p>
          <a:p>
            <a:pPr marL="685800" lvl="1">
              <a:buFont typeface="Symbol" panose="05050102010706020507" pitchFamily="18" charset="2"/>
              <a:buChar char="Þ"/>
            </a:pPr>
            <a:endParaRPr lang="cs-CZ" sz="17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spTree>
    <p:extLst>
      <p:ext uri="{BB962C8B-B14F-4D97-AF65-F5344CB8AC3E}">
        <p14:creationId xmlns:p14="http://schemas.microsoft.com/office/powerpoint/2010/main" val="251107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Nadpis 3"/>
          <p:cNvSpPr>
            <a:spLocks noGrp="1"/>
          </p:cNvSpPr>
          <p:nvPr>
            <p:ph type="title"/>
          </p:nvPr>
        </p:nvSpPr>
        <p:spPr/>
        <p:txBody>
          <a:bodyPr>
            <a:normAutofit fontScale="90000"/>
          </a:bodyPr>
          <a:lstStyle/>
          <a:p>
            <a:r>
              <a:rPr lang="cs-CZ" sz="3600" dirty="0"/>
              <a:t>Část I.:</a:t>
            </a:r>
            <a:br>
              <a:rPr lang="cs-CZ" sz="3600" dirty="0"/>
            </a:br>
            <a:r>
              <a:rPr lang="cs-CZ" sz="3600" dirty="0"/>
              <a:t>Organizace předmětu</a:t>
            </a:r>
          </a:p>
        </p:txBody>
      </p:sp>
    </p:spTree>
    <p:extLst>
      <p:ext uri="{BB962C8B-B14F-4D97-AF65-F5344CB8AC3E}">
        <p14:creationId xmlns:p14="http://schemas.microsoft.com/office/powerpoint/2010/main" val="2082595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Co to je NLP?</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Natural </a:t>
            </a:r>
            <a:r>
              <a:rPr lang="cs-CZ" sz="2000" dirty="0" err="1"/>
              <a:t>Language</a:t>
            </a:r>
            <a:r>
              <a:rPr lang="cs-CZ" sz="2000" dirty="0"/>
              <a:t> </a:t>
            </a:r>
            <a:r>
              <a:rPr lang="cs-CZ" sz="2000" dirty="0" err="1"/>
              <a:t>Processing</a:t>
            </a:r>
            <a:endParaRPr lang="cs-CZ" sz="2000" dirty="0"/>
          </a:p>
          <a:p>
            <a:pPr marL="285750" indent="-285750">
              <a:buFont typeface="Arial" panose="020B0604020202020204" pitchFamily="34" charset="0"/>
              <a:buChar char="•"/>
            </a:pPr>
            <a:endParaRPr lang="cs-CZ" sz="2000" dirty="0"/>
          </a:p>
          <a:p>
            <a:pPr marL="285750" indent="-285750">
              <a:buFont typeface="Arial" panose="020B0604020202020204" pitchFamily="34" charset="0"/>
              <a:buChar char="•"/>
            </a:pPr>
            <a:r>
              <a:rPr lang="cs-CZ" sz="2000" dirty="0"/>
              <a:t>Soubor technik pro zpracování, analýzu a generování textu</a:t>
            </a:r>
          </a:p>
          <a:p>
            <a:pPr marL="285750" indent="-285750">
              <a:buFont typeface="Arial" panose="020B0604020202020204" pitchFamily="34" charset="0"/>
              <a:buChar char="•"/>
            </a:pPr>
            <a:r>
              <a:rPr lang="cs-CZ" sz="2000" dirty="0"/>
              <a:t>Počátek v 50. letech minulého století (Alan </a:t>
            </a:r>
            <a:r>
              <a:rPr lang="cs-CZ" sz="2000" dirty="0" err="1"/>
              <a:t>Turing</a:t>
            </a:r>
            <a:r>
              <a:rPr lang="cs-CZ" sz="2000" dirty="0"/>
              <a:t>)</a:t>
            </a:r>
          </a:p>
          <a:p>
            <a:pPr marL="685800" lvl="1">
              <a:buFont typeface="Arial" panose="020B0604020202020204" pitchFamily="34" charset="0"/>
              <a:buChar char="•"/>
            </a:pPr>
            <a:r>
              <a:rPr lang="cs-CZ" sz="2000" dirty="0" err="1"/>
              <a:t>Turingův</a:t>
            </a:r>
            <a:r>
              <a:rPr lang="cs-CZ" sz="2000" dirty="0"/>
              <a:t> test</a:t>
            </a:r>
          </a:p>
          <a:p>
            <a:pPr marL="685800" lvl="1">
              <a:buFont typeface="Arial" panose="020B0604020202020204" pitchFamily="34" charset="0"/>
              <a:buChar char="•"/>
            </a:pPr>
            <a:endParaRPr lang="cs-CZ" sz="2000" dirty="0"/>
          </a:p>
          <a:p>
            <a:pPr marL="285750">
              <a:buFont typeface="Arial" panose="020B0604020202020204" pitchFamily="34" charset="0"/>
              <a:buChar char="•"/>
            </a:pPr>
            <a:r>
              <a:rPr lang="cs-CZ" sz="2000" dirty="0"/>
              <a:t>Snaha vytvoření programů k porozumění přirozeného jazyka</a:t>
            </a:r>
          </a:p>
          <a:p>
            <a:pPr marL="285750">
              <a:buFont typeface="Arial" panose="020B0604020202020204" pitchFamily="34" charset="0"/>
              <a:buChar char="•"/>
            </a:pPr>
            <a:endParaRPr lang="cs-CZ" sz="2000" dirty="0"/>
          </a:p>
          <a:p>
            <a:pPr marL="285750">
              <a:buFont typeface="Arial" panose="020B0604020202020204" pitchFamily="34" charset="0"/>
              <a:buChar char="•"/>
            </a:pPr>
            <a:r>
              <a:rPr lang="cs-CZ" sz="2000" dirty="0"/>
              <a:t>Kombinace lingvistiky, statistiky, </a:t>
            </a:r>
            <a:r>
              <a:rPr lang="cs-CZ" sz="2000" dirty="0" err="1"/>
              <a:t>machine</a:t>
            </a:r>
            <a:r>
              <a:rPr lang="cs-CZ" sz="2000" dirty="0"/>
              <a:t> </a:t>
            </a:r>
            <a:r>
              <a:rPr lang="cs-CZ" sz="2000" dirty="0" err="1"/>
              <a:t>learningu</a:t>
            </a:r>
            <a:r>
              <a:rPr lang="cs-CZ" sz="2000" dirty="0"/>
              <a:t> (ML) a </a:t>
            </a:r>
            <a:r>
              <a:rPr lang="cs-CZ" sz="2000" dirty="0" err="1"/>
              <a:t>deep</a:t>
            </a:r>
            <a:r>
              <a:rPr lang="cs-CZ" sz="2000" dirty="0"/>
              <a:t> </a:t>
            </a:r>
            <a:r>
              <a:rPr lang="cs-CZ" sz="2000" dirty="0" err="1"/>
              <a:t>learningu</a:t>
            </a:r>
            <a:r>
              <a:rPr lang="cs-CZ" sz="2000" dirty="0"/>
              <a:t> (DL)</a:t>
            </a:r>
          </a:p>
          <a:p>
            <a:pPr marL="685800" lvl="1">
              <a:buFont typeface="Arial" panose="020B0604020202020204" pitchFamily="34" charset="0"/>
              <a:buChar char="•"/>
            </a:pPr>
            <a:endParaRPr lang="cs-CZ" sz="2000" dirty="0"/>
          </a:p>
          <a:p>
            <a:pPr marL="285750">
              <a:buFont typeface="Arial" panose="020B0604020202020204" pitchFamily="34" charset="0"/>
              <a:buChar char="•"/>
            </a:pPr>
            <a:endParaRPr lang="cs-CZ" sz="2000" dirty="0"/>
          </a:p>
          <a:p>
            <a:pPr marL="685800" lvl="1">
              <a:buFont typeface="Symbol" panose="05050102010706020507" pitchFamily="18" charset="2"/>
              <a:buChar char="Þ"/>
            </a:pPr>
            <a:endParaRPr lang="cs-CZ" sz="17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spTree>
    <p:extLst>
      <p:ext uri="{BB962C8B-B14F-4D97-AF65-F5344CB8AC3E}">
        <p14:creationId xmlns:p14="http://schemas.microsoft.com/office/powerpoint/2010/main" val="388765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Proč je NLP složitý?</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 Jedna věta lze vyjádřit více způsoby</a:t>
            </a:r>
          </a:p>
          <a:p>
            <a:pPr>
              <a:buFont typeface="Arial" panose="020B0604020202020204" pitchFamily="34" charset="0"/>
              <a:buChar char="•"/>
            </a:pPr>
            <a:r>
              <a:rPr lang="cs-CZ" sz="2000" dirty="0"/>
              <a:t>Potřeba porozumění textu i jeho smyslu</a:t>
            </a:r>
          </a:p>
          <a:p>
            <a:pPr lvl="1">
              <a:buFont typeface="Arial" panose="020B0604020202020204" pitchFamily="34" charset="0"/>
              <a:buChar char="•"/>
            </a:pPr>
            <a:r>
              <a:rPr lang="cs-CZ" sz="2000" dirty="0"/>
              <a:t>Různé jazyky mohou mít různá pravidla</a:t>
            </a:r>
          </a:p>
          <a:p>
            <a:pPr>
              <a:buFont typeface="Arial" panose="020B0604020202020204" pitchFamily="34" charset="0"/>
              <a:buChar char="•"/>
            </a:pPr>
            <a:r>
              <a:rPr lang="cs-CZ" sz="2000" dirty="0"/>
              <a:t>Použití sarkasmu, abstrakce, dvojznačnost</a:t>
            </a:r>
          </a:p>
          <a:p>
            <a:pPr>
              <a:buFont typeface="Arial" panose="020B0604020202020204" pitchFamily="34" charset="0"/>
              <a:buChar char="•"/>
            </a:pPr>
            <a:endParaRPr lang="cs-CZ" sz="2000" dirty="0"/>
          </a:p>
          <a:p>
            <a:pPr>
              <a:buFont typeface="Arial" panose="020B0604020202020204" pitchFamily="34" charset="0"/>
              <a:buChar char="•"/>
            </a:pPr>
            <a:endParaRPr lang="cs-CZ" sz="2000" dirty="0"/>
          </a:p>
          <a:p>
            <a:pPr>
              <a:buFont typeface="Arial" panose="020B0604020202020204" pitchFamily="34" charset="0"/>
              <a:buChar char="•"/>
            </a:pPr>
            <a:endParaRPr lang="cs-CZ" sz="2000" dirty="0"/>
          </a:p>
          <a:p>
            <a:pPr marL="285750">
              <a:buFont typeface="Arial" panose="020B0604020202020204" pitchFamily="34" charset="0"/>
              <a:buChar char="•"/>
            </a:pPr>
            <a:endParaRPr lang="cs-CZ" sz="1700" dirty="0"/>
          </a:p>
          <a:p>
            <a:pPr marL="285750">
              <a:buFont typeface="Arial" panose="020B0604020202020204" pitchFamily="34" charset="0"/>
              <a:buChar char="•"/>
            </a:pPr>
            <a:endParaRPr lang="cs-CZ" sz="17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spTree>
    <p:extLst>
      <p:ext uri="{BB962C8B-B14F-4D97-AF65-F5344CB8AC3E}">
        <p14:creationId xmlns:p14="http://schemas.microsoft.com/office/powerpoint/2010/main" val="2327722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Příklady aplikací #1</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endParaRPr lang="cs-CZ" sz="2000" dirty="0"/>
          </a:p>
          <a:p>
            <a:pPr marL="285750" indent="-285750">
              <a:buFont typeface="Arial" panose="020B0604020202020204" pitchFamily="34" charset="0"/>
              <a:buChar char="•"/>
            </a:pPr>
            <a:r>
              <a:rPr lang="cs-CZ" sz="2000" dirty="0"/>
              <a:t>Vyhledávání</a:t>
            </a:r>
          </a:p>
          <a:p>
            <a:pPr marL="285750" indent="-285750">
              <a:buFont typeface="Arial" panose="020B0604020202020204" pitchFamily="34" charset="0"/>
              <a:buChar char="•"/>
            </a:pPr>
            <a:r>
              <a:rPr lang="cs-CZ" sz="2000" dirty="0"/>
              <a:t>Filtrování obsahu</a:t>
            </a:r>
          </a:p>
          <a:p>
            <a:pPr marL="685800" lvl="1">
              <a:buFont typeface="Arial" panose="020B0604020202020204" pitchFamily="34" charset="0"/>
              <a:buChar char="•"/>
            </a:pPr>
            <a:r>
              <a:rPr lang="cs-CZ" sz="2000" dirty="0"/>
              <a:t>Detekce spamu, reklamy</a:t>
            </a:r>
          </a:p>
          <a:p>
            <a:pPr marL="285750" indent="-285750">
              <a:buFont typeface="Arial" panose="020B0604020202020204" pitchFamily="34" charset="0"/>
              <a:buChar char="•"/>
            </a:pPr>
            <a:r>
              <a:rPr lang="cs-CZ" sz="2000" dirty="0"/>
              <a:t>Doporučování obsahu</a:t>
            </a:r>
          </a:p>
          <a:p>
            <a:pPr marL="285750" indent="-285750">
              <a:buFont typeface="Arial" panose="020B0604020202020204" pitchFamily="34" charset="0"/>
              <a:buChar char="•"/>
            </a:pPr>
            <a:r>
              <a:rPr lang="cs-CZ" sz="2000" dirty="0"/>
              <a:t>Kategorizace</a:t>
            </a:r>
          </a:p>
          <a:p>
            <a:pPr marL="285750" indent="-285750">
              <a:buFont typeface="Arial" panose="020B0604020202020204" pitchFamily="34" charset="0"/>
              <a:buChar char="•"/>
            </a:pPr>
            <a:r>
              <a:rPr lang="cs-CZ" sz="2000" dirty="0"/>
              <a:t>Extrakce informací</a:t>
            </a:r>
          </a:p>
          <a:p>
            <a:pPr marL="285750" indent="-285750">
              <a:buFont typeface="Arial" panose="020B0604020202020204" pitchFamily="34" charset="0"/>
              <a:buChar char="•"/>
            </a:pPr>
            <a:r>
              <a:rPr lang="cs-CZ" sz="2000" dirty="0"/>
              <a:t>Detekce sentimentu</a:t>
            </a:r>
            <a:endParaRPr lang="cs-CZ" sz="17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spTree>
    <p:extLst>
      <p:ext uri="{BB962C8B-B14F-4D97-AF65-F5344CB8AC3E}">
        <p14:creationId xmlns:p14="http://schemas.microsoft.com/office/powerpoint/2010/main" val="3199079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Příklady aplikací #2</a:t>
            </a:r>
          </a:p>
        </p:txBody>
      </p:sp>
      <p:sp>
        <p:nvSpPr>
          <p:cNvPr id="10" name="Zástupný symbol pro obsah 9"/>
          <p:cNvSpPr>
            <a:spLocks noGrp="1"/>
          </p:cNvSpPr>
          <p:nvPr>
            <p:ph sz="quarter" idx="10"/>
          </p:nvPr>
        </p:nvSpPr>
        <p:spPr/>
        <p:txBody>
          <a:bodyPr>
            <a:normAutofit lnSpcReduction="10000"/>
          </a:bodyPr>
          <a:lstStyle/>
          <a:p>
            <a:pPr marL="285750" indent="-285750">
              <a:buFont typeface="Arial" panose="020B0604020202020204" pitchFamily="34" charset="0"/>
              <a:buChar char="•"/>
            </a:pPr>
            <a:r>
              <a:rPr lang="cs-CZ" sz="2000" dirty="0"/>
              <a:t>Rozpoznání řeči</a:t>
            </a:r>
          </a:p>
          <a:p>
            <a:pPr marL="285750" indent="-285750">
              <a:buFont typeface="Arial" panose="020B0604020202020204" pitchFamily="34" charset="0"/>
              <a:buChar char="•"/>
            </a:pPr>
            <a:r>
              <a:rPr lang="cs-CZ" sz="2000" dirty="0"/>
              <a:t>Part </a:t>
            </a:r>
            <a:r>
              <a:rPr lang="cs-CZ" sz="2000" dirty="0" err="1"/>
              <a:t>of</a:t>
            </a:r>
            <a:r>
              <a:rPr lang="cs-CZ" sz="2000" dirty="0"/>
              <a:t> </a:t>
            </a:r>
            <a:r>
              <a:rPr lang="cs-CZ" sz="2000" dirty="0" err="1"/>
              <a:t>Speech</a:t>
            </a:r>
            <a:r>
              <a:rPr lang="cs-CZ" sz="2000" dirty="0"/>
              <a:t> </a:t>
            </a:r>
            <a:r>
              <a:rPr lang="cs-CZ" sz="2000" dirty="0" err="1"/>
              <a:t>tagging</a:t>
            </a:r>
            <a:r>
              <a:rPr lang="cs-CZ" sz="2000" dirty="0"/>
              <a:t> (</a:t>
            </a:r>
            <a:r>
              <a:rPr lang="cs-CZ" sz="2000" dirty="0" err="1"/>
              <a:t>PoS</a:t>
            </a:r>
            <a:r>
              <a:rPr lang="cs-CZ" sz="2000" dirty="0"/>
              <a:t>)</a:t>
            </a:r>
          </a:p>
          <a:p>
            <a:pPr marL="685800" lvl="1">
              <a:buFont typeface="Arial" panose="020B0604020202020204" pitchFamily="34" charset="0"/>
              <a:buChar char="•"/>
            </a:pPr>
            <a:r>
              <a:rPr lang="cs-CZ" sz="2000" dirty="0"/>
              <a:t>Rozpoznání slovních druhů</a:t>
            </a:r>
          </a:p>
          <a:p>
            <a:pPr marL="285750">
              <a:buFont typeface="Arial" panose="020B0604020202020204" pitchFamily="34" charset="0"/>
              <a:buChar char="•"/>
            </a:pPr>
            <a:r>
              <a:rPr lang="cs-CZ" sz="2000" dirty="0"/>
              <a:t>Rozlišování smyslu slova</a:t>
            </a:r>
          </a:p>
          <a:p>
            <a:pPr marL="285750">
              <a:buFont typeface="Arial" panose="020B0604020202020204" pitchFamily="34" charset="0"/>
              <a:buChar char="•"/>
            </a:pPr>
            <a:r>
              <a:rPr lang="cs-CZ" sz="2000" dirty="0" err="1"/>
              <a:t>Named</a:t>
            </a:r>
            <a:r>
              <a:rPr lang="cs-CZ" sz="2000" dirty="0"/>
              <a:t> Entity </a:t>
            </a:r>
            <a:r>
              <a:rPr lang="cs-CZ" sz="2000" dirty="0" err="1"/>
              <a:t>Recognition</a:t>
            </a:r>
            <a:r>
              <a:rPr lang="cs-CZ" sz="2000" dirty="0"/>
              <a:t> (NER)</a:t>
            </a:r>
          </a:p>
          <a:p>
            <a:pPr marL="685800" lvl="1">
              <a:buFont typeface="Arial" panose="020B0604020202020204" pitchFamily="34" charset="0"/>
              <a:buChar char="•"/>
            </a:pPr>
            <a:r>
              <a:rPr lang="cs-CZ" sz="2000" dirty="0"/>
              <a:t>Identifikace názvu produktu</a:t>
            </a:r>
          </a:p>
          <a:p>
            <a:pPr marL="285750">
              <a:buFont typeface="Arial" panose="020B0604020202020204" pitchFamily="34" charset="0"/>
              <a:buChar char="•"/>
            </a:pPr>
            <a:r>
              <a:rPr lang="cs-CZ" sz="2000" dirty="0"/>
              <a:t>Rozlišování odkazování</a:t>
            </a:r>
          </a:p>
          <a:p>
            <a:pPr marL="685800" lvl="1">
              <a:buFont typeface="Arial" panose="020B0604020202020204" pitchFamily="34" charset="0"/>
              <a:buChar char="•"/>
            </a:pPr>
            <a:r>
              <a:rPr lang="cs-CZ" sz="2000" dirty="0"/>
              <a:t>Na koho se v textu nepřímo odkazujeme (on, ona, …)</a:t>
            </a:r>
          </a:p>
          <a:p>
            <a:pPr marL="285750">
              <a:buFont typeface="Arial" panose="020B0604020202020204" pitchFamily="34" charset="0"/>
              <a:buChar char="•"/>
            </a:pPr>
            <a:r>
              <a:rPr lang="cs-CZ" sz="2000" dirty="0"/>
              <a:t>Generování textu</a:t>
            </a:r>
          </a:p>
          <a:p>
            <a:pPr marL="285750">
              <a:buFont typeface="Arial" panose="020B0604020202020204" pitchFamily="34" charset="0"/>
              <a:buChar char="•"/>
            </a:pPr>
            <a:r>
              <a:rPr lang="cs-CZ" sz="2000" dirty="0"/>
              <a:t>Strojový překlad</a:t>
            </a:r>
          </a:p>
          <a:p>
            <a:pPr marL="285750">
              <a:buFont typeface="Arial" panose="020B0604020202020204" pitchFamily="34" charset="0"/>
              <a:buChar char="•"/>
            </a:pPr>
            <a:r>
              <a:rPr lang="cs-CZ" sz="2000" dirty="0"/>
              <a:t>Sumarizace textu</a:t>
            </a:r>
          </a:p>
          <a:p>
            <a:pPr marL="285750">
              <a:buFont typeface="Arial" panose="020B0604020202020204" pitchFamily="34" charset="0"/>
              <a:buChar char="•"/>
            </a:pPr>
            <a:r>
              <a:rPr lang="cs-CZ" sz="2000" dirty="0"/>
              <a:t>…</a:t>
            </a:r>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spTree>
    <p:extLst>
      <p:ext uri="{BB962C8B-B14F-4D97-AF65-F5344CB8AC3E}">
        <p14:creationId xmlns:p14="http://schemas.microsoft.com/office/powerpoint/2010/main" val="2972899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Současný stav</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Vyřešeno</a:t>
            </a:r>
          </a:p>
          <a:p>
            <a:pPr marL="685800" lvl="1">
              <a:buFont typeface="Arial" panose="020B0604020202020204" pitchFamily="34" charset="0"/>
              <a:buChar char="•"/>
            </a:pPr>
            <a:r>
              <a:rPr lang="cs-CZ" sz="2000" dirty="0" err="1"/>
              <a:t>PoS</a:t>
            </a:r>
            <a:endParaRPr lang="cs-CZ" sz="2000" dirty="0"/>
          </a:p>
          <a:p>
            <a:pPr marL="685800" lvl="1">
              <a:buFont typeface="Arial" panose="020B0604020202020204" pitchFamily="34" charset="0"/>
              <a:buChar char="•"/>
            </a:pPr>
            <a:r>
              <a:rPr lang="cs-CZ" sz="2000" dirty="0"/>
              <a:t>Klasifikace textu </a:t>
            </a:r>
          </a:p>
          <a:p>
            <a:pPr marL="1085850" lvl="2"/>
            <a:r>
              <a:rPr lang="cs-CZ" sz="1600" dirty="0"/>
              <a:t>Detekce spamu</a:t>
            </a:r>
          </a:p>
          <a:p>
            <a:pPr marL="685800" lvl="1">
              <a:buFont typeface="Arial" panose="020B0604020202020204" pitchFamily="34" charset="0"/>
              <a:buChar char="•"/>
            </a:pPr>
            <a:r>
              <a:rPr lang="cs-CZ" sz="2000" dirty="0"/>
              <a:t>NER</a:t>
            </a:r>
          </a:p>
          <a:p>
            <a:pPr marL="1085850" lvl="2"/>
            <a:r>
              <a:rPr lang="cs-CZ" sz="1600" dirty="0"/>
              <a:t>Detekce jmen, lokalit, organizací, …</a:t>
            </a:r>
          </a:p>
          <a:p>
            <a:pPr marL="285750">
              <a:buFont typeface="Arial" panose="020B0604020202020204" pitchFamily="34" charset="0"/>
              <a:buChar char="•"/>
            </a:pPr>
            <a:r>
              <a:rPr lang="cs-CZ" sz="2000" dirty="0"/>
              <a:t>Velké pokroky</a:t>
            </a:r>
          </a:p>
          <a:p>
            <a:pPr marL="685800" lvl="1">
              <a:buFont typeface="Arial" panose="020B0604020202020204" pitchFamily="34" charset="0"/>
              <a:buChar char="•"/>
            </a:pPr>
            <a:r>
              <a:rPr lang="cs-CZ" sz="2000" dirty="0"/>
              <a:t>Analýza sentimentu</a:t>
            </a:r>
          </a:p>
          <a:p>
            <a:pPr marL="685800" lvl="1">
              <a:buFont typeface="Arial" panose="020B0604020202020204" pitchFamily="34" charset="0"/>
              <a:buChar char="•"/>
            </a:pPr>
            <a:r>
              <a:rPr lang="cs-CZ" sz="2000" dirty="0"/>
              <a:t>Rozlišování odkazování</a:t>
            </a:r>
          </a:p>
          <a:p>
            <a:pPr marL="685800" lvl="1">
              <a:buFont typeface="Arial" panose="020B0604020202020204" pitchFamily="34" charset="0"/>
              <a:buChar char="•"/>
            </a:pPr>
            <a:r>
              <a:rPr lang="cs-CZ" sz="2000" dirty="0"/>
              <a:t>Určení významu slova z jeho kontextu</a:t>
            </a:r>
          </a:p>
          <a:p>
            <a:pPr marL="685800" lvl="1">
              <a:buFont typeface="Arial" panose="020B0604020202020204" pitchFamily="34" charset="0"/>
              <a:buChar char="•"/>
            </a:pPr>
            <a:r>
              <a:rPr lang="cs-CZ" sz="2000" dirty="0"/>
              <a:t>Strojový překlad</a:t>
            </a:r>
          </a:p>
          <a:p>
            <a:pPr marL="685800" lvl="1">
              <a:buFont typeface="Arial" panose="020B0604020202020204" pitchFamily="34" charset="0"/>
              <a:buChar char="•"/>
            </a:pPr>
            <a:endParaRPr lang="cs-CZ" sz="20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spTree>
    <p:extLst>
      <p:ext uri="{BB962C8B-B14F-4D97-AF65-F5344CB8AC3E}">
        <p14:creationId xmlns:p14="http://schemas.microsoft.com/office/powerpoint/2010/main" val="4200056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Současný stav</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Velké výzvy</a:t>
            </a:r>
          </a:p>
          <a:p>
            <a:pPr marL="685800" lvl="1">
              <a:buFont typeface="Arial" panose="020B0604020202020204" pitchFamily="34" charset="0"/>
              <a:buChar char="•"/>
            </a:pPr>
            <a:r>
              <a:rPr lang="cs-CZ" sz="2000" dirty="0"/>
              <a:t>Obecné dialogové systémy a chat </a:t>
            </a:r>
            <a:r>
              <a:rPr lang="cs-CZ" sz="2000" dirty="0" err="1"/>
              <a:t>boti</a:t>
            </a:r>
            <a:endParaRPr lang="cs-CZ" sz="2000" dirty="0"/>
          </a:p>
          <a:p>
            <a:pPr marL="685800" lvl="1">
              <a:buFont typeface="Arial" panose="020B0604020202020204" pitchFamily="34" charset="0"/>
              <a:buChar char="•"/>
            </a:pPr>
            <a:r>
              <a:rPr lang="cs-CZ" sz="2000" dirty="0"/>
              <a:t>Odpovídání na otázky (</a:t>
            </a:r>
            <a:r>
              <a:rPr lang="cs-CZ" sz="2000" dirty="0">
                <a:hlinkClick r:id="rId4"/>
              </a:rPr>
              <a:t>Odkaz na současné </a:t>
            </a:r>
            <a:r>
              <a:rPr lang="cs-CZ" sz="2000" dirty="0" err="1">
                <a:hlinkClick r:id="rId4"/>
              </a:rPr>
              <a:t>state</a:t>
            </a:r>
            <a:r>
              <a:rPr lang="cs-CZ" sz="2000" dirty="0">
                <a:hlinkClick r:id="rId4"/>
              </a:rPr>
              <a:t>-</a:t>
            </a:r>
            <a:r>
              <a:rPr lang="cs-CZ" sz="2000" dirty="0" err="1">
                <a:hlinkClick r:id="rId4"/>
              </a:rPr>
              <a:t>of</a:t>
            </a:r>
            <a:r>
              <a:rPr lang="cs-CZ" sz="2000" dirty="0">
                <a:hlinkClick r:id="rId4"/>
              </a:rPr>
              <a:t>-</a:t>
            </a:r>
            <a:r>
              <a:rPr lang="cs-CZ" sz="2000" dirty="0" err="1">
                <a:hlinkClick r:id="rId4"/>
              </a:rPr>
              <a:t>the</a:t>
            </a:r>
            <a:r>
              <a:rPr lang="cs-CZ" sz="2000" dirty="0">
                <a:hlinkClick r:id="rId4"/>
              </a:rPr>
              <a:t>-art</a:t>
            </a:r>
            <a:r>
              <a:rPr lang="cs-CZ" sz="2000" dirty="0"/>
              <a:t>)</a:t>
            </a:r>
          </a:p>
          <a:p>
            <a:pPr marL="685800" lvl="1">
              <a:buFont typeface="Arial" panose="020B0604020202020204" pitchFamily="34" charset="0"/>
              <a:buChar char="•"/>
            </a:pPr>
            <a:r>
              <a:rPr lang="cs-CZ" sz="2000" dirty="0"/>
              <a:t>NLP pro jazyky s nízkými zdroji</a:t>
            </a:r>
          </a:p>
          <a:p>
            <a:pPr marL="1085850" lvl="2"/>
            <a:r>
              <a:rPr lang="cs-CZ" sz="1600" dirty="0"/>
              <a:t>Nedostatek dat pro některé jazyky</a:t>
            </a:r>
          </a:p>
          <a:p>
            <a:pPr marL="1085850" lvl="2"/>
            <a:r>
              <a:rPr lang="cs-CZ" sz="1600" dirty="0"/>
              <a:t>Univerzální jazykový model</a:t>
            </a:r>
            <a:endParaRPr lang="cs-CZ" sz="2000" dirty="0"/>
          </a:p>
          <a:p>
            <a:pPr marL="685800" lvl="1">
              <a:buFont typeface="Arial" panose="020B0604020202020204" pitchFamily="34" charset="0"/>
              <a:buChar char="•"/>
            </a:pPr>
            <a:r>
              <a:rPr lang="cs-CZ" sz="2000" dirty="0"/>
              <a:t>Vícejazyčné modely</a:t>
            </a:r>
          </a:p>
          <a:p>
            <a:pPr marL="685800" lvl="1">
              <a:buFont typeface="Arial" panose="020B0604020202020204" pitchFamily="34" charset="0"/>
              <a:buChar char="•"/>
            </a:pPr>
            <a:endParaRPr lang="cs-CZ" sz="1700" dirty="0"/>
          </a:p>
        </p:txBody>
      </p:sp>
    </p:spTree>
    <p:extLst>
      <p:ext uri="{BB962C8B-B14F-4D97-AF65-F5344CB8AC3E}">
        <p14:creationId xmlns:p14="http://schemas.microsoft.com/office/powerpoint/2010/main" val="595543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normAutofit fontScale="90000"/>
          </a:bodyPr>
          <a:lstStyle/>
          <a:p>
            <a:r>
              <a:rPr lang="cs-CZ" sz="3600" dirty="0"/>
              <a:t>Část III.:</a:t>
            </a:r>
            <a:br>
              <a:rPr lang="cs-CZ" sz="3600" dirty="0"/>
            </a:br>
            <a:r>
              <a:rPr lang="cs-CZ" sz="3600" dirty="0"/>
              <a:t>Základní metody</a:t>
            </a:r>
          </a:p>
        </p:txBody>
      </p:sp>
    </p:spTree>
    <p:extLst>
      <p:ext uri="{BB962C8B-B14F-4D97-AF65-F5344CB8AC3E}">
        <p14:creationId xmlns:p14="http://schemas.microsoft.com/office/powerpoint/2010/main" val="3576866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err="1"/>
              <a:t>Tokenizace</a:t>
            </a:r>
            <a:endParaRPr lang="cs-CZ" dirty="0"/>
          </a:p>
        </p:txBody>
      </p:sp>
      <p:sp>
        <p:nvSpPr>
          <p:cNvPr id="10" name="Zástupný symbol pro obsah 9"/>
          <p:cNvSpPr>
            <a:spLocks noGrp="1"/>
          </p:cNvSpPr>
          <p:nvPr>
            <p:ph sz="quarter" idx="10"/>
          </p:nvPr>
        </p:nvSpPr>
        <p:spPr/>
        <p:txBody>
          <a:bodyPr>
            <a:normAutofit/>
          </a:bodyPr>
          <a:lstStyle/>
          <a:p>
            <a:pPr marL="285750">
              <a:buFont typeface="Arial" panose="020B0604020202020204" pitchFamily="34" charset="0"/>
              <a:buChar char="•"/>
            </a:pPr>
            <a:r>
              <a:rPr lang="cs-CZ" sz="1700" dirty="0"/>
              <a:t>Rozdělení textu na menší prvky (tokeny)</a:t>
            </a:r>
          </a:p>
          <a:p>
            <a:pPr marL="400050" lvl="1" indent="0">
              <a:buNone/>
            </a:pPr>
            <a:r>
              <a:rPr lang="cs-CZ" sz="1700" dirty="0"/>
              <a:t>+ Odstranění interpunkce</a:t>
            </a:r>
          </a:p>
          <a:p>
            <a:pPr marL="285750">
              <a:buFont typeface="Arial" panose="020B0604020202020204" pitchFamily="34" charset="0"/>
              <a:buChar char="•"/>
            </a:pPr>
            <a:endParaRPr lang="cs-CZ" sz="1700" dirty="0"/>
          </a:p>
          <a:p>
            <a:pPr marL="0" indent="0"/>
            <a:r>
              <a:rPr lang="cs-CZ" sz="1700" dirty="0"/>
              <a:t>Metody vytěžování dat -&gt; </a:t>
            </a:r>
          </a:p>
          <a:p>
            <a:pPr marL="0" indent="0"/>
            <a:endParaRPr lang="cs-CZ" sz="1700" dirty="0"/>
          </a:p>
          <a:p>
            <a:pPr marL="285750">
              <a:buFont typeface="Arial" panose="020B0604020202020204" pitchFamily="34" charset="0"/>
              <a:buChar char="•"/>
            </a:pPr>
            <a:r>
              <a:rPr lang="cs-CZ" sz="1700" dirty="0"/>
              <a:t>Závislá na jazyku</a:t>
            </a:r>
            <a:endParaRPr lang="en-US" sz="1700" dirty="0"/>
          </a:p>
          <a:p>
            <a:pPr marL="285750">
              <a:buFont typeface="Arial" panose="020B0604020202020204" pitchFamily="34" charset="0"/>
              <a:buChar char="•"/>
            </a:pPr>
            <a:r>
              <a:rPr lang="cs-CZ" sz="1700" dirty="0"/>
              <a:t>Je potřeba jasná definice pravidel</a:t>
            </a:r>
          </a:p>
          <a:p>
            <a:pPr marL="285750">
              <a:buFont typeface="Arial" panose="020B0604020202020204" pitchFamily="34" charset="0"/>
              <a:buChar char="•"/>
            </a:pPr>
            <a:endParaRPr lang="cs-CZ" sz="1700" dirty="0"/>
          </a:p>
          <a:p>
            <a:pPr marL="0" indent="0"/>
            <a:r>
              <a:rPr lang="cs-CZ" sz="1700" dirty="0" err="1"/>
              <a:t>Aren</a:t>
            </a:r>
            <a:r>
              <a:rPr lang="en-US" sz="1700" dirty="0"/>
              <a:t>’t -&gt; </a:t>
            </a:r>
            <a:r>
              <a:rPr lang="cs-CZ" sz="1700" dirty="0"/>
              <a:t>? </a:t>
            </a:r>
          </a:p>
        </p:txBody>
      </p:sp>
      <p:sp>
        <p:nvSpPr>
          <p:cNvPr id="2" name="Obdélník 1">
            <a:extLst>
              <a:ext uri="{FF2B5EF4-FFF2-40B4-BE49-F238E27FC236}">
                <a16:creationId xmlns:a16="http://schemas.microsoft.com/office/drawing/2014/main" id="{C5F1A361-875E-4E5C-8850-38E59CA62E01}"/>
              </a:ext>
            </a:extLst>
          </p:cNvPr>
          <p:cNvSpPr/>
          <p:nvPr/>
        </p:nvSpPr>
        <p:spPr>
          <a:xfrm>
            <a:off x="3203848" y="2852936"/>
            <a:ext cx="1512168"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Metody</a:t>
            </a:r>
            <a:endParaRPr lang="en-US" dirty="0"/>
          </a:p>
        </p:txBody>
      </p:sp>
      <p:sp>
        <p:nvSpPr>
          <p:cNvPr id="6" name="Obdélník 5">
            <a:extLst>
              <a:ext uri="{FF2B5EF4-FFF2-40B4-BE49-F238E27FC236}">
                <a16:creationId xmlns:a16="http://schemas.microsoft.com/office/drawing/2014/main" id="{F14F3790-1DF2-4C5F-A077-1C34056311AB}"/>
              </a:ext>
            </a:extLst>
          </p:cNvPr>
          <p:cNvSpPr/>
          <p:nvPr/>
        </p:nvSpPr>
        <p:spPr>
          <a:xfrm>
            <a:off x="4860032" y="2855668"/>
            <a:ext cx="1512168"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vytěžování</a:t>
            </a:r>
            <a:endParaRPr lang="en-US" dirty="0"/>
          </a:p>
        </p:txBody>
      </p:sp>
      <p:sp>
        <p:nvSpPr>
          <p:cNvPr id="7" name="Obdélník 6">
            <a:extLst>
              <a:ext uri="{FF2B5EF4-FFF2-40B4-BE49-F238E27FC236}">
                <a16:creationId xmlns:a16="http://schemas.microsoft.com/office/drawing/2014/main" id="{92ABDD32-49A6-46FA-B249-D3C9F090C811}"/>
              </a:ext>
            </a:extLst>
          </p:cNvPr>
          <p:cNvSpPr/>
          <p:nvPr/>
        </p:nvSpPr>
        <p:spPr>
          <a:xfrm>
            <a:off x="6523373" y="2849558"/>
            <a:ext cx="1512168"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dat</a:t>
            </a:r>
            <a:endParaRPr lang="en-US" dirty="0"/>
          </a:p>
        </p:txBody>
      </p:sp>
      <p:sp>
        <p:nvSpPr>
          <p:cNvPr id="8" name="Obdélník 7">
            <a:extLst>
              <a:ext uri="{FF2B5EF4-FFF2-40B4-BE49-F238E27FC236}">
                <a16:creationId xmlns:a16="http://schemas.microsoft.com/office/drawing/2014/main" id="{7E569820-A663-45A8-AB2E-F8332B63F54B}"/>
              </a:ext>
            </a:extLst>
          </p:cNvPr>
          <p:cNvSpPr/>
          <p:nvPr/>
        </p:nvSpPr>
        <p:spPr>
          <a:xfrm>
            <a:off x="1844457" y="4374232"/>
            <a:ext cx="1512168"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err="1"/>
              <a:t>Aren</a:t>
            </a:r>
            <a:r>
              <a:rPr lang="en-US" dirty="0"/>
              <a:t>’t</a:t>
            </a:r>
          </a:p>
        </p:txBody>
      </p:sp>
      <p:sp>
        <p:nvSpPr>
          <p:cNvPr id="12" name="Obdélník 11">
            <a:extLst>
              <a:ext uri="{FF2B5EF4-FFF2-40B4-BE49-F238E27FC236}">
                <a16:creationId xmlns:a16="http://schemas.microsoft.com/office/drawing/2014/main" id="{A7945896-85C8-4696-941C-338E32662B81}"/>
              </a:ext>
            </a:extLst>
          </p:cNvPr>
          <p:cNvSpPr/>
          <p:nvPr/>
        </p:nvSpPr>
        <p:spPr>
          <a:xfrm>
            <a:off x="1844457" y="4809012"/>
            <a:ext cx="1512168"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Arent</a:t>
            </a:r>
            <a:endParaRPr lang="en-US" dirty="0"/>
          </a:p>
        </p:txBody>
      </p:sp>
      <p:sp>
        <p:nvSpPr>
          <p:cNvPr id="14" name="Obdélník 13">
            <a:extLst>
              <a:ext uri="{FF2B5EF4-FFF2-40B4-BE49-F238E27FC236}">
                <a16:creationId xmlns:a16="http://schemas.microsoft.com/office/drawing/2014/main" id="{70E39AA7-38D1-4C86-B58D-27520893A995}"/>
              </a:ext>
            </a:extLst>
          </p:cNvPr>
          <p:cNvSpPr/>
          <p:nvPr/>
        </p:nvSpPr>
        <p:spPr>
          <a:xfrm>
            <a:off x="1836834" y="5243792"/>
            <a:ext cx="1512168"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Are</a:t>
            </a:r>
          </a:p>
        </p:txBody>
      </p:sp>
      <p:sp>
        <p:nvSpPr>
          <p:cNvPr id="15" name="Obdélník 14">
            <a:extLst>
              <a:ext uri="{FF2B5EF4-FFF2-40B4-BE49-F238E27FC236}">
                <a16:creationId xmlns:a16="http://schemas.microsoft.com/office/drawing/2014/main" id="{A19A4CD4-3366-45E1-B4D0-2EF1FE7AB808}"/>
              </a:ext>
            </a:extLst>
          </p:cNvPr>
          <p:cNvSpPr/>
          <p:nvPr/>
        </p:nvSpPr>
        <p:spPr>
          <a:xfrm>
            <a:off x="3493018" y="5246524"/>
            <a:ext cx="1512168"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n’t</a:t>
            </a:r>
            <a:endParaRPr lang="en-US" dirty="0"/>
          </a:p>
        </p:txBody>
      </p:sp>
      <p:sp>
        <p:nvSpPr>
          <p:cNvPr id="16" name="Obdélník 15">
            <a:extLst>
              <a:ext uri="{FF2B5EF4-FFF2-40B4-BE49-F238E27FC236}">
                <a16:creationId xmlns:a16="http://schemas.microsoft.com/office/drawing/2014/main" id="{2660118D-1381-4B19-8F5C-8190A0DC6154}"/>
              </a:ext>
            </a:extLst>
          </p:cNvPr>
          <p:cNvSpPr/>
          <p:nvPr/>
        </p:nvSpPr>
        <p:spPr>
          <a:xfrm>
            <a:off x="1835696" y="5664751"/>
            <a:ext cx="1512168"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Aren</a:t>
            </a:r>
            <a:endParaRPr lang="en-US" dirty="0"/>
          </a:p>
        </p:txBody>
      </p:sp>
      <p:sp>
        <p:nvSpPr>
          <p:cNvPr id="17" name="Obdélník 16">
            <a:extLst>
              <a:ext uri="{FF2B5EF4-FFF2-40B4-BE49-F238E27FC236}">
                <a16:creationId xmlns:a16="http://schemas.microsoft.com/office/drawing/2014/main" id="{ECD3F0B1-D861-4284-9E62-D700FCF8E6A7}"/>
              </a:ext>
            </a:extLst>
          </p:cNvPr>
          <p:cNvSpPr/>
          <p:nvPr/>
        </p:nvSpPr>
        <p:spPr>
          <a:xfrm>
            <a:off x="3491880" y="5667483"/>
            <a:ext cx="1512168"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t>
            </a:r>
          </a:p>
        </p:txBody>
      </p:sp>
    </p:spTree>
    <p:extLst>
      <p:ext uri="{BB962C8B-B14F-4D97-AF65-F5344CB8AC3E}">
        <p14:creationId xmlns:p14="http://schemas.microsoft.com/office/powerpoint/2010/main" val="591654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Stop </a:t>
            </a:r>
            <a:r>
              <a:rPr lang="cs-CZ" dirty="0" err="1"/>
              <a:t>words</a:t>
            </a:r>
            <a:endParaRPr lang="cs-CZ" dirty="0"/>
          </a:p>
        </p:txBody>
      </p:sp>
      <p:sp>
        <p:nvSpPr>
          <p:cNvPr id="10" name="Zástupný symbol pro obsah 9"/>
          <p:cNvSpPr>
            <a:spLocks noGrp="1"/>
          </p:cNvSpPr>
          <p:nvPr>
            <p:ph sz="quarter" idx="10"/>
          </p:nvPr>
        </p:nvSpPr>
        <p:spPr/>
        <p:txBody>
          <a:bodyPr>
            <a:normAutofit/>
          </a:bodyPr>
          <a:lstStyle/>
          <a:p>
            <a:pPr marL="285750">
              <a:buFont typeface="Arial" panose="020B0604020202020204" pitchFamily="34" charset="0"/>
              <a:buChar char="•"/>
            </a:pPr>
            <a:r>
              <a:rPr lang="cs-CZ" sz="1700" dirty="0"/>
              <a:t>Nežádoucí slova v textu</a:t>
            </a:r>
          </a:p>
          <a:p>
            <a:pPr marL="685800" lvl="1">
              <a:buFont typeface="Arial" panose="020B0604020202020204" pitchFamily="34" charset="0"/>
              <a:buChar char="•"/>
            </a:pPr>
            <a:r>
              <a:rPr lang="cs-CZ" sz="1700" dirty="0"/>
              <a:t>Příliš častý výskyt</a:t>
            </a:r>
          </a:p>
          <a:p>
            <a:pPr marL="685800" lvl="1">
              <a:buFont typeface="Arial" panose="020B0604020202020204" pitchFamily="34" charset="0"/>
              <a:buChar char="•"/>
            </a:pPr>
            <a:r>
              <a:rPr lang="cs-CZ" sz="1700" dirty="0"/>
              <a:t>Ovlivnění výsledku algoritmu</a:t>
            </a:r>
          </a:p>
          <a:p>
            <a:pPr marL="285750">
              <a:buFont typeface="Arial" panose="020B0604020202020204" pitchFamily="34" charset="0"/>
              <a:buChar char="•"/>
            </a:pPr>
            <a:endParaRPr lang="cs-CZ" sz="1700" dirty="0"/>
          </a:p>
          <a:p>
            <a:pPr marL="0" indent="0"/>
            <a:r>
              <a:rPr lang="cs-CZ" sz="1700" dirty="0"/>
              <a:t>Metody </a:t>
            </a:r>
            <a:r>
              <a:rPr lang="cs-CZ" sz="1700" b="1" dirty="0"/>
              <a:t>a</a:t>
            </a:r>
            <a:r>
              <a:rPr lang="cs-CZ" sz="1700" dirty="0"/>
              <a:t> vytěžování dat -&gt; </a:t>
            </a:r>
          </a:p>
          <a:p>
            <a:pPr marL="0" indent="0"/>
            <a:endParaRPr lang="cs-CZ" sz="1700" dirty="0"/>
          </a:p>
          <a:p>
            <a:pPr marL="285750" indent="-285750">
              <a:buFont typeface="Arial" panose="020B0604020202020204" pitchFamily="34" charset="0"/>
              <a:buChar char="•"/>
            </a:pPr>
            <a:r>
              <a:rPr lang="cs-CZ" sz="1700" dirty="0"/>
              <a:t>Např. odstranění spojek a předložek</a:t>
            </a:r>
          </a:p>
          <a:p>
            <a:pPr marL="285750" indent="-285750">
              <a:buFont typeface="Arial" panose="020B0604020202020204" pitchFamily="34" charset="0"/>
              <a:buChar char="•"/>
            </a:pPr>
            <a:r>
              <a:rPr lang="cs-CZ" sz="1700" dirty="0"/>
              <a:t>Vytvoření stop listu</a:t>
            </a:r>
          </a:p>
          <a:p>
            <a:pPr marL="685800" lvl="1">
              <a:buFont typeface="Arial" panose="020B0604020202020204" pitchFamily="34" charset="0"/>
              <a:buChar char="•"/>
            </a:pPr>
            <a:r>
              <a:rPr lang="cs-CZ" sz="1700" dirty="0"/>
              <a:t>Malé 7-12 slov</a:t>
            </a:r>
          </a:p>
          <a:p>
            <a:pPr marL="685800" lvl="1">
              <a:buFont typeface="Arial" panose="020B0604020202020204" pitchFamily="34" charset="0"/>
              <a:buChar char="•"/>
            </a:pPr>
            <a:r>
              <a:rPr lang="cs-CZ" sz="1700" dirty="0"/>
              <a:t>Velké 200-300 slov</a:t>
            </a:r>
          </a:p>
          <a:p>
            <a:pPr marL="285750">
              <a:buFont typeface="Arial" panose="020B0604020202020204" pitchFamily="34" charset="0"/>
              <a:buChar char="•"/>
            </a:pPr>
            <a:endParaRPr lang="cs-CZ" sz="1700" dirty="0"/>
          </a:p>
          <a:p>
            <a:pPr marL="285750">
              <a:buFont typeface="Arial" panose="020B0604020202020204" pitchFamily="34" charset="0"/>
              <a:buChar char="•"/>
            </a:pPr>
            <a:r>
              <a:rPr lang="cs-CZ" sz="1700" dirty="0"/>
              <a:t>Moderní systémy je nepotřebují používat (viz Inverse </a:t>
            </a:r>
            <a:r>
              <a:rPr lang="cs-CZ" sz="1700" dirty="0" err="1"/>
              <a:t>Document</a:t>
            </a:r>
            <a:r>
              <a:rPr lang="cs-CZ" sz="1700" dirty="0"/>
              <a:t> </a:t>
            </a:r>
            <a:r>
              <a:rPr lang="cs-CZ" sz="1700" dirty="0" err="1"/>
              <a:t>Frequency</a:t>
            </a:r>
            <a:r>
              <a:rPr lang="cs-CZ" sz="1700" dirty="0"/>
              <a:t>)</a:t>
            </a:r>
          </a:p>
        </p:txBody>
      </p:sp>
      <p:sp>
        <p:nvSpPr>
          <p:cNvPr id="2" name="Obdélník 1">
            <a:extLst>
              <a:ext uri="{FF2B5EF4-FFF2-40B4-BE49-F238E27FC236}">
                <a16:creationId xmlns:a16="http://schemas.microsoft.com/office/drawing/2014/main" id="{C5F1A361-875E-4E5C-8850-38E59CA62E01}"/>
              </a:ext>
            </a:extLst>
          </p:cNvPr>
          <p:cNvSpPr/>
          <p:nvPr/>
        </p:nvSpPr>
        <p:spPr>
          <a:xfrm>
            <a:off x="3340707" y="3066228"/>
            <a:ext cx="1512168"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Metody</a:t>
            </a:r>
            <a:endParaRPr lang="en-US" dirty="0"/>
          </a:p>
        </p:txBody>
      </p:sp>
      <p:sp>
        <p:nvSpPr>
          <p:cNvPr id="6" name="Obdélník 5">
            <a:extLst>
              <a:ext uri="{FF2B5EF4-FFF2-40B4-BE49-F238E27FC236}">
                <a16:creationId xmlns:a16="http://schemas.microsoft.com/office/drawing/2014/main" id="{F14F3790-1DF2-4C5F-A077-1C34056311AB}"/>
              </a:ext>
            </a:extLst>
          </p:cNvPr>
          <p:cNvSpPr/>
          <p:nvPr/>
        </p:nvSpPr>
        <p:spPr>
          <a:xfrm>
            <a:off x="4996891" y="3068960"/>
            <a:ext cx="1512168"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vytěžování</a:t>
            </a:r>
            <a:endParaRPr lang="en-US" dirty="0"/>
          </a:p>
        </p:txBody>
      </p:sp>
      <p:sp>
        <p:nvSpPr>
          <p:cNvPr id="7" name="Obdélník 6">
            <a:extLst>
              <a:ext uri="{FF2B5EF4-FFF2-40B4-BE49-F238E27FC236}">
                <a16:creationId xmlns:a16="http://schemas.microsoft.com/office/drawing/2014/main" id="{92ABDD32-49A6-46FA-B249-D3C9F090C811}"/>
              </a:ext>
            </a:extLst>
          </p:cNvPr>
          <p:cNvSpPr/>
          <p:nvPr/>
        </p:nvSpPr>
        <p:spPr>
          <a:xfrm>
            <a:off x="6660232" y="3062850"/>
            <a:ext cx="1512168"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cs-CZ" dirty="0"/>
              <a:t>dat</a:t>
            </a:r>
            <a:endParaRPr lang="en-US" dirty="0"/>
          </a:p>
        </p:txBody>
      </p:sp>
    </p:spTree>
    <p:extLst>
      <p:ext uri="{BB962C8B-B14F-4D97-AF65-F5344CB8AC3E}">
        <p14:creationId xmlns:p14="http://schemas.microsoft.com/office/powerpoint/2010/main" val="571070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Normalizace textu</a:t>
            </a:r>
          </a:p>
        </p:txBody>
      </p:sp>
      <p:sp>
        <p:nvSpPr>
          <p:cNvPr id="10" name="Zástupný symbol pro obsah 9"/>
          <p:cNvSpPr>
            <a:spLocks noGrp="1"/>
          </p:cNvSpPr>
          <p:nvPr>
            <p:ph sz="quarter" idx="10"/>
          </p:nvPr>
        </p:nvSpPr>
        <p:spPr/>
        <p:txBody>
          <a:bodyPr>
            <a:normAutofit/>
          </a:bodyPr>
          <a:lstStyle/>
          <a:p>
            <a:pPr marL="285750">
              <a:buFont typeface="Arial" panose="020B0604020202020204" pitchFamily="34" charset="0"/>
              <a:buChar char="•"/>
            </a:pPr>
            <a:r>
              <a:rPr lang="cs-CZ" sz="1700" dirty="0"/>
              <a:t>Cílem je nalezení slov i v případě odlišností v posloupnosti znaků tokenu</a:t>
            </a:r>
          </a:p>
          <a:p>
            <a:pPr marL="685800" lvl="1">
              <a:buFont typeface="Symbol" panose="05050102010706020507" pitchFamily="18" charset="2"/>
              <a:buChar char="Þ"/>
            </a:pPr>
            <a:r>
              <a:rPr lang="cs-CZ" sz="1700" dirty="0"/>
              <a:t>Redukce slova na jeho základní tvar</a:t>
            </a:r>
          </a:p>
          <a:p>
            <a:pPr marL="285750">
              <a:buFont typeface="Arial" panose="020B0604020202020204" pitchFamily="34" charset="0"/>
              <a:buChar char="•"/>
            </a:pPr>
            <a:endParaRPr lang="cs-CZ" sz="1700" dirty="0"/>
          </a:p>
          <a:p>
            <a:pPr>
              <a:buFont typeface="+mj-lt"/>
              <a:buAutoNum type="arabicPeriod"/>
            </a:pPr>
            <a:r>
              <a:rPr lang="cs-CZ" sz="1700" dirty="0"/>
              <a:t>Rozdělení textu na tokeny + </a:t>
            </a:r>
            <a:r>
              <a:rPr lang="cs-CZ" sz="1700" dirty="0" err="1"/>
              <a:t>lowercase</a:t>
            </a:r>
            <a:endParaRPr lang="cs-CZ" sz="1700" dirty="0"/>
          </a:p>
          <a:p>
            <a:pPr>
              <a:buFont typeface="+mj-lt"/>
              <a:buAutoNum type="arabicPeriod"/>
            </a:pPr>
            <a:r>
              <a:rPr lang="cs-CZ" sz="1700" dirty="0"/>
              <a:t>Odstranění stop </a:t>
            </a:r>
            <a:r>
              <a:rPr lang="cs-CZ" sz="1700" dirty="0" err="1"/>
              <a:t>words</a:t>
            </a:r>
            <a:endParaRPr lang="cs-CZ" sz="1700" dirty="0"/>
          </a:p>
          <a:p>
            <a:pPr>
              <a:buFont typeface="+mj-lt"/>
              <a:buAutoNum type="arabicPeriod"/>
            </a:pPr>
            <a:r>
              <a:rPr lang="cs-CZ" sz="1700" dirty="0" err="1"/>
              <a:t>Stematizace</a:t>
            </a:r>
            <a:r>
              <a:rPr lang="cs-CZ" sz="1700" dirty="0"/>
              <a:t> (</a:t>
            </a:r>
            <a:r>
              <a:rPr lang="cs-CZ" sz="1700" dirty="0" err="1"/>
              <a:t>Stemming</a:t>
            </a:r>
            <a:r>
              <a:rPr lang="cs-CZ" sz="1700" dirty="0"/>
              <a:t>) / </a:t>
            </a:r>
            <a:r>
              <a:rPr lang="cs-CZ" sz="1700" dirty="0" err="1"/>
              <a:t>Lematizace</a:t>
            </a:r>
            <a:endParaRPr lang="cs-CZ" sz="1700" dirty="0"/>
          </a:p>
          <a:p>
            <a:pPr marL="0" indent="0"/>
            <a:r>
              <a:rPr lang="cs-CZ" sz="1700" dirty="0"/>
              <a:t>(4.) </a:t>
            </a:r>
            <a:r>
              <a:rPr lang="cs-CZ" sz="1700" dirty="0" err="1"/>
              <a:t>PoS</a:t>
            </a:r>
            <a:r>
              <a:rPr lang="cs-CZ" sz="1700" dirty="0"/>
              <a:t> </a:t>
            </a:r>
            <a:r>
              <a:rPr lang="cs-CZ" sz="1700" dirty="0" err="1"/>
              <a:t>tagging</a:t>
            </a:r>
            <a:endParaRPr lang="cs-CZ" sz="1700" dirty="0"/>
          </a:p>
          <a:p>
            <a:pPr marL="0" indent="0"/>
            <a:endParaRPr lang="cs-CZ" sz="1700" dirty="0"/>
          </a:p>
          <a:p>
            <a:pPr marL="0" indent="0"/>
            <a:r>
              <a:rPr lang="cs-CZ" sz="1700" dirty="0" err="1"/>
              <a:t>Stemming</a:t>
            </a:r>
            <a:r>
              <a:rPr lang="cs-CZ" sz="1700" dirty="0"/>
              <a:t> vs. </a:t>
            </a:r>
            <a:r>
              <a:rPr lang="cs-CZ" sz="1700" dirty="0" err="1"/>
              <a:t>Lematizace</a:t>
            </a:r>
            <a:endParaRPr lang="cs-CZ" sz="1700" dirty="0"/>
          </a:p>
          <a:p>
            <a:pPr marL="285750" indent="-285750">
              <a:buFont typeface="Arial" panose="020B0604020202020204" pitchFamily="34" charset="0"/>
              <a:buChar char="•"/>
            </a:pPr>
            <a:r>
              <a:rPr lang="cs-CZ" sz="1700" dirty="0" err="1"/>
              <a:t>Stemming</a:t>
            </a:r>
            <a:r>
              <a:rPr lang="cs-CZ" sz="1700" dirty="0"/>
              <a:t> může redukovat token na slovo, které neodpovídá gramatice</a:t>
            </a:r>
          </a:p>
          <a:p>
            <a:pPr marL="685800" lvl="1">
              <a:buFont typeface="Arial" panose="020B0604020202020204" pitchFamily="34" charset="0"/>
              <a:buChar char="•"/>
            </a:pPr>
            <a:r>
              <a:rPr lang="cs-CZ" sz="1700" dirty="0" err="1"/>
              <a:t>people</a:t>
            </a:r>
            <a:r>
              <a:rPr lang="cs-CZ" sz="1700" dirty="0"/>
              <a:t> -&gt; </a:t>
            </a:r>
            <a:r>
              <a:rPr lang="cs-CZ" sz="1700" dirty="0" err="1"/>
              <a:t>peopl</a:t>
            </a:r>
            <a:endParaRPr lang="cs-CZ" sz="1700" dirty="0"/>
          </a:p>
          <a:p>
            <a:pPr marL="685800" lvl="1">
              <a:buFont typeface="Arial" panose="020B0604020202020204" pitchFamily="34" charset="0"/>
              <a:buChar char="•"/>
            </a:pPr>
            <a:r>
              <a:rPr lang="cs-CZ" sz="1700" dirty="0"/>
              <a:t>V některých aplikacích nemusí vadit</a:t>
            </a:r>
          </a:p>
          <a:p>
            <a:pPr marL="285750">
              <a:buFont typeface="Arial" panose="020B0604020202020204" pitchFamily="34" charset="0"/>
              <a:buChar char="•"/>
            </a:pPr>
            <a:r>
              <a:rPr lang="cs-CZ" sz="1700" dirty="0" err="1"/>
              <a:t>Lematizace</a:t>
            </a:r>
            <a:r>
              <a:rPr lang="cs-CZ" sz="1700" dirty="0"/>
              <a:t> převádí token do základního gramatického tvaru</a:t>
            </a:r>
          </a:p>
          <a:p>
            <a:pPr marL="685800" lvl="1">
              <a:buFont typeface="Arial" panose="020B0604020202020204" pitchFamily="34" charset="0"/>
              <a:buChar char="•"/>
            </a:pPr>
            <a:r>
              <a:rPr lang="cs-CZ" sz="1700" dirty="0" err="1"/>
              <a:t>am</a:t>
            </a:r>
            <a:r>
              <a:rPr lang="cs-CZ" sz="1700" dirty="0"/>
              <a:t>, are, </a:t>
            </a:r>
            <a:r>
              <a:rPr lang="cs-CZ" sz="1700" dirty="0" err="1"/>
              <a:t>is</a:t>
            </a:r>
            <a:r>
              <a:rPr lang="cs-CZ" sz="1700" dirty="0"/>
              <a:t> -&gt; </a:t>
            </a:r>
            <a:r>
              <a:rPr lang="cs-CZ" sz="1700" dirty="0" err="1"/>
              <a:t>be</a:t>
            </a:r>
            <a:endParaRPr lang="cs-CZ" sz="1700" dirty="0"/>
          </a:p>
        </p:txBody>
      </p:sp>
    </p:spTree>
    <p:extLst>
      <p:ext uri="{BB962C8B-B14F-4D97-AF65-F5344CB8AC3E}">
        <p14:creationId xmlns:p14="http://schemas.microsoft.com/office/powerpoint/2010/main" val="221914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400110"/>
          </a:xfrm>
          <a:prstGeom prst="rect">
            <a:avLst/>
          </a:prstGeom>
          <a:noFill/>
          <a:ln w="9525">
            <a:noFill/>
            <a:miter lim="800000"/>
            <a:headEnd/>
            <a:tailEnd/>
          </a:ln>
        </p:spPr>
        <p:txBody>
          <a:bodyPr>
            <a:spAutoFit/>
          </a:bodyPr>
          <a:lstStyle/>
          <a:p>
            <a:r>
              <a:rPr lang="cs-CZ" sz="1000" b="1" dirty="0">
                <a:latin typeface="Myriad Pro" pitchFamily="34" charset="0"/>
              </a:rPr>
              <a:t>Metody vytěžování dat - úvod </a:t>
            </a:r>
            <a:r>
              <a:rPr lang="en-US" sz="1000" b="1" dirty="0">
                <a:solidFill>
                  <a:schemeClr val="bg1">
                    <a:lumMod val="50000"/>
                  </a:schemeClr>
                </a:solidFill>
                <a:latin typeface="Myriad Pro" pitchFamily="34" charset="0"/>
              </a:rPr>
              <a:t>|</a:t>
            </a:r>
            <a:r>
              <a:rPr lang="cs-CZ" sz="1000" b="1" dirty="0">
                <a:solidFill>
                  <a:schemeClr val="bg1">
                    <a:lumMod val="50000"/>
                  </a:schemeClr>
                </a:solidFill>
                <a:latin typeface="Myriad Pro" pitchFamily="34" charset="0"/>
              </a:rPr>
              <a:t> 6. 10. 2021 | MVD</a:t>
            </a:r>
            <a:endParaRPr lang="cs-CZ" sz="1050" b="1" dirty="0">
              <a:latin typeface="Myriad Pro" pitchFamily="34" charset="0"/>
            </a:endParaRPr>
          </a:p>
          <a:p>
            <a:endParaRPr lang="cs-CZ" sz="1000" b="1" dirty="0">
              <a:latin typeface="Myriad Pro" pitchFamily="34" charset="0"/>
            </a:endParaRPr>
          </a:p>
        </p:txBody>
      </p:sp>
      <p:sp>
        <p:nvSpPr>
          <p:cNvPr id="9" name="Nadpis 8"/>
          <p:cNvSpPr>
            <a:spLocks noGrp="1"/>
          </p:cNvSpPr>
          <p:nvPr>
            <p:ph type="title"/>
          </p:nvPr>
        </p:nvSpPr>
        <p:spPr/>
        <p:txBody>
          <a:bodyPr/>
          <a:lstStyle/>
          <a:p>
            <a:r>
              <a:rPr lang="cs-CZ" dirty="0"/>
              <a:t>Organizace předmětu MVD</a:t>
            </a:r>
          </a:p>
        </p:txBody>
      </p:sp>
      <p:sp>
        <p:nvSpPr>
          <p:cNvPr id="10" name="Zástupný symbol pro obsah 9"/>
          <p:cNvSpPr>
            <a:spLocks noGrp="1"/>
          </p:cNvSpPr>
          <p:nvPr>
            <p:ph sz="quarter" idx="10"/>
          </p:nvPr>
        </p:nvSpPr>
        <p:spPr/>
        <p:txBody>
          <a:bodyPr>
            <a:normAutofit/>
          </a:bodyPr>
          <a:lstStyle/>
          <a:p>
            <a:pPr>
              <a:buFont typeface="Arial" panose="020B0604020202020204" pitchFamily="34" charset="0"/>
              <a:buChar char="•"/>
            </a:pPr>
            <a:r>
              <a:rPr lang="cs-CZ" sz="1800" dirty="0"/>
              <a:t>Přednášející i cvičící František Kynych (</a:t>
            </a:r>
            <a:r>
              <a:rPr lang="cs-CZ" sz="1800" dirty="0">
                <a:hlinkClick r:id="rId4"/>
              </a:rPr>
              <a:t>frantisek.kynych@tul.cz</a:t>
            </a:r>
            <a:r>
              <a:rPr lang="cs-CZ" sz="1800" dirty="0"/>
              <a:t>)</a:t>
            </a:r>
          </a:p>
          <a:p>
            <a:pPr>
              <a:buFont typeface="Arial" panose="020B0604020202020204" pitchFamily="34" charset="0"/>
              <a:buChar char="•"/>
            </a:pPr>
            <a:endParaRPr lang="cs-CZ" sz="1800" dirty="0"/>
          </a:p>
          <a:p>
            <a:pPr>
              <a:buFont typeface="Arial" panose="020B0604020202020204" pitchFamily="34" charset="0"/>
              <a:buChar char="•"/>
            </a:pPr>
            <a:r>
              <a:rPr lang="cs-CZ" sz="1800" dirty="0"/>
              <a:t>Přednášky</a:t>
            </a:r>
          </a:p>
          <a:p>
            <a:pPr lvl="1">
              <a:buFont typeface="Arial" panose="020B0604020202020204" pitchFamily="34" charset="0"/>
              <a:buChar char="•"/>
            </a:pPr>
            <a:r>
              <a:rPr lang="cs-CZ" sz="1800" dirty="0"/>
              <a:t>Každý čtvrtek od 12:30</a:t>
            </a:r>
          </a:p>
          <a:p>
            <a:pPr lvl="1">
              <a:buFont typeface="Arial" panose="020B0604020202020204" pitchFamily="34" charset="0"/>
              <a:buChar char="•"/>
            </a:pPr>
            <a:r>
              <a:rPr lang="cs-CZ" sz="1800" dirty="0"/>
              <a:t>Témata zveřejněna v sylabu (upravený oproti původnímu)</a:t>
            </a:r>
          </a:p>
          <a:p>
            <a:pPr lvl="1">
              <a:buFont typeface="Arial" panose="020B0604020202020204" pitchFamily="34" charset="0"/>
              <a:buChar char="•"/>
            </a:pPr>
            <a:r>
              <a:rPr lang="cs-CZ" sz="1800" dirty="0"/>
              <a:t>PDF přednášky bude zveřejněno na </a:t>
            </a:r>
            <a:r>
              <a:rPr lang="cs-CZ" sz="1800" dirty="0" err="1"/>
              <a:t>Githubu</a:t>
            </a:r>
            <a:endParaRPr lang="cs-CZ" sz="1800" dirty="0"/>
          </a:p>
          <a:p>
            <a:pPr>
              <a:buFont typeface="Arial" panose="020B0604020202020204" pitchFamily="34" charset="0"/>
              <a:buChar char="•"/>
            </a:pPr>
            <a:endParaRPr lang="cs-CZ" sz="1800" dirty="0"/>
          </a:p>
          <a:p>
            <a:pPr>
              <a:buFont typeface="Arial" panose="020B0604020202020204" pitchFamily="34" charset="0"/>
              <a:buChar char="•"/>
            </a:pPr>
            <a:r>
              <a:rPr lang="cs-CZ" sz="1800" dirty="0"/>
              <a:t>Cvičení</a:t>
            </a:r>
          </a:p>
          <a:p>
            <a:pPr lvl="1">
              <a:buFont typeface="Arial" panose="020B0604020202020204" pitchFamily="34" charset="0"/>
              <a:buChar char="•"/>
            </a:pPr>
            <a:r>
              <a:rPr lang="cs-CZ" sz="1800" dirty="0"/>
              <a:t>Každý čtvrtek od 14:20, navazuje na přednášku</a:t>
            </a:r>
          </a:p>
          <a:p>
            <a:pPr lvl="1">
              <a:buFont typeface="Arial" panose="020B0604020202020204" pitchFamily="34" charset="0"/>
              <a:buChar char="•"/>
            </a:pPr>
            <a:r>
              <a:rPr lang="cs-CZ" sz="1800" dirty="0"/>
              <a:t>2 dovolené absence</a:t>
            </a:r>
          </a:p>
          <a:p>
            <a:pPr lvl="1">
              <a:buFont typeface="Arial" panose="020B0604020202020204" pitchFamily="34" charset="0"/>
              <a:buChar char="•"/>
            </a:pPr>
            <a:r>
              <a:rPr lang="cs-CZ" sz="1800" dirty="0"/>
              <a:t>Implementace témat z předchozí přednášky</a:t>
            </a:r>
          </a:p>
          <a:p>
            <a:pPr lvl="1">
              <a:buFont typeface="Arial" panose="020B0604020202020204" pitchFamily="34" charset="0"/>
              <a:buChar char="•"/>
            </a:pPr>
            <a:endParaRPr lang="cs-CZ"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N-gramy</a:t>
            </a:r>
          </a:p>
        </p:txBody>
      </p:sp>
      <p:sp>
        <p:nvSpPr>
          <p:cNvPr id="10" name="Zástupný symbol pro obsah 9"/>
          <p:cNvSpPr>
            <a:spLocks noGrp="1"/>
          </p:cNvSpPr>
          <p:nvPr>
            <p:ph sz="quarter" idx="10"/>
          </p:nvPr>
        </p:nvSpPr>
        <p:spPr/>
        <p:txBody>
          <a:bodyPr>
            <a:normAutofit/>
          </a:bodyPr>
          <a:lstStyle/>
          <a:p>
            <a:pPr marL="285750">
              <a:buFont typeface="Arial" panose="020B0604020202020204" pitchFamily="34" charset="0"/>
              <a:buChar char="•"/>
            </a:pPr>
            <a:r>
              <a:rPr lang="cs-CZ" sz="1700" dirty="0"/>
              <a:t>Sekvence N slov</a:t>
            </a:r>
          </a:p>
          <a:p>
            <a:pPr marL="285750">
              <a:buFont typeface="Arial" panose="020B0604020202020204" pitchFamily="34" charset="0"/>
              <a:buChar char="•"/>
            </a:pPr>
            <a:r>
              <a:rPr lang="cs-CZ" sz="1700" dirty="0"/>
              <a:t>Využívané k základnímu modelování jazyka</a:t>
            </a:r>
          </a:p>
          <a:p>
            <a:pPr marL="285750">
              <a:buFont typeface="Arial" panose="020B0604020202020204" pitchFamily="34" charset="0"/>
              <a:buChar char="•"/>
            </a:pPr>
            <a:endParaRPr lang="cs-CZ" sz="1700" dirty="0"/>
          </a:p>
          <a:p>
            <a:pPr marL="0" indent="0"/>
            <a:r>
              <a:rPr lang="cs-CZ" sz="1700" dirty="0"/>
              <a:t>	Metody vytěžování dat</a:t>
            </a:r>
          </a:p>
          <a:p>
            <a:pPr marL="0" indent="0"/>
            <a:endParaRPr lang="cs-CZ" sz="1700" dirty="0"/>
          </a:p>
          <a:p>
            <a:pPr marL="0" indent="0"/>
            <a:r>
              <a:rPr lang="cs-CZ" sz="1700" dirty="0"/>
              <a:t>	</a:t>
            </a:r>
            <a:r>
              <a:rPr lang="cs-CZ" sz="1700" dirty="0" err="1"/>
              <a:t>Unigramy</a:t>
            </a:r>
            <a:r>
              <a:rPr lang="cs-CZ" sz="1700" dirty="0"/>
              <a:t> -&gt; (Metody), (vytěžování), (dat)</a:t>
            </a:r>
          </a:p>
          <a:p>
            <a:pPr marL="0" indent="0"/>
            <a:r>
              <a:rPr lang="cs-CZ" sz="1700" dirty="0"/>
              <a:t>	</a:t>
            </a:r>
            <a:r>
              <a:rPr lang="cs-CZ" sz="1700" dirty="0" err="1"/>
              <a:t>Bigramy</a:t>
            </a:r>
            <a:r>
              <a:rPr lang="cs-CZ" sz="1700" dirty="0"/>
              <a:t> -&gt; (Metody, vytěžování), (vytěžování, dat)</a:t>
            </a:r>
          </a:p>
          <a:p>
            <a:pPr marL="0" indent="0"/>
            <a:r>
              <a:rPr lang="cs-CZ" sz="1700" dirty="0"/>
              <a:t>	Trigramy -&gt; (Metody, vytěžování, dat)</a:t>
            </a:r>
          </a:p>
          <a:p>
            <a:pPr marL="0" indent="0"/>
            <a:endParaRPr lang="cs-CZ" sz="1700" dirty="0"/>
          </a:p>
          <a:p>
            <a:pPr marL="285750" indent="-285750">
              <a:buFont typeface="Arial" panose="020B0604020202020204" pitchFamily="34" charset="0"/>
              <a:buChar char="•"/>
            </a:pPr>
            <a:r>
              <a:rPr lang="cs-CZ" sz="1700" dirty="0"/>
              <a:t>Aplikace např. na slovech, písmenech nebo fonémech</a:t>
            </a:r>
          </a:p>
          <a:p>
            <a:pPr marL="285750">
              <a:buFont typeface="Arial" panose="020B0604020202020204" pitchFamily="34" charset="0"/>
              <a:buChar char="•"/>
            </a:pPr>
            <a:endParaRPr lang="cs-CZ" sz="1700" dirty="0"/>
          </a:p>
          <a:p>
            <a:pPr marL="285750">
              <a:buFont typeface="Arial" panose="020B0604020202020204" pitchFamily="34" charset="0"/>
              <a:buChar char="•"/>
            </a:pPr>
            <a:endParaRPr lang="cs-CZ" sz="1700" dirty="0"/>
          </a:p>
        </p:txBody>
      </p:sp>
    </p:spTree>
    <p:extLst>
      <p:ext uri="{BB962C8B-B14F-4D97-AF65-F5344CB8AC3E}">
        <p14:creationId xmlns:p14="http://schemas.microsoft.com/office/powerpoint/2010/main" val="1793163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N-gramy</a:t>
            </a:r>
          </a:p>
        </p:txBody>
      </p:sp>
      <mc:AlternateContent xmlns:mc="http://schemas.openxmlformats.org/markup-compatibility/2006" xmlns:a14="http://schemas.microsoft.com/office/drawing/2010/main">
        <mc:Choice Requires="a14">
          <p:sp>
            <p:nvSpPr>
              <p:cNvPr id="10" name="Zástupný symbol pro obsah 9"/>
              <p:cNvSpPr>
                <a:spLocks noGrp="1"/>
              </p:cNvSpPr>
              <p:nvPr>
                <p:ph sz="quarter" idx="10"/>
              </p:nvPr>
            </p:nvSpPr>
            <p:spPr/>
            <p:txBody>
              <a:bodyPr>
                <a:normAutofit/>
              </a:bodyPr>
              <a:lstStyle/>
              <a:p>
                <a:pPr marL="285750">
                  <a:buFont typeface="Arial" panose="020B0604020202020204" pitchFamily="34" charset="0"/>
                  <a:buChar char="•"/>
                </a:pPr>
                <a:r>
                  <a:rPr lang="cs-CZ" sz="1700" dirty="0"/>
                  <a:t>Pravděpodobnost celé věty – řetízkové pravidlo</a:t>
                </a:r>
              </a:p>
              <a:p>
                <a:pPr marL="0" indent="0"/>
                <a14:m>
                  <m:oMathPara xmlns:m="http://schemas.openxmlformats.org/officeDocument/2006/math">
                    <m:oMathParaPr>
                      <m:jc m:val="centerGroup"/>
                    </m:oMathParaPr>
                    <m:oMath xmlns:m="http://schemas.openxmlformats.org/officeDocument/2006/math">
                      <m:r>
                        <a:rPr lang="cs-CZ" sz="1700" b="0" i="1" smtClean="0">
                          <a:latin typeface="Cambria Math" panose="02040503050406030204" pitchFamily="18" charset="0"/>
                        </a:rPr>
                        <m:t>𝑝</m:t>
                      </m:r>
                      <m:d>
                        <m:dPr>
                          <m:ctrlPr>
                            <a:rPr lang="cs-CZ" sz="1700" b="0" i="1" smtClean="0">
                              <a:latin typeface="Cambria Math" panose="02040503050406030204" pitchFamily="18" charset="0"/>
                            </a:rPr>
                          </m:ctrlPr>
                        </m:dPr>
                        <m:e>
                          <m:r>
                            <a:rPr lang="cs-CZ" sz="1700" b="0" i="1" smtClean="0">
                              <a:latin typeface="Cambria Math" panose="02040503050406030204" pitchFamily="18" charset="0"/>
                            </a:rPr>
                            <m:t>𝑤</m:t>
                          </m:r>
                        </m:e>
                      </m:d>
                      <m:r>
                        <a:rPr lang="cs-CZ" sz="1700" b="0" i="1" smtClean="0">
                          <a:latin typeface="Cambria Math" panose="02040503050406030204" pitchFamily="18" charset="0"/>
                        </a:rPr>
                        <m:t>=</m:t>
                      </m:r>
                      <m:r>
                        <a:rPr lang="cs-CZ" sz="1700" b="0" i="1" smtClean="0">
                          <a:latin typeface="Cambria Math" panose="02040503050406030204" pitchFamily="18" charset="0"/>
                        </a:rPr>
                        <m:t>𝑝</m:t>
                      </m:r>
                      <m:d>
                        <m:dPr>
                          <m:ctrlPr>
                            <a:rPr lang="cs-CZ" sz="1700" b="0" i="1" smtClean="0">
                              <a:latin typeface="Cambria Math" panose="02040503050406030204" pitchFamily="18" charset="0"/>
                            </a:rPr>
                          </m:ctrlPr>
                        </m:dPr>
                        <m:e>
                          <m:r>
                            <a:rPr lang="cs-CZ" sz="1700" b="0" i="1" smtClean="0">
                              <a:latin typeface="Cambria Math" panose="02040503050406030204" pitchFamily="18" charset="0"/>
                            </a:rPr>
                            <m:t>𝑤</m:t>
                          </m:r>
                          <m:r>
                            <a:rPr lang="cs-CZ" sz="1700" b="0" i="1" baseline="-25000" smtClean="0">
                              <a:latin typeface="Cambria Math" panose="02040503050406030204" pitchFamily="18" charset="0"/>
                            </a:rPr>
                            <m:t>1</m:t>
                          </m:r>
                        </m:e>
                      </m:d>
                      <m:r>
                        <a:rPr lang="cs-CZ" sz="1700" b="0" i="1" smtClean="0">
                          <a:latin typeface="Cambria Math" panose="02040503050406030204" pitchFamily="18" charset="0"/>
                        </a:rPr>
                        <m:t>𝑝</m:t>
                      </m:r>
                      <m:d>
                        <m:dPr>
                          <m:ctrlPr>
                            <a:rPr lang="cs-CZ" sz="1700" b="0" i="1" smtClean="0">
                              <a:latin typeface="Cambria Math" panose="02040503050406030204" pitchFamily="18" charset="0"/>
                            </a:rPr>
                          </m:ctrlPr>
                        </m:dPr>
                        <m:e>
                          <m:r>
                            <a:rPr lang="cs-CZ" sz="1700" b="0" i="1" smtClean="0">
                              <a:latin typeface="Cambria Math" panose="02040503050406030204" pitchFamily="18" charset="0"/>
                            </a:rPr>
                            <m:t>𝑤</m:t>
                          </m:r>
                          <m:r>
                            <a:rPr lang="cs-CZ" sz="1700" b="0" i="1" baseline="-25000" smtClean="0">
                              <a:latin typeface="Cambria Math" panose="02040503050406030204" pitchFamily="18" charset="0"/>
                            </a:rPr>
                            <m:t>2</m:t>
                          </m:r>
                        </m:e>
                        <m:e>
                          <m:r>
                            <a:rPr lang="cs-CZ" sz="1700" b="0" i="1" smtClean="0">
                              <a:latin typeface="Cambria Math" panose="02040503050406030204" pitchFamily="18" charset="0"/>
                            </a:rPr>
                            <m:t>𝑤</m:t>
                          </m:r>
                          <m:r>
                            <a:rPr lang="cs-CZ" sz="1700" b="0" i="1" baseline="-25000" smtClean="0">
                              <a:latin typeface="Cambria Math" panose="02040503050406030204" pitchFamily="18" charset="0"/>
                            </a:rPr>
                            <m:t>1</m:t>
                          </m:r>
                        </m:e>
                      </m:d>
                      <m:r>
                        <a:rPr lang="cs-CZ" sz="1700" b="0" i="1" smtClean="0">
                          <a:latin typeface="Cambria Math" panose="02040503050406030204" pitchFamily="18" charset="0"/>
                        </a:rPr>
                        <m:t>…</m:t>
                      </m:r>
                      <m:r>
                        <a:rPr lang="cs-CZ" sz="1700" b="0" i="1" smtClean="0">
                          <a:latin typeface="Cambria Math" panose="02040503050406030204" pitchFamily="18" charset="0"/>
                        </a:rPr>
                        <m:t>𝑝</m:t>
                      </m:r>
                      <m:r>
                        <a:rPr lang="cs-CZ" sz="1700" b="0" i="1" smtClean="0">
                          <a:latin typeface="Cambria Math" panose="02040503050406030204" pitchFamily="18" charset="0"/>
                        </a:rPr>
                        <m:t>(</m:t>
                      </m:r>
                      <m:r>
                        <a:rPr lang="cs-CZ" sz="1700" b="0" i="1" smtClean="0">
                          <a:latin typeface="Cambria Math" panose="02040503050406030204" pitchFamily="18" charset="0"/>
                        </a:rPr>
                        <m:t>𝑤𝑘</m:t>
                      </m:r>
                      <m:r>
                        <a:rPr lang="cs-CZ" sz="1700" b="0" i="1" smtClean="0">
                          <a:latin typeface="Cambria Math" panose="02040503050406030204" pitchFamily="18" charset="0"/>
                        </a:rPr>
                        <m:t>|</m:t>
                      </m:r>
                      <m:r>
                        <a:rPr lang="cs-CZ" sz="1700" b="0" i="1" smtClean="0">
                          <a:latin typeface="Cambria Math" panose="02040503050406030204" pitchFamily="18" charset="0"/>
                        </a:rPr>
                        <m:t>𝑤</m:t>
                      </m:r>
                      <m:r>
                        <a:rPr lang="cs-CZ" sz="1700" b="0" i="1" baseline="-25000" smtClean="0">
                          <a:latin typeface="Cambria Math" panose="02040503050406030204" pitchFamily="18" charset="0"/>
                        </a:rPr>
                        <m:t>1</m:t>
                      </m:r>
                      <m:r>
                        <a:rPr lang="cs-CZ" sz="1700" b="0" i="1" smtClean="0">
                          <a:latin typeface="Cambria Math" panose="02040503050406030204" pitchFamily="18" charset="0"/>
                        </a:rPr>
                        <m:t>…</m:t>
                      </m:r>
                      <m:sSub>
                        <m:sSubPr>
                          <m:ctrlPr>
                            <a:rPr lang="cs-CZ" sz="1700" b="0" i="1" smtClean="0">
                              <a:latin typeface="Cambria Math" panose="02040503050406030204" pitchFamily="18" charset="0"/>
                            </a:rPr>
                          </m:ctrlPr>
                        </m:sSubPr>
                        <m:e>
                          <m:r>
                            <a:rPr lang="cs-CZ" sz="1700" b="0" i="1" smtClean="0">
                              <a:latin typeface="Cambria Math" panose="02040503050406030204" pitchFamily="18" charset="0"/>
                            </a:rPr>
                            <m:t>𝑤</m:t>
                          </m:r>
                        </m:e>
                        <m:sub>
                          <m:r>
                            <a:rPr lang="cs-CZ" sz="1700" b="0" i="1" smtClean="0">
                              <a:latin typeface="Cambria Math" panose="02040503050406030204" pitchFamily="18" charset="0"/>
                            </a:rPr>
                            <m:t>𝑘</m:t>
                          </m:r>
                          <m:r>
                            <a:rPr lang="cs-CZ" sz="1700" b="0" i="1" smtClean="0">
                              <a:latin typeface="Cambria Math" panose="02040503050406030204" pitchFamily="18" charset="0"/>
                            </a:rPr>
                            <m:t>−1</m:t>
                          </m:r>
                        </m:sub>
                      </m:sSub>
                      <m:r>
                        <a:rPr lang="cs-CZ" sz="1700" b="0" i="1" smtClean="0">
                          <a:latin typeface="Cambria Math" panose="02040503050406030204" pitchFamily="18" charset="0"/>
                        </a:rPr>
                        <m:t>)</m:t>
                      </m:r>
                    </m:oMath>
                  </m:oMathPara>
                </a14:m>
                <a:endParaRPr lang="cs-CZ" sz="1700" dirty="0"/>
              </a:p>
              <a:p>
                <a:pPr marL="0" indent="0"/>
                <a:endParaRPr lang="cs-CZ" sz="1700" dirty="0"/>
              </a:p>
              <a:p>
                <a:pPr marL="285750" indent="-285750">
                  <a:buFont typeface="Arial" panose="020B0604020202020204" pitchFamily="34" charset="0"/>
                  <a:buChar char="•"/>
                </a:pPr>
                <a:endParaRPr lang="cs-CZ" sz="1700" dirty="0"/>
              </a:p>
              <a:p>
                <a:pPr marL="285750" indent="-285750">
                  <a:buFont typeface="Arial" panose="020B0604020202020204" pitchFamily="34" charset="0"/>
                  <a:buChar char="•"/>
                </a:pPr>
                <a:r>
                  <a:rPr lang="cs-CZ" sz="1700" dirty="0"/>
                  <a:t>Markovský předpoklad</a:t>
                </a:r>
              </a:p>
              <a:p>
                <a:pPr marL="685800" lvl="1">
                  <a:buFont typeface="Arial" panose="020B0604020202020204" pitchFamily="34" charset="0"/>
                  <a:buChar char="•"/>
                </a:pPr>
                <a:r>
                  <a:rPr lang="cs-CZ" sz="1700" dirty="0"/>
                  <a:t>Současné slovo závisí pouze na pevně daném počtu předchozích slov</a:t>
                </a:r>
              </a:p>
              <a:p>
                <a:pPr marL="0" indent="0"/>
                <a14:m>
                  <m:oMathPara xmlns:m="http://schemas.openxmlformats.org/officeDocument/2006/math">
                    <m:oMathParaPr>
                      <m:jc m:val="centerGroup"/>
                    </m:oMathParaPr>
                    <m:oMath xmlns:m="http://schemas.openxmlformats.org/officeDocument/2006/math">
                      <m:r>
                        <a:rPr lang="cs-CZ" sz="1700" b="0" i="1" smtClean="0">
                          <a:latin typeface="Cambria Math" panose="02040503050406030204" pitchFamily="18" charset="0"/>
                        </a:rPr>
                        <m:t>𝑝</m:t>
                      </m:r>
                      <m:d>
                        <m:dPr>
                          <m:ctrlPr>
                            <a:rPr lang="cs-CZ" sz="1700" b="0" i="1" smtClean="0">
                              <a:latin typeface="Cambria Math" panose="02040503050406030204" pitchFamily="18" charset="0"/>
                            </a:rPr>
                          </m:ctrlPr>
                        </m:dPr>
                        <m:e>
                          <m:r>
                            <a:rPr lang="cs-CZ" sz="1700" b="0" i="1" smtClean="0">
                              <a:latin typeface="Cambria Math" panose="02040503050406030204" pitchFamily="18" charset="0"/>
                            </a:rPr>
                            <m:t>𝑤</m:t>
                          </m:r>
                          <m:r>
                            <a:rPr lang="cs-CZ" sz="1700" b="0" i="1" baseline="-25000" smtClean="0">
                              <a:latin typeface="Cambria Math" panose="02040503050406030204" pitchFamily="18" charset="0"/>
                            </a:rPr>
                            <m:t>𝑖</m:t>
                          </m:r>
                        </m:e>
                        <m:e>
                          <m:r>
                            <a:rPr lang="cs-CZ" sz="1700" b="0" i="1" smtClean="0">
                              <a:latin typeface="Cambria Math" panose="02040503050406030204" pitchFamily="18" charset="0"/>
                            </a:rPr>
                            <m:t>𝑤</m:t>
                          </m:r>
                          <m:r>
                            <a:rPr lang="cs-CZ" sz="1700" b="0" i="1" baseline="-25000" smtClean="0">
                              <a:latin typeface="Cambria Math" panose="02040503050406030204" pitchFamily="18" charset="0"/>
                            </a:rPr>
                            <m:t>1</m:t>
                          </m:r>
                          <m:r>
                            <a:rPr lang="cs-CZ" sz="1700" b="0" i="1" smtClean="0">
                              <a:latin typeface="Cambria Math" panose="02040503050406030204" pitchFamily="18" charset="0"/>
                            </a:rPr>
                            <m:t>…</m:t>
                          </m:r>
                          <m:sSub>
                            <m:sSubPr>
                              <m:ctrlPr>
                                <a:rPr lang="cs-CZ" sz="1700" b="0" i="1" smtClean="0">
                                  <a:latin typeface="Cambria Math" panose="02040503050406030204" pitchFamily="18" charset="0"/>
                                </a:rPr>
                              </m:ctrlPr>
                            </m:sSubPr>
                            <m:e>
                              <m:r>
                                <a:rPr lang="cs-CZ" sz="1700" b="0" i="1" smtClean="0">
                                  <a:latin typeface="Cambria Math" panose="02040503050406030204" pitchFamily="18" charset="0"/>
                                </a:rPr>
                                <m:t>𝑤</m:t>
                              </m:r>
                            </m:e>
                            <m:sub>
                              <m:r>
                                <a:rPr lang="cs-CZ" sz="1700" b="0" i="1" smtClean="0">
                                  <a:latin typeface="Cambria Math" panose="02040503050406030204" pitchFamily="18" charset="0"/>
                                </a:rPr>
                                <m:t>𝑖</m:t>
                              </m:r>
                              <m:r>
                                <a:rPr lang="cs-CZ" sz="1700" b="0" i="1" smtClean="0">
                                  <a:latin typeface="Cambria Math" panose="02040503050406030204" pitchFamily="18" charset="0"/>
                                </a:rPr>
                                <m:t>−1</m:t>
                              </m:r>
                            </m:sub>
                          </m:sSub>
                        </m:e>
                      </m:d>
                      <m:r>
                        <a:rPr lang="cs-CZ" sz="1700" b="0" i="1" smtClean="0">
                          <a:latin typeface="Cambria Math" panose="02040503050406030204" pitchFamily="18" charset="0"/>
                        </a:rPr>
                        <m:t>=</m:t>
                      </m:r>
                      <m:r>
                        <a:rPr lang="cs-CZ" sz="1700" b="0" i="1" smtClean="0">
                          <a:latin typeface="Cambria Math" panose="02040503050406030204" pitchFamily="18" charset="0"/>
                        </a:rPr>
                        <m:t>𝑝</m:t>
                      </m:r>
                      <m:d>
                        <m:dPr>
                          <m:ctrlPr>
                            <a:rPr lang="cs-CZ" sz="1700" b="0" i="1" smtClean="0">
                              <a:latin typeface="Cambria Math" panose="02040503050406030204" pitchFamily="18" charset="0"/>
                            </a:rPr>
                          </m:ctrlPr>
                        </m:dPr>
                        <m:e>
                          <m:r>
                            <a:rPr lang="cs-CZ" sz="1700" b="0" i="1" smtClean="0">
                              <a:latin typeface="Cambria Math" panose="02040503050406030204" pitchFamily="18" charset="0"/>
                            </a:rPr>
                            <m:t>𝑤</m:t>
                          </m:r>
                          <m:r>
                            <a:rPr lang="cs-CZ" sz="1700" b="0" i="1" baseline="-25000" smtClean="0">
                              <a:latin typeface="Cambria Math" panose="02040503050406030204" pitchFamily="18" charset="0"/>
                            </a:rPr>
                            <m:t>𝑖</m:t>
                          </m:r>
                        </m:e>
                        <m:e>
                          <m:sSub>
                            <m:sSubPr>
                              <m:ctrlPr>
                                <a:rPr lang="cs-CZ" sz="1700" b="0" i="1" smtClean="0">
                                  <a:latin typeface="Cambria Math" panose="02040503050406030204" pitchFamily="18" charset="0"/>
                                </a:rPr>
                              </m:ctrlPr>
                            </m:sSubPr>
                            <m:e>
                              <m:r>
                                <a:rPr lang="cs-CZ" sz="1700" b="0" i="1" smtClean="0">
                                  <a:latin typeface="Cambria Math" panose="02040503050406030204" pitchFamily="18" charset="0"/>
                                </a:rPr>
                                <m:t>𝑤</m:t>
                              </m:r>
                            </m:e>
                            <m:sub>
                              <m:r>
                                <a:rPr lang="cs-CZ" sz="1700" b="1" i="1" smtClean="0">
                                  <a:latin typeface="Cambria Math" panose="02040503050406030204" pitchFamily="18" charset="0"/>
                                </a:rPr>
                                <m:t>𝒊</m:t>
                              </m:r>
                              <m:r>
                                <a:rPr lang="cs-CZ" sz="1700" b="1" i="1" smtClean="0">
                                  <a:latin typeface="Cambria Math" panose="02040503050406030204" pitchFamily="18" charset="0"/>
                                </a:rPr>
                                <m:t>−</m:t>
                              </m:r>
                              <m:r>
                                <a:rPr lang="cs-CZ" sz="1700" b="1" i="1" smtClean="0">
                                  <a:latin typeface="Cambria Math" panose="02040503050406030204" pitchFamily="18" charset="0"/>
                                </a:rPr>
                                <m:t>𝒏</m:t>
                              </m:r>
                              <m:r>
                                <a:rPr lang="cs-CZ" sz="1700" b="1" i="1" smtClean="0">
                                  <a:latin typeface="Cambria Math" panose="02040503050406030204" pitchFamily="18" charset="0"/>
                                </a:rPr>
                                <m:t>+</m:t>
                              </m:r>
                              <m:r>
                                <a:rPr lang="cs-CZ" sz="1700" b="1" i="1" smtClean="0">
                                  <a:latin typeface="Cambria Math" panose="02040503050406030204" pitchFamily="18" charset="0"/>
                                </a:rPr>
                                <m:t>𝟏</m:t>
                              </m:r>
                            </m:sub>
                          </m:sSub>
                          <m:r>
                            <a:rPr lang="cs-CZ" sz="1700" b="0" i="1" smtClean="0">
                              <a:latin typeface="Cambria Math" panose="02040503050406030204" pitchFamily="18" charset="0"/>
                            </a:rPr>
                            <m:t>…</m:t>
                          </m:r>
                          <m:sSub>
                            <m:sSubPr>
                              <m:ctrlPr>
                                <a:rPr lang="cs-CZ" sz="1700" b="0" i="1" smtClean="0">
                                  <a:latin typeface="Cambria Math" panose="02040503050406030204" pitchFamily="18" charset="0"/>
                                </a:rPr>
                              </m:ctrlPr>
                            </m:sSubPr>
                            <m:e>
                              <m:r>
                                <a:rPr lang="cs-CZ" sz="1700" b="0" i="1" smtClean="0">
                                  <a:latin typeface="Cambria Math" panose="02040503050406030204" pitchFamily="18" charset="0"/>
                                </a:rPr>
                                <m:t>𝑤</m:t>
                              </m:r>
                            </m:e>
                            <m:sub>
                              <m:r>
                                <a:rPr lang="cs-CZ" sz="1700" b="0" i="1" smtClean="0">
                                  <a:latin typeface="Cambria Math" panose="02040503050406030204" pitchFamily="18" charset="0"/>
                                </a:rPr>
                                <m:t>𝑖</m:t>
                              </m:r>
                              <m:r>
                                <a:rPr lang="cs-CZ" sz="1700" b="0" i="1" smtClean="0">
                                  <a:latin typeface="Cambria Math" panose="02040503050406030204" pitchFamily="18" charset="0"/>
                                </a:rPr>
                                <m:t>−1</m:t>
                              </m:r>
                            </m:sub>
                          </m:sSub>
                        </m:e>
                      </m:d>
                    </m:oMath>
                  </m:oMathPara>
                </a14:m>
                <a:endParaRPr lang="cs-CZ" sz="1700" b="0" dirty="0"/>
              </a:p>
              <a:p>
                <a:pPr marL="0" indent="0"/>
                <a:endParaRPr lang="cs-CZ" sz="1700" dirty="0"/>
              </a:p>
              <a:p>
                <a:pPr marL="285750" indent="-285750">
                  <a:buFont typeface="Arial" panose="020B0604020202020204" pitchFamily="34" charset="0"/>
                  <a:buChar char="•"/>
                </a:pPr>
                <a:endParaRPr lang="cs-CZ" sz="1700" dirty="0"/>
              </a:p>
              <a:p>
                <a:pPr marL="285750" indent="-285750">
                  <a:buFont typeface="Arial" panose="020B0604020202020204" pitchFamily="34" charset="0"/>
                  <a:buChar char="•"/>
                </a:pPr>
                <a:r>
                  <a:rPr lang="cs-CZ" sz="1700" dirty="0"/>
                  <a:t>Příklad </a:t>
                </a:r>
                <a:r>
                  <a:rPr lang="cs-CZ" sz="1700" dirty="0" err="1"/>
                  <a:t>bigramového</a:t>
                </a:r>
                <a:r>
                  <a:rPr lang="cs-CZ" sz="1700" dirty="0"/>
                  <a:t> modelu</a:t>
                </a:r>
              </a:p>
              <a:p>
                <a:pPr marL="0" indent="0"/>
                <a14:m>
                  <m:oMathPara xmlns:m="http://schemas.openxmlformats.org/officeDocument/2006/math">
                    <m:oMathParaPr>
                      <m:jc m:val="centerGroup"/>
                    </m:oMathParaPr>
                    <m:oMath xmlns:m="http://schemas.openxmlformats.org/officeDocument/2006/math">
                      <m:r>
                        <a:rPr lang="cs-CZ" sz="1700" b="0" i="1" smtClean="0">
                          <a:latin typeface="Cambria Math" panose="02040503050406030204" pitchFamily="18" charset="0"/>
                        </a:rPr>
                        <m:t>𝑝</m:t>
                      </m:r>
                      <m:d>
                        <m:dPr>
                          <m:ctrlPr>
                            <a:rPr lang="cs-CZ" sz="1700" b="0" i="1" smtClean="0">
                              <a:latin typeface="Cambria Math" panose="02040503050406030204" pitchFamily="18" charset="0"/>
                            </a:rPr>
                          </m:ctrlPr>
                        </m:dPr>
                        <m:e>
                          <m:r>
                            <a:rPr lang="cs-CZ" sz="1700" b="0" i="1" smtClean="0">
                              <a:latin typeface="Cambria Math" panose="02040503050406030204" pitchFamily="18" charset="0"/>
                            </a:rPr>
                            <m:t>𝑤</m:t>
                          </m:r>
                        </m:e>
                      </m:d>
                      <m:r>
                        <a:rPr lang="cs-CZ" sz="1700" b="0" i="1" smtClean="0">
                          <a:latin typeface="Cambria Math" panose="02040503050406030204" pitchFamily="18" charset="0"/>
                        </a:rPr>
                        <m:t>= </m:t>
                      </m:r>
                      <m:nary>
                        <m:naryPr>
                          <m:chr m:val="∏"/>
                          <m:ctrlPr>
                            <a:rPr lang="cs-CZ" sz="1700" b="0" i="1" smtClean="0">
                              <a:latin typeface="Cambria Math" panose="02040503050406030204" pitchFamily="18" charset="0"/>
                            </a:rPr>
                          </m:ctrlPr>
                        </m:naryPr>
                        <m:sub>
                          <m:r>
                            <m:rPr>
                              <m:brk m:alnAt="23"/>
                            </m:rPr>
                            <a:rPr lang="cs-CZ" sz="1700" b="0" i="1" smtClean="0">
                              <a:latin typeface="Cambria Math" panose="02040503050406030204" pitchFamily="18" charset="0"/>
                            </a:rPr>
                            <m:t>𝑖</m:t>
                          </m:r>
                          <m:r>
                            <a:rPr lang="cs-CZ" sz="1700" b="0" i="1" smtClean="0">
                              <a:latin typeface="Cambria Math" panose="02040503050406030204" pitchFamily="18" charset="0"/>
                            </a:rPr>
                            <m:t>=1</m:t>
                          </m:r>
                        </m:sub>
                        <m:sup>
                          <m:r>
                            <a:rPr lang="cs-CZ" sz="1700" b="0" i="1" smtClean="0">
                              <a:latin typeface="Cambria Math" panose="02040503050406030204" pitchFamily="18" charset="0"/>
                            </a:rPr>
                            <m:t>𝑘</m:t>
                          </m:r>
                          <m:r>
                            <a:rPr lang="cs-CZ" sz="1700" b="0" i="1" smtClean="0">
                              <a:latin typeface="Cambria Math" panose="02040503050406030204" pitchFamily="18" charset="0"/>
                            </a:rPr>
                            <m:t>+1</m:t>
                          </m:r>
                        </m:sup>
                        <m:e>
                          <m:r>
                            <a:rPr lang="cs-CZ" sz="1700" b="0" i="1" smtClean="0">
                              <a:latin typeface="Cambria Math" panose="02040503050406030204" pitchFamily="18" charset="0"/>
                            </a:rPr>
                            <m:t>𝑝</m:t>
                          </m:r>
                          <m:r>
                            <a:rPr lang="cs-CZ" sz="1700" b="0" i="1" smtClean="0">
                              <a:latin typeface="Cambria Math" panose="02040503050406030204" pitchFamily="18" charset="0"/>
                            </a:rPr>
                            <m:t>(</m:t>
                          </m:r>
                          <m:r>
                            <a:rPr lang="cs-CZ" sz="1700" b="0" i="1" smtClean="0">
                              <a:latin typeface="Cambria Math" panose="02040503050406030204" pitchFamily="18" charset="0"/>
                            </a:rPr>
                            <m:t>𝑤𝑖</m:t>
                          </m:r>
                          <m:r>
                            <a:rPr lang="cs-CZ" sz="1700" b="0" i="1" smtClean="0">
                              <a:latin typeface="Cambria Math" panose="02040503050406030204" pitchFamily="18" charset="0"/>
                            </a:rPr>
                            <m:t>|</m:t>
                          </m:r>
                          <m:sSub>
                            <m:sSubPr>
                              <m:ctrlPr>
                                <a:rPr lang="cs-CZ" sz="1700" b="0" i="1" smtClean="0">
                                  <a:latin typeface="Cambria Math" panose="02040503050406030204" pitchFamily="18" charset="0"/>
                                </a:rPr>
                              </m:ctrlPr>
                            </m:sSubPr>
                            <m:e>
                              <m:r>
                                <a:rPr lang="cs-CZ" sz="1700" b="0" i="1" smtClean="0">
                                  <a:latin typeface="Cambria Math" panose="02040503050406030204" pitchFamily="18" charset="0"/>
                                </a:rPr>
                                <m:t>𝑤</m:t>
                              </m:r>
                            </m:e>
                            <m:sub>
                              <m:r>
                                <a:rPr lang="cs-CZ" sz="1700" b="0" i="1" smtClean="0">
                                  <a:latin typeface="Cambria Math" panose="02040503050406030204" pitchFamily="18" charset="0"/>
                                </a:rPr>
                                <m:t>𝑖</m:t>
                              </m:r>
                              <m:r>
                                <a:rPr lang="cs-CZ" sz="1700" b="0" i="1" smtClean="0">
                                  <a:latin typeface="Cambria Math" panose="02040503050406030204" pitchFamily="18" charset="0"/>
                                </a:rPr>
                                <m:t>−1</m:t>
                              </m:r>
                            </m:sub>
                          </m:sSub>
                          <m:r>
                            <a:rPr lang="cs-CZ" sz="1700" b="0" i="1" smtClean="0">
                              <a:latin typeface="Cambria Math" panose="02040503050406030204" pitchFamily="18" charset="0"/>
                            </a:rPr>
                            <m:t>)</m:t>
                          </m:r>
                        </m:e>
                      </m:nary>
                    </m:oMath>
                  </m:oMathPara>
                </a14:m>
                <a:endParaRPr lang="cs-CZ" sz="1700" dirty="0"/>
              </a:p>
              <a:p>
                <a:pPr marL="685800" lvl="1">
                  <a:buFont typeface="Arial" panose="020B0604020202020204" pitchFamily="34" charset="0"/>
                  <a:buChar char="•"/>
                </a:pPr>
                <a:r>
                  <a:rPr lang="cs-CZ" sz="1700" dirty="0"/>
                  <a:t>k+1 pro využití end tokenu</a:t>
                </a:r>
              </a:p>
            </p:txBody>
          </p:sp>
        </mc:Choice>
        <mc:Fallback xmlns="">
          <p:sp>
            <p:nvSpPr>
              <p:cNvPr id="10" name="Zástupný symbol pro obsah 9"/>
              <p:cNvSpPr>
                <a:spLocks noGrp="1" noRot="1" noChangeAspect="1" noMove="1" noResize="1" noEditPoints="1" noAdjustHandles="1" noChangeArrowheads="1" noChangeShapeType="1" noTextEdit="1"/>
              </p:cNvSpPr>
              <p:nvPr>
                <p:ph sz="quarter" idx="10"/>
              </p:nvPr>
            </p:nvSpPr>
            <p:spPr>
              <a:blipFill>
                <a:blip r:embed="rId4"/>
                <a:stretch>
                  <a:fillRect l="-378" t="-556"/>
                </a:stretch>
              </a:blipFill>
            </p:spPr>
            <p:txBody>
              <a:bodyPr/>
              <a:lstStyle/>
              <a:p>
                <a:r>
                  <a:rPr lang="en-US">
                    <a:noFill/>
                  </a:rPr>
                  <a:t> </a:t>
                </a:r>
              </a:p>
            </p:txBody>
          </p:sp>
        </mc:Fallback>
      </mc:AlternateContent>
    </p:spTree>
    <p:extLst>
      <p:ext uri="{BB962C8B-B14F-4D97-AF65-F5344CB8AC3E}">
        <p14:creationId xmlns:p14="http://schemas.microsoft.com/office/powerpoint/2010/main" val="1638943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N-gramy</a:t>
            </a:r>
          </a:p>
        </p:txBody>
      </p:sp>
      <mc:AlternateContent xmlns:mc="http://schemas.openxmlformats.org/markup-compatibility/2006">
        <mc:Choice xmlns:a14="http://schemas.microsoft.com/office/drawing/2010/main" Requires="a14">
          <p:sp>
            <p:nvSpPr>
              <p:cNvPr id="10" name="Zástupný symbol pro obsah 9"/>
              <p:cNvSpPr>
                <a:spLocks noGrp="1"/>
              </p:cNvSpPr>
              <p:nvPr>
                <p:ph sz="quarter" idx="10"/>
              </p:nvPr>
            </p:nvSpPr>
            <p:spPr/>
            <p:txBody>
              <a:bodyPr>
                <a:normAutofit lnSpcReduction="10000"/>
              </a:bodyPr>
              <a:lstStyle/>
              <a:p>
                <a:pPr marL="285750">
                  <a:buFont typeface="Arial" panose="020B0604020202020204" pitchFamily="34" charset="0"/>
                  <a:buChar char="•"/>
                </a:pPr>
                <a:r>
                  <a:rPr lang="cs-CZ" sz="1700" dirty="0"/>
                  <a:t>Výpočet pravděpodobnosti</a:t>
                </a:r>
              </a:p>
              <a:p>
                <a:pPr marL="0" indent="0"/>
                <a:endParaRPr lang="cs-CZ" sz="1700" dirty="0"/>
              </a:p>
              <a:p>
                <a:pPr marL="0" indent="0"/>
                <a14:m>
                  <m:oMathPara xmlns:m="http://schemas.openxmlformats.org/officeDocument/2006/math">
                    <m:oMathParaPr>
                      <m:jc m:val="centerGroup"/>
                    </m:oMathParaPr>
                    <m:oMath xmlns:m="http://schemas.openxmlformats.org/officeDocument/2006/math">
                      <m:r>
                        <a:rPr lang="cs-CZ" sz="1700" b="0" i="1" smtClean="0">
                          <a:latin typeface="Cambria Math" panose="02040503050406030204" pitchFamily="18" charset="0"/>
                        </a:rPr>
                        <m:t>𝑝</m:t>
                      </m:r>
                      <m:d>
                        <m:dPr>
                          <m:ctrlPr>
                            <a:rPr lang="cs-CZ" sz="1700" b="0" i="1" smtClean="0">
                              <a:latin typeface="Cambria Math" panose="02040503050406030204" pitchFamily="18" charset="0"/>
                            </a:rPr>
                          </m:ctrlPr>
                        </m:dPr>
                        <m:e>
                          <m:r>
                            <a:rPr lang="cs-CZ" sz="1700" b="0" i="1" smtClean="0">
                              <a:latin typeface="Cambria Math" panose="02040503050406030204" pitchFamily="18" charset="0"/>
                            </a:rPr>
                            <m:t>𝑤</m:t>
                          </m:r>
                          <m:r>
                            <a:rPr lang="cs-CZ" sz="1700" b="0" i="1" baseline="-25000" smtClean="0">
                              <a:latin typeface="Cambria Math" panose="02040503050406030204" pitchFamily="18" charset="0"/>
                            </a:rPr>
                            <m:t>𝑖</m:t>
                          </m:r>
                        </m:e>
                        <m:e>
                          <m:sSub>
                            <m:sSubPr>
                              <m:ctrlPr>
                                <a:rPr lang="cs-CZ" sz="1700" b="0" i="1" smtClean="0">
                                  <a:latin typeface="Cambria Math" panose="02040503050406030204" pitchFamily="18" charset="0"/>
                                </a:rPr>
                              </m:ctrlPr>
                            </m:sSubPr>
                            <m:e>
                              <m:r>
                                <a:rPr lang="cs-CZ" sz="1700" b="0" i="1" smtClean="0">
                                  <a:latin typeface="Cambria Math" panose="02040503050406030204" pitchFamily="18" charset="0"/>
                                </a:rPr>
                                <m:t>𝑤</m:t>
                              </m:r>
                            </m:e>
                            <m:sub>
                              <m:r>
                                <a:rPr lang="cs-CZ" sz="1700" b="0" i="1" smtClean="0">
                                  <a:latin typeface="Cambria Math" panose="02040503050406030204" pitchFamily="18" charset="0"/>
                                </a:rPr>
                                <m:t>𝑖</m:t>
                              </m:r>
                              <m:r>
                                <a:rPr lang="cs-CZ" sz="1700" b="0" i="1" smtClean="0">
                                  <a:latin typeface="Cambria Math" panose="02040503050406030204" pitchFamily="18" charset="0"/>
                                </a:rPr>
                                <m:t>−1</m:t>
                              </m:r>
                            </m:sub>
                          </m:sSub>
                        </m:e>
                      </m:d>
                      <m:r>
                        <a:rPr lang="cs-CZ" sz="1700" b="0" i="1" smtClean="0">
                          <a:latin typeface="Cambria Math" panose="02040503050406030204" pitchFamily="18" charset="0"/>
                        </a:rPr>
                        <m:t>=</m:t>
                      </m:r>
                      <m:f>
                        <m:fPr>
                          <m:ctrlPr>
                            <a:rPr lang="cs-CZ" sz="1700" b="0" i="1" smtClean="0">
                              <a:latin typeface="Cambria Math" panose="02040503050406030204" pitchFamily="18" charset="0"/>
                            </a:rPr>
                          </m:ctrlPr>
                        </m:fPr>
                        <m:num>
                          <m:r>
                            <a:rPr lang="cs-CZ" sz="1700" b="0" i="1" smtClean="0">
                              <a:latin typeface="Cambria Math" panose="02040503050406030204" pitchFamily="18" charset="0"/>
                            </a:rPr>
                            <m:t>𝑐</m:t>
                          </m:r>
                          <m:r>
                            <a:rPr lang="cs-CZ" sz="1700" b="0" i="1" smtClean="0">
                              <a:latin typeface="Cambria Math" panose="02040503050406030204" pitchFamily="18" charset="0"/>
                            </a:rPr>
                            <m:t>(</m:t>
                          </m:r>
                          <m:sSub>
                            <m:sSubPr>
                              <m:ctrlPr>
                                <a:rPr lang="cs-CZ" sz="1700" b="0" i="1" smtClean="0">
                                  <a:latin typeface="Cambria Math" panose="02040503050406030204" pitchFamily="18" charset="0"/>
                                </a:rPr>
                              </m:ctrlPr>
                            </m:sSubPr>
                            <m:e>
                              <m:r>
                                <a:rPr lang="cs-CZ" sz="1700" b="0" i="1" smtClean="0">
                                  <a:latin typeface="Cambria Math" panose="02040503050406030204" pitchFamily="18" charset="0"/>
                                </a:rPr>
                                <m:t>𝑤</m:t>
                              </m:r>
                            </m:e>
                            <m:sub>
                              <m:r>
                                <a:rPr lang="cs-CZ" sz="1700" b="0" i="1" smtClean="0">
                                  <a:latin typeface="Cambria Math" panose="02040503050406030204" pitchFamily="18" charset="0"/>
                                </a:rPr>
                                <m:t>𝑖</m:t>
                              </m:r>
                              <m:r>
                                <a:rPr lang="cs-CZ" sz="1700" b="0" i="1" smtClean="0">
                                  <a:latin typeface="Cambria Math" panose="02040503050406030204" pitchFamily="18" charset="0"/>
                                </a:rPr>
                                <m:t>−1</m:t>
                              </m:r>
                            </m:sub>
                          </m:sSub>
                          <m:r>
                            <a:rPr lang="cs-CZ" sz="1700" b="0" i="1" smtClean="0">
                              <a:latin typeface="Cambria Math" panose="02040503050406030204" pitchFamily="18" charset="0"/>
                            </a:rPr>
                            <m:t>𝑤</m:t>
                          </m:r>
                          <m:r>
                            <a:rPr lang="cs-CZ" sz="1700" b="0" i="1" baseline="-25000" smtClean="0">
                              <a:latin typeface="Cambria Math" panose="02040503050406030204" pitchFamily="18" charset="0"/>
                            </a:rPr>
                            <m:t>𝑖</m:t>
                          </m:r>
                          <m:r>
                            <a:rPr lang="cs-CZ" sz="1700" b="0" i="1" smtClean="0">
                              <a:latin typeface="Cambria Math" panose="02040503050406030204" pitchFamily="18" charset="0"/>
                            </a:rPr>
                            <m:t>)</m:t>
                          </m:r>
                        </m:num>
                        <m:den>
                          <m:nary>
                            <m:naryPr>
                              <m:chr m:val="∑"/>
                              <m:supHide m:val="on"/>
                              <m:ctrlPr>
                                <a:rPr lang="cs-CZ" sz="1700" b="0" i="1" smtClean="0">
                                  <a:latin typeface="Cambria Math" panose="02040503050406030204" pitchFamily="18" charset="0"/>
                                </a:rPr>
                              </m:ctrlPr>
                            </m:naryPr>
                            <m:sub>
                              <m:r>
                                <m:rPr>
                                  <m:brk m:alnAt="7"/>
                                </m:rPr>
                                <a:rPr lang="cs-CZ" sz="1700" b="0" i="1" smtClean="0">
                                  <a:latin typeface="Cambria Math" panose="02040503050406030204" pitchFamily="18" charset="0"/>
                                </a:rPr>
                                <m:t>𝑤</m:t>
                              </m:r>
                              <m:r>
                                <a:rPr lang="cs-CZ" sz="1700" b="0" i="1" baseline="-25000" smtClean="0">
                                  <a:latin typeface="Cambria Math" panose="02040503050406030204" pitchFamily="18" charset="0"/>
                                </a:rPr>
                                <m:t>𝑖</m:t>
                              </m:r>
                            </m:sub>
                            <m:sup/>
                            <m:e>
                              <m:r>
                                <a:rPr lang="cs-CZ" sz="1700" b="0" i="1" smtClean="0">
                                  <a:latin typeface="Cambria Math" panose="02040503050406030204" pitchFamily="18" charset="0"/>
                                </a:rPr>
                                <m:t>𝑐</m:t>
                              </m:r>
                              <m:r>
                                <a:rPr lang="cs-CZ" sz="1700" b="0" i="1" smtClean="0">
                                  <a:latin typeface="Cambria Math" panose="02040503050406030204" pitchFamily="18" charset="0"/>
                                </a:rPr>
                                <m:t>(</m:t>
                              </m:r>
                              <m:sSub>
                                <m:sSubPr>
                                  <m:ctrlPr>
                                    <a:rPr lang="cs-CZ" sz="1700" i="1">
                                      <a:latin typeface="Cambria Math" panose="02040503050406030204" pitchFamily="18" charset="0"/>
                                    </a:rPr>
                                  </m:ctrlPr>
                                </m:sSubPr>
                                <m:e>
                                  <m:r>
                                    <a:rPr lang="cs-CZ" sz="1700" i="1">
                                      <a:latin typeface="Cambria Math" panose="02040503050406030204" pitchFamily="18" charset="0"/>
                                    </a:rPr>
                                    <m:t>𝑤</m:t>
                                  </m:r>
                                </m:e>
                                <m:sub>
                                  <m:r>
                                    <a:rPr lang="cs-CZ" sz="1700" i="1">
                                      <a:latin typeface="Cambria Math" panose="02040503050406030204" pitchFamily="18" charset="0"/>
                                    </a:rPr>
                                    <m:t>𝑖</m:t>
                                  </m:r>
                                  <m:r>
                                    <a:rPr lang="cs-CZ" sz="1700" i="1">
                                      <a:latin typeface="Cambria Math" panose="02040503050406030204" pitchFamily="18" charset="0"/>
                                    </a:rPr>
                                    <m:t>−1</m:t>
                                  </m:r>
                                </m:sub>
                              </m:sSub>
                              <m:r>
                                <a:rPr lang="cs-CZ" sz="1700" i="1">
                                  <a:latin typeface="Cambria Math" panose="02040503050406030204" pitchFamily="18" charset="0"/>
                                </a:rPr>
                                <m:t>𝑤</m:t>
                              </m:r>
                              <m:r>
                                <a:rPr lang="cs-CZ" sz="1700" i="1" baseline="-25000">
                                  <a:latin typeface="Cambria Math" panose="02040503050406030204" pitchFamily="18" charset="0"/>
                                </a:rPr>
                                <m:t>𝑖</m:t>
                              </m:r>
                              <m:r>
                                <a:rPr lang="cs-CZ" sz="1700" b="0" i="1" smtClean="0">
                                  <a:latin typeface="Cambria Math" panose="02040503050406030204" pitchFamily="18" charset="0"/>
                                </a:rPr>
                                <m:t>)</m:t>
                              </m:r>
                            </m:e>
                          </m:nary>
                        </m:den>
                      </m:f>
                      <m:r>
                        <a:rPr lang="cs-CZ" sz="1700" b="0" i="1" smtClean="0">
                          <a:latin typeface="Cambria Math" panose="02040503050406030204" pitchFamily="18" charset="0"/>
                        </a:rPr>
                        <m:t>= </m:t>
                      </m:r>
                      <m:f>
                        <m:fPr>
                          <m:ctrlPr>
                            <a:rPr lang="cs-CZ" sz="1700" i="1">
                              <a:latin typeface="Cambria Math" panose="02040503050406030204" pitchFamily="18" charset="0"/>
                            </a:rPr>
                          </m:ctrlPr>
                        </m:fPr>
                        <m:num>
                          <m:r>
                            <a:rPr lang="cs-CZ" sz="1700" i="1">
                              <a:latin typeface="Cambria Math" panose="02040503050406030204" pitchFamily="18" charset="0"/>
                            </a:rPr>
                            <m:t>𝑐</m:t>
                          </m:r>
                          <m:r>
                            <a:rPr lang="cs-CZ" sz="1700" i="1">
                              <a:latin typeface="Cambria Math" panose="02040503050406030204" pitchFamily="18" charset="0"/>
                            </a:rPr>
                            <m:t>(</m:t>
                          </m:r>
                          <m:sSub>
                            <m:sSubPr>
                              <m:ctrlPr>
                                <a:rPr lang="cs-CZ" sz="1700" i="1">
                                  <a:latin typeface="Cambria Math" panose="02040503050406030204" pitchFamily="18" charset="0"/>
                                </a:rPr>
                              </m:ctrlPr>
                            </m:sSubPr>
                            <m:e>
                              <m:r>
                                <a:rPr lang="cs-CZ" sz="1700" i="1">
                                  <a:latin typeface="Cambria Math" panose="02040503050406030204" pitchFamily="18" charset="0"/>
                                </a:rPr>
                                <m:t>𝑤</m:t>
                              </m:r>
                            </m:e>
                            <m:sub>
                              <m:r>
                                <a:rPr lang="cs-CZ" sz="1700" i="1">
                                  <a:latin typeface="Cambria Math" panose="02040503050406030204" pitchFamily="18" charset="0"/>
                                </a:rPr>
                                <m:t>𝑖</m:t>
                              </m:r>
                              <m:r>
                                <a:rPr lang="cs-CZ" sz="1700" i="1">
                                  <a:latin typeface="Cambria Math" panose="02040503050406030204" pitchFamily="18" charset="0"/>
                                </a:rPr>
                                <m:t>−1</m:t>
                              </m:r>
                            </m:sub>
                          </m:sSub>
                          <m:r>
                            <a:rPr lang="cs-CZ" sz="1700" i="1">
                              <a:latin typeface="Cambria Math" panose="02040503050406030204" pitchFamily="18" charset="0"/>
                            </a:rPr>
                            <m:t>𝑤</m:t>
                          </m:r>
                          <m:r>
                            <a:rPr lang="cs-CZ" sz="1700" i="1" baseline="-25000">
                              <a:latin typeface="Cambria Math" panose="02040503050406030204" pitchFamily="18" charset="0"/>
                            </a:rPr>
                            <m:t>𝑖</m:t>
                          </m:r>
                          <m:r>
                            <a:rPr lang="cs-CZ" sz="1700" i="1">
                              <a:latin typeface="Cambria Math" panose="02040503050406030204" pitchFamily="18" charset="0"/>
                            </a:rPr>
                            <m:t>)</m:t>
                          </m:r>
                        </m:num>
                        <m:den>
                          <m:r>
                            <a:rPr lang="cs-CZ" sz="1700" b="0" i="1" smtClean="0">
                              <a:latin typeface="Cambria Math" panose="02040503050406030204" pitchFamily="18" charset="0"/>
                            </a:rPr>
                            <m:t>𝑐</m:t>
                          </m:r>
                          <m:r>
                            <a:rPr lang="cs-CZ" sz="1700" b="0" i="1" smtClean="0">
                              <a:latin typeface="Cambria Math" panose="02040503050406030204" pitchFamily="18" charset="0"/>
                            </a:rPr>
                            <m:t>(</m:t>
                          </m:r>
                          <m:sSub>
                            <m:sSubPr>
                              <m:ctrlPr>
                                <a:rPr lang="cs-CZ" sz="1700" i="1">
                                  <a:latin typeface="Cambria Math" panose="02040503050406030204" pitchFamily="18" charset="0"/>
                                </a:rPr>
                              </m:ctrlPr>
                            </m:sSubPr>
                            <m:e>
                              <m:r>
                                <a:rPr lang="cs-CZ" sz="1700" i="1">
                                  <a:latin typeface="Cambria Math" panose="02040503050406030204" pitchFamily="18" charset="0"/>
                                </a:rPr>
                                <m:t>𝑤</m:t>
                              </m:r>
                            </m:e>
                            <m:sub>
                              <m:r>
                                <a:rPr lang="cs-CZ" sz="1700" i="1">
                                  <a:latin typeface="Cambria Math" panose="02040503050406030204" pitchFamily="18" charset="0"/>
                                </a:rPr>
                                <m:t>𝑖</m:t>
                              </m:r>
                              <m:r>
                                <a:rPr lang="cs-CZ" sz="1700" i="1">
                                  <a:latin typeface="Cambria Math" panose="02040503050406030204" pitchFamily="18" charset="0"/>
                                </a:rPr>
                                <m:t>−1</m:t>
                              </m:r>
                            </m:sub>
                          </m:sSub>
                          <m:r>
                            <a:rPr lang="cs-CZ" sz="1700" b="0" i="1" smtClean="0">
                              <a:latin typeface="Cambria Math" panose="02040503050406030204" pitchFamily="18" charset="0"/>
                            </a:rPr>
                            <m:t>)</m:t>
                          </m:r>
                        </m:den>
                      </m:f>
                    </m:oMath>
                  </m:oMathPara>
                </a14:m>
                <a:endParaRPr lang="cs-CZ" sz="1700" dirty="0"/>
              </a:p>
              <a:p>
                <a:pPr marL="285750" indent="-285750">
                  <a:buFont typeface="Arial" panose="020B0604020202020204" pitchFamily="34" charset="0"/>
                  <a:buChar char="•"/>
                </a:pPr>
                <a:endParaRPr lang="cs-CZ" sz="1700" dirty="0"/>
              </a:p>
              <a:p>
                <a:pPr marL="285750" indent="-285750">
                  <a:buFont typeface="Arial" panose="020B0604020202020204" pitchFamily="34" charset="0"/>
                  <a:buChar char="•"/>
                </a:pPr>
                <a:r>
                  <a:rPr lang="cs-CZ" sz="1700" dirty="0"/>
                  <a:t>Příklad </a:t>
                </a:r>
                <a:r>
                  <a:rPr lang="cs-CZ" sz="1700" dirty="0" err="1"/>
                  <a:t>bigramu</a:t>
                </a:r>
                <a:r>
                  <a:rPr lang="cs-CZ" sz="1700" dirty="0"/>
                  <a:t>:</a:t>
                </a:r>
              </a:p>
              <a:p>
                <a:pPr marL="0" indent="0"/>
                <a:endParaRPr lang="cs-CZ" sz="1700" dirty="0"/>
              </a:p>
              <a:p>
                <a:pPr marL="0" indent="0"/>
                <a:r>
                  <a:rPr lang="cs-CZ" sz="1700" dirty="0"/>
                  <a:t>&lt;s&gt; </a:t>
                </a:r>
                <a:r>
                  <a:rPr lang="cs-CZ" sz="1700" b="1" dirty="0"/>
                  <a:t>Metody </a:t>
                </a:r>
                <a:r>
                  <a:rPr lang="cs-CZ" sz="1700" dirty="0"/>
                  <a:t>vytěžování dat &lt;end&gt;</a:t>
                </a:r>
              </a:p>
              <a:p>
                <a:pPr marL="0" indent="0"/>
                <a:r>
                  <a:rPr lang="cs-CZ" sz="1700" dirty="0"/>
                  <a:t>&lt;s&gt; Aplikace metody</a:t>
                </a:r>
                <a:r>
                  <a:rPr lang="cs-CZ" sz="1700" b="1" dirty="0"/>
                  <a:t> </a:t>
                </a:r>
                <a:r>
                  <a:rPr lang="cs-CZ" sz="1700" dirty="0"/>
                  <a:t>Monte-Carlo &lt;end&gt;</a:t>
                </a:r>
              </a:p>
              <a:p>
                <a:pPr marL="0" indent="0"/>
                <a:r>
                  <a:rPr lang="cs-CZ" sz="1700" dirty="0"/>
                  <a:t>&lt;s&gt; </a:t>
                </a:r>
                <a:r>
                  <a:rPr lang="cs-CZ" sz="1700" b="1" dirty="0"/>
                  <a:t>Metody</a:t>
                </a:r>
                <a:r>
                  <a:rPr lang="cs-CZ" sz="1700" dirty="0"/>
                  <a:t> psychologie … &lt;end&gt;</a:t>
                </a:r>
              </a:p>
              <a:p>
                <a:pPr marL="0" indent="0"/>
                <a:endParaRPr lang="cs-CZ" sz="1700" dirty="0"/>
              </a:p>
              <a:p>
                <a:pPr marL="0" indent="0"/>
                <a:r>
                  <a:rPr lang="cs-CZ" sz="1700" dirty="0"/>
                  <a:t>Pravděpodobnost výskytu slova „metody“ na začátku věty:</a:t>
                </a:r>
              </a:p>
              <a:p>
                <a:pPr marL="0" indent="0"/>
                <a:endParaRPr lang="cs-CZ" sz="1700" dirty="0"/>
              </a:p>
              <a:p>
                <a:pPr marL="0" indent="0"/>
                <a14:m>
                  <m:oMathPara xmlns:m="http://schemas.openxmlformats.org/officeDocument/2006/math">
                    <m:oMathParaPr>
                      <m:jc m:val="centerGroup"/>
                    </m:oMathParaPr>
                    <m:oMath xmlns:m="http://schemas.openxmlformats.org/officeDocument/2006/math">
                      <m:r>
                        <a:rPr lang="cs-CZ" sz="1700" i="1" dirty="0" smtClean="0">
                          <a:latin typeface="Cambria Math" panose="02040503050406030204" pitchFamily="18" charset="0"/>
                        </a:rPr>
                        <m:t>𝑝</m:t>
                      </m:r>
                      <m:d>
                        <m:dPr>
                          <m:ctrlPr>
                            <a:rPr lang="cs-CZ" sz="1700" i="1" dirty="0" smtClean="0">
                              <a:latin typeface="Cambria Math" panose="02040503050406030204" pitchFamily="18" charset="0"/>
                            </a:rPr>
                          </m:ctrlPr>
                        </m:dPr>
                        <m:e>
                          <m:r>
                            <a:rPr lang="cs-CZ" sz="1700" b="1" i="1" dirty="0" smtClean="0">
                              <a:latin typeface="Cambria Math" panose="02040503050406030204" pitchFamily="18" charset="0"/>
                            </a:rPr>
                            <m:t>𝒎𝒆𝒕𝒐𝒅𝒚</m:t>
                          </m:r>
                          <m:r>
                            <a:rPr lang="cs-CZ" sz="1700" i="1" dirty="0" smtClean="0">
                              <a:latin typeface="Cambria Math" panose="02040503050406030204" pitchFamily="18" charset="0"/>
                            </a:rPr>
                            <m:t> </m:t>
                          </m:r>
                        </m:e>
                        <m:e>
                          <m:r>
                            <a:rPr lang="cs-CZ" sz="1700" b="0" i="1" dirty="0" smtClean="0">
                              <a:latin typeface="Cambria Math" panose="02040503050406030204" pitchFamily="18" charset="0"/>
                            </a:rPr>
                            <m:t>&lt;</m:t>
                          </m:r>
                          <m:r>
                            <a:rPr lang="cs-CZ" sz="1700" b="0" i="1" dirty="0" smtClean="0">
                              <a:latin typeface="Cambria Math" panose="02040503050406030204" pitchFamily="18" charset="0"/>
                            </a:rPr>
                            <m:t>𝑠</m:t>
                          </m:r>
                          <m:r>
                            <a:rPr lang="cs-CZ" sz="1700" b="0" i="1" dirty="0" smtClean="0">
                              <a:latin typeface="Cambria Math" panose="02040503050406030204" pitchFamily="18" charset="0"/>
                            </a:rPr>
                            <m:t>&gt;</m:t>
                          </m:r>
                        </m:e>
                      </m:d>
                      <m:r>
                        <a:rPr lang="cs-CZ" sz="1700" i="1" dirty="0" smtClean="0">
                          <a:latin typeface="Cambria Math" panose="02040503050406030204" pitchFamily="18" charset="0"/>
                        </a:rPr>
                        <m:t>= </m:t>
                      </m:r>
                      <m:f>
                        <m:fPr>
                          <m:ctrlPr>
                            <a:rPr lang="cs-CZ" sz="1700" i="1" dirty="0" smtClean="0">
                              <a:latin typeface="Cambria Math" panose="02040503050406030204" pitchFamily="18" charset="0"/>
                            </a:rPr>
                          </m:ctrlPr>
                        </m:fPr>
                        <m:num>
                          <m:r>
                            <a:rPr lang="cs-CZ" sz="1700" b="0" i="1" dirty="0" smtClean="0">
                              <a:latin typeface="Cambria Math" panose="02040503050406030204" pitchFamily="18" charset="0"/>
                            </a:rPr>
                            <m:t>𝑐</m:t>
                          </m:r>
                          <m:d>
                            <m:dPr>
                              <m:ctrlPr>
                                <a:rPr lang="cs-CZ" sz="1700" b="0" i="1" dirty="0" smtClean="0">
                                  <a:latin typeface="Cambria Math" panose="02040503050406030204" pitchFamily="18" charset="0"/>
                                </a:rPr>
                              </m:ctrlPr>
                            </m:dPr>
                            <m:e>
                              <m:r>
                                <a:rPr lang="cs-CZ" sz="1700" b="0" i="1" dirty="0" smtClean="0">
                                  <a:latin typeface="Cambria Math" panose="02040503050406030204" pitchFamily="18" charset="0"/>
                                </a:rPr>
                                <m:t>&lt;</m:t>
                              </m:r>
                              <m:r>
                                <a:rPr lang="cs-CZ" sz="1700" b="0" i="1" dirty="0" smtClean="0">
                                  <a:latin typeface="Cambria Math" panose="02040503050406030204" pitchFamily="18" charset="0"/>
                                </a:rPr>
                                <m:t>𝑠</m:t>
                              </m:r>
                              <m:r>
                                <a:rPr lang="cs-CZ" sz="1700" b="0" i="1" dirty="0" smtClean="0">
                                  <a:latin typeface="Cambria Math" panose="02040503050406030204" pitchFamily="18" charset="0"/>
                                </a:rPr>
                                <m:t>&gt; </m:t>
                              </m:r>
                              <m:r>
                                <a:rPr lang="cs-CZ" sz="1700" b="0" i="1" dirty="0" smtClean="0">
                                  <a:latin typeface="Cambria Math" panose="02040503050406030204" pitchFamily="18" charset="0"/>
                                </a:rPr>
                                <m:t>𝑚𝑒𝑡𝑜𝑑𝑦</m:t>
                              </m:r>
                            </m:e>
                          </m:d>
                        </m:num>
                        <m:den>
                          <m:r>
                            <a:rPr lang="cs-CZ" sz="1700" b="0" i="1" dirty="0" smtClean="0">
                              <a:latin typeface="Cambria Math" panose="02040503050406030204" pitchFamily="18" charset="0"/>
                            </a:rPr>
                            <m:t>𝑐</m:t>
                          </m:r>
                          <m:d>
                            <m:dPr>
                              <m:ctrlPr>
                                <a:rPr lang="cs-CZ" sz="1700" b="0" i="1" dirty="0" smtClean="0">
                                  <a:latin typeface="Cambria Math" panose="02040503050406030204" pitchFamily="18" charset="0"/>
                                </a:rPr>
                              </m:ctrlPr>
                            </m:dPr>
                            <m:e>
                              <m:r>
                                <a:rPr lang="cs-CZ" sz="1700" b="0" i="1" dirty="0" smtClean="0">
                                  <a:latin typeface="Cambria Math" panose="02040503050406030204" pitchFamily="18" charset="0"/>
                                </a:rPr>
                                <m:t>&lt;</m:t>
                              </m:r>
                              <m:r>
                                <a:rPr lang="cs-CZ" sz="1700" b="0" i="1" dirty="0" smtClean="0">
                                  <a:latin typeface="Cambria Math" panose="02040503050406030204" pitchFamily="18" charset="0"/>
                                </a:rPr>
                                <m:t>𝑠</m:t>
                              </m:r>
                              <m:r>
                                <a:rPr lang="cs-CZ" sz="1700" b="0" i="1" dirty="0" smtClean="0">
                                  <a:latin typeface="Cambria Math" panose="02040503050406030204" pitchFamily="18" charset="0"/>
                                </a:rPr>
                                <m:t>&gt;</m:t>
                              </m:r>
                            </m:e>
                          </m:d>
                        </m:den>
                      </m:f>
                      <m:r>
                        <a:rPr lang="cs-CZ" sz="1700" b="0" i="1" dirty="0" smtClean="0">
                          <a:latin typeface="Cambria Math" panose="02040503050406030204" pitchFamily="18" charset="0"/>
                        </a:rPr>
                        <m:t>= </m:t>
                      </m:r>
                      <m:f>
                        <m:fPr>
                          <m:ctrlPr>
                            <a:rPr lang="cs-CZ" sz="1700" b="0" i="1" dirty="0" smtClean="0">
                              <a:latin typeface="Cambria Math" panose="02040503050406030204" pitchFamily="18" charset="0"/>
                            </a:rPr>
                          </m:ctrlPr>
                        </m:fPr>
                        <m:num>
                          <m:r>
                            <a:rPr lang="cs-CZ" sz="1700" b="0" i="1" dirty="0" smtClean="0">
                              <a:latin typeface="Cambria Math" panose="02040503050406030204" pitchFamily="18" charset="0"/>
                            </a:rPr>
                            <m:t>2</m:t>
                          </m:r>
                        </m:num>
                        <m:den>
                          <m:r>
                            <a:rPr lang="cs-CZ" sz="1700" b="0" i="1" dirty="0" smtClean="0">
                              <a:latin typeface="Cambria Math" panose="02040503050406030204" pitchFamily="18" charset="0"/>
                            </a:rPr>
                            <m:t>3</m:t>
                          </m:r>
                        </m:den>
                      </m:f>
                    </m:oMath>
                  </m:oMathPara>
                </a14:m>
                <a:endParaRPr lang="cs-CZ" sz="1700" dirty="0"/>
              </a:p>
            </p:txBody>
          </p:sp>
        </mc:Choice>
        <mc:Fallback>
          <p:sp>
            <p:nvSpPr>
              <p:cNvPr id="10" name="Zástupný symbol pro obsah 9"/>
              <p:cNvSpPr>
                <a:spLocks noGrp="1" noRot="1" noChangeAspect="1" noMove="1" noResize="1" noEditPoints="1" noAdjustHandles="1" noChangeArrowheads="1" noChangeShapeType="1" noTextEdit="1"/>
              </p:cNvSpPr>
              <p:nvPr>
                <p:ph sz="quarter" idx="10"/>
              </p:nvPr>
            </p:nvSpPr>
            <p:spPr>
              <a:blipFill>
                <a:blip r:embed="rId4"/>
                <a:stretch>
                  <a:fillRect l="-530" t="-1111"/>
                </a:stretch>
              </a:blipFill>
            </p:spPr>
            <p:txBody>
              <a:bodyPr/>
              <a:lstStyle/>
              <a:p>
                <a:r>
                  <a:rPr lang="en-US">
                    <a:noFill/>
                  </a:rPr>
                  <a:t> </a:t>
                </a:r>
              </a:p>
            </p:txBody>
          </p:sp>
        </mc:Fallback>
      </mc:AlternateContent>
    </p:spTree>
    <p:extLst>
      <p:ext uri="{BB962C8B-B14F-4D97-AF65-F5344CB8AC3E}">
        <p14:creationId xmlns:p14="http://schemas.microsoft.com/office/powerpoint/2010/main" val="3716886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normAutofit fontScale="90000"/>
          </a:bodyPr>
          <a:lstStyle/>
          <a:p>
            <a:r>
              <a:rPr lang="cs-CZ" dirty="0"/>
              <a:t>Užitečná literatura, kurzy nebo odkazy</a:t>
            </a:r>
          </a:p>
        </p:txBody>
      </p:sp>
      <p:sp>
        <p:nvSpPr>
          <p:cNvPr id="10" name="Zástupný symbol pro obsah 9"/>
          <p:cNvSpPr>
            <a:spLocks noGrp="1"/>
          </p:cNvSpPr>
          <p:nvPr>
            <p:ph sz="quarter" idx="10"/>
          </p:nvPr>
        </p:nvSpPr>
        <p:spPr/>
        <p:txBody>
          <a:bodyPr>
            <a:normAutofit/>
          </a:bodyPr>
          <a:lstStyle/>
          <a:p>
            <a:pPr>
              <a:buFont typeface="Arial" panose="020B0604020202020204" pitchFamily="34" charset="0"/>
              <a:buChar char="•"/>
            </a:pPr>
            <a:r>
              <a:rPr lang="cs-CZ" sz="2100" dirty="0" err="1">
                <a:hlinkClick r:id="rId4"/>
              </a:rPr>
              <a:t>Nautral</a:t>
            </a:r>
            <a:r>
              <a:rPr lang="cs-CZ" sz="2100" dirty="0">
                <a:hlinkClick r:id="rId4"/>
              </a:rPr>
              <a:t> </a:t>
            </a:r>
            <a:r>
              <a:rPr lang="cs-CZ" sz="2100" dirty="0" err="1">
                <a:hlinkClick r:id="rId4"/>
              </a:rPr>
              <a:t>Language</a:t>
            </a:r>
            <a:r>
              <a:rPr lang="cs-CZ" sz="2100" dirty="0">
                <a:hlinkClick r:id="rId4"/>
              </a:rPr>
              <a:t> </a:t>
            </a:r>
            <a:r>
              <a:rPr lang="cs-CZ" sz="2100" dirty="0" err="1">
                <a:hlinkClick r:id="rId4"/>
              </a:rPr>
              <a:t>Toolkit</a:t>
            </a:r>
            <a:r>
              <a:rPr lang="cs-CZ" sz="2100" dirty="0">
                <a:hlinkClick r:id="rId4"/>
              </a:rPr>
              <a:t> (NLTK)</a:t>
            </a:r>
            <a:endParaRPr lang="cs-CZ" sz="2100" dirty="0"/>
          </a:p>
          <a:p>
            <a:pPr>
              <a:buFont typeface="Arial" panose="020B0604020202020204" pitchFamily="34" charset="0"/>
              <a:buChar char="•"/>
            </a:pPr>
            <a:r>
              <a:rPr lang="cs-CZ" sz="2100" dirty="0">
                <a:hlinkClick r:id="rId5"/>
              </a:rPr>
              <a:t>Fast AI</a:t>
            </a:r>
            <a:endParaRPr lang="cs-CZ" sz="2100" dirty="0"/>
          </a:p>
          <a:p>
            <a:pPr>
              <a:buFont typeface="Arial" panose="020B0604020202020204" pitchFamily="34" charset="0"/>
              <a:buChar char="•"/>
            </a:pPr>
            <a:r>
              <a:rPr lang="cs-CZ" sz="2100" dirty="0" err="1">
                <a:hlinkClick r:id="rId6"/>
              </a:rPr>
              <a:t>Hugging</a:t>
            </a:r>
            <a:r>
              <a:rPr lang="cs-CZ" sz="2100" dirty="0">
                <a:hlinkClick r:id="rId6"/>
              </a:rPr>
              <a:t> Face</a:t>
            </a:r>
            <a:endParaRPr lang="cs-CZ" sz="2100" dirty="0"/>
          </a:p>
          <a:p>
            <a:pPr>
              <a:buFont typeface="Arial" panose="020B0604020202020204" pitchFamily="34" charset="0"/>
              <a:buChar char="•"/>
            </a:pPr>
            <a:r>
              <a:rPr lang="cs-CZ" sz="2100" dirty="0" err="1">
                <a:hlinkClick r:id="rId7"/>
              </a:rPr>
              <a:t>Weights</a:t>
            </a:r>
            <a:r>
              <a:rPr lang="cs-CZ" sz="2100" dirty="0">
                <a:hlinkClick r:id="rId7"/>
              </a:rPr>
              <a:t> &amp; </a:t>
            </a:r>
            <a:r>
              <a:rPr lang="cs-CZ" sz="2100" dirty="0" err="1">
                <a:hlinkClick r:id="rId7"/>
              </a:rPr>
              <a:t>Biases</a:t>
            </a:r>
            <a:endParaRPr lang="cs-CZ" sz="2100" dirty="0"/>
          </a:p>
          <a:p>
            <a:pPr>
              <a:buFont typeface="Arial" panose="020B0604020202020204" pitchFamily="34" charset="0"/>
              <a:buChar char="•"/>
            </a:pPr>
            <a:endParaRPr lang="cs-CZ" sz="2100" dirty="0"/>
          </a:p>
          <a:p>
            <a:pPr>
              <a:buFont typeface="Arial" panose="020B0604020202020204" pitchFamily="34" charset="0"/>
              <a:buChar char="•"/>
            </a:pPr>
            <a:r>
              <a:rPr lang="cs-CZ" sz="2100" dirty="0" err="1">
                <a:hlinkClick r:id="rId8"/>
              </a:rPr>
              <a:t>Papers</a:t>
            </a:r>
            <a:r>
              <a:rPr lang="cs-CZ" sz="2100" dirty="0">
                <a:hlinkClick r:id="rId8"/>
              </a:rPr>
              <a:t> </a:t>
            </a:r>
            <a:r>
              <a:rPr lang="cs-CZ" sz="2100" dirty="0" err="1">
                <a:hlinkClick r:id="rId8"/>
              </a:rPr>
              <a:t>with</a:t>
            </a:r>
            <a:r>
              <a:rPr lang="cs-CZ" sz="2100" dirty="0">
                <a:hlinkClick r:id="rId8"/>
              </a:rPr>
              <a:t> </a:t>
            </a:r>
            <a:r>
              <a:rPr lang="cs-CZ" sz="2100" dirty="0" err="1">
                <a:hlinkClick r:id="rId8"/>
              </a:rPr>
              <a:t>Code</a:t>
            </a:r>
            <a:endParaRPr lang="cs-CZ" sz="2100" dirty="0"/>
          </a:p>
          <a:p>
            <a:pPr>
              <a:buFont typeface="Arial" panose="020B0604020202020204" pitchFamily="34" charset="0"/>
              <a:buChar char="•"/>
            </a:pPr>
            <a:endParaRPr lang="cs-CZ" sz="2100" dirty="0"/>
          </a:p>
          <a:p>
            <a:pPr>
              <a:buFont typeface="Arial" panose="020B0604020202020204" pitchFamily="34" charset="0"/>
              <a:buChar char="•"/>
            </a:pPr>
            <a:r>
              <a:rPr lang="cs-CZ" sz="2100" dirty="0" err="1">
                <a:hlinkClick r:id="rId9"/>
              </a:rPr>
              <a:t>Coursera</a:t>
            </a:r>
            <a:r>
              <a:rPr lang="cs-CZ" sz="2100" dirty="0">
                <a:hlinkClick r:id="rId9"/>
              </a:rPr>
              <a:t> NLP kurz od Deeplearning.ai</a:t>
            </a:r>
            <a:endParaRPr lang="cs-CZ" sz="2100" dirty="0"/>
          </a:p>
          <a:p>
            <a:pPr>
              <a:buFont typeface="Arial" panose="020B0604020202020204" pitchFamily="34" charset="0"/>
              <a:buChar char="•"/>
            </a:pPr>
            <a:endParaRPr lang="cs-CZ" sz="2100" dirty="0"/>
          </a:p>
        </p:txBody>
      </p:sp>
    </p:spTree>
    <p:extLst>
      <p:ext uri="{BB962C8B-B14F-4D97-AF65-F5344CB8AC3E}">
        <p14:creationId xmlns:p14="http://schemas.microsoft.com/office/powerpoint/2010/main" val="129732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Organizace předmětu MVD</a:t>
            </a:r>
          </a:p>
        </p:txBody>
      </p:sp>
      <p:sp>
        <p:nvSpPr>
          <p:cNvPr id="10" name="Zástupný symbol pro obsah 9"/>
          <p:cNvSpPr>
            <a:spLocks noGrp="1"/>
          </p:cNvSpPr>
          <p:nvPr>
            <p:ph sz="quarter" idx="10"/>
          </p:nvPr>
        </p:nvSpPr>
        <p:spPr/>
        <p:txBody>
          <a:bodyPr>
            <a:normAutofit lnSpcReduction="10000"/>
          </a:bodyPr>
          <a:lstStyle/>
          <a:p>
            <a:pPr>
              <a:buFont typeface="Arial" panose="020B0604020202020204" pitchFamily="34" charset="0"/>
              <a:buChar char="•"/>
            </a:pPr>
            <a:r>
              <a:rPr lang="cs-CZ" sz="1800" dirty="0"/>
              <a:t>Cvičení</a:t>
            </a:r>
          </a:p>
          <a:p>
            <a:pPr lvl="1">
              <a:buFont typeface="Arial" panose="020B0604020202020204" pitchFamily="34" charset="0"/>
              <a:buChar char="•"/>
            </a:pPr>
            <a:r>
              <a:rPr lang="cs-CZ" sz="1800" dirty="0"/>
              <a:t>Python</a:t>
            </a:r>
          </a:p>
          <a:p>
            <a:pPr lvl="1">
              <a:buFont typeface="Arial" panose="020B0604020202020204" pitchFamily="34" charset="0"/>
              <a:buChar char="•"/>
            </a:pPr>
            <a:r>
              <a:rPr lang="cs-CZ" sz="1800" dirty="0"/>
              <a:t>Možnost získání bonusových bodů</a:t>
            </a:r>
          </a:p>
          <a:p>
            <a:pPr lvl="2"/>
            <a:r>
              <a:rPr lang="cs-CZ" sz="1400" dirty="0"/>
              <a:t>Splnění bonusové úlohy</a:t>
            </a:r>
          </a:p>
          <a:p>
            <a:pPr lvl="2"/>
            <a:r>
              <a:rPr lang="cs-CZ" sz="1400" dirty="0"/>
              <a:t>Zajímavé nebo nadstandardně propracované řešení úlohy</a:t>
            </a:r>
          </a:p>
          <a:p>
            <a:pPr>
              <a:buFont typeface="Arial" panose="020B0604020202020204" pitchFamily="34" charset="0"/>
              <a:buChar char="•"/>
            </a:pPr>
            <a:endParaRPr lang="cs-CZ" sz="1800" dirty="0"/>
          </a:p>
          <a:p>
            <a:pPr>
              <a:buFont typeface="Arial" panose="020B0604020202020204" pitchFamily="34" charset="0"/>
              <a:buChar char="•"/>
            </a:pPr>
            <a:r>
              <a:rPr lang="cs-CZ" sz="1800" dirty="0"/>
              <a:t>Zápočet</a:t>
            </a:r>
          </a:p>
          <a:p>
            <a:pPr lvl="1">
              <a:buFont typeface="Arial" panose="020B0604020202020204" pitchFamily="34" charset="0"/>
              <a:buChar char="•"/>
            </a:pPr>
            <a:r>
              <a:rPr lang="cs-CZ" sz="1800" dirty="0"/>
              <a:t>Docházka</a:t>
            </a:r>
          </a:p>
          <a:p>
            <a:pPr lvl="1">
              <a:buFont typeface="Arial" panose="020B0604020202020204" pitchFamily="34" charset="0"/>
              <a:buChar char="•"/>
            </a:pPr>
            <a:r>
              <a:rPr lang="cs-CZ" sz="1800" dirty="0"/>
              <a:t>Splnění všech úloh ze cvičení</a:t>
            </a:r>
          </a:p>
          <a:p>
            <a:pPr lvl="1">
              <a:buFont typeface="Arial" panose="020B0604020202020204" pitchFamily="34" charset="0"/>
              <a:buChar char="•"/>
            </a:pPr>
            <a:endParaRPr lang="cs-CZ" sz="1800" dirty="0"/>
          </a:p>
          <a:p>
            <a:pPr>
              <a:buFont typeface="Arial" panose="020B0604020202020204" pitchFamily="34" charset="0"/>
              <a:buChar char="•"/>
            </a:pPr>
            <a:r>
              <a:rPr lang="cs-CZ" sz="1800" dirty="0"/>
              <a:t>Zkouška</a:t>
            </a:r>
          </a:p>
          <a:p>
            <a:pPr lvl="1">
              <a:buFont typeface="Arial" panose="020B0604020202020204" pitchFamily="34" charset="0"/>
              <a:buChar char="•"/>
            </a:pPr>
            <a:r>
              <a:rPr lang="cs-CZ" sz="1800" dirty="0"/>
              <a:t>Písemná</a:t>
            </a:r>
          </a:p>
          <a:p>
            <a:pPr lvl="1">
              <a:buFont typeface="Arial" panose="020B0604020202020204" pitchFamily="34" charset="0"/>
              <a:buChar char="•"/>
            </a:pPr>
            <a:r>
              <a:rPr lang="cs-CZ" sz="1800" dirty="0"/>
              <a:t>Úspěch &gt; 60 %</a:t>
            </a:r>
          </a:p>
          <a:p>
            <a:pPr lvl="1">
              <a:buFont typeface="Arial" panose="020B0604020202020204" pitchFamily="34" charset="0"/>
              <a:buChar char="•"/>
            </a:pPr>
            <a:r>
              <a:rPr lang="cs-CZ" sz="1800" dirty="0"/>
              <a:t>Detaily budou upřesněny ke konci semestru</a:t>
            </a:r>
          </a:p>
        </p:txBody>
      </p:sp>
    </p:spTree>
    <p:extLst>
      <p:ext uri="{BB962C8B-B14F-4D97-AF65-F5344CB8AC3E}">
        <p14:creationId xmlns:p14="http://schemas.microsoft.com/office/powerpoint/2010/main" val="2646847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Organizace předmětu MVD</a:t>
            </a:r>
          </a:p>
        </p:txBody>
      </p:sp>
      <p:sp>
        <p:nvSpPr>
          <p:cNvPr id="10" name="Zástupný symbol pro obsah 9"/>
          <p:cNvSpPr>
            <a:spLocks noGrp="1"/>
          </p:cNvSpPr>
          <p:nvPr>
            <p:ph sz="quarter" idx="10"/>
          </p:nvPr>
        </p:nvSpPr>
        <p:spPr/>
        <p:txBody>
          <a:bodyPr>
            <a:normAutofit fontScale="92500" lnSpcReduction="20000"/>
          </a:bodyPr>
          <a:lstStyle/>
          <a:p>
            <a:pPr marL="0" indent="0"/>
            <a:r>
              <a:rPr lang="cs-CZ" sz="1900" b="1" dirty="0"/>
              <a:t>Aktualizovaný sylabus</a:t>
            </a:r>
          </a:p>
          <a:p>
            <a:pPr marL="0" indent="0"/>
            <a:endParaRPr lang="cs-CZ" sz="1900" b="1" dirty="0"/>
          </a:p>
          <a:p>
            <a:pPr>
              <a:buFont typeface="+mj-lt"/>
              <a:buAutoNum type="arabicPeriod"/>
            </a:pPr>
            <a:r>
              <a:rPr lang="cs-CZ" sz="1700" dirty="0"/>
              <a:t>Úvod do problematiky</a:t>
            </a:r>
          </a:p>
          <a:p>
            <a:pPr>
              <a:buFont typeface="+mj-lt"/>
              <a:buAutoNum type="arabicPeriod"/>
            </a:pPr>
            <a:r>
              <a:rPr lang="cs-CZ" sz="1700" dirty="0"/>
              <a:t>Vizualizace dat</a:t>
            </a:r>
          </a:p>
          <a:p>
            <a:pPr>
              <a:buFont typeface="+mj-lt"/>
              <a:buAutoNum type="arabicPeriod"/>
            </a:pPr>
            <a:r>
              <a:rPr lang="cs-CZ" sz="1700" dirty="0" err="1"/>
              <a:t>Vektorizace</a:t>
            </a:r>
            <a:r>
              <a:rPr lang="cs-CZ" sz="1700" dirty="0"/>
              <a:t> textu – Word2Vec a </a:t>
            </a:r>
            <a:r>
              <a:rPr lang="cs-CZ" sz="1700" dirty="0" err="1"/>
              <a:t>GloVe</a:t>
            </a:r>
            <a:endParaRPr lang="cs-CZ" sz="1700" dirty="0"/>
          </a:p>
          <a:p>
            <a:pPr>
              <a:buFont typeface="+mj-lt"/>
              <a:buAutoNum type="arabicPeriod"/>
            </a:pPr>
            <a:r>
              <a:rPr lang="cs-CZ" sz="1700" dirty="0"/>
              <a:t>Vyhledávání</a:t>
            </a:r>
          </a:p>
          <a:p>
            <a:pPr>
              <a:buFont typeface="+mj-lt"/>
              <a:buAutoNum type="arabicPeriod"/>
            </a:pPr>
            <a:r>
              <a:rPr lang="cs-CZ" sz="1700" dirty="0"/>
              <a:t>Vyhledávání 2</a:t>
            </a:r>
          </a:p>
          <a:p>
            <a:pPr>
              <a:buFont typeface="+mj-lt"/>
              <a:buAutoNum type="arabicPeriod"/>
            </a:pPr>
            <a:r>
              <a:rPr lang="cs-CZ" sz="1700" dirty="0"/>
              <a:t>Vyhledávání na webu</a:t>
            </a:r>
          </a:p>
          <a:p>
            <a:pPr>
              <a:buFont typeface="+mj-lt"/>
              <a:buAutoNum type="arabicPeriod"/>
            </a:pPr>
            <a:r>
              <a:rPr lang="cs-CZ" sz="1700" dirty="0"/>
              <a:t>Shlukování</a:t>
            </a:r>
          </a:p>
          <a:p>
            <a:pPr>
              <a:buFont typeface="+mj-lt"/>
              <a:buAutoNum type="arabicPeriod"/>
            </a:pPr>
            <a:r>
              <a:rPr lang="cs-CZ" sz="1700" dirty="0"/>
              <a:t>Shlukování 2</a:t>
            </a:r>
          </a:p>
          <a:p>
            <a:pPr>
              <a:buFont typeface="+mj-lt"/>
              <a:buAutoNum type="arabicPeriod"/>
            </a:pPr>
            <a:r>
              <a:rPr lang="cs-CZ" sz="1700" dirty="0"/>
              <a:t>BERT model</a:t>
            </a:r>
          </a:p>
          <a:p>
            <a:pPr>
              <a:buFont typeface="+mj-lt"/>
              <a:buAutoNum type="arabicPeriod"/>
            </a:pPr>
            <a:r>
              <a:rPr lang="cs-CZ" sz="1700" dirty="0"/>
              <a:t>Kategorizace dokumentu podle tématu, detekce sentimentu</a:t>
            </a:r>
          </a:p>
          <a:p>
            <a:pPr>
              <a:buFont typeface="+mj-lt"/>
              <a:buAutoNum type="arabicPeriod"/>
            </a:pPr>
            <a:r>
              <a:rPr lang="cs-CZ" sz="1700" dirty="0" err="1"/>
              <a:t>Doporučovací</a:t>
            </a:r>
            <a:r>
              <a:rPr lang="cs-CZ" sz="1700" dirty="0"/>
              <a:t> systémy</a:t>
            </a:r>
          </a:p>
          <a:p>
            <a:pPr>
              <a:buFont typeface="+mj-lt"/>
              <a:buAutoNum type="arabicPeriod"/>
            </a:pPr>
            <a:r>
              <a:rPr lang="cs-CZ" sz="1700" dirty="0"/>
              <a:t>Detekce anomálií</a:t>
            </a:r>
          </a:p>
          <a:p>
            <a:pPr>
              <a:buFont typeface="+mj-lt"/>
              <a:buAutoNum type="arabicPeriod"/>
            </a:pPr>
            <a:r>
              <a:rPr lang="cs-CZ" sz="1700" dirty="0"/>
              <a:t>Vyhledávání vzorů</a:t>
            </a:r>
          </a:p>
          <a:p>
            <a:pPr>
              <a:buFont typeface="+mj-lt"/>
              <a:buAutoNum type="arabicPeriod"/>
            </a:pPr>
            <a:r>
              <a:rPr lang="cs-CZ" sz="1700" dirty="0"/>
              <a:t>Genetické algoritmy</a:t>
            </a:r>
          </a:p>
        </p:txBody>
      </p:sp>
    </p:spTree>
    <p:extLst>
      <p:ext uri="{BB962C8B-B14F-4D97-AF65-F5344CB8AC3E}">
        <p14:creationId xmlns:p14="http://schemas.microsoft.com/office/powerpoint/2010/main" val="413241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Cíle předmětu</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Seznámení se základními principy NLP, vizualizace a vytěžování dat</a:t>
            </a:r>
          </a:p>
          <a:p>
            <a:pPr marL="685800" lvl="1">
              <a:buFont typeface="Arial" panose="020B0604020202020204" pitchFamily="34" charset="0"/>
              <a:buChar char="•"/>
            </a:pPr>
            <a:r>
              <a:rPr lang="cs-CZ" sz="2000" dirty="0"/>
              <a:t>Jak je implementovat nebo používat</a:t>
            </a:r>
          </a:p>
          <a:p>
            <a:pPr marL="685800" lvl="1">
              <a:buFont typeface="Arial" panose="020B0604020202020204" pitchFamily="34" charset="0"/>
              <a:buChar char="•"/>
            </a:pPr>
            <a:r>
              <a:rPr lang="cs-CZ" sz="2000" dirty="0"/>
              <a:t>Jak je vyhodnotit</a:t>
            </a:r>
          </a:p>
          <a:p>
            <a:pPr marL="685800" lvl="1">
              <a:buFont typeface="Arial" panose="020B0604020202020204" pitchFamily="34" charset="0"/>
              <a:buChar char="•"/>
            </a:pPr>
            <a:r>
              <a:rPr lang="cs-CZ" sz="2000" dirty="0"/>
              <a:t>Jak je vylepšit</a:t>
            </a:r>
          </a:p>
          <a:p>
            <a:pPr marL="685800" lvl="1">
              <a:buFont typeface="Arial" panose="020B0604020202020204" pitchFamily="34" charset="0"/>
              <a:buChar char="•"/>
            </a:pPr>
            <a:r>
              <a:rPr lang="cs-CZ" sz="2000" dirty="0"/>
              <a:t>Kde a jak hledat informace z aktuálního výzkumu</a:t>
            </a:r>
          </a:p>
          <a:p>
            <a:pPr marL="285750">
              <a:buFont typeface="Arial" panose="020B0604020202020204" pitchFamily="34" charset="0"/>
              <a:buChar char="•"/>
            </a:pPr>
            <a:endParaRPr lang="cs-CZ" sz="1700" dirty="0"/>
          </a:p>
          <a:p>
            <a:pPr marL="285750">
              <a:buFont typeface="Arial" panose="020B0604020202020204" pitchFamily="34" charset="0"/>
              <a:buChar char="•"/>
            </a:pPr>
            <a:endParaRPr lang="cs-CZ" sz="17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spTree>
    <p:extLst>
      <p:ext uri="{BB962C8B-B14F-4D97-AF65-F5344CB8AC3E}">
        <p14:creationId xmlns:p14="http://schemas.microsoft.com/office/powerpoint/2010/main" val="393322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normAutofit fontScale="90000"/>
          </a:bodyPr>
          <a:lstStyle/>
          <a:p>
            <a:r>
              <a:rPr lang="cs-CZ" sz="3600" dirty="0"/>
              <a:t>Část II.:</a:t>
            </a:r>
            <a:br>
              <a:rPr lang="cs-CZ" sz="3600" dirty="0"/>
            </a:br>
            <a:r>
              <a:rPr lang="cs-CZ" sz="3600" dirty="0"/>
              <a:t>Úvod do předmětu</a:t>
            </a:r>
          </a:p>
        </p:txBody>
      </p:sp>
    </p:spTree>
    <p:extLst>
      <p:ext uri="{BB962C8B-B14F-4D97-AF65-F5344CB8AC3E}">
        <p14:creationId xmlns:p14="http://schemas.microsoft.com/office/powerpoint/2010/main" val="275800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Vytěžování dat</a:t>
            </a:r>
          </a:p>
        </p:txBody>
      </p:sp>
      <p:sp>
        <p:nvSpPr>
          <p:cNvPr id="10" name="Zástupný symbol pro obsah 9"/>
          <p:cNvSpPr>
            <a:spLocks noGrp="1"/>
          </p:cNvSpPr>
          <p:nvPr>
            <p:ph sz="quarter" idx="10"/>
          </p:nvPr>
        </p:nvSpPr>
        <p:spPr>
          <a:xfrm>
            <a:off x="539750" y="1844824"/>
            <a:ext cx="8064500" cy="4392613"/>
          </a:xfrm>
        </p:spPr>
        <p:txBody>
          <a:bodyPr>
            <a:normAutofit/>
          </a:bodyPr>
          <a:lstStyle/>
          <a:p>
            <a:pPr marL="285750" indent="-285750">
              <a:buFont typeface="Arial" panose="020B0604020202020204" pitchFamily="34" charset="0"/>
              <a:buChar char="•"/>
            </a:pPr>
            <a:r>
              <a:rPr lang="cs-CZ" sz="2000" dirty="0"/>
              <a:t>Velké množství dat vzniká každým dnem</a:t>
            </a:r>
          </a:p>
          <a:p>
            <a:pPr marL="685800" lvl="1">
              <a:buFont typeface="Arial" panose="020B0604020202020204" pitchFamily="34" charset="0"/>
              <a:buChar char="•"/>
            </a:pPr>
            <a:r>
              <a:rPr lang="cs-CZ" sz="2000" dirty="0"/>
              <a:t>Kvůli jejich množství nejsme schopni vše procházet ručně</a:t>
            </a:r>
          </a:p>
          <a:p>
            <a:pPr marL="285750" indent="-285750">
              <a:buFont typeface="Arial" panose="020B0604020202020204" pitchFamily="34" charset="0"/>
              <a:buChar char="•"/>
            </a:pPr>
            <a:endParaRPr lang="cs-CZ" sz="2000" dirty="0"/>
          </a:p>
          <a:p>
            <a:pPr marL="285750" indent="-285750">
              <a:buFont typeface="Arial" panose="020B0604020202020204" pitchFamily="34" charset="0"/>
              <a:buChar char="•"/>
            </a:pPr>
            <a:r>
              <a:rPr lang="cs-CZ" sz="2000" dirty="0"/>
              <a:t>Strojová data</a:t>
            </a:r>
          </a:p>
          <a:p>
            <a:pPr marL="685800" lvl="1">
              <a:buFont typeface="Arial" panose="020B0604020202020204" pitchFamily="34" charset="0"/>
              <a:buChar char="•"/>
            </a:pPr>
            <a:r>
              <a:rPr lang="cs-CZ" sz="2000" dirty="0"/>
              <a:t>Logy a výstupy všech možných systémů</a:t>
            </a:r>
          </a:p>
          <a:p>
            <a:pPr marL="685800" lvl="1">
              <a:buFont typeface="Arial" panose="020B0604020202020204" pitchFamily="34" charset="0"/>
              <a:buChar char="•"/>
            </a:pPr>
            <a:r>
              <a:rPr lang="cs-CZ" sz="2000" dirty="0"/>
              <a:t>Senzory a různá zařízení</a:t>
            </a:r>
          </a:p>
          <a:p>
            <a:pPr marL="0" indent="0"/>
            <a:endParaRPr lang="cs-CZ" sz="2000" dirty="0"/>
          </a:p>
          <a:p>
            <a:pPr marL="285750">
              <a:buFont typeface="Arial" panose="020B0604020202020204" pitchFamily="34" charset="0"/>
              <a:buChar char="•"/>
            </a:pPr>
            <a:r>
              <a:rPr lang="cs-CZ" sz="2000" dirty="0"/>
              <a:t>Lidská data</a:t>
            </a:r>
          </a:p>
          <a:p>
            <a:pPr marL="685800" lvl="1">
              <a:buFont typeface="Arial" panose="020B0604020202020204" pitchFamily="34" charset="0"/>
              <a:buChar char="•"/>
            </a:pPr>
            <a:r>
              <a:rPr lang="cs-CZ" sz="2000" dirty="0"/>
              <a:t>Chování uživatelů</a:t>
            </a:r>
          </a:p>
          <a:p>
            <a:pPr marL="685800" lvl="1">
              <a:buFont typeface="Arial" panose="020B0604020202020204" pitchFamily="34" charset="0"/>
              <a:buChar char="•"/>
            </a:pPr>
            <a:r>
              <a:rPr lang="cs-CZ" sz="2000" dirty="0"/>
              <a:t>Chaty, příspěvky, komentáře, různé dokumenty</a:t>
            </a:r>
          </a:p>
          <a:p>
            <a:pPr marL="685800" lvl="1">
              <a:buFont typeface="Arial" panose="020B0604020202020204" pitchFamily="34" charset="0"/>
              <a:buChar char="•"/>
            </a:pPr>
            <a:endParaRPr lang="cs-CZ" sz="2000" dirty="0"/>
          </a:p>
          <a:p>
            <a:pPr marL="2457450" lvl="5"/>
            <a:r>
              <a:rPr lang="cs-CZ" sz="1200" dirty="0"/>
              <a:t>    …</a:t>
            </a:r>
          </a:p>
          <a:p>
            <a:pPr marL="685800" lvl="1">
              <a:buFont typeface="Symbol" panose="05050102010706020507" pitchFamily="18" charset="2"/>
              <a:buChar char="Þ"/>
            </a:pPr>
            <a:endParaRPr lang="cs-CZ" sz="17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pic>
        <p:nvPicPr>
          <p:cNvPr id="1036" name="Picture 12" descr="Facebook – přihlaste se, nebo se zaregistrujte">
            <a:extLst>
              <a:ext uri="{FF2B5EF4-FFF2-40B4-BE49-F238E27FC236}">
                <a16:creationId xmlns:a16="http://schemas.microsoft.com/office/drawing/2014/main" id="{EA235E3E-D0F4-4EF0-9BE9-91C4A578F82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8280" y="5721492"/>
            <a:ext cx="467693" cy="46769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witter – Aplikace na Google Play">
            <a:extLst>
              <a:ext uri="{FF2B5EF4-FFF2-40B4-BE49-F238E27FC236}">
                <a16:creationId xmlns:a16="http://schemas.microsoft.com/office/drawing/2014/main" id="{DF4B70C8-CA20-46F5-944D-ED2054D2020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93032" y="5715433"/>
            <a:ext cx="467693" cy="46769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ddit – Aplikace na Google Play">
            <a:extLst>
              <a:ext uri="{FF2B5EF4-FFF2-40B4-BE49-F238E27FC236}">
                <a16:creationId xmlns:a16="http://schemas.microsoft.com/office/drawing/2014/main" id="{2B416265-21BA-47A4-B946-FEE50CCC12A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27784" y="5697252"/>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8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5" name="TextovéPole 1"/>
          <p:cNvSpPr txBox="1">
            <a:spLocks noChangeArrowheads="1"/>
          </p:cNvSpPr>
          <p:nvPr/>
        </p:nvSpPr>
        <p:spPr bwMode="auto">
          <a:xfrm>
            <a:off x="468313" y="6453336"/>
            <a:ext cx="7705725" cy="369332"/>
          </a:xfrm>
          <a:prstGeom prst="rect">
            <a:avLst/>
          </a:prstGeom>
          <a:noFill/>
          <a:ln w="9525">
            <a:noFill/>
            <a:miter lim="800000"/>
            <a:headEnd/>
            <a:tailEnd/>
          </a:ln>
        </p:spPr>
        <p:txBody>
          <a:bodyPr>
            <a:spAutoFit/>
          </a:bodyPr>
          <a:lstStyle/>
          <a:p>
            <a:r>
              <a:rPr lang="cs-CZ" sz="900" b="1" dirty="0">
                <a:latin typeface="Myriad Pro" pitchFamily="34" charset="0"/>
              </a:rPr>
              <a:t>Metody vytěžování dat - úvod </a:t>
            </a:r>
            <a:r>
              <a:rPr lang="en-US" sz="900" b="1" dirty="0">
                <a:solidFill>
                  <a:schemeClr val="bg1">
                    <a:lumMod val="50000"/>
                  </a:schemeClr>
                </a:solidFill>
                <a:latin typeface="Myriad Pro" pitchFamily="34" charset="0"/>
              </a:rPr>
              <a:t>|</a:t>
            </a:r>
            <a:r>
              <a:rPr lang="cs-CZ" sz="900" b="1" dirty="0">
                <a:solidFill>
                  <a:schemeClr val="bg1">
                    <a:lumMod val="50000"/>
                  </a:schemeClr>
                </a:solidFill>
                <a:latin typeface="Myriad Pro" pitchFamily="34" charset="0"/>
              </a:rPr>
              <a:t> 6. 10. 2021 | MVD</a:t>
            </a:r>
            <a:endParaRPr lang="cs-CZ" sz="1000" b="1" dirty="0">
              <a:latin typeface="Myriad Pro" pitchFamily="34" charset="0"/>
            </a:endParaRPr>
          </a:p>
          <a:p>
            <a:endParaRPr lang="cs-CZ" sz="900" b="1" dirty="0">
              <a:latin typeface="Myriad Pro" pitchFamily="34" charset="0"/>
            </a:endParaRPr>
          </a:p>
        </p:txBody>
      </p:sp>
      <p:sp>
        <p:nvSpPr>
          <p:cNvPr id="9" name="Nadpis 8"/>
          <p:cNvSpPr>
            <a:spLocks noGrp="1"/>
          </p:cNvSpPr>
          <p:nvPr>
            <p:ph type="title"/>
          </p:nvPr>
        </p:nvSpPr>
        <p:spPr/>
        <p:txBody>
          <a:bodyPr/>
          <a:lstStyle/>
          <a:p>
            <a:r>
              <a:rPr lang="cs-CZ" dirty="0"/>
              <a:t>Vizualizace dat</a:t>
            </a:r>
          </a:p>
        </p:txBody>
      </p:sp>
      <p:sp>
        <p:nvSpPr>
          <p:cNvPr id="10" name="Zástupný symbol pro obsah 9"/>
          <p:cNvSpPr>
            <a:spLocks noGrp="1"/>
          </p:cNvSpPr>
          <p:nvPr>
            <p:ph sz="quarter" idx="10"/>
          </p:nvPr>
        </p:nvSpPr>
        <p:spPr/>
        <p:txBody>
          <a:bodyPr>
            <a:normAutofit/>
          </a:bodyPr>
          <a:lstStyle/>
          <a:p>
            <a:pPr marL="285750" indent="-285750">
              <a:buFont typeface="Arial" panose="020B0604020202020204" pitchFamily="34" charset="0"/>
              <a:buChar char="•"/>
            </a:pPr>
            <a:r>
              <a:rPr lang="cs-CZ" sz="2000" dirty="0"/>
              <a:t>Grafická reprezentace informací a dat</a:t>
            </a:r>
          </a:p>
          <a:p>
            <a:pPr marL="285750" indent="-285750">
              <a:buFont typeface="Arial" panose="020B0604020202020204" pitchFamily="34" charset="0"/>
              <a:buChar char="•"/>
            </a:pPr>
            <a:endParaRPr lang="cs-CZ" sz="2000" dirty="0"/>
          </a:p>
          <a:p>
            <a:pPr marL="285750" indent="-285750">
              <a:buFont typeface="Arial" panose="020B0604020202020204" pitchFamily="34" charset="0"/>
              <a:buChar char="•"/>
            </a:pPr>
            <a:r>
              <a:rPr lang="cs-CZ" sz="2000" dirty="0"/>
              <a:t>Využití pro</a:t>
            </a:r>
          </a:p>
          <a:p>
            <a:pPr marL="685800" lvl="1">
              <a:buFont typeface="Arial" panose="020B0604020202020204" pitchFamily="34" charset="0"/>
              <a:buChar char="•"/>
            </a:pPr>
            <a:r>
              <a:rPr lang="cs-CZ" sz="2000" dirty="0"/>
              <a:t>Získání vhledu do dat</a:t>
            </a:r>
          </a:p>
          <a:p>
            <a:pPr marL="685800" lvl="1">
              <a:buFont typeface="Arial" panose="020B0604020202020204" pitchFamily="34" charset="0"/>
              <a:buChar char="•"/>
            </a:pPr>
            <a:r>
              <a:rPr lang="cs-CZ" sz="2000" dirty="0"/>
              <a:t>Analýzu dat</a:t>
            </a:r>
          </a:p>
          <a:p>
            <a:pPr marL="685800" lvl="1">
              <a:buFont typeface="Arial" panose="020B0604020202020204" pitchFamily="34" charset="0"/>
              <a:buChar char="•"/>
            </a:pPr>
            <a:r>
              <a:rPr lang="cs-CZ" sz="2000" dirty="0"/>
              <a:t>Zobrazení a prezentaci výsledků</a:t>
            </a:r>
          </a:p>
          <a:p>
            <a:pPr marL="685800" lvl="1">
              <a:buFont typeface="Arial" panose="020B0604020202020204" pitchFamily="34" charset="0"/>
              <a:buChar char="•"/>
            </a:pPr>
            <a:r>
              <a:rPr lang="cs-CZ" sz="2000" dirty="0"/>
              <a:t>Zobrazení </a:t>
            </a:r>
            <a:r>
              <a:rPr lang="cs-CZ" sz="2000" dirty="0" err="1"/>
              <a:t>real</a:t>
            </a:r>
            <a:r>
              <a:rPr lang="cs-CZ" sz="2000" dirty="0"/>
              <a:t> </a:t>
            </a:r>
            <a:r>
              <a:rPr lang="cs-CZ" sz="2000" dirty="0" err="1"/>
              <a:t>time</a:t>
            </a:r>
            <a:r>
              <a:rPr lang="cs-CZ" sz="2000" dirty="0"/>
              <a:t> informací o systémech (status, statistiky, …)</a:t>
            </a:r>
          </a:p>
          <a:p>
            <a:pPr marL="685800" lvl="1">
              <a:buFont typeface="Arial" panose="020B0604020202020204" pitchFamily="34" charset="0"/>
              <a:buChar char="•"/>
            </a:pPr>
            <a:r>
              <a:rPr lang="cs-CZ" sz="2000" dirty="0"/>
              <a:t>…</a:t>
            </a:r>
          </a:p>
          <a:p>
            <a:pPr marL="285750">
              <a:buFont typeface="Arial" panose="020B0604020202020204" pitchFamily="34" charset="0"/>
              <a:buChar char="•"/>
            </a:pPr>
            <a:r>
              <a:rPr lang="cs-CZ" sz="2000" dirty="0"/>
              <a:t>Potřeba téměř u každé aplikace</a:t>
            </a:r>
          </a:p>
          <a:p>
            <a:pPr marL="285750" indent="-285750">
              <a:buFont typeface="Arial" panose="020B0604020202020204" pitchFamily="34" charset="0"/>
              <a:buChar char="•"/>
            </a:pPr>
            <a:endParaRPr lang="cs-CZ" sz="2000" dirty="0"/>
          </a:p>
          <a:p>
            <a:pPr marL="685800" lvl="1">
              <a:buFont typeface="Symbol" panose="05050102010706020507" pitchFamily="18" charset="2"/>
              <a:buChar char="Þ"/>
            </a:pPr>
            <a:endParaRPr lang="cs-CZ" sz="1700" dirty="0"/>
          </a:p>
          <a:p>
            <a:pPr marL="285750">
              <a:buFont typeface="Arial" panose="020B0604020202020204" pitchFamily="34" charset="0"/>
              <a:buChar char="•"/>
            </a:pPr>
            <a:endParaRPr lang="cs-CZ" sz="1700" dirty="0"/>
          </a:p>
          <a:p>
            <a:pPr marL="685800" lvl="1">
              <a:buFont typeface="Arial" panose="020B0604020202020204" pitchFamily="34" charset="0"/>
              <a:buChar char="•"/>
            </a:pPr>
            <a:endParaRPr lang="cs-CZ" sz="1700" dirty="0"/>
          </a:p>
        </p:txBody>
      </p:sp>
      <p:pic>
        <p:nvPicPr>
          <p:cNvPr id="1026" name="Picture 2" descr="Tableau Software">
            <a:extLst>
              <a:ext uri="{FF2B5EF4-FFF2-40B4-BE49-F238E27FC236}">
                <a16:creationId xmlns:a16="http://schemas.microsoft.com/office/drawing/2014/main" id="{99E29384-5420-49C7-A4C6-A4CFD7EA9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0556" y="5503021"/>
            <a:ext cx="2592288" cy="5391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lotly - Wikipedia">
            <a:extLst>
              <a:ext uri="{FF2B5EF4-FFF2-40B4-BE49-F238E27FC236}">
                <a16:creationId xmlns:a16="http://schemas.microsoft.com/office/drawing/2014/main" id="{8B3CEFED-BE4C-4F05-A91B-6605B156D7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5377645"/>
            <a:ext cx="2381814" cy="7898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lotting with Matplotlib - Janmeppe.com">
            <a:extLst>
              <a:ext uri="{FF2B5EF4-FFF2-40B4-BE49-F238E27FC236}">
                <a16:creationId xmlns:a16="http://schemas.microsoft.com/office/drawing/2014/main" id="{EAE3C3F7-BB0D-41B6-AC74-D48B9AF2ABC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2850" y="5114963"/>
            <a:ext cx="2771600" cy="131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468391"/>
      </p:ext>
    </p:extLst>
  </p:cSld>
  <p:clrMapOvr>
    <a:masterClrMapping/>
  </p:clrMapOvr>
</p:sld>
</file>

<file path=ppt/theme/theme1.xml><?xml version="1.0" encoding="utf-8"?>
<a:theme xmlns:a="http://schemas.openxmlformats.org/drawingml/2006/main" name="EFšablonaPowerPoint2011Cz">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UL">
      <a:majorFont>
        <a:latin typeface="Myriad Pro"/>
        <a:ea typeface=""/>
        <a:cs typeface=""/>
      </a:majorFont>
      <a:minorFont>
        <a:latin typeface="Myriad Pro"/>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29548</TotalTime>
  <Words>4920</Words>
  <Application>Microsoft Office PowerPoint</Application>
  <PresentationFormat>Předvádění na obrazovce (4:3)</PresentationFormat>
  <Paragraphs>578</Paragraphs>
  <Slides>33</Slides>
  <Notes>33</Notes>
  <HiddenSlides>0</HiddenSlides>
  <MMClips>0</MMClips>
  <ScaleCrop>false</ScaleCrop>
  <HeadingPairs>
    <vt:vector size="6" baseType="variant">
      <vt:variant>
        <vt:lpstr>Použitá písma</vt:lpstr>
      </vt:variant>
      <vt:variant>
        <vt:i4>5</vt:i4>
      </vt:variant>
      <vt:variant>
        <vt:lpstr>Motiv</vt:lpstr>
      </vt:variant>
      <vt:variant>
        <vt:i4>1</vt:i4>
      </vt:variant>
      <vt:variant>
        <vt:lpstr>Nadpisy snímků</vt:lpstr>
      </vt:variant>
      <vt:variant>
        <vt:i4>33</vt:i4>
      </vt:variant>
    </vt:vector>
  </HeadingPairs>
  <TitlesOfParts>
    <vt:vector size="39" baseType="lpstr">
      <vt:lpstr>Arial</vt:lpstr>
      <vt:lpstr>Calibri</vt:lpstr>
      <vt:lpstr>Cambria Math</vt:lpstr>
      <vt:lpstr>Myriad Pro</vt:lpstr>
      <vt:lpstr>Symbol</vt:lpstr>
      <vt:lpstr>EFšablonaPowerPoint2011Cz</vt:lpstr>
      <vt:lpstr>Metody vytěžování dat Úvod</vt:lpstr>
      <vt:lpstr>Část I.: Organizace předmětu</vt:lpstr>
      <vt:lpstr>Organizace předmětu MVD</vt:lpstr>
      <vt:lpstr>Organizace předmětu MVD</vt:lpstr>
      <vt:lpstr>Organizace předmětu MVD</vt:lpstr>
      <vt:lpstr>Cíle předmětu</vt:lpstr>
      <vt:lpstr>Část II.: Úvod do předmětu</vt:lpstr>
      <vt:lpstr>Vytěžování dat</vt:lpstr>
      <vt:lpstr>Vizualizace dat</vt:lpstr>
      <vt:lpstr>Vizualizace dat pro ML</vt:lpstr>
      <vt:lpstr>Vyhledávání</vt:lpstr>
      <vt:lpstr>Vyhledávání na webu</vt:lpstr>
      <vt:lpstr>Shlukování</vt:lpstr>
      <vt:lpstr>Detekce sentimentu</vt:lpstr>
      <vt:lpstr>Doporučovací systémy</vt:lpstr>
      <vt:lpstr>Detekce anomálií</vt:lpstr>
      <vt:lpstr>Vyhledávání vzorů</vt:lpstr>
      <vt:lpstr>Genetické algoritmy</vt:lpstr>
      <vt:lpstr>Textová data</vt:lpstr>
      <vt:lpstr>Co to je NLP?</vt:lpstr>
      <vt:lpstr>Proč je NLP složitý?</vt:lpstr>
      <vt:lpstr>Příklady aplikací #1</vt:lpstr>
      <vt:lpstr>Příklady aplikací #2</vt:lpstr>
      <vt:lpstr>Současný stav</vt:lpstr>
      <vt:lpstr>Současný stav</vt:lpstr>
      <vt:lpstr>Část III.: Základní metody</vt:lpstr>
      <vt:lpstr>Tokenizace</vt:lpstr>
      <vt:lpstr>Stop words</vt:lpstr>
      <vt:lpstr>Normalizace textu</vt:lpstr>
      <vt:lpstr>N-gramy</vt:lpstr>
      <vt:lpstr>N-gramy</vt:lpstr>
      <vt:lpstr>N-gramy</vt:lpstr>
      <vt:lpstr>Užitečná literatura, kurzy nebo odkazy</vt:lpstr>
    </vt:vector>
  </TitlesOfParts>
  <Company>TUL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Snímek 1</dc:title>
  <dc:creator>Caidler</dc:creator>
  <cp:keywords>TUL</cp:keywords>
  <cp:lastModifiedBy>František Kynych</cp:lastModifiedBy>
  <cp:revision>190</cp:revision>
  <dcterms:created xsi:type="dcterms:W3CDTF">2011-11-10T13:50:52Z</dcterms:created>
  <dcterms:modified xsi:type="dcterms:W3CDTF">2022-10-05T18:39:40Z</dcterms:modified>
</cp:coreProperties>
</file>