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45"/>
  </p:notesMasterIdLst>
  <p:sldIdLst>
    <p:sldId id="256" r:id="rId2"/>
    <p:sldId id="272" r:id="rId3"/>
    <p:sldId id="257" r:id="rId4"/>
    <p:sldId id="301" r:id="rId5"/>
    <p:sldId id="302" r:id="rId6"/>
    <p:sldId id="303" r:id="rId7"/>
    <p:sldId id="304" r:id="rId8"/>
    <p:sldId id="306" r:id="rId9"/>
    <p:sldId id="305" r:id="rId10"/>
    <p:sldId id="307" r:id="rId11"/>
    <p:sldId id="308" r:id="rId12"/>
    <p:sldId id="309" r:id="rId13"/>
    <p:sldId id="310" r:id="rId14"/>
    <p:sldId id="311" r:id="rId15"/>
    <p:sldId id="312" r:id="rId16"/>
    <p:sldId id="300" r:id="rId17"/>
    <p:sldId id="314" r:id="rId18"/>
    <p:sldId id="315" r:id="rId19"/>
    <p:sldId id="316" r:id="rId20"/>
    <p:sldId id="317" r:id="rId21"/>
    <p:sldId id="318" r:id="rId22"/>
    <p:sldId id="320" r:id="rId23"/>
    <p:sldId id="321" r:id="rId24"/>
    <p:sldId id="322" r:id="rId25"/>
    <p:sldId id="319" r:id="rId26"/>
    <p:sldId id="323" r:id="rId27"/>
    <p:sldId id="324" r:id="rId28"/>
    <p:sldId id="325" r:id="rId29"/>
    <p:sldId id="326" r:id="rId30"/>
    <p:sldId id="313" r:id="rId31"/>
    <p:sldId id="339" r:id="rId32"/>
    <p:sldId id="332" r:id="rId33"/>
    <p:sldId id="340" r:id="rId34"/>
    <p:sldId id="341" r:id="rId35"/>
    <p:sldId id="328" r:id="rId36"/>
    <p:sldId id="331" r:id="rId37"/>
    <p:sldId id="333" r:id="rId38"/>
    <p:sldId id="334" r:id="rId39"/>
    <p:sldId id="335" r:id="rId40"/>
    <p:sldId id="336" r:id="rId41"/>
    <p:sldId id="337" r:id="rId42"/>
    <p:sldId id="338" r:id="rId43"/>
    <p:sldId id="327" r:id="rId44"/>
  </p:sldIdLst>
  <p:sldSz cx="9144000" cy="6858000" type="screen4x3"/>
  <p:notesSz cx="6858000" cy="9144000"/>
  <p:defaultTextStyle>
    <a:defPPr>
      <a:defRPr lang="cs-CZ"/>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EE7F00"/>
    <a:srgbClr val="7AB51D"/>
    <a:srgbClr val="7E1A47"/>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Střední styl 3 – zvýraznění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3" autoAdjust="0"/>
    <p:restoredTop sz="77224" autoAdjust="0"/>
  </p:normalViewPr>
  <p:slideViewPr>
    <p:cSldViewPr>
      <p:cViewPr varScale="1">
        <p:scale>
          <a:sx n="127" d="100"/>
          <a:sy n="127" d="100"/>
        </p:scale>
        <p:origin x="2682" y="114"/>
      </p:cViewPr>
      <p:guideLst>
        <p:guide orient="horz" pos="2160"/>
        <p:guide pos="38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cs-CZ" dirty="0"/>
              <a:t>Vizualizace</a:t>
            </a:r>
            <a:r>
              <a:rPr lang="cs-CZ" baseline="0" dirty="0"/>
              <a:t> dat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List1!$A$2</c:f>
              <c:strCache>
                <c:ptCount val="1"/>
                <c:pt idx="0">
                  <c:v>Kategorie 1</c:v>
                </c:pt>
              </c:strCache>
            </c:strRef>
          </c:cat>
          <c:val>
            <c:numRef>
              <c:f>List1!$B$2:$B$5</c:f>
              <c:numCache>
                <c:formatCode>General</c:formatCode>
                <c:ptCount val="1"/>
                <c:pt idx="0">
                  <c:v>4.3</c:v>
                </c:pt>
              </c:numCache>
            </c:numRef>
          </c:val>
          <c:extLst>
            <c:ext xmlns:c15="http://schemas.microsoft.com/office/drawing/2012/chart" uri="{02D57815-91ED-43cb-92C2-25804820EDAC}">
              <c15:filteredSeriesTitle>
                <c15:tx>
                  <c:strRef>
                    <c:extLst>
                      <c:ext uri="{02D57815-91ED-43cb-92C2-25804820EDAC}">
                        <c15:formulaRef>
                          <c15:sqref>List1!$B$1</c15:sqref>
                        </c15:formulaRef>
                      </c:ext>
                    </c:extLst>
                    <c:strCache>
                      <c:ptCount val="1"/>
                      <c:pt idx="0">
                        <c:v>Řada 1</c:v>
                      </c:pt>
                    </c:strCache>
                  </c:strRef>
                </c15:tx>
              </c15:filteredSeriesTitle>
            </c:ext>
            <c:ext xmlns:c16="http://schemas.microsoft.com/office/drawing/2014/chart" uri="{C3380CC4-5D6E-409C-BE32-E72D297353CC}">
              <c16:uniqueId val="{00000000-C57C-4705-8E5E-5F68A2FDCA3D}"/>
            </c:ext>
          </c:extLst>
        </c:ser>
        <c:ser>
          <c:idx val="1"/>
          <c:order val="1"/>
          <c:spPr>
            <a:solidFill>
              <a:schemeClr val="accent2"/>
            </a:solidFill>
            <a:ln>
              <a:noFill/>
            </a:ln>
            <a:effectLst/>
          </c:spPr>
          <c:invertIfNegative val="0"/>
          <c:cat>
            <c:strRef>
              <c:f>List1!$A$2</c:f>
              <c:strCache>
                <c:ptCount val="1"/>
                <c:pt idx="0">
                  <c:v>Kategorie 1</c:v>
                </c:pt>
              </c:strCache>
            </c:strRef>
          </c:cat>
          <c:val>
            <c:numRef>
              <c:f>List1!$C$2:$C$5</c:f>
              <c:numCache>
                <c:formatCode>General</c:formatCode>
                <c:ptCount val="1"/>
                <c:pt idx="0">
                  <c:v>2.4</c:v>
                </c:pt>
              </c:numCache>
            </c:numRef>
          </c:val>
          <c:extLst>
            <c:ext xmlns:c15="http://schemas.microsoft.com/office/drawing/2012/chart" uri="{02D57815-91ED-43cb-92C2-25804820EDAC}">
              <c15:filteredSeriesTitle>
                <c15:tx>
                  <c:strRef>
                    <c:extLst>
                      <c:ext uri="{02D57815-91ED-43cb-92C2-25804820EDAC}">
                        <c15:formulaRef>
                          <c15:sqref>List1!$C$1</c15:sqref>
                        </c15:formulaRef>
                      </c:ext>
                    </c:extLst>
                    <c:strCache>
                      <c:ptCount val="1"/>
                      <c:pt idx="0">
                        <c:v>Řada 2</c:v>
                      </c:pt>
                    </c:strCache>
                  </c:strRef>
                </c15:tx>
              </c15:filteredSeriesTitle>
            </c:ext>
            <c:ext xmlns:c16="http://schemas.microsoft.com/office/drawing/2014/chart" uri="{C3380CC4-5D6E-409C-BE32-E72D297353CC}">
              <c16:uniqueId val="{00000001-C57C-4705-8E5E-5F68A2FDCA3D}"/>
            </c:ext>
          </c:extLst>
        </c:ser>
        <c:ser>
          <c:idx val="2"/>
          <c:order val="2"/>
          <c:spPr>
            <a:solidFill>
              <a:schemeClr val="accent3"/>
            </a:solidFill>
            <a:ln>
              <a:noFill/>
            </a:ln>
            <a:effectLst/>
          </c:spPr>
          <c:invertIfNegative val="0"/>
          <c:cat>
            <c:strRef>
              <c:f>List1!$A$2</c:f>
              <c:strCache>
                <c:ptCount val="1"/>
                <c:pt idx="0">
                  <c:v>Kategorie 1</c:v>
                </c:pt>
              </c:strCache>
            </c:strRef>
          </c:cat>
          <c:val>
            <c:numRef>
              <c:f>List1!$D$2</c:f>
              <c:numCache>
                <c:formatCode>General</c:formatCode>
                <c:ptCount val="1"/>
                <c:pt idx="0">
                  <c:v>2</c:v>
                </c:pt>
              </c:numCache>
            </c:numRef>
          </c:val>
          <c:extLst>
            <c:ext xmlns:c15="http://schemas.microsoft.com/office/drawing/2012/chart" uri="{02D57815-91ED-43cb-92C2-25804820EDAC}">
              <c15:filteredSeriesTitle>
                <c15:tx>
                  <c:strRef>
                    <c:extLst>
                      <c:ext uri="{02D57815-91ED-43cb-92C2-25804820EDAC}">
                        <c15:formulaRef>
                          <c15:sqref>List1!$D$1</c15:sqref>
                        </c15:formulaRef>
                      </c:ext>
                    </c:extLst>
                    <c:strCache>
                      <c:ptCount val="1"/>
                      <c:pt idx="0">
                        <c:v>Řada 3</c:v>
                      </c:pt>
                    </c:strCache>
                  </c:strRef>
                </c15:tx>
              </c15:filteredSeriesTitle>
            </c:ext>
            <c:ext xmlns:c16="http://schemas.microsoft.com/office/drawing/2014/chart" uri="{C3380CC4-5D6E-409C-BE32-E72D297353CC}">
              <c16:uniqueId val="{00000002-C57C-4705-8E5E-5F68A2FDCA3D}"/>
            </c:ext>
          </c:extLst>
        </c:ser>
        <c:dLbls>
          <c:showLegendKey val="0"/>
          <c:showVal val="0"/>
          <c:showCatName val="0"/>
          <c:showSerName val="0"/>
          <c:showPercent val="0"/>
          <c:showBubbleSize val="0"/>
        </c:dLbls>
        <c:gapWidth val="219"/>
        <c:overlap val="-27"/>
        <c:axId val="494830335"/>
        <c:axId val="497960479"/>
      </c:barChart>
      <c:catAx>
        <c:axId val="494830335"/>
        <c:scaling>
          <c:orientation val="minMax"/>
        </c:scaling>
        <c:delete val="1"/>
        <c:axPos val="b"/>
        <c:numFmt formatCode="General" sourceLinked="1"/>
        <c:majorTickMark val="none"/>
        <c:minorTickMark val="none"/>
        <c:tickLblPos val="nextTo"/>
        <c:crossAx val="497960479"/>
        <c:crosses val="autoZero"/>
        <c:auto val="1"/>
        <c:lblAlgn val="ctr"/>
        <c:lblOffset val="100"/>
        <c:noMultiLvlLbl val="0"/>
      </c:catAx>
      <c:valAx>
        <c:axId val="497960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483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val>
            <c:numRef>
              <c:f>List1!$B$2:$B$5</c:f>
              <c:numCache>
                <c:formatCode>General</c:formatCode>
                <c:ptCount val="1"/>
                <c:pt idx="0">
                  <c:v>4.3</c:v>
                </c:pt>
              </c:numCache>
            </c:numRef>
          </c:val>
          <c:extLst>
            <c:ext xmlns:c15="http://schemas.microsoft.com/office/drawing/2012/chart" uri="{02D57815-91ED-43cb-92C2-25804820EDAC}">
              <c15:filteredSeriesTitle>
                <c15:tx>
                  <c:strRef>
                    <c:extLst>
                      <c:ext uri="{02D57815-91ED-43cb-92C2-25804820EDAC}">
                        <c15:formulaRef>
                          <c15:sqref>List1!$B$1</c15:sqref>
                        </c15:formulaRef>
                      </c:ext>
                    </c:extLst>
                    <c:strCache>
                      <c:ptCount val="1"/>
                      <c:pt idx="0">
                        <c:v>Řada 1</c:v>
                      </c:pt>
                    </c:strCache>
                  </c:strRef>
                </c15:tx>
              </c15:filteredSeriesTitle>
            </c:ext>
            <c:ext xmlns:c15="http://schemas.microsoft.com/office/drawing/2012/chart" uri="{02D57815-91ED-43cb-92C2-25804820EDAC}">
              <c15:filteredCategoryTitle>
                <c15:cat>
                  <c:strRef>
                    <c:extLst>
                      <c:ext uri="{02D57815-91ED-43cb-92C2-25804820EDAC}">
                        <c15:formulaRef>
                          <c15:sqref>List1!$A$2:$A$5</c15:sqref>
                        </c15:formulaRef>
                      </c:ext>
                    </c:extLst>
                    <c:strCache>
                      <c:ptCount val="1"/>
                      <c:pt idx="0">
                        <c:v>Kategorie 1</c:v>
                      </c:pt>
                    </c:strCache>
                  </c:strRef>
                </c15:cat>
              </c15:filteredCategoryTitle>
            </c:ext>
            <c:ext xmlns:c16="http://schemas.microsoft.com/office/drawing/2014/chart" uri="{C3380CC4-5D6E-409C-BE32-E72D297353CC}">
              <c16:uniqueId val="{00000000-6FCA-44E8-B394-9E5225C979F8}"/>
            </c:ext>
          </c:extLst>
        </c:ser>
        <c:ser>
          <c:idx val="1"/>
          <c:order val="1"/>
          <c:spPr>
            <a:solidFill>
              <a:schemeClr val="accent2"/>
            </a:solidFill>
            <a:ln>
              <a:noFill/>
            </a:ln>
            <a:effectLst/>
          </c:spPr>
          <c:invertIfNegative val="0"/>
          <c:val>
            <c:numRef>
              <c:f>List1!$C$2:$C$5</c:f>
              <c:numCache>
                <c:formatCode>General</c:formatCode>
                <c:ptCount val="1"/>
                <c:pt idx="0">
                  <c:v>2.4</c:v>
                </c:pt>
              </c:numCache>
            </c:numRef>
          </c:val>
          <c:extLst>
            <c:ext xmlns:c15="http://schemas.microsoft.com/office/drawing/2012/chart" uri="{02D57815-91ED-43cb-92C2-25804820EDAC}">
              <c15:filteredSeriesTitle>
                <c15:tx>
                  <c:strRef>
                    <c:extLst>
                      <c:ext uri="{02D57815-91ED-43cb-92C2-25804820EDAC}">
                        <c15:formulaRef>
                          <c15:sqref>List1!$C$1</c15:sqref>
                        </c15:formulaRef>
                      </c:ext>
                    </c:extLst>
                    <c:strCache>
                      <c:ptCount val="1"/>
                      <c:pt idx="0">
                        <c:v>Řada 2</c:v>
                      </c:pt>
                    </c:strCache>
                  </c:strRef>
                </c15:tx>
              </c15:filteredSeriesTitle>
            </c:ext>
            <c:ext xmlns:c15="http://schemas.microsoft.com/office/drawing/2012/chart" uri="{02D57815-91ED-43cb-92C2-25804820EDAC}">
              <c15:filteredCategoryTitle>
                <c15:cat>
                  <c:strRef>
                    <c:extLst>
                      <c:ext uri="{02D57815-91ED-43cb-92C2-25804820EDAC}">
                        <c15:formulaRef>
                          <c15:sqref>List1!$A$2:$A$5</c15:sqref>
                        </c15:formulaRef>
                      </c:ext>
                    </c:extLst>
                    <c:strCache>
                      <c:ptCount val="1"/>
                      <c:pt idx="0">
                        <c:v>Kategorie 1</c:v>
                      </c:pt>
                    </c:strCache>
                  </c:strRef>
                </c15:cat>
              </c15:filteredCategoryTitle>
            </c:ext>
            <c:ext xmlns:c16="http://schemas.microsoft.com/office/drawing/2014/chart" uri="{C3380CC4-5D6E-409C-BE32-E72D297353CC}">
              <c16:uniqueId val="{00000001-6FCA-44E8-B394-9E5225C979F8}"/>
            </c:ext>
          </c:extLst>
        </c:ser>
        <c:ser>
          <c:idx val="2"/>
          <c:order val="2"/>
          <c:spPr>
            <a:solidFill>
              <a:schemeClr val="accent3"/>
            </a:solidFill>
            <a:ln>
              <a:noFill/>
            </a:ln>
            <a:effectLst/>
          </c:spPr>
          <c:invertIfNegative val="0"/>
          <c:val>
            <c:numRef>
              <c:f>List1!$D$2:$D$5</c:f>
              <c:numCache>
                <c:formatCode>General</c:formatCode>
                <c:ptCount val="1"/>
                <c:pt idx="0">
                  <c:v>2</c:v>
                </c:pt>
              </c:numCache>
            </c:numRef>
          </c:val>
          <c:extLst>
            <c:ext xmlns:c15="http://schemas.microsoft.com/office/drawing/2012/chart" uri="{02D57815-91ED-43cb-92C2-25804820EDAC}">
              <c15:filteredSeriesTitle>
                <c15:tx>
                  <c:strRef>
                    <c:extLst>
                      <c:ext uri="{02D57815-91ED-43cb-92C2-25804820EDAC}">
                        <c15:formulaRef>
                          <c15:sqref>List1!$D$1</c15:sqref>
                        </c15:formulaRef>
                      </c:ext>
                    </c:extLst>
                    <c:strCache>
                      <c:ptCount val="1"/>
                      <c:pt idx="0">
                        <c:v>Řada 3</c:v>
                      </c:pt>
                    </c:strCache>
                  </c:strRef>
                </c15:tx>
              </c15:filteredSeriesTitle>
            </c:ext>
            <c:ext xmlns:c15="http://schemas.microsoft.com/office/drawing/2012/chart" uri="{02D57815-91ED-43cb-92C2-25804820EDAC}">
              <c15:filteredCategoryTitle>
                <c15:cat>
                  <c:strRef>
                    <c:extLst>
                      <c:ext uri="{02D57815-91ED-43cb-92C2-25804820EDAC}">
                        <c15:formulaRef>
                          <c15:sqref>List1!$A$2:$A$5</c15:sqref>
                        </c15:formulaRef>
                      </c:ext>
                    </c:extLst>
                    <c:strCache>
                      <c:ptCount val="1"/>
                      <c:pt idx="0">
                        <c:v>Kategorie 1</c:v>
                      </c:pt>
                    </c:strCache>
                  </c:strRef>
                </c15:cat>
              </c15:filteredCategoryTitle>
            </c:ext>
            <c:ext xmlns:c16="http://schemas.microsoft.com/office/drawing/2014/chart" uri="{C3380CC4-5D6E-409C-BE32-E72D297353CC}">
              <c16:uniqueId val="{00000002-6FCA-44E8-B394-9E5225C979F8}"/>
            </c:ext>
          </c:extLst>
        </c:ser>
        <c:dLbls>
          <c:showLegendKey val="0"/>
          <c:showVal val="0"/>
          <c:showCatName val="0"/>
          <c:showSerName val="0"/>
          <c:showPercent val="0"/>
          <c:showBubbleSize val="0"/>
        </c:dLbls>
        <c:gapWidth val="219"/>
        <c:overlap val="-27"/>
        <c:axId val="726077519"/>
        <c:axId val="495976335"/>
      </c:barChart>
      <c:catAx>
        <c:axId val="726077519"/>
        <c:scaling>
          <c:orientation val="minMax"/>
        </c:scaling>
        <c:delete val="1"/>
        <c:axPos val="b"/>
        <c:numFmt formatCode="General" sourceLinked="1"/>
        <c:majorTickMark val="none"/>
        <c:minorTickMark val="none"/>
        <c:tickLblPos val="nextTo"/>
        <c:crossAx val="495976335"/>
        <c:crosses val="autoZero"/>
        <c:auto val="1"/>
        <c:lblAlgn val="ctr"/>
        <c:lblOffset val="100"/>
        <c:noMultiLvlLbl val="0"/>
      </c:catAx>
      <c:valAx>
        <c:axId val="49597633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26077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List1!$B$1</c:f>
              <c:strCache>
                <c:ptCount val="1"/>
                <c:pt idx="0">
                  <c:v>Řada 1</c:v>
                </c:pt>
              </c:strCache>
            </c:strRef>
          </c:tx>
          <c:spPr>
            <a:ln w="28575" cap="rnd">
              <a:solidFill>
                <a:schemeClr val="accent1"/>
              </a:solidFill>
              <a:round/>
            </a:ln>
            <a:effectLst/>
          </c:spPr>
          <c:marker>
            <c:symbol val="none"/>
          </c:marker>
          <c:cat>
            <c:strRef>
              <c:f>List1!$A$2:$A$5</c:f>
              <c:strCache>
                <c:ptCount val="4"/>
                <c:pt idx="0">
                  <c:v>Kategorie 1</c:v>
                </c:pt>
                <c:pt idx="1">
                  <c:v>Kategorie 2</c:v>
                </c:pt>
                <c:pt idx="2">
                  <c:v>Kategorie 3</c:v>
                </c:pt>
                <c:pt idx="3">
                  <c:v>Kategorie 4</c:v>
                </c:pt>
              </c:strCache>
            </c:strRef>
          </c:cat>
          <c:val>
            <c:numRef>
              <c:f>List1!$B$2:$B$5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96C-4495-AAD6-C392AB59CF19}"/>
            </c:ext>
          </c:extLst>
        </c:ser>
        <c:ser>
          <c:idx val="1"/>
          <c:order val="1"/>
          <c:tx>
            <c:strRef>
              <c:f>List1!$C$1</c:f>
              <c:strCache>
                <c:ptCount val="1"/>
                <c:pt idx="0">
                  <c:v>Řada 2</c:v>
                </c:pt>
              </c:strCache>
            </c:strRef>
          </c:tx>
          <c:spPr>
            <a:ln w="28575" cap="rnd">
              <a:solidFill>
                <a:schemeClr val="accent2"/>
              </a:solidFill>
              <a:round/>
            </a:ln>
            <a:effectLst/>
          </c:spPr>
          <c:marker>
            <c:symbol val="none"/>
          </c:marker>
          <c:cat>
            <c:strRef>
              <c:f>List1!$A$2:$A$5</c:f>
              <c:strCache>
                <c:ptCount val="4"/>
                <c:pt idx="0">
                  <c:v>Kategorie 1</c:v>
                </c:pt>
                <c:pt idx="1">
                  <c:v>Kategorie 2</c:v>
                </c:pt>
                <c:pt idx="2">
                  <c:v>Kategorie 3</c:v>
                </c:pt>
                <c:pt idx="3">
                  <c:v>Kategorie 4</c:v>
                </c:pt>
              </c:strCache>
            </c:strRef>
          </c:cat>
          <c:val>
            <c:numRef>
              <c:f>List1!$C$2:$C$5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96C-4495-AAD6-C392AB59CF19}"/>
            </c:ext>
          </c:extLst>
        </c:ser>
        <c:ser>
          <c:idx val="2"/>
          <c:order val="2"/>
          <c:tx>
            <c:strRef>
              <c:f>List1!$D$1</c:f>
              <c:strCache>
                <c:ptCount val="1"/>
                <c:pt idx="0">
                  <c:v>Řada 3</c:v>
                </c:pt>
              </c:strCache>
            </c:strRef>
          </c:tx>
          <c:spPr>
            <a:ln w="28575" cap="rnd">
              <a:solidFill>
                <a:schemeClr val="accent3"/>
              </a:solidFill>
              <a:round/>
            </a:ln>
            <a:effectLst/>
          </c:spPr>
          <c:marker>
            <c:symbol val="none"/>
          </c:marker>
          <c:cat>
            <c:strRef>
              <c:f>List1!$A$2:$A$5</c:f>
              <c:strCache>
                <c:ptCount val="4"/>
                <c:pt idx="0">
                  <c:v>Kategorie 1</c:v>
                </c:pt>
                <c:pt idx="1">
                  <c:v>Kategorie 2</c:v>
                </c:pt>
                <c:pt idx="2">
                  <c:v>Kategorie 3</c:v>
                </c:pt>
                <c:pt idx="3">
                  <c:v>Kategorie 4</c:v>
                </c:pt>
              </c:strCache>
            </c:strRef>
          </c:cat>
          <c:val>
            <c:numRef>
              <c:f>List1!$D$2:$D$5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96C-4495-AAD6-C392AB59CF19}"/>
            </c:ext>
          </c:extLst>
        </c:ser>
        <c:dLbls>
          <c:showLegendKey val="0"/>
          <c:showVal val="0"/>
          <c:showCatName val="0"/>
          <c:showSerName val="0"/>
          <c:showPercent val="0"/>
          <c:showBubbleSize val="0"/>
        </c:dLbls>
        <c:smooth val="0"/>
        <c:axId val="302459455"/>
        <c:axId val="497958815"/>
      </c:lineChart>
      <c:catAx>
        <c:axId val="302459455"/>
        <c:scaling>
          <c:orientation val="minMax"/>
        </c:scaling>
        <c:delete val="1"/>
        <c:axPos val="b"/>
        <c:numFmt formatCode="General" sourceLinked="1"/>
        <c:majorTickMark val="none"/>
        <c:minorTickMark val="none"/>
        <c:tickLblPos val="nextTo"/>
        <c:crossAx val="497958815"/>
        <c:crosses val="autoZero"/>
        <c:auto val="1"/>
        <c:lblAlgn val="ctr"/>
        <c:lblOffset val="100"/>
        <c:noMultiLvlLbl val="0"/>
      </c:catAx>
      <c:valAx>
        <c:axId val="49795881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02459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List1!$B$1</c:f>
              <c:strCache>
                <c:ptCount val="1"/>
                <c:pt idx="0">
                  <c:v>Hodnoty osy Y</c:v>
                </c:pt>
              </c:strCache>
            </c:strRef>
          </c:tx>
          <c:spPr>
            <a:ln w="28575" cap="rnd">
              <a:noFill/>
              <a:round/>
            </a:ln>
            <a:effectLst/>
          </c:spPr>
          <c:marker>
            <c:symbol val="circle"/>
            <c:size val="5"/>
            <c:spPr>
              <a:solidFill>
                <a:schemeClr val="accent1"/>
              </a:solidFill>
              <a:ln w="9525">
                <a:solidFill>
                  <a:schemeClr val="accent1"/>
                </a:solidFill>
              </a:ln>
              <a:effectLst/>
            </c:spPr>
          </c:marker>
          <c:xVal>
            <c:numRef>
              <c:f>List1!$A$2:$A$4</c:f>
              <c:numCache>
                <c:formatCode>General</c:formatCode>
                <c:ptCount val="3"/>
                <c:pt idx="0">
                  <c:v>0.7</c:v>
                </c:pt>
                <c:pt idx="1">
                  <c:v>1.8</c:v>
                </c:pt>
                <c:pt idx="2">
                  <c:v>2.6</c:v>
                </c:pt>
              </c:numCache>
            </c:numRef>
          </c:xVal>
          <c:yVal>
            <c:numRef>
              <c:f>List1!$B$2:$B$4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02BD-4F1B-BC33-92C04A0997B8}"/>
            </c:ext>
          </c:extLst>
        </c:ser>
        <c:dLbls>
          <c:showLegendKey val="0"/>
          <c:showVal val="0"/>
          <c:showCatName val="0"/>
          <c:showSerName val="0"/>
          <c:showPercent val="0"/>
          <c:showBubbleSize val="0"/>
        </c:dLbls>
        <c:axId val="728867391"/>
        <c:axId val="497962559"/>
      </c:scatterChart>
      <c:valAx>
        <c:axId val="728867391"/>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97962559"/>
        <c:crosses val="autoZero"/>
        <c:crossBetween val="midCat"/>
      </c:valAx>
      <c:valAx>
        <c:axId val="4979625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7288673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4E52B96-8F7F-4CBB-B800-51390AB682EC}" type="datetimeFigureOut">
              <a:rPr lang="cs-CZ"/>
              <a:pPr>
                <a:defRPr/>
              </a:pPr>
              <a:t>05.10.2022</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cs-CZ" noProof="0"/>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noProof="0"/>
              <a:t>Kliknutím lze upravit styly předlohy textu.</a:t>
            </a:r>
          </a:p>
          <a:p>
            <a:pPr lvl="1"/>
            <a:r>
              <a:rPr lang="cs-CZ" noProof="0"/>
              <a:t>Druhá úroveň</a:t>
            </a:r>
          </a:p>
          <a:p>
            <a:pPr lvl="2"/>
            <a:r>
              <a:rPr lang="cs-CZ" noProof="0"/>
              <a:t>Třetí úroveň</a:t>
            </a:r>
          </a:p>
          <a:p>
            <a:pPr lvl="3"/>
            <a:r>
              <a:rPr lang="cs-CZ" noProof="0"/>
              <a:t>Čtvrtá úroveň</a:t>
            </a:r>
          </a:p>
          <a:p>
            <a:pPr lvl="4"/>
            <a:r>
              <a:rPr lang="cs-CZ" noProof="0"/>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D6E96EA-E9FC-4CED-800E-CD7D2F847C81}" type="slidenum">
              <a:rPr lang="cs-CZ"/>
              <a:pPr>
                <a:defRPr/>
              </a:pPr>
              <a:t>‹#›</a:t>
            </a:fld>
            <a:endParaRPr lang="cs-CZ"/>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Zástupný symbol pro obrázek snímku 1"/>
          <p:cNvSpPr>
            <a:spLocks noGrp="1" noRot="1" noChangeAspect="1" noTextEdit="1"/>
          </p:cNvSpPr>
          <p:nvPr>
            <p:ph type="sldImg"/>
          </p:nvPr>
        </p:nvSpPr>
        <p:spPr bwMode="auto">
          <a:noFill/>
          <a:ln>
            <a:solidFill>
              <a:srgbClr val="000000"/>
            </a:solidFill>
            <a:miter lim="800000"/>
            <a:headEnd/>
            <a:tailEnd/>
          </a:ln>
        </p:spPr>
      </p:sp>
      <p:sp>
        <p:nvSpPr>
          <p:cNvPr id="5123" name="Zástupný symbol pro poznámky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cs-CZ"/>
          </a:p>
        </p:txBody>
      </p:sp>
      <p:sp>
        <p:nvSpPr>
          <p:cNvPr id="5124" name="Zástupný symbol pro číslo snímku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CA9EC83-E084-48D0-9568-8C6C2AD14F59}" type="slidenum">
              <a:rPr lang="cs-CZ" smtClean="0"/>
              <a:pPr fontAlgn="base">
                <a:spcBef>
                  <a:spcPct val="0"/>
                </a:spcBef>
                <a:spcAft>
                  <a:spcPct val="0"/>
                </a:spcAft>
                <a:defRPr/>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Čárový graf nejčastěji používáme k zobrazení průběhu závislosti dvou hodnot.  Na x ose je proměnná, která je spojitá a kvantitativní, na y ose máme závislou kvantitativní spojitou proměnnou.</a:t>
            </a:r>
          </a:p>
          <a:p>
            <a:endParaRPr lang="cs-CZ" dirty="0"/>
          </a:p>
          <a:p>
            <a:r>
              <a:rPr lang="cs-CZ" dirty="0"/>
              <a:t>Příklad použití asi každý zná, např. se může použít pro zobrazení průběhu cen akcií, ale k tomu se používá často i jiný typ grafu (svíčkový graf).</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10</a:t>
            </a:fld>
            <a:endParaRPr lang="cs-CZ"/>
          </a:p>
        </p:txBody>
      </p:sp>
    </p:spTree>
    <p:extLst>
      <p:ext uri="{BB962C8B-B14F-4D97-AF65-F5344CB8AC3E}">
        <p14:creationId xmlns:p14="http://schemas.microsoft.com/office/powerpoint/2010/main" val="3173201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Bodový graf používáme pro vizualizaci například naměřených dat. Na obou osách máme tedy nezávislou proměnnou a vizualizujeme jejich vztah mezi sebou. </a:t>
            </a:r>
          </a:p>
          <a:p>
            <a:endParaRPr lang="cs-CZ" dirty="0"/>
          </a:p>
          <a:p>
            <a:r>
              <a:rPr lang="cs-CZ" dirty="0"/>
              <a:t>Často se tento graf využívá například pro vizualizaci korelace. Například korelace změny cen akcií -&gt; beta.</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11</a:t>
            </a:fld>
            <a:endParaRPr lang="cs-CZ"/>
          </a:p>
        </p:txBody>
      </p:sp>
    </p:spTree>
    <p:extLst>
      <p:ext uri="{BB962C8B-B14F-4D97-AF65-F5344CB8AC3E}">
        <p14:creationId xmlns:p14="http://schemas.microsoft.com/office/powerpoint/2010/main" val="77147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Ganttův</a:t>
            </a:r>
            <a:r>
              <a:rPr lang="cs-CZ" dirty="0"/>
              <a:t> graf má opět obě nezávislé proměnné, ale ta na ose y musí být diskrétní. Často se používá pro vizualizaci alokace času například pro </a:t>
            </a:r>
            <a:r>
              <a:rPr lang="cs-CZ" dirty="0" err="1"/>
              <a:t>project</a:t>
            </a:r>
            <a:r>
              <a:rPr lang="cs-CZ" dirty="0"/>
              <a:t> management a agilní vývoj aplikací. Časy se zde mohou překrývat, pokud např. pracuje více lidí v jednom týmu.</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12</a:t>
            </a:fld>
            <a:endParaRPr lang="cs-CZ"/>
          </a:p>
        </p:txBody>
      </p:sp>
    </p:spTree>
    <p:extLst>
      <p:ext uri="{BB962C8B-B14F-4D97-AF65-F5344CB8AC3E}">
        <p14:creationId xmlns:p14="http://schemas.microsoft.com/office/powerpoint/2010/main" val="3401850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Poslední takovou základní vizualizací je tabulka, tu většinou použijeme, pokud máme obě proměnné diskrétní. Neznamená to ale, že bychom nemohli použít jiný typ vizualizace, pouze občas je toto nejlepší způsob.</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13</a:t>
            </a:fld>
            <a:endParaRPr lang="cs-CZ"/>
          </a:p>
        </p:txBody>
      </p:sp>
    </p:spTree>
    <p:extLst>
      <p:ext uri="{BB962C8B-B14F-4D97-AF65-F5344CB8AC3E}">
        <p14:creationId xmlns:p14="http://schemas.microsoft.com/office/powerpoint/2010/main" val="2737966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Nakonec zde máme přehled, který říká, kdy použít jakou z těchto základních vizualizací. </a:t>
            </a:r>
          </a:p>
          <a:p>
            <a:r>
              <a:rPr lang="cs-CZ" dirty="0"/>
              <a:t>[Projít tabulku, nezapomenout na label x a y –&gt; k čemu patří řádky a sloupce]</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14</a:t>
            </a:fld>
            <a:endParaRPr lang="cs-CZ"/>
          </a:p>
        </p:txBody>
      </p:sp>
    </p:spTree>
    <p:extLst>
      <p:ext uri="{BB962C8B-B14F-4D97-AF65-F5344CB8AC3E}">
        <p14:creationId xmlns:p14="http://schemas.microsoft.com/office/powerpoint/2010/main" val="1968459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Zástupný symbol pro obrázek snímku 1"/>
          <p:cNvSpPr>
            <a:spLocks noGrp="1" noRot="1" noChangeAspect="1" noTextEdit="1"/>
          </p:cNvSpPr>
          <p:nvPr>
            <p:ph type="sldImg"/>
          </p:nvPr>
        </p:nvSpPr>
        <p:spPr bwMode="auto">
          <a:noFill/>
          <a:ln>
            <a:solidFill>
              <a:srgbClr val="000000"/>
            </a:solidFill>
            <a:miter lim="800000"/>
            <a:headEnd/>
            <a:tailEnd/>
          </a:ln>
        </p:spPr>
      </p:sp>
      <p:sp>
        <p:nvSpPr>
          <p:cNvPr id="5123" name="Zástupný symbol pro poznámky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cs-CZ"/>
          </a:p>
        </p:txBody>
      </p:sp>
      <p:sp>
        <p:nvSpPr>
          <p:cNvPr id="5124" name="Zástupný symbol pro číslo snímku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CA9EC83-E084-48D0-9568-8C6C2AD14F59}" type="slidenum">
              <a:rPr lang="cs-CZ" smtClean="0"/>
              <a:pPr fontAlgn="base">
                <a:spcBef>
                  <a:spcPct val="0"/>
                </a:spcBef>
                <a:spcAft>
                  <a:spcPct val="0"/>
                </a:spcAft>
                <a:defRPr/>
              </a:pPr>
              <a:t>15</a:t>
            </a:fld>
            <a:endParaRPr lang="cs-CZ"/>
          </a:p>
        </p:txBody>
      </p:sp>
    </p:spTree>
    <p:extLst>
      <p:ext uri="{BB962C8B-B14F-4D97-AF65-F5344CB8AC3E}">
        <p14:creationId xmlns:p14="http://schemas.microsoft.com/office/powerpoint/2010/main" val="6198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Pro </a:t>
            </a:r>
            <a:r>
              <a:rPr lang="cs-CZ" dirty="0" err="1"/>
              <a:t>pororovnání</a:t>
            </a:r>
            <a:r>
              <a:rPr lang="cs-CZ" dirty="0"/>
              <a:t> hodnot můžeme použít sloupcový graf, ale jsou i další možnosti vizualizace, které si nyní ukážeme.</a:t>
            </a:r>
          </a:p>
          <a:p>
            <a:endParaRPr lang="cs-CZ" dirty="0"/>
          </a:p>
          <a:p>
            <a:r>
              <a:rPr lang="cs-CZ" dirty="0"/>
              <a:t>První alternativou je </a:t>
            </a:r>
            <a:r>
              <a:rPr lang="cs-CZ" dirty="0" err="1"/>
              <a:t>bullet</a:t>
            </a:r>
            <a:r>
              <a:rPr lang="cs-CZ" dirty="0"/>
              <a:t> chart, ze kterého je jasně vidět kvantitativní hodnota a pozadí může být zbarveno dle požadovaných výsledků. Zde se například jedná o výsledky nějaké společnosti a jsou zde viditelně finanční výsledky za každý kvartál během jednoho roku. Na vizualizaci vidíte navíc černou svislou čáru, která naznačuje, jaké výsledky byly očekávané. Dále je barevně zvýrazněno, že pokud výsledky končí v červené barvě, tak jsou výrazně pod očekávanými výsledky, naopak zelené je nad očekávanými výsledky. Výrazné překonání výsledků může (ale nemusí) mít pozitivní vliv na cenu akcie po zveřejnění výsledků.</a:t>
            </a:r>
          </a:p>
          <a:p>
            <a:endParaRPr lang="cs-CZ" dirty="0"/>
          </a:p>
          <a:p>
            <a:r>
              <a:rPr lang="cs-CZ" dirty="0"/>
              <a:t>Druhou metodou může být </a:t>
            </a:r>
            <a:r>
              <a:rPr lang="cs-CZ" dirty="0" err="1"/>
              <a:t>waterfall</a:t>
            </a:r>
            <a:r>
              <a:rPr lang="cs-CZ" dirty="0"/>
              <a:t> chart. Zde kromě porovnání výsledků vidíme i celkový stav financí. Vidíme co nejvíce přispělo a kde se naopak ztratily peníze. Tento typ grafu tedy vybereme pokud kromě porovnání hodnot chceme zdůraznit i stav za daný rok nebo kvartál. A na základě takovéto vizualizace lze vymýšlet kroky do budoucna.</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16</a:t>
            </a:fld>
            <a:endParaRPr lang="cs-CZ"/>
          </a:p>
        </p:txBody>
      </p:sp>
    </p:spTree>
    <p:extLst>
      <p:ext uri="{BB962C8B-B14F-4D97-AF65-F5344CB8AC3E}">
        <p14:creationId xmlns:p14="http://schemas.microsoft.com/office/powerpoint/2010/main" val="1369961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Dalšími grafy vhodnými pro porovnání hodnot je radar chart nebo </a:t>
            </a:r>
            <a:r>
              <a:rPr lang="cs-CZ" dirty="0" err="1"/>
              <a:t>polar</a:t>
            </a:r>
            <a:r>
              <a:rPr lang="cs-CZ" dirty="0"/>
              <a:t> chart. Tyto grafy nesou totožnou informaci a jsou pouze graficky odlišný.</a:t>
            </a:r>
          </a:p>
          <a:p>
            <a:endParaRPr lang="cs-CZ" dirty="0"/>
          </a:p>
          <a:p>
            <a:r>
              <a:rPr lang="cs-CZ" dirty="0"/>
              <a:t>V tomto grafu můžeme zvýraznit například peníze alokované do jednotlivých částí firmy (modrá barva) a porovnat je s aktuální útratou (červená barva). U radar chartu se občas také vyplňuje vnitřní plocha, aby byla vizualizace výraznější.</a:t>
            </a:r>
          </a:p>
          <a:p>
            <a:endParaRPr lang="cs-CZ" dirty="0"/>
          </a:p>
          <a:p>
            <a:r>
              <a:rPr lang="cs-CZ" dirty="0" err="1"/>
              <a:t>Polar</a:t>
            </a:r>
            <a:r>
              <a:rPr lang="cs-CZ" dirty="0"/>
              <a:t> chart oproti radar chartu je kruhový a jedná se prakticky pouze o sloupcový graf, který je pouze jinak uspořádaný. Oproti Radar chartu se tolik nehodí k porovnání dvou kvantitativních hodnot, ale pouze k vizualizaci jedné. Zobrazení více hodnot by bylo možné, ale graf by tak ztrácel přehlednost.</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17</a:t>
            </a:fld>
            <a:endParaRPr lang="cs-CZ"/>
          </a:p>
        </p:txBody>
      </p:sp>
    </p:spTree>
    <p:extLst>
      <p:ext uri="{BB962C8B-B14F-4D97-AF65-F5344CB8AC3E}">
        <p14:creationId xmlns:p14="http://schemas.microsoft.com/office/powerpoint/2010/main" val="2730713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Poslední část k porovnání hodnot máme piktogram chart a </a:t>
            </a:r>
            <a:r>
              <a:rPr lang="cs-CZ" dirty="0" err="1"/>
              <a:t>heat</a:t>
            </a:r>
            <a:r>
              <a:rPr lang="cs-CZ" dirty="0"/>
              <a:t> mapu. </a:t>
            </a:r>
          </a:p>
          <a:p>
            <a:endParaRPr lang="cs-CZ" dirty="0"/>
          </a:p>
          <a:p>
            <a:r>
              <a:rPr lang="cs-CZ" dirty="0"/>
              <a:t>Piktogram zobrazuje kvantitativní hodnoty pro různé kategorie a oproti základním grafům bývá více přívětivější. Na levé straně vidíme kategorii a na pravé máme symboly. Tyto symboly můžeme také využít a zobrazovat zde větší variantu symbolů. Například příslušníky různého etnika bychom mohli zobrazovat různou barvou. </a:t>
            </a:r>
          </a:p>
          <a:p>
            <a:endParaRPr lang="cs-CZ" dirty="0"/>
          </a:p>
          <a:p>
            <a:r>
              <a:rPr lang="cs-CZ" dirty="0"/>
              <a:t>Heat mapa nám zobrazuje kvantitativní hodnoty v bodě střetu dvou kategorií nebo diskrétních proměnných z os grafu. Typické použití </a:t>
            </a:r>
            <a:r>
              <a:rPr lang="cs-CZ" dirty="0" err="1"/>
              <a:t>heat</a:t>
            </a:r>
            <a:r>
              <a:rPr lang="cs-CZ" dirty="0"/>
              <a:t> mapy je například zobrazení teploty v jednotlivých měsících v různých částech světa. Z barvy lze poté jednoduše vidět rozdíl během jednotlivých měsíců. Dále lze také například vizualizovat </a:t>
            </a:r>
            <a:r>
              <a:rPr lang="cs-CZ" dirty="0" err="1"/>
              <a:t>confusion</a:t>
            </a:r>
            <a:r>
              <a:rPr lang="cs-CZ" dirty="0"/>
              <a:t> matici, kde máte dvě klasifikované diskrétní proměnné a v dané matici vidíte chyby, které klasifikační algoritmus udělal. Pokud je počet chyb vyšší, tak je můžete barevně zvýraznit.</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18</a:t>
            </a:fld>
            <a:endParaRPr lang="cs-CZ"/>
          </a:p>
        </p:txBody>
      </p:sp>
    </p:spTree>
    <p:extLst>
      <p:ext uri="{BB962C8B-B14F-4D97-AF65-F5344CB8AC3E}">
        <p14:creationId xmlns:p14="http://schemas.microsoft.com/office/powerpoint/2010/main" val="4085517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Dále se dostáváme k porovnání rozložení, k čemu například používáme </a:t>
            </a:r>
            <a:r>
              <a:rPr lang="cs-CZ" dirty="0" err="1"/>
              <a:t>beeswarm</a:t>
            </a:r>
            <a:r>
              <a:rPr lang="cs-CZ" dirty="0"/>
              <a:t> plot nebo histogram.</a:t>
            </a:r>
          </a:p>
          <a:p>
            <a:endParaRPr lang="cs-CZ" dirty="0"/>
          </a:p>
          <a:p>
            <a:r>
              <a:rPr lang="cs-CZ" dirty="0" err="1"/>
              <a:t>Beeswarm</a:t>
            </a:r>
            <a:r>
              <a:rPr lang="cs-CZ" dirty="0"/>
              <a:t> plot nám zobrazuje naměřené hodnoty v jednotlivých kategoriích. Vidíme zde minimum (dole) a maximum (nahoře), čím širší v nějakém bodě tento graf je, tím více měření s danou výstupní hodnotou bylo realizováno. Zde máme například cenu nějakého výrobku v různých oblastech. Jednoduše vidíte, minimum, maximum. Po chvilce hledání uvidíte i modus, případně dohledáte medián, ale k zobrazení těchto hodnot už jsou lepší metody.</a:t>
            </a:r>
          </a:p>
          <a:p>
            <a:endParaRPr lang="cs-CZ" dirty="0"/>
          </a:p>
          <a:p>
            <a:r>
              <a:rPr lang="cs-CZ" dirty="0"/>
              <a:t>Histogram ukazuje rozložení jednotlivých naměřených hodnot. Nejznámější aplikace je asi u černobílého obrazu, kdy pomocí histogramu můžeme zobrazit rozložení jednotlivých odstínů.</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19</a:t>
            </a:fld>
            <a:endParaRPr lang="cs-CZ"/>
          </a:p>
        </p:txBody>
      </p:sp>
    </p:spTree>
    <p:extLst>
      <p:ext uri="{BB962C8B-B14F-4D97-AF65-F5344CB8AC3E}">
        <p14:creationId xmlns:p14="http://schemas.microsoft.com/office/powerpoint/2010/main" val="2181904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Zástupný symbol pro obrázek snímku 1"/>
          <p:cNvSpPr>
            <a:spLocks noGrp="1" noRot="1" noChangeAspect="1" noTextEdit="1"/>
          </p:cNvSpPr>
          <p:nvPr>
            <p:ph type="sldImg"/>
          </p:nvPr>
        </p:nvSpPr>
        <p:spPr bwMode="auto">
          <a:noFill/>
          <a:ln>
            <a:solidFill>
              <a:srgbClr val="000000"/>
            </a:solidFill>
            <a:miter lim="800000"/>
            <a:headEnd/>
            <a:tailEnd/>
          </a:ln>
        </p:spPr>
      </p:sp>
      <p:sp>
        <p:nvSpPr>
          <p:cNvPr id="5123" name="Zástupný symbol pro poznámky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cs-CZ"/>
          </a:p>
        </p:txBody>
      </p:sp>
      <p:sp>
        <p:nvSpPr>
          <p:cNvPr id="5124" name="Zástupný symbol pro číslo snímku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CA9EC83-E084-48D0-9568-8C6C2AD14F59}" type="slidenum">
              <a:rPr lang="cs-CZ" smtClean="0"/>
              <a:pPr fontAlgn="base">
                <a:spcBef>
                  <a:spcPct val="0"/>
                </a:spcBef>
                <a:spcAft>
                  <a:spcPct val="0"/>
                </a:spcAft>
                <a:defRPr/>
              </a:pPr>
              <a:t>2</a:t>
            </a:fld>
            <a:endParaRPr lang="cs-CZ"/>
          </a:p>
        </p:txBody>
      </p:sp>
    </p:spTree>
    <p:extLst>
      <p:ext uri="{BB962C8B-B14F-4D97-AF65-F5344CB8AC3E}">
        <p14:creationId xmlns:p14="http://schemas.microsoft.com/office/powerpoint/2010/main" val="336210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K </a:t>
            </a:r>
            <a:r>
              <a:rPr lang="cs-CZ" dirty="0" err="1"/>
              <a:t>vizulaizaci</a:t>
            </a:r>
            <a:r>
              <a:rPr lang="cs-CZ" dirty="0"/>
              <a:t> rozložení můžeme použít </a:t>
            </a:r>
            <a:r>
              <a:rPr lang="cs-CZ" dirty="0" err="1"/>
              <a:t>density</a:t>
            </a:r>
            <a:r>
              <a:rPr lang="cs-CZ" dirty="0"/>
              <a:t> plot nebo box and </a:t>
            </a:r>
            <a:r>
              <a:rPr lang="cs-CZ" dirty="0" err="1"/>
              <a:t>whisker</a:t>
            </a:r>
            <a:r>
              <a:rPr lang="cs-CZ" dirty="0"/>
              <a:t> plot.</a:t>
            </a:r>
          </a:p>
          <a:p>
            <a:endParaRPr lang="cs-CZ" dirty="0"/>
          </a:p>
          <a:p>
            <a:r>
              <a:rPr lang="cs-CZ" dirty="0"/>
              <a:t>U </a:t>
            </a:r>
            <a:r>
              <a:rPr lang="cs-CZ" dirty="0" err="1"/>
              <a:t>density</a:t>
            </a:r>
            <a:r>
              <a:rPr lang="cs-CZ" dirty="0"/>
              <a:t> plotu jsou přesně vidět rozložení na první pohled vidíte modus, ale medián a průměr zde většinou nebývá nějak zvlášť zvýrazněn. Také není optimální pro hledání minima a maxima, ale pro zobrazení a základní porovnání rozložení většinou stačí.</a:t>
            </a:r>
          </a:p>
          <a:p>
            <a:endParaRPr lang="cs-CZ" dirty="0"/>
          </a:p>
          <a:p>
            <a:r>
              <a:rPr lang="cs-CZ" dirty="0"/>
              <a:t>Další metoda je box and </a:t>
            </a:r>
            <a:r>
              <a:rPr lang="cs-CZ" dirty="0" err="1"/>
              <a:t>whisker</a:t>
            </a:r>
            <a:r>
              <a:rPr lang="cs-CZ" dirty="0"/>
              <a:t> plot. Jedná se o podobné zobrazení rozložení, ale vidíte zde hned extrémy a </a:t>
            </a:r>
            <a:r>
              <a:rPr lang="cs-CZ" dirty="0" err="1"/>
              <a:t>kvartily</a:t>
            </a:r>
            <a:r>
              <a:rPr lang="cs-CZ" dirty="0"/>
              <a:t>. Na obrázku dole můžete vidět, že nahoře máme maximum, poté horní </a:t>
            </a:r>
            <a:r>
              <a:rPr lang="cs-CZ" dirty="0" err="1"/>
              <a:t>kvartil</a:t>
            </a:r>
            <a:r>
              <a:rPr lang="cs-CZ" dirty="0"/>
              <a:t> (75. percentil dat), uprostřed je medián a poté dolní </a:t>
            </a:r>
            <a:r>
              <a:rPr lang="cs-CZ" dirty="0" err="1"/>
              <a:t>kvartil</a:t>
            </a:r>
            <a:r>
              <a:rPr lang="cs-CZ" dirty="0"/>
              <a:t>. Nakonec vespod vidíme minimální hodnotu a případně můžeme tečkou zvýraznit </a:t>
            </a:r>
            <a:r>
              <a:rPr lang="cs-CZ" dirty="0" err="1"/>
              <a:t>outlier</a:t>
            </a:r>
            <a:r>
              <a:rPr lang="cs-CZ" dirty="0"/>
              <a:t> bod.</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20</a:t>
            </a:fld>
            <a:endParaRPr lang="cs-CZ"/>
          </a:p>
        </p:txBody>
      </p:sp>
    </p:spTree>
    <p:extLst>
      <p:ext uri="{BB962C8B-B14F-4D97-AF65-F5344CB8AC3E}">
        <p14:creationId xmlns:p14="http://schemas.microsoft.com/office/powerpoint/2010/main" val="525324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Pokud vizualizujeme hierarchii a podíl jednotlivých hodnot, tak můžeme využít </a:t>
            </a:r>
            <a:r>
              <a:rPr lang="cs-CZ" dirty="0" err="1"/>
              <a:t>treemapu</a:t>
            </a:r>
            <a:r>
              <a:rPr lang="cs-CZ" dirty="0"/>
              <a:t>. Tento příklad je například získán z </a:t>
            </a:r>
            <a:r>
              <a:rPr lang="cs-CZ" dirty="0" err="1"/>
              <a:t>finviz</a:t>
            </a:r>
            <a:r>
              <a:rPr lang="cs-CZ" dirty="0"/>
              <a:t> webu, kde můžete takovýto graf sledovat online pokud je otevřená burza. A také zde lze jednoduše zobrazit detaily k jednotlivým kategoriím.</a:t>
            </a:r>
          </a:p>
          <a:p>
            <a:endParaRPr lang="cs-CZ" dirty="0"/>
          </a:p>
          <a:p>
            <a:r>
              <a:rPr lang="cs-CZ" dirty="0"/>
              <a:t>Pokud se na graf podíváme více z blízka, tak zjistíme, že graf je rozdělen na jednotlivé kategorie a až v nich jsou zobrazeny jednotlivé hodnoty změny akcií. Na dalších snímcích si ukážeme jak se takový graf v pozadí sestrojí.</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21</a:t>
            </a:fld>
            <a:endParaRPr lang="cs-CZ"/>
          </a:p>
        </p:txBody>
      </p:sp>
    </p:spTree>
    <p:extLst>
      <p:ext uri="{BB962C8B-B14F-4D97-AF65-F5344CB8AC3E}">
        <p14:creationId xmlns:p14="http://schemas.microsoft.com/office/powerpoint/2010/main" val="2612079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 první pohled z předchozího </a:t>
            </a:r>
            <a:r>
              <a:rPr lang="cs-CZ" dirty="0" err="1"/>
              <a:t>treemap</a:t>
            </a:r>
            <a:r>
              <a:rPr lang="cs-CZ" dirty="0"/>
              <a:t> grafu nebylo vidět, že se jedná o stromovou strukturu. Zde si zobrazíme jak se k takovému grafu dostaneme. Jako první máme strom nalevo, kde jsou v listech hodnoty například změny. Jednotlivé listy potom spadají po nějaký uzel, který určuje danou kategorii. Napravo zatím máme prázdnou </a:t>
            </a:r>
            <a:r>
              <a:rPr lang="cs-CZ" dirty="0" err="1"/>
              <a:t>treemapu</a:t>
            </a:r>
            <a:r>
              <a:rPr lang="cs-CZ" dirty="0"/>
              <a:t>, kterou potřebujeme nějak rozdělit pro jednotlivé části.</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22</a:t>
            </a:fld>
            <a:endParaRPr lang="cs-CZ"/>
          </a:p>
        </p:txBody>
      </p:sp>
    </p:spTree>
    <p:extLst>
      <p:ext uri="{BB962C8B-B14F-4D97-AF65-F5344CB8AC3E}">
        <p14:creationId xmlns:p14="http://schemas.microsoft.com/office/powerpoint/2010/main" val="2555840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Začneme tím, že od listů sečteme jednotlivé hodnoty a ty propagujeme nahoru až ke kořeni stromu. Jakmile máme hotovo, tak můžeme pokračovat opačným směrem a jít od kořene k listům. Kořen nám zde zvýrazňuje celek </a:t>
            </a:r>
            <a:r>
              <a:rPr lang="cs-CZ" dirty="0" err="1"/>
              <a:t>treemapy</a:t>
            </a:r>
            <a:r>
              <a:rPr lang="cs-CZ" dirty="0"/>
              <a:t> a jednotlivé části pod ním již říkají, jakým podílem budeme </a:t>
            </a:r>
            <a:r>
              <a:rPr lang="cs-CZ" dirty="0" err="1"/>
              <a:t>treemapu</a:t>
            </a:r>
            <a:r>
              <a:rPr lang="cs-CZ" dirty="0"/>
              <a:t> rozdělovat.</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23</a:t>
            </a:fld>
            <a:endParaRPr lang="cs-CZ"/>
          </a:p>
        </p:txBody>
      </p:sp>
    </p:spTree>
    <p:extLst>
      <p:ext uri="{BB962C8B-B14F-4D97-AF65-F5344CB8AC3E}">
        <p14:creationId xmlns:p14="http://schemas.microsoft.com/office/powerpoint/2010/main" val="1933725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Pokud tedy jdeme níže, tak vidíme, že pro jednu kategorii vyčleníme třetinu </a:t>
            </a:r>
            <a:r>
              <a:rPr lang="cs-CZ" dirty="0" err="1"/>
              <a:t>treemapy</a:t>
            </a:r>
            <a:r>
              <a:rPr lang="cs-CZ" dirty="0"/>
              <a:t> a pro druhou kategorii 2/3. Stejným způsobem pokračujeme až k listům stromu a dělíme jednotlivé kategorie. Zde bychom například v dalším kroku rozdělili levou část na tři stejně velké díly a pravou na 2/6 pro první list atd.</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24</a:t>
            </a:fld>
            <a:endParaRPr lang="cs-CZ"/>
          </a:p>
        </p:txBody>
      </p:sp>
    </p:spTree>
    <p:extLst>
      <p:ext uri="{BB962C8B-B14F-4D97-AF65-F5344CB8AC3E}">
        <p14:creationId xmlns:p14="http://schemas.microsoft.com/office/powerpoint/2010/main" val="2601550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Jako další způsob vizualizace </a:t>
            </a:r>
            <a:r>
              <a:rPr lang="cs-CZ" dirty="0" err="1"/>
              <a:t>hieararchií</a:t>
            </a:r>
            <a:r>
              <a:rPr lang="cs-CZ" dirty="0"/>
              <a:t> můžeme použít </a:t>
            </a:r>
            <a:r>
              <a:rPr lang="cs-CZ" dirty="0" err="1"/>
              <a:t>sunburst</a:t>
            </a:r>
            <a:r>
              <a:rPr lang="cs-CZ" dirty="0"/>
              <a:t> chart nebo </a:t>
            </a:r>
            <a:r>
              <a:rPr lang="cs-CZ" dirty="0" err="1"/>
              <a:t>dendrogram</a:t>
            </a:r>
            <a:endParaRPr lang="cs-CZ" dirty="0"/>
          </a:p>
          <a:p>
            <a:endParaRPr lang="cs-CZ" dirty="0"/>
          </a:p>
          <a:p>
            <a:r>
              <a:rPr lang="cs-CZ" dirty="0" err="1"/>
              <a:t>Sunburst</a:t>
            </a:r>
            <a:r>
              <a:rPr lang="cs-CZ" dirty="0"/>
              <a:t> chart je stejný jako </a:t>
            </a:r>
            <a:r>
              <a:rPr lang="cs-CZ" dirty="0" err="1"/>
              <a:t>treemapa</a:t>
            </a:r>
            <a:r>
              <a:rPr lang="cs-CZ" dirty="0"/>
              <a:t>, pouze je uspořádán radiálně a některé části zde nemusí být vyplněny – to vidíme z bílých částí na kraji grafu. Konstrukce je podobná, uprostřed máme kořen stromu a dále se nám dělí jednotlivé kategorie. </a:t>
            </a:r>
          </a:p>
          <a:p>
            <a:endParaRPr lang="cs-CZ" dirty="0"/>
          </a:p>
          <a:p>
            <a:r>
              <a:rPr lang="cs-CZ" dirty="0" err="1"/>
              <a:t>Dendrogram</a:t>
            </a:r>
            <a:r>
              <a:rPr lang="cs-CZ" dirty="0"/>
              <a:t> je vhodné použít už pro nějakou méně obsáhlou vizualizaci </a:t>
            </a:r>
            <a:r>
              <a:rPr lang="cs-CZ" dirty="0" err="1"/>
              <a:t>hieararchie</a:t>
            </a:r>
            <a:r>
              <a:rPr lang="cs-CZ" dirty="0"/>
              <a:t>, kde nepotřebujeme zobrazovat poměr jednotlivých částí. Zde v příkladu máme zobrazenou </a:t>
            </a:r>
            <a:r>
              <a:rPr lang="cs-CZ" dirty="0" err="1"/>
              <a:t>hiearachii</a:t>
            </a:r>
            <a:r>
              <a:rPr lang="cs-CZ" dirty="0"/>
              <a:t> nějaké společnosti a jejích pracovníků.</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25</a:t>
            </a:fld>
            <a:endParaRPr lang="cs-CZ"/>
          </a:p>
        </p:txBody>
      </p:sp>
    </p:spTree>
    <p:extLst>
      <p:ext uri="{BB962C8B-B14F-4D97-AF65-F5344CB8AC3E}">
        <p14:creationId xmlns:p14="http://schemas.microsoft.com/office/powerpoint/2010/main" val="1667481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Propojení můžeme vizualizovat pomocí </a:t>
            </a:r>
            <a:r>
              <a:rPr lang="cs-CZ" dirty="0" err="1"/>
              <a:t>sankey</a:t>
            </a:r>
            <a:r>
              <a:rPr lang="cs-CZ" dirty="0"/>
              <a:t> diagramu nebo chord diagramu. Tyto vizualizace nejčastěji vidíme na nějaké webové stránce, kde jsou interaktivní a po najetí myší na některou část se nám zvýrazní pouze daný vztah, to je často nejlepší přístup, protože při vizualizaci většího množství dat nemusí být tento přístup nejpřehlednější.</a:t>
            </a:r>
          </a:p>
          <a:p>
            <a:endParaRPr lang="cs-CZ" dirty="0"/>
          </a:p>
          <a:p>
            <a:r>
              <a:rPr lang="cs-CZ" dirty="0" err="1"/>
              <a:t>Sakey</a:t>
            </a:r>
            <a:r>
              <a:rPr lang="cs-CZ" dirty="0"/>
              <a:t> diagram nám většinou zobrazuje nějaký počáteční stav a jeho další vývoj v čase. Například jsem takto viděl vizualizováno, kolik člověk odeslal životopisů s žádostí o práci a v dalších částech bylo vidět, kolik z nich získalo nějakou reakci, kolik žádnou a případně kam ty s reakcí vedli dál.</a:t>
            </a:r>
          </a:p>
          <a:p>
            <a:endParaRPr lang="cs-CZ" dirty="0"/>
          </a:p>
          <a:p>
            <a:r>
              <a:rPr lang="cs-CZ" dirty="0"/>
              <a:t>Chord diagram vizualizuje propojení mezi nějakými kategoriemi a šířka propojení znamená jeho velikost. Například lze takto vizualizovat odkazy mezi nějakými weby a šířka znamená počet těchto odkazů. Samozřejmě při vizualizaci většího množství stránek se již hodí využití </a:t>
            </a:r>
            <a:r>
              <a:rPr lang="cs-CZ" dirty="0" err="1"/>
              <a:t>javascriptu</a:t>
            </a:r>
            <a:r>
              <a:rPr lang="cs-CZ" dirty="0"/>
              <a:t> a interaktivní vizualizace.</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26</a:t>
            </a:fld>
            <a:endParaRPr lang="cs-CZ"/>
          </a:p>
        </p:txBody>
      </p:sp>
    </p:spTree>
    <p:extLst>
      <p:ext uri="{BB962C8B-B14F-4D97-AF65-F5344CB8AC3E}">
        <p14:creationId xmlns:p14="http://schemas.microsoft.com/office/powerpoint/2010/main" val="692182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Při vizualizaci trendu vidíme nejčastěji area chart a někdy i </a:t>
            </a:r>
            <a:r>
              <a:rPr lang="cs-CZ" dirty="0" err="1"/>
              <a:t>stream</a:t>
            </a:r>
            <a:r>
              <a:rPr lang="cs-CZ" dirty="0"/>
              <a:t> chart. Jedná se o vizualizaci vývoje nějaké hodnoty.</a:t>
            </a:r>
          </a:p>
          <a:p>
            <a:endParaRPr lang="cs-CZ" dirty="0"/>
          </a:p>
          <a:p>
            <a:r>
              <a:rPr lang="cs-CZ" dirty="0"/>
              <a:t>Při area chartu vidíme zobrazení jedné hodnoty, může být zobrazeno i více hodnot. Typicky se využívá pro základní zobrazení ceny, kde vidíme její historický vývoj. Nalevo je vidět průběh ceny </a:t>
            </a:r>
            <a:r>
              <a:rPr lang="cs-CZ" dirty="0" err="1"/>
              <a:t>bitcoinu</a:t>
            </a:r>
            <a:r>
              <a:rPr lang="cs-CZ" dirty="0"/>
              <a:t> do čtvrtiny roku 2018.</a:t>
            </a:r>
          </a:p>
          <a:p>
            <a:endParaRPr lang="cs-CZ" dirty="0"/>
          </a:p>
          <a:p>
            <a:r>
              <a:rPr lang="cs-CZ" dirty="0" err="1"/>
              <a:t>Stream</a:t>
            </a:r>
            <a:r>
              <a:rPr lang="cs-CZ" dirty="0"/>
              <a:t> chart je efektivnější pro porovnání trendu. V grafu vidíme výherce medailí na olympiádě v průběhu několika desetiletí (už skoro století) a jejich rozložení mezi jednotlivé země.</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27</a:t>
            </a:fld>
            <a:endParaRPr lang="cs-CZ"/>
          </a:p>
        </p:txBody>
      </p:sp>
    </p:spTree>
    <p:extLst>
      <p:ext uri="{BB962C8B-B14F-4D97-AF65-F5344CB8AC3E}">
        <p14:creationId xmlns:p14="http://schemas.microsoft.com/office/powerpoint/2010/main" val="2851575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Geografické vizualizace provádíme pomocí area chartu nebo například </a:t>
            </a:r>
            <a:r>
              <a:rPr lang="cs-CZ" dirty="0" err="1"/>
              <a:t>flow</a:t>
            </a:r>
            <a:r>
              <a:rPr lang="cs-CZ" dirty="0"/>
              <a:t> mapy.</a:t>
            </a:r>
          </a:p>
          <a:p>
            <a:endParaRPr lang="cs-CZ" dirty="0"/>
          </a:p>
          <a:p>
            <a:r>
              <a:rPr lang="cs-CZ" dirty="0"/>
              <a:t>Area chart zobrazuje hodnoty v jednotlivých částech země, navíc zde můžeme i odlišovat velikosti jednotlivých bodů a tím sem zanést další informaci. Další možností by mohlo být i barevné odlišení.</a:t>
            </a:r>
          </a:p>
          <a:p>
            <a:endParaRPr lang="cs-CZ" dirty="0"/>
          </a:p>
          <a:p>
            <a:r>
              <a:rPr lang="cs-CZ" dirty="0" err="1"/>
              <a:t>Flow</a:t>
            </a:r>
            <a:r>
              <a:rPr lang="cs-CZ" dirty="0"/>
              <a:t> map se používá pro vizualizaci například průtoku dat nebo přesunu nějakých hodnot. Může se vizualizovat průjezd aut po jednotlivých silnicích či další data. Šířka spojení nám ukazuje velikost takového spojení a opět je lepší použít interaktivní vizualizaci nebo jednotlivé spojeni dostatečně vizuálně odlišit.</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28</a:t>
            </a:fld>
            <a:endParaRPr lang="cs-CZ"/>
          </a:p>
        </p:txBody>
      </p:sp>
    </p:spTree>
    <p:extLst>
      <p:ext uri="{BB962C8B-B14F-4D97-AF65-F5344CB8AC3E}">
        <p14:creationId xmlns:p14="http://schemas.microsoft.com/office/powerpoint/2010/main" val="1785548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Zástupný symbol pro obrázek snímku 1"/>
          <p:cNvSpPr>
            <a:spLocks noGrp="1" noRot="1" noChangeAspect="1" noTextEdit="1"/>
          </p:cNvSpPr>
          <p:nvPr>
            <p:ph type="sldImg"/>
          </p:nvPr>
        </p:nvSpPr>
        <p:spPr bwMode="auto">
          <a:noFill/>
          <a:ln>
            <a:solidFill>
              <a:srgbClr val="000000"/>
            </a:solidFill>
            <a:miter lim="800000"/>
            <a:headEnd/>
            <a:tailEnd/>
          </a:ln>
        </p:spPr>
      </p:sp>
      <p:sp>
        <p:nvSpPr>
          <p:cNvPr id="5123" name="Zástupný symbol pro poznámky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cs-CZ"/>
          </a:p>
        </p:txBody>
      </p:sp>
      <p:sp>
        <p:nvSpPr>
          <p:cNvPr id="5124" name="Zástupný symbol pro číslo snímku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CA9EC83-E084-48D0-9568-8C6C2AD14F59}" type="slidenum">
              <a:rPr lang="cs-CZ" smtClean="0"/>
              <a:pPr fontAlgn="base">
                <a:spcBef>
                  <a:spcPct val="0"/>
                </a:spcBef>
                <a:spcAft>
                  <a:spcPct val="0"/>
                </a:spcAft>
                <a:defRPr/>
              </a:pPr>
              <a:t>29</a:t>
            </a:fld>
            <a:endParaRPr lang="cs-CZ"/>
          </a:p>
        </p:txBody>
      </p:sp>
    </p:spTree>
    <p:extLst>
      <p:ext uri="{BB962C8B-B14F-4D97-AF65-F5344CB8AC3E}">
        <p14:creationId xmlns:p14="http://schemas.microsoft.com/office/powerpoint/2010/main" val="1028586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Vizualizace dat je dnes nedílnou součástí života téměř každého člověka. Vizualizace dat je pro nás důležitá, protože se jedná o nejefektivnější přenos informací k uživateli nebo kterémukoliv člověku. Díky vizualizaci dokážeme získat rychle přehled nad velkým množstvím informací, také můžeme díky vizualizace mnohem rychleji zjistit, co se v našich datech děje a na základě toho provádět analýzu nebo se již rozhodovat.</a:t>
            </a:r>
          </a:p>
          <a:p>
            <a:endParaRPr lang="cs-CZ" dirty="0"/>
          </a:p>
          <a:p>
            <a:r>
              <a:rPr lang="cs-CZ" dirty="0"/>
              <a:t>Jedná se o důležitý prvek mnoha oborů jako například zdravotnictví, business </a:t>
            </a:r>
            <a:r>
              <a:rPr lang="cs-CZ" dirty="0" err="1"/>
              <a:t>intelligence</a:t>
            </a:r>
            <a:r>
              <a:rPr lang="cs-CZ" dirty="0"/>
              <a:t>, vzdělávání a dalších. Např. business </a:t>
            </a:r>
            <a:r>
              <a:rPr lang="cs-CZ" dirty="0" err="1"/>
              <a:t>intelligence</a:t>
            </a:r>
            <a:r>
              <a:rPr lang="cs-CZ" dirty="0"/>
              <a:t> je proces ve společnostech, kdy má pracovník za úkol vytěžit data, analyzovat je a pak vytvořit vizuální prezentaci na základě které lze tvořit rozhodnutí pro společnost. </a:t>
            </a:r>
          </a:p>
          <a:p>
            <a:endParaRPr lang="cs-CZ" dirty="0"/>
          </a:p>
          <a:p>
            <a:r>
              <a:rPr lang="cs-CZ" dirty="0"/>
              <a:t>Také zde vidíte obrázek </a:t>
            </a:r>
            <a:r>
              <a:rPr lang="cs-CZ" dirty="0" err="1"/>
              <a:t>mandelbrotovy</a:t>
            </a:r>
            <a:r>
              <a:rPr lang="cs-CZ" dirty="0"/>
              <a:t> množiny. Jedná se o komplexní množinu, kterou vytvoříme tak, že začneme v nule a postupně vynásobíme naše číslo samo se sebou a přičteme komplexní konstantu. Poté opět toto číslo vynásobíme samo se sebou a přičteme opět konstantu. Pokud se dostaneme například do nekonečna, tak skončíme v tmavě modré barvě na konci. Tato množina byla pro matematiky zajímavá jejími vlastnostmi, ale až s příchodem počítačů a možnosti vizualizace dokázali získat ještě větší vhled mnohem rychleji.</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a:t>
            </a:fld>
            <a:endParaRPr lang="cs-CZ"/>
          </a:p>
        </p:txBody>
      </p:sp>
    </p:spTree>
    <p:extLst>
      <p:ext uri="{BB962C8B-B14F-4D97-AF65-F5344CB8AC3E}">
        <p14:creationId xmlns:p14="http://schemas.microsoft.com/office/powerpoint/2010/main" val="27065732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První metodou pro redukci </a:t>
            </a:r>
            <a:r>
              <a:rPr lang="cs-CZ" dirty="0" err="1"/>
              <a:t>dimenzionality</a:t>
            </a:r>
            <a:r>
              <a:rPr lang="cs-CZ" dirty="0"/>
              <a:t> dat je </a:t>
            </a:r>
            <a:r>
              <a:rPr lang="cs-CZ" dirty="0" err="1"/>
              <a:t>principal</a:t>
            </a:r>
            <a:r>
              <a:rPr lang="cs-CZ" dirty="0"/>
              <a:t> </a:t>
            </a:r>
            <a:r>
              <a:rPr lang="cs-CZ" dirty="0" err="1"/>
              <a:t>component</a:t>
            </a:r>
            <a:r>
              <a:rPr lang="cs-CZ" dirty="0"/>
              <a:t> </a:t>
            </a:r>
            <a:r>
              <a:rPr lang="cs-CZ" dirty="0" err="1"/>
              <a:t>analysis</a:t>
            </a:r>
            <a:r>
              <a:rPr lang="cs-CZ" dirty="0"/>
              <a:t>. Tuto metodu byste již měli znát z předmětu USU, proto ji zde jen rychle prolítneme. Pamatuje si někdo z vás stále jak tato metoda funguje?</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30</a:t>
            </a:fld>
            <a:endParaRPr lang="cs-CZ"/>
          </a:p>
        </p:txBody>
      </p:sp>
    </p:spTree>
    <p:extLst>
      <p:ext uri="{BB962C8B-B14F-4D97-AF65-F5344CB8AC3E}">
        <p14:creationId xmlns:p14="http://schemas.microsoft.com/office/powerpoint/2010/main" val="3411922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PCA slouží k </a:t>
            </a:r>
            <a:r>
              <a:rPr lang="cs-CZ" dirty="0" err="1"/>
              <a:t>dekorelaci</a:t>
            </a:r>
            <a:r>
              <a:rPr lang="cs-CZ" dirty="0"/>
              <a:t> příznaků nebo k redukci počtu příznaků. V praxi máme občas velké množství různých příznaků a často mohou být korelované. Buď je můžeme pouze </a:t>
            </a:r>
            <a:r>
              <a:rPr lang="cs-CZ" dirty="0" err="1"/>
              <a:t>dekorelovat</a:t>
            </a:r>
            <a:r>
              <a:rPr lang="cs-CZ" dirty="0"/>
              <a:t> nebo přímo redukovat dimenzi našich dat. Při redukci dimenze dat dochází k lineární projekci dat do nižší dimenze s cílem zachovat maximální rozptyl původních dat. </a:t>
            </a:r>
          </a:p>
          <a:p>
            <a:endParaRPr lang="cs-CZ" dirty="0"/>
          </a:p>
          <a:p>
            <a:r>
              <a:rPr lang="cs-CZ" dirty="0"/>
              <a:t>Při aplikaci PCA pro redukci dimenze se většinou začíná normalizací dat, postačí nám odečtení průměrného hodnoty každého příznaku. Poté vypočteme </a:t>
            </a:r>
            <a:r>
              <a:rPr lang="cs-CZ" dirty="0" err="1"/>
              <a:t>kovarianční</a:t>
            </a:r>
            <a:r>
              <a:rPr lang="cs-CZ" dirty="0"/>
              <a:t> matici vstupních dat. Jakmile máme tuto matici, tak stačí vypočíst vlastní čísla a vlastní vektory </a:t>
            </a:r>
            <a:r>
              <a:rPr lang="cs-CZ" dirty="0" err="1"/>
              <a:t>kovarianční</a:t>
            </a:r>
            <a:r>
              <a:rPr lang="cs-CZ" dirty="0"/>
              <a:t> matice. Ty si seřadíme podle velikosti a vybereme n vlastních vektorů příslušejících n největším vlastním číslům. Tyto vektory tvoří matici V, která se použije pro transformaci dat do nižší dimenze.</a:t>
            </a:r>
          </a:p>
          <a:p>
            <a:endParaRPr lang="cs-CZ" dirty="0"/>
          </a:p>
          <a:p>
            <a:r>
              <a:rPr lang="cs-CZ" dirty="0"/>
              <a:t>Příklad:</a:t>
            </a:r>
          </a:p>
          <a:p>
            <a:r>
              <a:rPr lang="cs-CZ" dirty="0"/>
              <a:t>X - (n, p) (</a:t>
            </a:r>
            <a:r>
              <a:rPr lang="cs-CZ" dirty="0" err="1"/>
              <a:t>rows</a:t>
            </a:r>
            <a:r>
              <a:rPr lang="cs-CZ" dirty="0"/>
              <a:t>, </a:t>
            </a:r>
            <a:r>
              <a:rPr lang="cs-CZ" dirty="0" err="1"/>
              <a:t>cols</a:t>
            </a:r>
            <a:r>
              <a:rPr lang="cs-CZ" dirty="0"/>
              <a:t>)</a:t>
            </a:r>
          </a:p>
          <a:p>
            <a:r>
              <a:rPr lang="cs-CZ" dirty="0"/>
              <a:t>V – (p, k) (k vlastních vektorů)</a:t>
            </a:r>
          </a:p>
          <a:p>
            <a:r>
              <a:rPr lang="cs-CZ" dirty="0"/>
              <a:t>Z -&gt; (n, k) (redukce dimenze na k)</a:t>
            </a:r>
          </a:p>
          <a:p>
            <a:endParaRPr lang="cs-CZ" dirty="0"/>
          </a:p>
          <a:p>
            <a:r>
              <a:rPr lang="cs-CZ" dirty="0"/>
              <a:t>Příklad použití 2:</a:t>
            </a:r>
          </a:p>
          <a:p>
            <a:r>
              <a:rPr lang="cs-CZ" dirty="0"/>
              <a:t>Biologické signály se Zbyňkem </a:t>
            </a:r>
            <a:r>
              <a:rPr lang="cs-CZ" dirty="0" err="1"/>
              <a:t>Koldovským</a:t>
            </a:r>
            <a:r>
              <a:rPr lang="cs-CZ" dirty="0"/>
              <a:t> -&gt; aplikace PCA na </a:t>
            </a:r>
            <a:r>
              <a:rPr lang="cs-CZ" dirty="0" err="1"/>
              <a:t>ekg</a:t>
            </a:r>
            <a:r>
              <a:rPr lang="cs-CZ" dirty="0"/>
              <a:t> signály. Rozložíme 3 </a:t>
            </a:r>
            <a:r>
              <a:rPr lang="cs-CZ" dirty="0" err="1"/>
              <a:t>ekg</a:t>
            </a:r>
            <a:r>
              <a:rPr lang="cs-CZ" dirty="0"/>
              <a:t> signály na jejich 3 hlavní komponenty -&gt; jedna obsahuje pouze šum, ten lze vynulovat a složit signály zpět dohromady. Z toho vznikne čistý </a:t>
            </a:r>
            <a:r>
              <a:rPr lang="cs-CZ" dirty="0" err="1"/>
              <a:t>ekg</a:t>
            </a:r>
            <a:r>
              <a:rPr lang="cs-CZ" dirty="0"/>
              <a:t> signál.</a:t>
            </a:r>
          </a:p>
          <a:p>
            <a:endParaRPr lang="cs-CZ" dirty="0"/>
          </a:p>
          <a:p>
            <a:r>
              <a:rPr lang="cs-CZ" dirty="0"/>
              <a:t>Návratu do vyšší dimenze lze docílit pomocí vynásobení Z s transponovanou maticí V. Například pokud redukujeme např. černobílému obrázku dimenzi a poté se vracíme zpět do vyšší, tak oproti originálu uvidíte větší šum.</a:t>
            </a:r>
          </a:p>
          <a:p>
            <a:endParaRPr lang="cs-CZ" dirty="0"/>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31</a:t>
            </a:fld>
            <a:endParaRPr lang="cs-CZ"/>
          </a:p>
        </p:txBody>
      </p:sp>
    </p:spTree>
    <p:extLst>
      <p:ext uri="{BB962C8B-B14F-4D97-AF65-F5344CB8AC3E}">
        <p14:creationId xmlns:p14="http://schemas.microsoft.com/office/powerpoint/2010/main" val="1088730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T-SNE metoda neboli t-</a:t>
            </a:r>
            <a:r>
              <a:rPr lang="cs-CZ" dirty="0" err="1"/>
              <a:t>distributed</a:t>
            </a:r>
            <a:r>
              <a:rPr lang="cs-CZ" dirty="0"/>
              <a:t> </a:t>
            </a:r>
            <a:r>
              <a:rPr lang="cs-CZ" dirty="0" err="1"/>
              <a:t>stochastic</a:t>
            </a:r>
            <a:r>
              <a:rPr lang="cs-CZ" dirty="0"/>
              <a:t> </a:t>
            </a:r>
            <a:r>
              <a:rPr lang="cs-CZ" dirty="0" err="1"/>
              <a:t>neighbor</a:t>
            </a:r>
            <a:r>
              <a:rPr lang="cs-CZ" dirty="0"/>
              <a:t> </a:t>
            </a:r>
            <a:r>
              <a:rPr lang="cs-CZ" dirty="0" err="1"/>
              <a:t>embedding</a:t>
            </a:r>
            <a:r>
              <a:rPr lang="cs-CZ" dirty="0"/>
              <a:t> se používá často pro vizualizaci dat, tudíž pro redukci dat do 2D nebo 3D. Výhoda této metody je v tom, že najde i nelineární vztahy mezi daty a často najde strukturu i tam, kde naopak jiné knihovny končí. </a:t>
            </a:r>
          </a:p>
          <a:p>
            <a:endParaRPr lang="cs-CZ" dirty="0"/>
          </a:p>
          <a:p>
            <a:r>
              <a:rPr lang="cs-CZ" dirty="0"/>
              <a:t>Intuicí je to, že pokud hodnoty ve vyšší dimenzi spadají do jednoho clusteru, tak by do něj měly spadat i v nižší dimenzi. Využíváme tedy vzdálenostní metody a porovnáváme dané vzdálenosti i v nižší dimenzi, ale trochu složitějším způsobem.</a:t>
            </a:r>
          </a:p>
          <a:p>
            <a:endParaRPr lang="cs-CZ" dirty="0"/>
          </a:p>
          <a:p>
            <a:r>
              <a:rPr lang="cs-CZ" dirty="0"/>
              <a:t>Jedná se o iterativní algoritmus, který začne s náhodným řešením a poté se iterativně dostane k optimálnímu výsledku. Ne vždy ale skončí zdárně a proto je potřeba experimentovat s </a:t>
            </a:r>
            <a:r>
              <a:rPr lang="cs-CZ" dirty="0" err="1"/>
              <a:t>hyperparametry</a:t>
            </a:r>
            <a:r>
              <a:rPr lang="cs-CZ" dirty="0"/>
              <a:t> této metody.</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32</a:t>
            </a:fld>
            <a:endParaRPr lang="cs-CZ"/>
          </a:p>
        </p:txBody>
      </p:sp>
    </p:spTree>
    <p:extLst>
      <p:ext uri="{BB962C8B-B14F-4D97-AF65-F5344CB8AC3E}">
        <p14:creationId xmlns:p14="http://schemas.microsoft.com/office/powerpoint/2010/main" val="1282169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Prvním krokem je výpočet pravděpodobnostního rozdělení hodnot, počítáme tedy s jakou pravděpodobností jsou dva body sousedé. K tomu se standardně používá euklidovská vzdálenost a vytváříme </a:t>
            </a:r>
            <a:r>
              <a:rPr lang="cs-CZ" dirty="0" err="1"/>
              <a:t>gaussovu</a:t>
            </a:r>
            <a:r>
              <a:rPr lang="cs-CZ" dirty="0"/>
              <a:t> </a:t>
            </a:r>
            <a:r>
              <a:rPr lang="cs-CZ" dirty="0" err="1"/>
              <a:t>lkřivku</a:t>
            </a:r>
            <a:r>
              <a:rPr lang="cs-CZ" dirty="0"/>
              <a:t>, která je normalizována součtem ostatních. V tomto vzorci máme parametr variance, o kterém si povíme na dalším snímku.</a:t>
            </a:r>
          </a:p>
          <a:p>
            <a:endParaRPr lang="cs-CZ" dirty="0"/>
          </a:p>
          <a:p>
            <a:r>
              <a:rPr lang="cs-CZ" dirty="0"/>
              <a:t>Druhým krokem je náhodná projekce dat do nižší </a:t>
            </a:r>
            <a:r>
              <a:rPr lang="cs-CZ" dirty="0" err="1"/>
              <a:t>domenze</a:t>
            </a:r>
            <a:r>
              <a:rPr lang="cs-CZ" dirty="0"/>
              <a:t>. Data jsou tedy náhodně rozmístěna a opět je pro ně spočítáno pravděpodobnostní rozdělení hodnot. V dalším kroku se snažíme iterativně minimalizovat rozdíl mezi těmito rozděleními.</a:t>
            </a:r>
          </a:p>
          <a:p>
            <a:endParaRPr lang="cs-CZ" dirty="0"/>
          </a:p>
          <a:p>
            <a:r>
              <a:rPr lang="cs-CZ" dirty="0"/>
              <a:t>Lze si to představit tak, že náhodně rozmístíme body, podíváme se, kde jsou jeho sousedé z vyšší dimenze. Pokud jsou daleko, tak daný bod posuneme blíže k nim a dál od ostatních bodů. Takto postupujeme iterativně, dokud nejsou data dostatečně rozdělena.</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33</a:t>
            </a:fld>
            <a:endParaRPr lang="cs-CZ"/>
          </a:p>
        </p:txBody>
      </p:sp>
    </p:spTree>
    <p:extLst>
      <p:ext uri="{BB962C8B-B14F-4D97-AF65-F5344CB8AC3E}">
        <p14:creationId xmlns:p14="http://schemas.microsoft.com/office/powerpoint/2010/main" val="334932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Parametry tohoto modelu jsou </a:t>
            </a:r>
            <a:r>
              <a:rPr lang="cs-CZ" dirty="0" err="1"/>
              <a:t>domenze</a:t>
            </a:r>
            <a:r>
              <a:rPr lang="cs-CZ" dirty="0"/>
              <a:t> výsledného prostoru, </a:t>
            </a:r>
            <a:r>
              <a:rPr lang="cs-CZ" dirty="0" err="1"/>
              <a:t>perplexita</a:t>
            </a:r>
            <a:r>
              <a:rPr lang="cs-CZ" dirty="0"/>
              <a:t>, </a:t>
            </a:r>
            <a:r>
              <a:rPr lang="cs-CZ" dirty="0" err="1"/>
              <a:t>learning</a:t>
            </a:r>
            <a:r>
              <a:rPr lang="cs-CZ" dirty="0"/>
              <a:t> </a:t>
            </a:r>
            <a:r>
              <a:rPr lang="cs-CZ" dirty="0" err="1"/>
              <a:t>rate</a:t>
            </a:r>
            <a:r>
              <a:rPr lang="cs-CZ" dirty="0"/>
              <a:t>, počet iterací a další parametry, které mohou souviset s učením tohoto modelu.</a:t>
            </a:r>
          </a:p>
          <a:p>
            <a:endParaRPr lang="cs-CZ" dirty="0"/>
          </a:p>
          <a:p>
            <a:r>
              <a:rPr lang="cs-CZ" dirty="0"/>
              <a:t>Hlavním parametrem je dimenze a </a:t>
            </a:r>
            <a:r>
              <a:rPr lang="cs-CZ" dirty="0" err="1"/>
              <a:t>perplexita</a:t>
            </a:r>
            <a:r>
              <a:rPr lang="cs-CZ" dirty="0"/>
              <a:t>. </a:t>
            </a:r>
            <a:r>
              <a:rPr lang="cs-CZ" dirty="0" err="1"/>
              <a:t>Perplexita</a:t>
            </a:r>
            <a:r>
              <a:rPr lang="cs-CZ" dirty="0"/>
              <a:t> se využívá pro výběr variance Gaussova rozdělení. Často vede k velkým změnám ve výsledné vizualizaci a lze si ji představit jako počet sousedů, kteří ovlivňují na daný bod. Doporučená hodnota je 5-50, ale často je vhodné vyzkoušet i nižší nebo vyšší hodnoty, záleží na velikosti vašeho </a:t>
            </a:r>
            <a:r>
              <a:rPr lang="cs-CZ" dirty="0" err="1"/>
              <a:t>datasetu</a:t>
            </a:r>
            <a:r>
              <a:rPr lang="cs-CZ" dirty="0"/>
              <a:t>. </a:t>
            </a:r>
          </a:p>
          <a:p>
            <a:endParaRPr lang="cs-CZ" dirty="0"/>
          </a:p>
          <a:p>
            <a:r>
              <a:rPr lang="cs-CZ" dirty="0"/>
              <a:t>T-sne nemusí fungovat výborně na </a:t>
            </a:r>
            <a:r>
              <a:rPr lang="cs-CZ" dirty="0" err="1"/>
              <a:t>vysokodimenzionálních</a:t>
            </a:r>
            <a:r>
              <a:rPr lang="cs-CZ" dirty="0"/>
              <a:t> datech a občas se doporučuje použít nejdříve PCA k redukci dimenze na dimenzi např. 50 a poté až použít t-SNE, vždy je ale dobré nejdříve použít t-SNE a případně poté aplikovat PCA pro redukci dimenze vstupních dat.</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34</a:t>
            </a:fld>
            <a:endParaRPr lang="cs-CZ"/>
          </a:p>
        </p:txBody>
      </p:sp>
    </p:spTree>
    <p:extLst>
      <p:ext uri="{BB962C8B-B14F-4D97-AF65-F5344CB8AC3E}">
        <p14:creationId xmlns:p14="http://schemas.microsoft.com/office/powerpoint/2010/main" val="3240247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Zástupný symbol pro obrázek snímku 1"/>
          <p:cNvSpPr>
            <a:spLocks noGrp="1" noRot="1" noChangeAspect="1" noTextEdit="1"/>
          </p:cNvSpPr>
          <p:nvPr>
            <p:ph type="sldImg"/>
          </p:nvPr>
        </p:nvSpPr>
        <p:spPr bwMode="auto">
          <a:noFill/>
          <a:ln>
            <a:solidFill>
              <a:srgbClr val="000000"/>
            </a:solidFill>
            <a:miter lim="800000"/>
            <a:headEnd/>
            <a:tailEnd/>
          </a:ln>
        </p:spPr>
      </p:sp>
      <p:sp>
        <p:nvSpPr>
          <p:cNvPr id="5123" name="Zástupný symbol pro poznámky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cs-CZ"/>
          </a:p>
        </p:txBody>
      </p:sp>
      <p:sp>
        <p:nvSpPr>
          <p:cNvPr id="5124" name="Zástupný symbol pro číslo snímku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CA9EC83-E084-48D0-9568-8C6C2AD14F59}" type="slidenum">
              <a:rPr lang="cs-CZ" smtClean="0"/>
              <a:pPr fontAlgn="base">
                <a:spcBef>
                  <a:spcPct val="0"/>
                </a:spcBef>
                <a:spcAft>
                  <a:spcPct val="0"/>
                </a:spcAft>
                <a:defRPr/>
              </a:pPr>
              <a:t>35</a:t>
            </a:fld>
            <a:endParaRPr lang="cs-CZ"/>
          </a:p>
        </p:txBody>
      </p:sp>
    </p:spTree>
    <p:extLst>
      <p:ext uri="{BB962C8B-B14F-4D97-AF65-F5344CB8AC3E}">
        <p14:creationId xmlns:p14="http://schemas.microsoft.com/office/powerpoint/2010/main" val="1691336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Nyní si ukážeme nejpopulárnější Python knihovny pro vizualizaci dat. </a:t>
            </a:r>
          </a:p>
          <a:p>
            <a:endParaRPr lang="cs-CZ" dirty="0"/>
          </a:p>
          <a:p>
            <a:r>
              <a:rPr lang="cs-CZ" dirty="0"/>
              <a:t>První nejpopulárnější knihovnou je </a:t>
            </a:r>
            <a:r>
              <a:rPr lang="cs-CZ" dirty="0" err="1"/>
              <a:t>Matplotlib</a:t>
            </a:r>
            <a:r>
              <a:rPr lang="cs-CZ" dirty="0"/>
              <a:t>. Ta je inspirována </a:t>
            </a:r>
            <a:r>
              <a:rPr lang="cs-CZ" dirty="0" err="1"/>
              <a:t>Matlab</a:t>
            </a:r>
            <a:r>
              <a:rPr lang="cs-CZ" dirty="0"/>
              <a:t> prostředím a většina poskytovaných funkcí funguje stejně. Vizualizace je tedy jednoduchá, lze i upravit většinu částí grafu, což už často bývá mírně složitější. Základní vizuální styl </a:t>
            </a:r>
            <a:r>
              <a:rPr lang="cs-CZ" dirty="0" err="1"/>
              <a:t>Matplotlib</a:t>
            </a:r>
            <a:r>
              <a:rPr lang="cs-CZ" dirty="0"/>
              <a:t> grafů není nejhezčí a k tomu, aby vypadaly lépe potřebujete již větší množství kódu. Existuje ale velké množství knihoven, které rozšiřují </a:t>
            </a:r>
            <a:r>
              <a:rPr lang="cs-CZ" dirty="0" err="1"/>
              <a:t>Matplotlib</a:t>
            </a:r>
            <a:r>
              <a:rPr lang="cs-CZ" dirty="0"/>
              <a:t>, takže většina nedostatků je vyřešena tímto způsobem.</a:t>
            </a:r>
          </a:p>
          <a:p>
            <a:endParaRPr lang="cs-CZ" dirty="0"/>
          </a:p>
          <a:p>
            <a:r>
              <a:rPr lang="cs-CZ" dirty="0" err="1"/>
              <a:t>Plotly</a:t>
            </a:r>
            <a:r>
              <a:rPr lang="cs-CZ" dirty="0"/>
              <a:t> je druhou nejpopulárnější knihovnou pro vizualizace v Pythonu. U základních grafů je potřeba zhruba stejný počet řádků, ale výhoda je v tom, že </a:t>
            </a:r>
            <a:r>
              <a:rPr lang="cs-CZ" dirty="0" err="1"/>
              <a:t>plotly</a:t>
            </a:r>
            <a:r>
              <a:rPr lang="cs-CZ" dirty="0"/>
              <a:t> standardně poskytuje esteticky příjemnější grafy a vy tedy nemusíte složitěji vše zkrášlovat. Knihovna je vydána stejnojmennou společností </a:t>
            </a:r>
            <a:r>
              <a:rPr lang="cs-CZ" dirty="0" err="1"/>
              <a:t>Plotly</a:t>
            </a:r>
            <a:r>
              <a:rPr lang="cs-CZ" dirty="0"/>
              <a:t> a python verze je postavena na jejich původní plotly.js knihovně pro </a:t>
            </a:r>
            <a:r>
              <a:rPr lang="cs-CZ" dirty="0" err="1"/>
              <a:t>javascript</a:t>
            </a:r>
            <a:r>
              <a:rPr lang="cs-CZ" dirty="0"/>
              <a:t>. Díky tomu je možné celkem jednoduše vytvářet interaktivní vizualizace na webu nebo například v </a:t>
            </a:r>
            <a:r>
              <a:rPr lang="cs-CZ" dirty="0" err="1"/>
              <a:t>jupyter</a:t>
            </a:r>
            <a:r>
              <a:rPr lang="cs-CZ" dirty="0"/>
              <a:t> notebooku.</a:t>
            </a:r>
          </a:p>
          <a:p>
            <a:endParaRPr lang="cs-CZ" dirty="0"/>
          </a:p>
          <a:p>
            <a:r>
              <a:rPr lang="cs-CZ" dirty="0"/>
              <a:t>Další zajímavou knihovnou je </a:t>
            </a:r>
            <a:r>
              <a:rPr lang="cs-CZ" dirty="0" err="1"/>
              <a:t>Seaborn</a:t>
            </a:r>
            <a:r>
              <a:rPr lang="cs-CZ" dirty="0"/>
              <a:t>. Tato knihovna je postavena na </a:t>
            </a:r>
            <a:r>
              <a:rPr lang="cs-CZ" dirty="0" err="1"/>
              <a:t>Matplotlibu</a:t>
            </a:r>
            <a:r>
              <a:rPr lang="cs-CZ" dirty="0"/>
              <a:t> a dále ho rozšiřuje. Pracuje se s ní podobně, ale standardně používáte graficky lepší grafy a zlepšuje možnost spolupráce s knihovnou </a:t>
            </a:r>
            <a:r>
              <a:rPr lang="cs-CZ" dirty="0" err="1"/>
              <a:t>Pandas</a:t>
            </a:r>
            <a:r>
              <a:rPr lang="cs-CZ" dirty="0"/>
              <a:t>.</a:t>
            </a:r>
          </a:p>
          <a:p>
            <a:endParaRPr lang="cs-CZ" dirty="0"/>
          </a:p>
          <a:p>
            <a:r>
              <a:rPr lang="cs-CZ" dirty="0"/>
              <a:t>To je zatím k těmto knihovnám vše, nějaké ukázky vizualizací budou na cvičení a sami si vyzkoušíte libovolnou knihovnu dle vašich preferencí.</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36</a:t>
            </a:fld>
            <a:endParaRPr lang="cs-CZ"/>
          </a:p>
        </p:txBody>
      </p:sp>
    </p:spTree>
    <p:extLst>
      <p:ext uri="{BB962C8B-B14F-4D97-AF65-F5344CB8AC3E}">
        <p14:creationId xmlns:p14="http://schemas.microsoft.com/office/powerpoint/2010/main" val="2383269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Pokud nepoužijeme knihovny pro nějaký konkrétní jazyk, tak máme druhou možnost a tou je využití nástroje pro vizualizaci dat. Tyto nástroje se často používají v oboru business </a:t>
            </a:r>
            <a:r>
              <a:rPr lang="cs-CZ" dirty="0" err="1"/>
              <a:t>intelligence</a:t>
            </a:r>
            <a:r>
              <a:rPr lang="cs-CZ" dirty="0"/>
              <a:t>, kde je potřeba analyzovat data a například na základě dané analýzy provádět kroky další v dané společnosti nebo projektu. </a:t>
            </a:r>
          </a:p>
          <a:p>
            <a:endParaRPr lang="cs-CZ" dirty="0"/>
          </a:p>
          <a:p>
            <a:r>
              <a:rPr lang="cs-CZ" dirty="0"/>
              <a:t>Tyto nástroje umožňují jednoduchou vizualizaci a analýzu dat, většinou je jednoduše propojíte s tabulkami, databázemi nebo </a:t>
            </a:r>
            <a:r>
              <a:rPr lang="cs-CZ" dirty="0" err="1"/>
              <a:t>cloudy</a:t>
            </a:r>
            <a:r>
              <a:rPr lang="cs-CZ" dirty="0"/>
              <a:t> a poté již můžete data procházet v grafickém rozhraní příslušného nástroje. Tento přístup je jednodušší pro práci s daty, uživatel většinou nepotřebuje znalost programování a vše vytváří pouze v grafickém </a:t>
            </a:r>
            <a:r>
              <a:rPr lang="cs-CZ" dirty="0" err="1"/>
              <a:t>drag</a:t>
            </a:r>
            <a:r>
              <a:rPr lang="cs-CZ" dirty="0"/>
              <a:t> &amp; drop prostředí. Tímto stylem vytvoříte i celé interaktivní </a:t>
            </a:r>
            <a:r>
              <a:rPr lang="cs-CZ" dirty="0" err="1"/>
              <a:t>dashboardy</a:t>
            </a:r>
            <a:r>
              <a:rPr lang="cs-CZ" dirty="0"/>
              <a:t>.</a:t>
            </a:r>
          </a:p>
          <a:p>
            <a:endParaRPr lang="cs-CZ" dirty="0"/>
          </a:p>
          <a:p>
            <a:r>
              <a:rPr lang="cs-CZ" dirty="0"/>
              <a:t>Nejznámější zástupci těchto technologií jsou </a:t>
            </a:r>
            <a:r>
              <a:rPr lang="cs-CZ" dirty="0" err="1"/>
              <a:t>Power</a:t>
            </a:r>
            <a:r>
              <a:rPr lang="cs-CZ" dirty="0"/>
              <a:t> BI, </a:t>
            </a:r>
            <a:r>
              <a:rPr lang="cs-CZ" dirty="0" err="1"/>
              <a:t>Tableau</a:t>
            </a:r>
            <a:r>
              <a:rPr lang="cs-CZ" dirty="0"/>
              <a:t>, </a:t>
            </a:r>
            <a:r>
              <a:rPr lang="cs-CZ" dirty="0" err="1"/>
              <a:t>Qlik</a:t>
            </a:r>
            <a:r>
              <a:rPr lang="cs-CZ" dirty="0"/>
              <a:t> </a:t>
            </a:r>
            <a:r>
              <a:rPr lang="cs-CZ" dirty="0" err="1"/>
              <a:t>Sense</a:t>
            </a:r>
            <a:r>
              <a:rPr lang="cs-CZ" dirty="0"/>
              <a:t> a např. IBM </a:t>
            </a:r>
            <a:r>
              <a:rPr lang="cs-CZ" dirty="0" err="1"/>
              <a:t>Congos</a:t>
            </a:r>
            <a:r>
              <a:rPr lang="cs-CZ" dirty="0"/>
              <a:t>. Těchto nástrojů je mnohem více a spousta dalších velkých firem mají své nástroje.</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37</a:t>
            </a:fld>
            <a:endParaRPr lang="cs-CZ"/>
          </a:p>
        </p:txBody>
      </p:sp>
    </p:spTree>
    <p:extLst>
      <p:ext uri="{BB962C8B-B14F-4D97-AF65-F5344CB8AC3E}">
        <p14:creationId xmlns:p14="http://schemas.microsoft.com/office/powerpoint/2010/main" val="884686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Pro ukázku si ukážeme práci pouze s jedním z těchto nástrojů a tím je </a:t>
            </a:r>
            <a:r>
              <a:rPr lang="cs-CZ" dirty="0" err="1"/>
              <a:t>Tableau</a:t>
            </a:r>
            <a:r>
              <a:rPr lang="cs-CZ" dirty="0"/>
              <a:t>. Výhoda </a:t>
            </a:r>
            <a:r>
              <a:rPr lang="cs-CZ" dirty="0" err="1"/>
              <a:t>Tableau</a:t>
            </a:r>
            <a:r>
              <a:rPr lang="cs-CZ" dirty="0"/>
              <a:t> bývá v možnosti zpracování velkého množství dat jak lokálně, tak na </a:t>
            </a:r>
            <a:r>
              <a:rPr lang="cs-CZ" dirty="0" err="1"/>
              <a:t>cloudu</a:t>
            </a:r>
            <a:r>
              <a:rPr lang="cs-CZ" dirty="0"/>
              <a:t>. Zde jsou často ostatní platformy limitovány jako např. </a:t>
            </a:r>
            <a:r>
              <a:rPr lang="cs-CZ" dirty="0" err="1"/>
              <a:t>Power</a:t>
            </a:r>
            <a:r>
              <a:rPr lang="cs-CZ" dirty="0"/>
              <a:t> BI. Stejně jako ostatní nástroje využívá grafické </a:t>
            </a:r>
            <a:r>
              <a:rPr lang="cs-CZ" dirty="0" err="1"/>
              <a:t>drag</a:t>
            </a:r>
            <a:r>
              <a:rPr lang="cs-CZ" dirty="0"/>
              <a:t> and drop prostředí a také například poskytuje funkce pro čištění nebo kombinaci dat pro jejich analýzu a vizualizaci. Jednoduše zde vytvoříme reporty, </a:t>
            </a:r>
            <a:r>
              <a:rPr lang="cs-CZ" dirty="0" err="1"/>
              <a:t>dashboardy</a:t>
            </a:r>
            <a:r>
              <a:rPr lang="cs-CZ" dirty="0"/>
              <a:t> a </a:t>
            </a:r>
            <a:r>
              <a:rPr lang="cs-CZ" dirty="0" err="1"/>
              <a:t>stories</a:t>
            </a:r>
            <a:r>
              <a:rPr lang="cs-CZ" dirty="0"/>
              <a:t>. </a:t>
            </a:r>
            <a:r>
              <a:rPr lang="cs-CZ" dirty="0" err="1"/>
              <a:t>Stories</a:t>
            </a:r>
            <a:r>
              <a:rPr lang="cs-CZ" dirty="0"/>
              <a:t> je sekvence vizualizací, které patří k sobě. Proto je za sebe provážete například jako nějaký příběh – odtud pochází název.</a:t>
            </a:r>
          </a:p>
          <a:p>
            <a:endParaRPr lang="cs-CZ" dirty="0"/>
          </a:p>
          <a:p>
            <a:r>
              <a:rPr lang="cs-CZ" dirty="0"/>
              <a:t>Pokud by někdo chtěl tento nástroj sám vyzkoušet, tak je možné využití studentské licence a pak můžete nástroj bez omezení používat. Zde ho na cvičení používat nebudeme, pouze si v dalších snímcích ukážeme jak se s danou platformou pracuje.</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38</a:t>
            </a:fld>
            <a:endParaRPr lang="cs-CZ"/>
          </a:p>
        </p:txBody>
      </p:sp>
    </p:spTree>
    <p:extLst>
      <p:ext uri="{BB962C8B-B14F-4D97-AF65-F5344CB8AC3E}">
        <p14:creationId xmlns:p14="http://schemas.microsoft.com/office/powerpoint/2010/main" val="28218179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Po spuštění aplikace vidíme úvodní obrazovku, zde se můžeme připojit k </a:t>
            </a:r>
            <a:r>
              <a:rPr lang="cs-CZ" dirty="0" err="1"/>
              <a:t>Tableau</a:t>
            </a:r>
            <a:r>
              <a:rPr lang="cs-CZ" dirty="0"/>
              <a:t> serveru, </a:t>
            </a:r>
            <a:r>
              <a:rPr lang="cs-CZ" dirty="0" err="1"/>
              <a:t>přípojit</a:t>
            </a:r>
            <a:r>
              <a:rPr lang="cs-CZ" dirty="0"/>
              <a:t> soubor, databázi nebo zdroje na </a:t>
            </a:r>
            <a:r>
              <a:rPr lang="cs-CZ" dirty="0" err="1"/>
              <a:t>cloudu</a:t>
            </a:r>
            <a:r>
              <a:rPr lang="cs-CZ" dirty="0"/>
              <a:t>. Na pravé straně vidíte návody, případně užitečné odkazy, jako například </a:t>
            </a:r>
            <a:r>
              <a:rPr lang="cs-CZ" dirty="0" err="1"/>
              <a:t>forum</a:t>
            </a:r>
            <a:r>
              <a:rPr lang="cs-CZ" dirty="0"/>
              <a:t>.</a:t>
            </a:r>
          </a:p>
          <a:p>
            <a:endParaRPr lang="cs-CZ" dirty="0"/>
          </a:p>
          <a:p>
            <a:r>
              <a:rPr lang="cs-CZ" dirty="0"/>
              <a:t>Pro další aplikaci je vybrán předpřipravený </a:t>
            </a:r>
            <a:r>
              <a:rPr lang="cs-CZ" dirty="0" err="1"/>
              <a:t>workbook</a:t>
            </a:r>
            <a:r>
              <a:rPr lang="cs-CZ" dirty="0"/>
              <a:t> </a:t>
            </a:r>
            <a:r>
              <a:rPr lang="cs-CZ" dirty="0" err="1"/>
              <a:t>World</a:t>
            </a:r>
            <a:r>
              <a:rPr lang="cs-CZ" dirty="0"/>
              <a:t> </a:t>
            </a:r>
            <a:r>
              <a:rPr lang="cs-CZ" dirty="0" err="1"/>
              <a:t>indicators</a:t>
            </a:r>
            <a:r>
              <a:rPr lang="cs-CZ" dirty="0"/>
              <a:t> v dolní části okna.</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39</a:t>
            </a:fld>
            <a:endParaRPr lang="cs-CZ"/>
          </a:p>
        </p:txBody>
      </p:sp>
    </p:spTree>
    <p:extLst>
      <p:ext uri="{BB962C8B-B14F-4D97-AF65-F5344CB8AC3E}">
        <p14:creationId xmlns:p14="http://schemas.microsoft.com/office/powerpoint/2010/main" val="206189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Systém vizualizace se dělí na několik fází. </a:t>
            </a:r>
          </a:p>
          <a:p>
            <a:endParaRPr lang="cs-CZ" dirty="0"/>
          </a:p>
          <a:p>
            <a:r>
              <a:rPr lang="cs-CZ" dirty="0"/>
              <a:t>V první fázi potřebujeme získat důležitá data pro náš účel vizualizace. Poté je potřeba daná data transformovat, analyzovat, agregovat, případně nějak upravit do podoby, ve které je lze prezentovat. Finálním krokem je samotná vizualizace dat, kdy je možné prezentovat data uživateli.</a:t>
            </a:r>
          </a:p>
          <a:p>
            <a:endParaRPr lang="cs-CZ" dirty="0"/>
          </a:p>
          <a:p>
            <a:r>
              <a:rPr lang="cs-CZ" dirty="0"/>
              <a:t>U vizualizace je třeba dbát na to, aby byla lehce pochopitelná a nebyla zavádějící, také je třeba se vyvarovat zásadním chybám – jako například zde není poznat o jaká data se jedná, nejsou popsané osy, takže nelze pochopit, co se porovnává.</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4</a:t>
            </a:fld>
            <a:endParaRPr lang="cs-CZ"/>
          </a:p>
        </p:txBody>
      </p:sp>
    </p:spTree>
    <p:extLst>
      <p:ext uri="{BB962C8B-B14F-4D97-AF65-F5344CB8AC3E}">
        <p14:creationId xmlns:p14="http://schemas.microsoft.com/office/powerpoint/2010/main" val="20471148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Po vybrání </a:t>
            </a:r>
            <a:r>
              <a:rPr lang="cs-CZ" dirty="0" err="1"/>
              <a:t>workbooku</a:t>
            </a:r>
            <a:r>
              <a:rPr lang="cs-CZ" dirty="0"/>
              <a:t> máme ihned načtená data a lze zde vidět předpřipravené vizualizace. Okno se skládá z několika částí. </a:t>
            </a:r>
          </a:p>
          <a:p>
            <a:endParaRPr lang="cs-CZ" dirty="0"/>
          </a:p>
          <a:p>
            <a:r>
              <a:rPr lang="cs-CZ" dirty="0"/>
              <a:t>V nejvíce levé části se nachází náš datový zdroj jednoduchým přetažením dat ze zdroje je můžeme vizualizovat. Vedle sloupce se zdrojem dat vidíme, která data jsme již přetáhli a případně zde můžeme upravovat vlastnosti nebo pravidla pro graf. Například v tomto příkladu po kliknutí na </a:t>
            </a:r>
            <a:r>
              <a:rPr lang="cs-CZ" dirty="0" err="1"/>
              <a:t>color</a:t>
            </a:r>
            <a:r>
              <a:rPr lang="cs-CZ" dirty="0"/>
              <a:t> můžeme změnit možnosti zbarvení bodů v grafu. Nyní je to nastaveno tak, že červené body mají pokud je hodnota porodnosti větší jak 3%, tak je barva červená, kolem 2% šedá a pod 1,5% modrá. Zároveň lze dle ovládat velikost bodů, zobrazený </a:t>
            </a:r>
            <a:r>
              <a:rPr lang="cs-CZ" dirty="0" err="1"/>
              <a:t>tooltip</a:t>
            </a:r>
            <a:r>
              <a:rPr lang="cs-CZ" dirty="0"/>
              <a:t> a další parametry. </a:t>
            </a:r>
          </a:p>
          <a:p>
            <a:endParaRPr lang="cs-CZ" dirty="0"/>
          </a:p>
          <a:p>
            <a:r>
              <a:rPr lang="cs-CZ" dirty="0"/>
              <a:t>Vizualizace je automaticky interaktivní a po najetí na body se zobrazí další informace o dané zemi. Zároveň máte na pravá straně část „show </a:t>
            </a:r>
            <a:r>
              <a:rPr lang="cs-CZ" dirty="0" err="1"/>
              <a:t>me</a:t>
            </a:r>
            <a:r>
              <a:rPr lang="cs-CZ" dirty="0"/>
              <a:t>“. Ta po vybrání specifických dat nabízí automatické vytvoření grafu.</a:t>
            </a:r>
          </a:p>
          <a:p>
            <a:endParaRPr lang="cs-CZ" dirty="0"/>
          </a:p>
          <a:p>
            <a:r>
              <a:rPr lang="cs-CZ" dirty="0"/>
              <a:t>Od základu váš návrh může fungovat tak, že přetáhnete potřebná data ze zdroje a </a:t>
            </a:r>
            <a:r>
              <a:rPr lang="cs-CZ" dirty="0" err="1"/>
              <a:t>tableau</a:t>
            </a:r>
            <a:r>
              <a:rPr lang="cs-CZ" dirty="0"/>
              <a:t> vám automaticky nabídne možnosti jak daná data vizualizovat. </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40</a:t>
            </a:fld>
            <a:endParaRPr lang="cs-CZ"/>
          </a:p>
        </p:txBody>
      </p:sp>
    </p:spTree>
    <p:extLst>
      <p:ext uri="{BB962C8B-B14F-4D97-AF65-F5344CB8AC3E}">
        <p14:creationId xmlns:p14="http://schemas.microsoft.com/office/powerpoint/2010/main" val="3402311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 dolní liště můžete i přepínat mezi jednotlivými složkami vašich dat. A s pár kliknutími upravíte grafy a vytvoříte nové.  Zde na obrázku vidíte </a:t>
            </a:r>
            <a:r>
              <a:rPr lang="cs-CZ" dirty="0" err="1"/>
              <a:t>dashboard</a:t>
            </a:r>
            <a:r>
              <a:rPr lang="cs-CZ" dirty="0"/>
              <a:t>, kam lze jednoduše přidat další </a:t>
            </a:r>
            <a:r>
              <a:rPr lang="cs-CZ" dirty="0" err="1"/>
              <a:t>sheet</a:t>
            </a:r>
            <a:r>
              <a:rPr lang="cs-CZ" dirty="0"/>
              <a:t> a tím ho rozšířit o další sekci grafů. Tento </a:t>
            </a:r>
            <a:r>
              <a:rPr lang="cs-CZ" dirty="0" err="1"/>
              <a:t>dashboard</a:t>
            </a:r>
            <a:r>
              <a:rPr lang="cs-CZ" dirty="0"/>
              <a:t> již lze prezentovat, případně sdílet </a:t>
            </a:r>
            <a:r>
              <a:rPr lang="cs-CZ"/>
              <a:t>s ostatními.</a:t>
            </a:r>
            <a:endParaRPr lang="cs-CZ" dirty="0"/>
          </a:p>
          <a:p>
            <a:endParaRPr lang="cs-CZ" dirty="0"/>
          </a:p>
          <a:p>
            <a:r>
              <a:rPr lang="cs-CZ" dirty="0"/>
              <a:t>Takto v základu funguje </a:t>
            </a:r>
            <a:r>
              <a:rPr lang="cs-CZ" dirty="0" err="1"/>
              <a:t>Tableau</a:t>
            </a:r>
            <a:r>
              <a:rPr lang="cs-CZ" dirty="0"/>
              <a:t>, ale i tak nabízí velké množství funkcí pro zkušené uživatele.</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41</a:t>
            </a:fld>
            <a:endParaRPr lang="cs-CZ"/>
          </a:p>
        </p:txBody>
      </p:sp>
    </p:spTree>
    <p:extLst>
      <p:ext uri="{BB962C8B-B14F-4D97-AF65-F5344CB8AC3E}">
        <p14:creationId xmlns:p14="http://schemas.microsoft.com/office/powerpoint/2010/main" val="692463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Schneiderman</a:t>
            </a:r>
            <a:r>
              <a:rPr lang="en-US" dirty="0"/>
              <a:t>’s </a:t>
            </a:r>
            <a:r>
              <a:rPr lang="cs-CZ" dirty="0"/>
              <a:t>mantra je již 24 let staré pravidlo pro návrh vizualizačních systému. Lze ale uplatnit i v jiných oblastech, například při návrhu systému, či dalších úloh.</a:t>
            </a:r>
          </a:p>
          <a:p>
            <a:endParaRPr lang="cs-CZ" dirty="0"/>
          </a:p>
          <a:p>
            <a:r>
              <a:rPr lang="cs-CZ" dirty="0"/>
              <a:t>Prvním krokem je poskytnou pohled na všechna data. Díky tomu si uživatel může udělat první dojem o datech a vidí například i nějaké globální vztahy.</a:t>
            </a:r>
          </a:p>
          <a:p>
            <a:endParaRPr lang="cs-CZ" dirty="0"/>
          </a:p>
          <a:p>
            <a:r>
              <a:rPr lang="cs-CZ" dirty="0"/>
              <a:t>Druhým krokem je poskytnout uživateli možnost přiblížení a tím i filtrování dat. Tímto lze již analyzovat nějaké bližší detaily. </a:t>
            </a:r>
          </a:p>
          <a:p>
            <a:endParaRPr lang="cs-CZ" dirty="0"/>
          </a:p>
          <a:p>
            <a:r>
              <a:rPr lang="cs-CZ" dirty="0"/>
              <a:t>Posledním krokem je poskytnout detaily pokud je uživatel chce vidět. To se realizuje například zobrazením </a:t>
            </a:r>
            <a:r>
              <a:rPr lang="cs-CZ" dirty="0" err="1"/>
              <a:t>tooltipu</a:t>
            </a:r>
            <a:r>
              <a:rPr lang="cs-CZ" dirty="0"/>
              <a:t> při přejetí myší nebo nějaké další detailnější vizualizace.</a:t>
            </a:r>
          </a:p>
          <a:p>
            <a:endParaRPr lang="cs-CZ" dirty="0"/>
          </a:p>
          <a:p>
            <a:r>
              <a:rPr lang="cs-CZ" dirty="0"/>
              <a:t>To samé lze používat při návrhu </a:t>
            </a:r>
            <a:r>
              <a:rPr lang="cs-CZ" dirty="0" err="1"/>
              <a:t>it</a:t>
            </a:r>
            <a:r>
              <a:rPr lang="cs-CZ" dirty="0"/>
              <a:t> systémů, kdy se první chcete soustředit na celek a poté se postupně dostávat hlouběji do daného problému a navrhovat detailnější části.</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42</a:t>
            </a:fld>
            <a:endParaRPr lang="cs-CZ"/>
          </a:p>
        </p:txBody>
      </p:sp>
    </p:spTree>
    <p:extLst>
      <p:ext uri="{BB962C8B-B14F-4D97-AF65-F5344CB8AC3E}">
        <p14:creationId xmlns:p14="http://schemas.microsoft.com/office/powerpoint/2010/main" val="16871900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43</a:t>
            </a:fld>
            <a:endParaRPr lang="cs-CZ"/>
          </a:p>
        </p:txBody>
      </p:sp>
    </p:spTree>
    <p:extLst>
      <p:ext uri="{BB962C8B-B14F-4D97-AF65-F5344CB8AC3E}">
        <p14:creationId xmlns:p14="http://schemas.microsoft.com/office/powerpoint/2010/main" val="3314521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Ze statistického pohledu odpovídá námi pozorovaná veličina některému z následujících typů dat.</a:t>
            </a:r>
          </a:p>
          <a:p>
            <a:endParaRPr lang="cs-CZ" dirty="0"/>
          </a:p>
          <a:p>
            <a:r>
              <a:rPr lang="cs-CZ" dirty="0"/>
              <a:t>Kvalitativní data, neboli kategoriální lze zařadit do kategorií, ale nelze je kvantifikovat. To znamená, že je nelze nějak logicky charakterizovat číselnou hodnotou. Přiřadit těmto datům číselnou hodnotu můžeme, ale stále je nelze z logického hlediska porovnávat.</a:t>
            </a:r>
          </a:p>
          <a:p>
            <a:endParaRPr lang="cs-CZ" dirty="0"/>
          </a:p>
          <a:p>
            <a:r>
              <a:rPr lang="cs-CZ" dirty="0"/>
              <a:t>Kvantitativní data, neboli numerická lze charakterizovat přirozeně číselnou hodnotou a proto i porovnávat a řadit.</a:t>
            </a:r>
          </a:p>
          <a:p>
            <a:endParaRPr lang="cs-CZ" dirty="0"/>
          </a:p>
          <a:p>
            <a:r>
              <a:rPr lang="cs-CZ" dirty="0"/>
              <a:t>Na dalším snímku si ukážeme další rozdělení těchto typů.</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5</a:t>
            </a:fld>
            <a:endParaRPr lang="cs-CZ"/>
          </a:p>
        </p:txBody>
      </p:sp>
    </p:spTree>
    <p:extLst>
      <p:ext uri="{BB962C8B-B14F-4D97-AF65-F5344CB8AC3E}">
        <p14:creationId xmlns:p14="http://schemas.microsoft.com/office/powerpoint/2010/main" val="146349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Máme několik základních druhů dat, nejspíš jich je více, ale zde vidíme hlavní rozdělení. Například zde nemáme zařazeny binární hodnoty. Pokud víme do jaké kategorie naše data zapadají, tak poté lze jednoduše vybrat vhodný typ grafu.</a:t>
            </a:r>
          </a:p>
          <a:p>
            <a:endParaRPr lang="cs-CZ" dirty="0"/>
          </a:p>
          <a:p>
            <a:r>
              <a:rPr lang="cs-CZ" dirty="0"/>
              <a:t>Hodnoty dělíme dle toho, zda je lze seřadit a dle jejich spojitosti.</a:t>
            </a:r>
          </a:p>
          <a:p>
            <a:endParaRPr lang="cs-CZ" dirty="0"/>
          </a:p>
          <a:p>
            <a:r>
              <a:rPr lang="cs-CZ" dirty="0"/>
              <a:t>Mezi seřazená diskrétní data patří ordinální a kvantitativní. Ordinální data jsou výčtem z nějakého výběru, jako zde například velikosti oblečení, kdy se jedná o kategorie, ale lze je mezi sebou porovnávat dle velikosti. Kvantitativní data jsou pouze číselné hodnoty.</a:t>
            </a:r>
          </a:p>
          <a:p>
            <a:endParaRPr lang="cs-CZ" dirty="0"/>
          </a:p>
          <a:p>
            <a:r>
              <a:rPr lang="cs-CZ" dirty="0"/>
              <a:t>Mezi neseřazené diskrétní hodnoty patří nominální a kategorie. Nominální data i kategorie lze spojit do stejné skupiny, jelikož se většinou jedná o výběr z nějaké konečné množiny možností, nejsou ale porovnatelné, takže je nelze seřadit.</a:t>
            </a:r>
          </a:p>
          <a:p>
            <a:endParaRPr lang="cs-CZ" dirty="0"/>
          </a:p>
          <a:p>
            <a:r>
              <a:rPr lang="cs-CZ" dirty="0"/>
              <a:t>Spojité seřazené hodnoty jsou například intervalové – patří sem např. teplota a nadmořská výška.</a:t>
            </a:r>
          </a:p>
          <a:p>
            <a:endParaRPr lang="cs-CZ" dirty="0"/>
          </a:p>
          <a:p>
            <a:r>
              <a:rPr lang="cs-CZ" dirty="0"/>
              <a:t>Poslední kategorií jsou spojité neseřazené hodnoty, které jsou například cyklické. Na rozdíl od intervalových po překročení maxima se opakují znovu od počátku, občas není ani počátek formálně stanovený a tak je nelze porovnávat. Příkladem je </a:t>
            </a:r>
            <a:r>
              <a:rPr lang="cs-CZ" dirty="0" err="1"/>
              <a:t>Hue</a:t>
            </a:r>
            <a:r>
              <a:rPr lang="cs-CZ" dirty="0"/>
              <a:t> u HSV barevného modelu (</a:t>
            </a:r>
            <a:r>
              <a:rPr lang="cs-CZ" dirty="0" err="1"/>
              <a:t>hue</a:t>
            </a:r>
            <a:r>
              <a:rPr lang="cs-CZ" dirty="0"/>
              <a:t>, </a:t>
            </a:r>
            <a:r>
              <a:rPr lang="cs-CZ" dirty="0" err="1"/>
              <a:t>saturation</a:t>
            </a:r>
            <a:r>
              <a:rPr lang="cs-CZ" dirty="0"/>
              <a:t>, </a:t>
            </a:r>
            <a:r>
              <a:rPr lang="cs-CZ" dirty="0" err="1"/>
              <a:t>value</a:t>
            </a:r>
            <a:r>
              <a:rPr lang="cs-CZ" dirty="0"/>
              <a:t>), kdy je tento model reprezentován válcem a </a:t>
            </a:r>
            <a:r>
              <a:rPr lang="cs-CZ" dirty="0" err="1"/>
              <a:t>hue</a:t>
            </a:r>
            <a:r>
              <a:rPr lang="cs-CZ" dirty="0"/>
              <a:t> hodnota (odstín) se pohybuje po kružnici.</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6</a:t>
            </a:fld>
            <a:endParaRPr lang="cs-CZ"/>
          </a:p>
        </p:txBody>
      </p:sp>
    </p:spTree>
    <p:extLst>
      <p:ext uri="{BB962C8B-B14F-4D97-AF65-F5344CB8AC3E}">
        <p14:creationId xmlns:p14="http://schemas.microsoft.com/office/powerpoint/2010/main" val="1130758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Poslední důležité rozdělení při vizualizaci dat je rozdělení na závislé a nezávislé proměnné.</a:t>
            </a:r>
          </a:p>
          <a:p>
            <a:endParaRPr lang="cs-CZ" dirty="0"/>
          </a:p>
          <a:p>
            <a:r>
              <a:rPr lang="cs-CZ" dirty="0"/>
              <a:t>Nezávislou proměnnou je hodnota, se kterou manipulujeme a závislou proměnnou je hodnota, kterou poté měříme. Účel tohoto rozdělení je opět rozhodování o tom, jak nejlépe zobrazit data.</a:t>
            </a:r>
          </a:p>
          <a:p>
            <a:endParaRPr lang="cs-CZ" dirty="0"/>
          </a:p>
          <a:p>
            <a:r>
              <a:rPr lang="cs-CZ" dirty="0"/>
              <a:t>Pravděpodobně z matematiky byste měli znát toto rozdělení u funkcí, kde x je nezávislou proměnnou a y závislou, nebo například vztah klíč hodnota v databázích – klíč je nezávislou proměnnou, jelikož dle něj vybíráme výslednou závislou proměnnou.</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7</a:t>
            </a:fld>
            <a:endParaRPr lang="cs-CZ"/>
          </a:p>
        </p:txBody>
      </p:sp>
    </p:spTree>
    <p:extLst>
      <p:ext uri="{BB962C8B-B14F-4D97-AF65-F5344CB8AC3E}">
        <p14:creationId xmlns:p14="http://schemas.microsoft.com/office/powerpoint/2010/main" val="150806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Zástupný symbol pro obrázek snímku 1"/>
          <p:cNvSpPr>
            <a:spLocks noGrp="1" noRot="1" noChangeAspect="1" noTextEdit="1"/>
          </p:cNvSpPr>
          <p:nvPr>
            <p:ph type="sldImg"/>
          </p:nvPr>
        </p:nvSpPr>
        <p:spPr bwMode="auto">
          <a:noFill/>
          <a:ln>
            <a:solidFill>
              <a:srgbClr val="000000"/>
            </a:solidFill>
            <a:miter lim="800000"/>
            <a:headEnd/>
            <a:tailEnd/>
          </a:ln>
        </p:spPr>
      </p:sp>
      <p:sp>
        <p:nvSpPr>
          <p:cNvPr id="5123" name="Zástupný symbol pro poznámky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cs-CZ"/>
          </a:p>
        </p:txBody>
      </p:sp>
      <p:sp>
        <p:nvSpPr>
          <p:cNvPr id="5124" name="Zástupný symbol pro číslo snímku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CA9EC83-E084-48D0-9568-8C6C2AD14F59}" type="slidenum">
              <a:rPr lang="cs-CZ" smtClean="0"/>
              <a:pPr fontAlgn="base">
                <a:spcBef>
                  <a:spcPct val="0"/>
                </a:spcBef>
                <a:spcAft>
                  <a:spcPct val="0"/>
                </a:spcAft>
                <a:defRPr/>
              </a:pPr>
              <a:t>8</a:t>
            </a:fld>
            <a:endParaRPr lang="cs-CZ"/>
          </a:p>
        </p:txBody>
      </p:sp>
    </p:spTree>
    <p:extLst>
      <p:ext uri="{BB962C8B-B14F-4D97-AF65-F5344CB8AC3E}">
        <p14:creationId xmlns:p14="http://schemas.microsoft.com/office/powerpoint/2010/main" val="252434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Před nějakými zajímavějšími grafy si ukážeme ty základní a řekneme si, v jakém případě je použít.</a:t>
            </a:r>
          </a:p>
          <a:p>
            <a:endParaRPr lang="cs-CZ" dirty="0"/>
          </a:p>
          <a:p>
            <a:r>
              <a:rPr lang="cs-CZ" dirty="0"/>
              <a:t>Základní sloupcový graf používáme k porovnání diskrétních hodnot. Na x ose máme naši diskrétní nezávislou proměnnou (např. kategorii) a vertikálně máme závislou kvantitativní proměnnou (tu, kterou lze vyjádřit číslem).</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9</a:t>
            </a:fld>
            <a:endParaRPr lang="cs-CZ"/>
          </a:p>
        </p:txBody>
      </p:sp>
    </p:spTree>
    <p:extLst>
      <p:ext uri="{BB962C8B-B14F-4D97-AF65-F5344CB8AC3E}">
        <p14:creationId xmlns:p14="http://schemas.microsoft.com/office/powerpoint/2010/main" val="557133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a:t>Klepnutím lze upravit styl předlohy nadpisů.</a:t>
            </a:r>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Klepnutím lze upravit styl předlohy podnadpisů.</a:t>
            </a:r>
          </a:p>
        </p:txBody>
      </p:sp>
      <p:sp>
        <p:nvSpPr>
          <p:cNvPr id="4" name="Zástupný symbol pro datum 3"/>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svislý text 2"/>
          <p:cNvSpPr>
            <a:spLocks noGrp="1"/>
          </p:cNvSpPr>
          <p:nvPr>
            <p:ph type="body" orient="vert" idx="1"/>
          </p:nvPr>
        </p:nvSpPr>
        <p:spPr/>
        <p:txBody>
          <a:bodyPr vert="eaVert"/>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a:t>Klepnutím lze upravit styl předlohy nadpisů.</a:t>
            </a:r>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lastní rozlože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datum 2"/>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UL - úvodní snímek">
    <p:spTree>
      <p:nvGrpSpPr>
        <p:cNvPr id="1" name=""/>
        <p:cNvGrpSpPr/>
        <p:nvPr/>
      </p:nvGrpSpPr>
      <p:grpSpPr>
        <a:xfrm>
          <a:off x="0" y="0"/>
          <a:ext cx="0" cy="0"/>
          <a:chOff x="0" y="0"/>
          <a:chExt cx="0" cy="0"/>
        </a:xfrm>
      </p:grpSpPr>
      <p:sp>
        <p:nvSpPr>
          <p:cNvPr id="3" name="Podnadpis 2"/>
          <p:cNvSpPr>
            <a:spLocks noGrp="1"/>
          </p:cNvSpPr>
          <p:nvPr>
            <p:ph type="subTitle" idx="1" hasCustomPrompt="1"/>
          </p:nvPr>
        </p:nvSpPr>
        <p:spPr>
          <a:xfrm>
            <a:off x="611188" y="3886200"/>
            <a:ext cx="7921625" cy="622920"/>
          </a:xfrm>
        </p:spPr>
        <p:txBody>
          <a:bodyPr/>
          <a:lstStyle>
            <a:lvl1pPr marL="0" indent="0" algn="ctr">
              <a:buNone/>
              <a:defRPr i="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dirty="0"/>
              <a:t>Klepnutím vložíte Jméno Příjmení </a:t>
            </a:r>
            <a:r>
              <a:rPr lang="en-US" dirty="0"/>
              <a:t>|</a:t>
            </a:r>
            <a:r>
              <a:rPr lang="cs-CZ" dirty="0"/>
              <a:t> Datum</a:t>
            </a:r>
          </a:p>
        </p:txBody>
      </p:sp>
      <p:sp>
        <p:nvSpPr>
          <p:cNvPr id="7" name="Nadpis 6"/>
          <p:cNvSpPr>
            <a:spLocks noGrp="1"/>
          </p:cNvSpPr>
          <p:nvPr>
            <p:ph type="title" hasCustomPrompt="1"/>
          </p:nvPr>
        </p:nvSpPr>
        <p:spPr>
          <a:xfrm>
            <a:off x="611188" y="2276872"/>
            <a:ext cx="7921625" cy="1143000"/>
          </a:xfrm>
        </p:spPr>
        <p:txBody>
          <a:bodyPr>
            <a:normAutofit/>
          </a:bodyPr>
          <a:lstStyle>
            <a:lvl1pPr>
              <a:defRPr sz="4000"/>
            </a:lvl1pPr>
          </a:lstStyle>
          <a:p>
            <a:r>
              <a:rPr lang="cs-CZ" dirty="0"/>
              <a:t>Klepnutím vložíte název prezentace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UL - text">
    <p:spTree>
      <p:nvGrpSpPr>
        <p:cNvPr id="1" name=""/>
        <p:cNvGrpSpPr/>
        <p:nvPr/>
      </p:nvGrpSpPr>
      <p:grpSpPr>
        <a:xfrm>
          <a:off x="0" y="0"/>
          <a:ext cx="0" cy="0"/>
          <a:chOff x="0" y="0"/>
          <a:chExt cx="0" cy="0"/>
        </a:xfrm>
      </p:grpSpPr>
      <p:sp>
        <p:nvSpPr>
          <p:cNvPr id="7" name="Nadpis 6"/>
          <p:cNvSpPr>
            <a:spLocks noGrp="1"/>
          </p:cNvSpPr>
          <p:nvPr>
            <p:ph type="title" hasCustomPrompt="1"/>
          </p:nvPr>
        </p:nvSpPr>
        <p:spPr>
          <a:xfrm>
            <a:off x="539552" y="908720"/>
            <a:ext cx="8064896" cy="720080"/>
          </a:xfrm>
        </p:spPr>
        <p:txBody>
          <a:bodyPr>
            <a:normAutofit/>
          </a:bodyPr>
          <a:lstStyle>
            <a:lvl1pPr>
              <a:defRPr sz="4000"/>
            </a:lvl1pPr>
          </a:lstStyle>
          <a:p>
            <a:r>
              <a:rPr lang="cs-CZ" dirty="0"/>
              <a:t>Klepnutím vložíte nadpis</a:t>
            </a:r>
          </a:p>
        </p:txBody>
      </p:sp>
      <p:sp>
        <p:nvSpPr>
          <p:cNvPr id="11" name="Zástupný symbol pro obsah 10"/>
          <p:cNvSpPr>
            <a:spLocks noGrp="1"/>
          </p:cNvSpPr>
          <p:nvPr>
            <p:ph sz="quarter" idx="10" hasCustomPrompt="1"/>
          </p:nvPr>
        </p:nvSpPr>
        <p:spPr>
          <a:xfrm>
            <a:off x="539750" y="1844824"/>
            <a:ext cx="8064500" cy="4392613"/>
          </a:xfrm>
        </p:spPr>
        <p:txBody>
          <a:bodyPr>
            <a:normAutofit/>
          </a:bodyPr>
          <a:lstStyle>
            <a:lvl1pPr>
              <a:buNone/>
              <a:defRPr sz="2800"/>
            </a:lvl1pPr>
          </a:lstStyle>
          <a:p>
            <a:pPr lvl="0"/>
            <a:r>
              <a:rPr lang="cs-CZ" dirty="0"/>
              <a:t>Klepnutím vložíte text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obsah 2"/>
          <p:cNvSpPr>
            <a:spLocks noGrp="1"/>
          </p:cNvSpPr>
          <p:nvPr>
            <p:ph idx="1"/>
          </p:nvPr>
        </p:nvSpPr>
        <p:spPr/>
        <p:txBody>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a:t>Klepnutím lze upravit styl předlohy nadpisů.</a:t>
            </a:r>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Klepnutím lze upravit styly předlohy textu.</a:t>
            </a:r>
          </a:p>
        </p:txBody>
      </p:sp>
      <p:sp>
        <p:nvSpPr>
          <p:cNvPr id="4" name="Zástupný symbol pro datum 3"/>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a:t>Klepnutím lze upravit styl předlohy nadpisů.</a:t>
            </a:r>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datum 2"/>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a:t>Klepnutím lze upravit styl předlohy nadpisů.</a:t>
            </a:r>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Klepnutím lze upravit styly předlohy textu.</a:t>
            </a:r>
          </a:p>
        </p:txBody>
      </p:sp>
      <p:sp>
        <p:nvSpPr>
          <p:cNvPr id="5" name="Zástupný symbol pro datum 4"/>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a:t>Klepnutím lze upravit styl předlohy nadpisů.</a:t>
            </a:r>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Klepnutím na ikonu přidáte obrázek.</a:t>
            </a:r>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Klepnutím lze upravit styly předlohy textu.</a:t>
            </a:r>
          </a:p>
        </p:txBody>
      </p:sp>
      <p:sp>
        <p:nvSpPr>
          <p:cNvPr id="5" name="Zástupný symbol pro datum 4"/>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Klepnutím lze upravit styl předlohy nadpisů.</a:t>
            </a:r>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A274-92B4-42A2-8855-12FC36CD99BC}"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684" r:id="rId12"/>
    <p:sldLayoutId id="2147483740" r:id="rId13"/>
    <p:sldLayoutId id="2147483741"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image" Target="../media/image27.jpe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hyperlink" Target="https://distill.pub/2016/misread-tsn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Podnadpis 4"/>
          <p:cNvSpPr>
            <a:spLocks noGrp="1"/>
          </p:cNvSpPr>
          <p:nvPr>
            <p:ph type="subTitle" idx="1"/>
          </p:nvPr>
        </p:nvSpPr>
        <p:spPr>
          <a:xfrm>
            <a:off x="611187" y="5157192"/>
            <a:ext cx="7921625" cy="622920"/>
          </a:xfrm>
        </p:spPr>
        <p:txBody>
          <a:bodyPr>
            <a:normAutofit fontScale="55000" lnSpcReduction="20000"/>
          </a:bodyPr>
          <a:lstStyle/>
          <a:p>
            <a:r>
              <a:rPr lang="cs-CZ" dirty="0"/>
              <a:t>František Kynych</a:t>
            </a:r>
          </a:p>
          <a:p>
            <a:r>
              <a:rPr lang="cs-CZ" dirty="0"/>
              <a:t>6. 10. 2022 </a:t>
            </a:r>
            <a:r>
              <a:rPr lang="cs-CZ" dirty="0">
                <a:solidFill>
                  <a:srgbClr val="EE7F00"/>
                </a:solidFill>
              </a:rPr>
              <a:t>|</a:t>
            </a:r>
            <a:r>
              <a:rPr lang="cs-CZ" dirty="0"/>
              <a:t> MVD</a:t>
            </a:r>
          </a:p>
        </p:txBody>
      </p:sp>
      <p:sp>
        <p:nvSpPr>
          <p:cNvPr id="4" name="Nadpis 3"/>
          <p:cNvSpPr>
            <a:spLocks noGrp="1"/>
          </p:cNvSpPr>
          <p:nvPr>
            <p:ph type="title"/>
          </p:nvPr>
        </p:nvSpPr>
        <p:spPr/>
        <p:txBody>
          <a:bodyPr>
            <a:normAutofit/>
          </a:bodyPr>
          <a:lstStyle/>
          <a:p>
            <a:r>
              <a:rPr lang="cs-CZ" sz="3600" dirty="0"/>
              <a:t>Vizualizace dat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Liniový graf</a:t>
            </a:r>
          </a:p>
        </p:txBody>
      </p:sp>
      <p:sp>
        <p:nvSpPr>
          <p:cNvPr id="10" name="Zástupný symbol pro obsah 9">
            <a:extLst>
              <a:ext uri="{FF2B5EF4-FFF2-40B4-BE49-F238E27FC236}">
                <a16:creationId xmlns:a16="http://schemas.microsoft.com/office/drawing/2014/main" id="{355F1252-3C9D-4001-9ED8-BF65AC2D91E2}"/>
              </a:ext>
            </a:extLst>
          </p:cNvPr>
          <p:cNvSpPr>
            <a:spLocks noGrp="1"/>
          </p:cNvSpPr>
          <p:nvPr>
            <p:ph sz="quarter" idx="10"/>
          </p:nvPr>
        </p:nvSpPr>
        <p:spPr/>
        <p:txBody>
          <a:bodyPr>
            <a:normAutofit/>
          </a:bodyPr>
          <a:lstStyle/>
          <a:p>
            <a:pPr marL="285750" indent="-285750">
              <a:buFont typeface="Arial" panose="020B0604020202020204" pitchFamily="34" charset="0"/>
              <a:buChar char="•"/>
            </a:pPr>
            <a:r>
              <a:rPr lang="cs-CZ" sz="1400" dirty="0"/>
              <a:t>Také čárový nebo spojnicový graf</a:t>
            </a:r>
            <a:endParaRPr lang="en-US" sz="1400" dirty="0"/>
          </a:p>
        </p:txBody>
      </p:sp>
      <p:cxnSp>
        <p:nvCxnSpPr>
          <p:cNvPr id="15" name="Přímá spojnice se šipkou 14">
            <a:extLst>
              <a:ext uri="{FF2B5EF4-FFF2-40B4-BE49-F238E27FC236}">
                <a16:creationId xmlns:a16="http://schemas.microsoft.com/office/drawing/2014/main" id="{47E7C91D-27F7-4369-8505-4CFE4E212697}"/>
              </a:ext>
            </a:extLst>
          </p:cNvPr>
          <p:cNvCxnSpPr>
            <a:cxnSpLocks/>
          </p:cNvCxnSpPr>
          <p:nvPr/>
        </p:nvCxnSpPr>
        <p:spPr>
          <a:xfrm>
            <a:off x="2051720" y="4400293"/>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Přímá spojnice se šipkou 17">
            <a:extLst>
              <a:ext uri="{FF2B5EF4-FFF2-40B4-BE49-F238E27FC236}">
                <a16:creationId xmlns:a16="http://schemas.microsoft.com/office/drawing/2014/main" id="{1DDC3B44-5604-490D-800B-DCB41A6D0D7B}"/>
              </a:ext>
            </a:extLst>
          </p:cNvPr>
          <p:cNvCxnSpPr>
            <a:cxnSpLocks/>
          </p:cNvCxnSpPr>
          <p:nvPr/>
        </p:nvCxnSpPr>
        <p:spPr>
          <a:xfrm flipV="1">
            <a:off x="2051720" y="2564904"/>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Přímá spojnice se šipkou 20">
            <a:extLst>
              <a:ext uri="{FF2B5EF4-FFF2-40B4-BE49-F238E27FC236}">
                <a16:creationId xmlns:a16="http://schemas.microsoft.com/office/drawing/2014/main" id="{3F21928E-3874-4333-9521-9E8C3E59D7DD}"/>
              </a:ext>
            </a:extLst>
          </p:cNvPr>
          <p:cNvCxnSpPr>
            <a:cxnSpLocks/>
          </p:cNvCxnSpPr>
          <p:nvPr/>
        </p:nvCxnSpPr>
        <p:spPr>
          <a:xfrm>
            <a:off x="5220072" y="5301208"/>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Přímá spojnice se šipkou 22">
            <a:extLst>
              <a:ext uri="{FF2B5EF4-FFF2-40B4-BE49-F238E27FC236}">
                <a16:creationId xmlns:a16="http://schemas.microsoft.com/office/drawing/2014/main" id="{18C1D111-0DE9-4C90-9D9A-364628CD69E7}"/>
              </a:ext>
            </a:extLst>
          </p:cNvPr>
          <p:cNvCxnSpPr>
            <a:cxnSpLocks/>
          </p:cNvCxnSpPr>
          <p:nvPr/>
        </p:nvCxnSpPr>
        <p:spPr>
          <a:xfrm flipH="1">
            <a:off x="2555776" y="5287871"/>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ovéPole 24">
            <a:extLst>
              <a:ext uri="{FF2B5EF4-FFF2-40B4-BE49-F238E27FC236}">
                <a16:creationId xmlns:a16="http://schemas.microsoft.com/office/drawing/2014/main" id="{1F14D4F3-9408-4E15-AAD3-216C569065A8}"/>
              </a:ext>
            </a:extLst>
          </p:cNvPr>
          <p:cNvSpPr txBox="1"/>
          <p:nvPr/>
        </p:nvSpPr>
        <p:spPr>
          <a:xfrm>
            <a:off x="3890427" y="4976357"/>
            <a:ext cx="1345817" cy="1200329"/>
          </a:xfrm>
          <a:prstGeom prst="rect">
            <a:avLst/>
          </a:prstGeom>
          <a:noFill/>
        </p:spPr>
        <p:txBody>
          <a:bodyPr wrap="none" rtlCol="0">
            <a:spAutoFit/>
          </a:bodyPr>
          <a:lstStyle/>
          <a:p>
            <a:pPr algn="ctr"/>
            <a:r>
              <a:rPr lang="cs-CZ" dirty="0"/>
              <a:t>Kvantitativní</a:t>
            </a:r>
          </a:p>
          <a:p>
            <a:pPr algn="ctr"/>
            <a:r>
              <a:rPr lang="cs-CZ" dirty="0"/>
              <a:t>spojitá</a:t>
            </a:r>
          </a:p>
          <a:p>
            <a:pPr algn="ctr"/>
            <a:r>
              <a:rPr lang="cs-CZ" dirty="0"/>
              <a:t>nezávislá</a:t>
            </a:r>
          </a:p>
          <a:p>
            <a:pPr algn="ctr"/>
            <a:r>
              <a:rPr lang="cs-CZ" dirty="0"/>
              <a:t>proměnná</a:t>
            </a:r>
            <a:endParaRPr lang="en-US" dirty="0"/>
          </a:p>
        </p:txBody>
      </p:sp>
      <p:sp>
        <p:nvSpPr>
          <p:cNvPr id="27" name="TextovéPole 26">
            <a:extLst>
              <a:ext uri="{FF2B5EF4-FFF2-40B4-BE49-F238E27FC236}">
                <a16:creationId xmlns:a16="http://schemas.microsoft.com/office/drawing/2014/main" id="{B294AAC9-BF8F-438D-9987-8D447FCC892E}"/>
              </a:ext>
            </a:extLst>
          </p:cNvPr>
          <p:cNvSpPr txBox="1"/>
          <p:nvPr/>
        </p:nvSpPr>
        <p:spPr>
          <a:xfrm>
            <a:off x="1378811" y="3299259"/>
            <a:ext cx="1345817" cy="1200329"/>
          </a:xfrm>
          <a:prstGeom prst="rect">
            <a:avLst/>
          </a:prstGeom>
          <a:noFill/>
        </p:spPr>
        <p:txBody>
          <a:bodyPr wrap="none" rtlCol="0">
            <a:spAutoFit/>
          </a:bodyPr>
          <a:lstStyle/>
          <a:p>
            <a:pPr algn="ctr"/>
            <a:r>
              <a:rPr lang="cs-CZ" dirty="0"/>
              <a:t>Kvantitativní</a:t>
            </a:r>
          </a:p>
          <a:p>
            <a:pPr algn="ctr"/>
            <a:r>
              <a:rPr lang="cs-CZ" dirty="0"/>
              <a:t>spojitá</a:t>
            </a:r>
          </a:p>
          <a:p>
            <a:pPr algn="ctr"/>
            <a:r>
              <a:rPr lang="cs-CZ" dirty="0"/>
              <a:t>závislá</a:t>
            </a:r>
          </a:p>
          <a:p>
            <a:pPr algn="ctr"/>
            <a:r>
              <a:rPr lang="cs-CZ" dirty="0"/>
              <a:t>proměnná</a:t>
            </a:r>
            <a:endParaRPr lang="en-US" dirty="0"/>
          </a:p>
        </p:txBody>
      </p:sp>
      <p:graphicFrame>
        <p:nvGraphicFramePr>
          <p:cNvPr id="4" name="Graf 3">
            <a:extLst>
              <a:ext uri="{FF2B5EF4-FFF2-40B4-BE49-F238E27FC236}">
                <a16:creationId xmlns:a16="http://schemas.microsoft.com/office/drawing/2014/main" id="{7C49C04F-931C-44A0-9C4E-6D924B637D8E}"/>
              </a:ext>
            </a:extLst>
          </p:cNvPr>
          <p:cNvGraphicFramePr/>
          <p:nvPr>
            <p:extLst>
              <p:ext uri="{D42A27DB-BD31-4B8C-83A1-F6EECF244321}">
                <p14:modId xmlns:p14="http://schemas.microsoft.com/office/powerpoint/2010/main" val="1262117255"/>
              </p:ext>
            </p:extLst>
          </p:nvPr>
        </p:nvGraphicFramePr>
        <p:xfrm>
          <a:off x="2598316" y="2508789"/>
          <a:ext cx="3821057" cy="25922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5671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Bodový graf</a:t>
            </a:r>
          </a:p>
        </p:txBody>
      </p:sp>
      <p:graphicFrame>
        <p:nvGraphicFramePr>
          <p:cNvPr id="5" name="Zástupný symbol pro obsah 4">
            <a:extLst>
              <a:ext uri="{FF2B5EF4-FFF2-40B4-BE49-F238E27FC236}">
                <a16:creationId xmlns:a16="http://schemas.microsoft.com/office/drawing/2014/main" id="{74E94D8F-C24F-41AC-90BF-D0ECFDCED431}"/>
              </a:ext>
            </a:extLst>
          </p:cNvPr>
          <p:cNvGraphicFramePr>
            <a:graphicFrameLocks noGrp="1"/>
          </p:cNvGraphicFramePr>
          <p:nvPr>
            <p:ph sz="quarter" idx="10"/>
            <p:extLst>
              <p:ext uri="{D42A27DB-BD31-4B8C-83A1-F6EECF244321}">
                <p14:modId xmlns:p14="http://schemas.microsoft.com/office/powerpoint/2010/main" val="1579934801"/>
              </p:ext>
            </p:extLst>
          </p:nvPr>
        </p:nvGraphicFramePr>
        <p:xfrm>
          <a:off x="2724627" y="2348884"/>
          <a:ext cx="4007609" cy="2521730"/>
        </p:xfrm>
        <a:graphic>
          <a:graphicData uri="http://schemas.openxmlformats.org/drawingml/2006/chart">
            <c:chart xmlns:c="http://schemas.openxmlformats.org/drawingml/2006/chart" xmlns:r="http://schemas.openxmlformats.org/officeDocument/2006/relationships" r:id="rId4"/>
          </a:graphicData>
        </a:graphic>
      </p:graphicFrame>
      <p:cxnSp>
        <p:nvCxnSpPr>
          <p:cNvPr id="15" name="Přímá spojnice se šipkou 14">
            <a:extLst>
              <a:ext uri="{FF2B5EF4-FFF2-40B4-BE49-F238E27FC236}">
                <a16:creationId xmlns:a16="http://schemas.microsoft.com/office/drawing/2014/main" id="{47E7C91D-27F7-4369-8505-4CFE4E212697}"/>
              </a:ext>
            </a:extLst>
          </p:cNvPr>
          <p:cNvCxnSpPr>
            <a:cxnSpLocks/>
          </p:cNvCxnSpPr>
          <p:nvPr/>
        </p:nvCxnSpPr>
        <p:spPr>
          <a:xfrm>
            <a:off x="2051720" y="4400293"/>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Přímá spojnice se šipkou 17">
            <a:extLst>
              <a:ext uri="{FF2B5EF4-FFF2-40B4-BE49-F238E27FC236}">
                <a16:creationId xmlns:a16="http://schemas.microsoft.com/office/drawing/2014/main" id="{1DDC3B44-5604-490D-800B-DCB41A6D0D7B}"/>
              </a:ext>
            </a:extLst>
          </p:cNvPr>
          <p:cNvCxnSpPr>
            <a:cxnSpLocks/>
          </p:cNvCxnSpPr>
          <p:nvPr/>
        </p:nvCxnSpPr>
        <p:spPr>
          <a:xfrm flipV="1">
            <a:off x="2051720" y="2564904"/>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Přímá spojnice se šipkou 20">
            <a:extLst>
              <a:ext uri="{FF2B5EF4-FFF2-40B4-BE49-F238E27FC236}">
                <a16:creationId xmlns:a16="http://schemas.microsoft.com/office/drawing/2014/main" id="{3F21928E-3874-4333-9521-9E8C3E59D7DD}"/>
              </a:ext>
            </a:extLst>
          </p:cNvPr>
          <p:cNvCxnSpPr>
            <a:cxnSpLocks/>
          </p:cNvCxnSpPr>
          <p:nvPr/>
        </p:nvCxnSpPr>
        <p:spPr>
          <a:xfrm>
            <a:off x="5220072" y="5301208"/>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Přímá spojnice se šipkou 22">
            <a:extLst>
              <a:ext uri="{FF2B5EF4-FFF2-40B4-BE49-F238E27FC236}">
                <a16:creationId xmlns:a16="http://schemas.microsoft.com/office/drawing/2014/main" id="{18C1D111-0DE9-4C90-9D9A-364628CD69E7}"/>
              </a:ext>
            </a:extLst>
          </p:cNvPr>
          <p:cNvCxnSpPr>
            <a:cxnSpLocks/>
          </p:cNvCxnSpPr>
          <p:nvPr/>
        </p:nvCxnSpPr>
        <p:spPr>
          <a:xfrm flipH="1">
            <a:off x="2555776" y="5287871"/>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ovéPole 24">
            <a:extLst>
              <a:ext uri="{FF2B5EF4-FFF2-40B4-BE49-F238E27FC236}">
                <a16:creationId xmlns:a16="http://schemas.microsoft.com/office/drawing/2014/main" id="{1F14D4F3-9408-4E15-AAD3-216C569065A8}"/>
              </a:ext>
            </a:extLst>
          </p:cNvPr>
          <p:cNvSpPr txBox="1"/>
          <p:nvPr/>
        </p:nvSpPr>
        <p:spPr>
          <a:xfrm>
            <a:off x="3890427" y="4976357"/>
            <a:ext cx="1345817" cy="923330"/>
          </a:xfrm>
          <a:prstGeom prst="rect">
            <a:avLst/>
          </a:prstGeom>
          <a:noFill/>
        </p:spPr>
        <p:txBody>
          <a:bodyPr wrap="none" rtlCol="0">
            <a:spAutoFit/>
          </a:bodyPr>
          <a:lstStyle/>
          <a:p>
            <a:pPr algn="ctr"/>
            <a:r>
              <a:rPr lang="cs-CZ" dirty="0"/>
              <a:t>Kvantitativní</a:t>
            </a:r>
          </a:p>
          <a:p>
            <a:pPr algn="ctr"/>
            <a:r>
              <a:rPr lang="cs-CZ" dirty="0"/>
              <a:t>nezávislá</a:t>
            </a:r>
          </a:p>
          <a:p>
            <a:pPr algn="ctr"/>
            <a:r>
              <a:rPr lang="cs-CZ" dirty="0"/>
              <a:t>proměnná</a:t>
            </a:r>
            <a:endParaRPr lang="en-US" dirty="0"/>
          </a:p>
        </p:txBody>
      </p:sp>
      <p:sp>
        <p:nvSpPr>
          <p:cNvPr id="27" name="TextovéPole 26">
            <a:extLst>
              <a:ext uri="{FF2B5EF4-FFF2-40B4-BE49-F238E27FC236}">
                <a16:creationId xmlns:a16="http://schemas.microsoft.com/office/drawing/2014/main" id="{B294AAC9-BF8F-438D-9987-8D447FCC892E}"/>
              </a:ext>
            </a:extLst>
          </p:cNvPr>
          <p:cNvSpPr txBox="1"/>
          <p:nvPr/>
        </p:nvSpPr>
        <p:spPr>
          <a:xfrm>
            <a:off x="1378811" y="3299259"/>
            <a:ext cx="1345817" cy="923330"/>
          </a:xfrm>
          <a:prstGeom prst="rect">
            <a:avLst/>
          </a:prstGeom>
          <a:noFill/>
        </p:spPr>
        <p:txBody>
          <a:bodyPr wrap="none" rtlCol="0">
            <a:spAutoFit/>
          </a:bodyPr>
          <a:lstStyle/>
          <a:p>
            <a:pPr algn="ctr"/>
            <a:r>
              <a:rPr lang="cs-CZ" dirty="0"/>
              <a:t>Kvantitativní</a:t>
            </a:r>
          </a:p>
          <a:p>
            <a:pPr algn="ctr"/>
            <a:r>
              <a:rPr lang="cs-CZ" dirty="0"/>
              <a:t>nezávislá</a:t>
            </a:r>
          </a:p>
          <a:p>
            <a:pPr algn="ctr"/>
            <a:r>
              <a:rPr lang="cs-CZ" dirty="0"/>
              <a:t>proměnná</a:t>
            </a:r>
            <a:endParaRPr lang="en-US" dirty="0"/>
          </a:p>
        </p:txBody>
      </p:sp>
    </p:spTree>
    <p:extLst>
      <p:ext uri="{BB962C8B-B14F-4D97-AF65-F5344CB8AC3E}">
        <p14:creationId xmlns:p14="http://schemas.microsoft.com/office/powerpoint/2010/main" val="2667666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err="1"/>
              <a:t>Ganttův</a:t>
            </a:r>
            <a:r>
              <a:rPr lang="cs-CZ" dirty="0"/>
              <a:t> diagram</a:t>
            </a:r>
          </a:p>
        </p:txBody>
      </p:sp>
      <p:cxnSp>
        <p:nvCxnSpPr>
          <p:cNvPr id="15" name="Přímá spojnice se šipkou 14">
            <a:extLst>
              <a:ext uri="{FF2B5EF4-FFF2-40B4-BE49-F238E27FC236}">
                <a16:creationId xmlns:a16="http://schemas.microsoft.com/office/drawing/2014/main" id="{47E7C91D-27F7-4369-8505-4CFE4E212697}"/>
              </a:ext>
            </a:extLst>
          </p:cNvPr>
          <p:cNvCxnSpPr>
            <a:cxnSpLocks/>
          </p:cNvCxnSpPr>
          <p:nvPr/>
        </p:nvCxnSpPr>
        <p:spPr>
          <a:xfrm>
            <a:off x="2051720" y="4400293"/>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Přímá spojnice se šipkou 17">
            <a:extLst>
              <a:ext uri="{FF2B5EF4-FFF2-40B4-BE49-F238E27FC236}">
                <a16:creationId xmlns:a16="http://schemas.microsoft.com/office/drawing/2014/main" id="{1DDC3B44-5604-490D-800B-DCB41A6D0D7B}"/>
              </a:ext>
            </a:extLst>
          </p:cNvPr>
          <p:cNvCxnSpPr>
            <a:cxnSpLocks/>
          </p:cNvCxnSpPr>
          <p:nvPr/>
        </p:nvCxnSpPr>
        <p:spPr>
          <a:xfrm flipV="1">
            <a:off x="2051720" y="2564904"/>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Přímá spojnice se šipkou 20">
            <a:extLst>
              <a:ext uri="{FF2B5EF4-FFF2-40B4-BE49-F238E27FC236}">
                <a16:creationId xmlns:a16="http://schemas.microsoft.com/office/drawing/2014/main" id="{3F21928E-3874-4333-9521-9E8C3E59D7DD}"/>
              </a:ext>
            </a:extLst>
          </p:cNvPr>
          <p:cNvCxnSpPr>
            <a:cxnSpLocks/>
          </p:cNvCxnSpPr>
          <p:nvPr/>
        </p:nvCxnSpPr>
        <p:spPr>
          <a:xfrm>
            <a:off x="5220072" y="5301208"/>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Přímá spojnice se šipkou 22">
            <a:extLst>
              <a:ext uri="{FF2B5EF4-FFF2-40B4-BE49-F238E27FC236}">
                <a16:creationId xmlns:a16="http://schemas.microsoft.com/office/drawing/2014/main" id="{18C1D111-0DE9-4C90-9D9A-364628CD69E7}"/>
              </a:ext>
            </a:extLst>
          </p:cNvPr>
          <p:cNvCxnSpPr>
            <a:cxnSpLocks/>
          </p:cNvCxnSpPr>
          <p:nvPr/>
        </p:nvCxnSpPr>
        <p:spPr>
          <a:xfrm flipH="1">
            <a:off x="2555776" y="5287871"/>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ovéPole 24">
            <a:extLst>
              <a:ext uri="{FF2B5EF4-FFF2-40B4-BE49-F238E27FC236}">
                <a16:creationId xmlns:a16="http://schemas.microsoft.com/office/drawing/2014/main" id="{1F14D4F3-9408-4E15-AAD3-216C569065A8}"/>
              </a:ext>
            </a:extLst>
          </p:cNvPr>
          <p:cNvSpPr txBox="1"/>
          <p:nvPr/>
        </p:nvSpPr>
        <p:spPr>
          <a:xfrm>
            <a:off x="3890427" y="4976357"/>
            <a:ext cx="1345817" cy="923330"/>
          </a:xfrm>
          <a:prstGeom prst="rect">
            <a:avLst/>
          </a:prstGeom>
          <a:noFill/>
        </p:spPr>
        <p:txBody>
          <a:bodyPr wrap="none" rtlCol="0">
            <a:spAutoFit/>
          </a:bodyPr>
          <a:lstStyle/>
          <a:p>
            <a:pPr algn="ctr"/>
            <a:r>
              <a:rPr lang="cs-CZ" dirty="0"/>
              <a:t>Kvantitativní</a:t>
            </a:r>
          </a:p>
          <a:p>
            <a:pPr algn="ctr"/>
            <a:r>
              <a:rPr lang="cs-CZ" dirty="0"/>
              <a:t>nezávislá</a:t>
            </a:r>
          </a:p>
          <a:p>
            <a:pPr algn="ctr"/>
            <a:r>
              <a:rPr lang="cs-CZ" dirty="0"/>
              <a:t>proměnná</a:t>
            </a:r>
            <a:endParaRPr lang="en-US" dirty="0"/>
          </a:p>
        </p:txBody>
      </p:sp>
      <p:sp>
        <p:nvSpPr>
          <p:cNvPr id="27" name="TextovéPole 26">
            <a:extLst>
              <a:ext uri="{FF2B5EF4-FFF2-40B4-BE49-F238E27FC236}">
                <a16:creationId xmlns:a16="http://schemas.microsoft.com/office/drawing/2014/main" id="{B294AAC9-BF8F-438D-9987-8D447FCC892E}"/>
              </a:ext>
            </a:extLst>
          </p:cNvPr>
          <p:cNvSpPr txBox="1"/>
          <p:nvPr/>
        </p:nvSpPr>
        <p:spPr>
          <a:xfrm>
            <a:off x="1472330" y="3299259"/>
            <a:ext cx="1158779" cy="923330"/>
          </a:xfrm>
          <a:prstGeom prst="rect">
            <a:avLst/>
          </a:prstGeom>
          <a:noFill/>
        </p:spPr>
        <p:txBody>
          <a:bodyPr wrap="none" rtlCol="0">
            <a:spAutoFit/>
          </a:bodyPr>
          <a:lstStyle/>
          <a:p>
            <a:pPr algn="ctr"/>
            <a:r>
              <a:rPr lang="cs-CZ" dirty="0"/>
              <a:t>Diskrétní</a:t>
            </a:r>
          </a:p>
          <a:p>
            <a:pPr algn="ctr"/>
            <a:r>
              <a:rPr lang="cs-CZ" dirty="0"/>
              <a:t>nezávislá</a:t>
            </a:r>
          </a:p>
          <a:p>
            <a:pPr algn="ctr"/>
            <a:r>
              <a:rPr lang="cs-CZ" dirty="0"/>
              <a:t>proměnná</a:t>
            </a:r>
            <a:endParaRPr lang="en-US" dirty="0"/>
          </a:p>
        </p:txBody>
      </p:sp>
      <p:pic>
        <p:nvPicPr>
          <p:cNvPr id="3074" name="Picture 2" descr="Ukázka simulovaného Ganttova diagramu">
            <a:extLst>
              <a:ext uri="{FF2B5EF4-FFF2-40B4-BE49-F238E27FC236}">
                <a16:creationId xmlns:a16="http://schemas.microsoft.com/office/drawing/2014/main" id="{73EE4DA3-3538-4F2B-9D8E-0613487B1F57}"/>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a:stretch>
            <a:fillRect/>
          </a:stretch>
        </p:blipFill>
        <p:spPr bwMode="auto">
          <a:xfrm>
            <a:off x="2730476" y="2445465"/>
            <a:ext cx="4124515" cy="252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434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Tabulka</a:t>
            </a:r>
          </a:p>
        </p:txBody>
      </p:sp>
      <p:cxnSp>
        <p:nvCxnSpPr>
          <p:cNvPr id="15" name="Přímá spojnice se šipkou 14">
            <a:extLst>
              <a:ext uri="{FF2B5EF4-FFF2-40B4-BE49-F238E27FC236}">
                <a16:creationId xmlns:a16="http://schemas.microsoft.com/office/drawing/2014/main" id="{47E7C91D-27F7-4369-8505-4CFE4E212697}"/>
              </a:ext>
            </a:extLst>
          </p:cNvPr>
          <p:cNvCxnSpPr>
            <a:cxnSpLocks/>
          </p:cNvCxnSpPr>
          <p:nvPr/>
        </p:nvCxnSpPr>
        <p:spPr>
          <a:xfrm>
            <a:off x="2051720" y="4400293"/>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Přímá spojnice se šipkou 17">
            <a:extLst>
              <a:ext uri="{FF2B5EF4-FFF2-40B4-BE49-F238E27FC236}">
                <a16:creationId xmlns:a16="http://schemas.microsoft.com/office/drawing/2014/main" id="{1DDC3B44-5604-490D-800B-DCB41A6D0D7B}"/>
              </a:ext>
            </a:extLst>
          </p:cNvPr>
          <p:cNvCxnSpPr>
            <a:cxnSpLocks/>
          </p:cNvCxnSpPr>
          <p:nvPr/>
        </p:nvCxnSpPr>
        <p:spPr>
          <a:xfrm flipV="1">
            <a:off x="2051720" y="2564904"/>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Přímá spojnice se šipkou 20">
            <a:extLst>
              <a:ext uri="{FF2B5EF4-FFF2-40B4-BE49-F238E27FC236}">
                <a16:creationId xmlns:a16="http://schemas.microsoft.com/office/drawing/2014/main" id="{3F21928E-3874-4333-9521-9E8C3E59D7DD}"/>
              </a:ext>
            </a:extLst>
          </p:cNvPr>
          <p:cNvCxnSpPr>
            <a:cxnSpLocks/>
          </p:cNvCxnSpPr>
          <p:nvPr/>
        </p:nvCxnSpPr>
        <p:spPr>
          <a:xfrm>
            <a:off x="5220072" y="5301208"/>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Přímá spojnice se šipkou 22">
            <a:extLst>
              <a:ext uri="{FF2B5EF4-FFF2-40B4-BE49-F238E27FC236}">
                <a16:creationId xmlns:a16="http://schemas.microsoft.com/office/drawing/2014/main" id="{18C1D111-0DE9-4C90-9D9A-364628CD69E7}"/>
              </a:ext>
            </a:extLst>
          </p:cNvPr>
          <p:cNvCxnSpPr>
            <a:cxnSpLocks/>
          </p:cNvCxnSpPr>
          <p:nvPr/>
        </p:nvCxnSpPr>
        <p:spPr>
          <a:xfrm flipH="1">
            <a:off x="2555776" y="5287871"/>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ovéPole 24">
            <a:extLst>
              <a:ext uri="{FF2B5EF4-FFF2-40B4-BE49-F238E27FC236}">
                <a16:creationId xmlns:a16="http://schemas.microsoft.com/office/drawing/2014/main" id="{1F14D4F3-9408-4E15-AAD3-216C569065A8}"/>
              </a:ext>
            </a:extLst>
          </p:cNvPr>
          <p:cNvSpPr txBox="1"/>
          <p:nvPr/>
        </p:nvSpPr>
        <p:spPr>
          <a:xfrm>
            <a:off x="3983946" y="4976357"/>
            <a:ext cx="1158779" cy="923330"/>
          </a:xfrm>
          <a:prstGeom prst="rect">
            <a:avLst/>
          </a:prstGeom>
          <a:noFill/>
        </p:spPr>
        <p:txBody>
          <a:bodyPr wrap="none" rtlCol="0">
            <a:spAutoFit/>
          </a:bodyPr>
          <a:lstStyle/>
          <a:p>
            <a:pPr algn="ctr"/>
            <a:r>
              <a:rPr lang="cs-CZ" dirty="0"/>
              <a:t>Diskrétní</a:t>
            </a:r>
          </a:p>
          <a:p>
            <a:pPr algn="ctr"/>
            <a:r>
              <a:rPr lang="cs-CZ" dirty="0"/>
              <a:t>nezávislá</a:t>
            </a:r>
          </a:p>
          <a:p>
            <a:pPr algn="ctr"/>
            <a:r>
              <a:rPr lang="cs-CZ" dirty="0"/>
              <a:t>proměnná</a:t>
            </a:r>
            <a:endParaRPr lang="en-US" dirty="0"/>
          </a:p>
        </p:txBody>
      </p:sp>
      <p:sp>
        <p:nvSpPr>
          <p:cNvPr id="27" name="TextovéPole 26">
            <a:extLst>
              <a:ext uri="{FF2B5EF4-FFF2-40B4-BE49-F238E27FC236}">
                <a16:creationId xmlns:a16="http://schemas.microsoft.com/office/drawing/2014/main" id="{B294AAC9-BF8F-438D-9987-8D447FCC892E}"/>
              </a:ext>
            </a:extLst>
          </p:cNvPr>
          <p:cNvSpPr txBox="1"/>
          <p:nvPr/>
        </p:nvSpPr>
        <p:spPr>
          <a:xfrm>
            <a:off x="1472330" y="3299259"/>
            <a:ext cx="1158779" cy="923330"/>
          </a:xfrm>
          <a:prstGeom prst="rect">
            <a:avLst/>
          </a:prstGeom>
          <a:noFill/>
        </p:spPr>
        <p:txBody>
          <a:bodyPr wrap="none" rtlCol="0">
            <a:spAutoFit/>
          </a:bodyPr>
          <a:lstStyle/>
          <a:p>
            <a:pPr algn="ctr"/>
            <a:r>
              <a:rPr lang="cs-CZ" dirty="0"/>
              <a:t>Diskrétní</a:t>
            </a:r>
          </a:p>
          <a:p>
            <a:pPr algn="ctr"/>
            <a:r>
              <a:rPr lang="cs-CZ" dirty="0"/>
              <a:t>nezávislá</a:t>
            </a:r>
          </a:p>
          <a:p>
            <a:pPr algn="ctr"/>
            <a:r>
              <a:rPr lang="cs-CZ" dirty="0"/>
              <a:t>proměnná</a:t>
            </a:r>
            <a:endParaRPr lang="en-US" dirty="0"/>
          </a:p>
        </p:txBody>
      </p:sp>
      <p:graphicFrame>
        <p:nvGraphicFramePr>
          <p:cNvPr id="4" name="Zástupný symbol pro obsah 3">
            <a:extLst>
              <a:ext uri="{FF2B5EF4-FFF2-40B4-BE49-F238E27FC236}">
                <a16:creationId xmlns:a16="http://schemas.microsoft.com/office/drawing/2014/main" id="{992E6CA6-6C8E-4E9C-9699-397DF6DC4E98}"/>
              </a:ext>
            </a:extLst>
          </p:cNvPr>
          <p:cNvGraphicFramePr>
            <a:graphicFrameLocks noGrp="1"/>
          </p:cNvGraphicFramePr>
          <p:nvPr>
            <p:ph sz="quarter" idx="10"/>
            <p:extLst>
              <p:ext uri="{D42A27DB-BD31-4B8C-83A1-F6EECF244321}">
                <p14:modId xmlns:p14="http://schemas.microsoft.com/office/powerpoint/2010/main" val="3488486473"/>
              </p:ext>
            </p:extLst>
          </p:nvPr>
        </p:nvGraphicFramePr>
        <p:xfrm>
          <a:off x="2631109" y="2680732"/>
          <a:ext cx="4536306" cy="2160384"/>
        </p:xfrm>
        <a:graphic>
          <a:graphicData uri="http://schemas.openxmlformats.org/drawingml/2006/table">
            <a:tbl>
              <a:tblPr firstRow="1" bandRow="1">
                <a:tableStyleId>{93296810-A885-4BE3-A3E7-6D5BEEA58F35}</a:tableStyleId>
              </a:tblPr>
              <a:tblGrid>
                <a:gridCol w="1512102">
                  <a:extLst>
                    <a:ext uri="{9D8B030D-6E8A-4147-A177-3AD203B41FA5}">
                      <a16:colId xmlns:a16="http://schemas.microsoft.com/office/drawing/2014/main" val="3176420395"/>
                    </a:ext>
                  </a:extLst>
                </a:gridCol>
                <a:gridCol w="1512102">
                  <a:extLst>
                    <a:ext uri="{9D8B030D-6E8A-4147-A177-3AD203B41FA5}">
                      <a16:colId xmlns:a16="http://schemas.microsoft.com/office/drawing/2014/main" val="1108446269"/>
                    </a:ext>
                  </a:extLst>
                </a:gridCol>
                <a:gridCol w="1512102">
                  <a:extLst>
                    <a:ext uri="{9D8B030D-6E8A-4147-A177-3AD203B41FA5}">
                      <a16:colId xmlns:a16="http://schemas.microsoft.com/office/drawing/2014/main" val="1794105438"/>
                    </a:ext>
                  </a:extLst>
                </a:gridCol>
              </a:tblGrid>
              <a:tr h="720128">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62700388"/>
                  </a:ext>
                </a:extLst>
              </a:tr>
              <a:tr h="72012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32035379"/>
                  </a:ext>
                </a:extLst>
              </a:tr>
              <a:tr h="720128">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24892432"/>
                  </a:ext>
                </a:extLst>
              </a:tr>
            </a:tbl>
          </a:graphicData>
        </a:graphic>
      </p:graphicFrame>
    </p:spTree>
    <p:extLst>
      <p:ext uri="{BB962C8B-B14F-4D97-AF65-F5344CB8AC3E}">
        <p14:creationId xmlns:p14="http://schemas.microsoft.com/office/powerpoint/2010/main" val="327985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Co použít?</a:t>
            </a:r>
          </a:p>
        </p:txBody>
      </p:sp>
      <p:graphicFrame>
        <p:nvGraphicFramePr>
          <p:cNvPr id="5" name="Zástupný symbol pro obsah 4">
            <a:extLst>
              <a:ext uri="{FF2B5EF4-FFF2-40B4-BE49-F238E27FC236}">
                <a16:creationId xmlns:a16="http://schemas.microsoft.com/office/drawing/2014/main" id="{76069BF0-DA1D-40F2-8EFC-4F6A960B235E}"/>
              </a:ext>
            </a:extLst>
          </p:cNvPr>
          <p:cNvGraphicFramePr>
            <a:graphicFrameLocks noGrp="1"/>
          </p:cNvGraphicFramePr>
          <p:nvPr>
            <p:ph sz="quarter" idx="10"/>
            <p:extLst>
              <p:ext uri="{D42A27DB-BD31-4B8C-83A1-F6EECF244321}">
                <p14:modId xmlns:p14="http://schemas.microsoft.com/office/powerpoint/2010/main" val="3294687638"/>
              </p:ext>
            </p:extLst>
          </p:nvPr>
        </p:nvGraphicFramePr>
        <p:xfrm>
          <a:off x="539750" y="2276872"/>
          <a:ext cx="8064698" cy="3032760"/>
        </p:xfrm>
        <a:graphic>
          <a:graphicData uri="http://schemas.openxmlformats.org/drawingml/2006/table">
            <a:tbl>
              <a:tblPr firstRow="1" bandRow="1">
                <a:tableStyleId>{93296810-A885-4BE3-A3E7-6D5BEEA58F35}</a:tableStyleId>
              </a:tblPr>
              <a:tblGrid>
                <a:gridCol w="2016323">
                  <a:extLst>
                    <a:ext uri="{9D8B030D-6E8A-4147-A177-3AD203B41FA5}">
                      <a16:colId xmlns:a16="http://schemas.microsoft.com/office/drawing/2014/main" val="622642134"/>
                    </a:ext>
                  </a:extLst>
                </a:gridCol>
                <a:gridCol w="2016125">
                  <a:extLst>
                    <a:ext uri="{9D8B030D-6E8A-4147-A177-3AD203B41FA5}">
                      <a16:colId xmlns:a16="http://schemas.microsoft.com/office/drawing/2014/main" val="114559068"/>
                    </a:ext>
                  </a:extLst>
                </a:gridCol>
                <a:gridCol w="2016125">
                  <a:extLst>
                    <a:ext uri="{9D8B030D-6E8A-4147-A177-3AD203B41FA5}">
                      <a16:colId xmlns:a16="http://schemas.microsoft.com/office/drawing/2014/main" val="4223257061"/>
                    </a:ext>
                  </a:extLst>
                </a:gridCol>
                <a:gridCol w="2016125">
                  <a:extLst>
                    <a:ext uri="{9D8B030D-6E8A-4147-A177-3AD203B41FA5}">
                      <a16:colId xmlns:a16="http://schemas.microsoft.com/office/drawing/2014/main" val="904740757"/>
                    </a:ext>
                  </a:extLst>
                </a:gridCol>
              </a:tblGrid>
              <a:tr h="370840">
                <a:tc>
                  <a:txBody>
                    <a:bodyPr/>
                    <a:lstStyle/>
                    <a:p>
                      <a:endParaRPr lang="en-US" dirty="0"/>
                    </a:p>
                  </a:txBody>
                  <a:tcPr>
                    <a:solidFill>
                      <a:schemeClr val="bg1"/>
                    </a:solidFill>
                  </a:tcPr>
                </a:tc>
                <a:tc>
                  <a:txBody>
                    <a:bodyPr/>
                    <a:lstStyle/>
                    <a:p>
                      <a:endParaRPr lang="en-US" dirty="0"/>
                    </a:p>
                  </a:txBody>
                  <a:tcPr>
                    <a:solidFill>
                      <a:schemeClr val="bg1"/>
                    </a:solidFill>
                  </a:tcPr>
                </a:tc>
                <a:tc gridSpan="2">
                  <a:txBody>
                    <a:bodyPr/>
                    <a:lstStyle/>
                    <a:p>
                      <a:pPr algn="ctr"/>
                      <a:r>
                        <a:rPr lang="cs-CZ" b="1" dirty="0">
                          <a:solidFill>
                            <a:schemeClr val="bg1"/>
                          </a:solidFill>
                        </a:rPr>
                        <a:t>Nezávislá</a:t>
                      </a:r>
                      <a:endParaRPr lang="en-US" b="1" dirty="0">
                        <a:solidFill>
                          <a:schemeClr val="bg1"/>
                        </a:solidFill>
                      </a:endParaRPr>
                    </a:p>
                  </a:txBody>
                  <a:tcPr>
                    <a:solidFill>
                      <a:srgbClr val="F79646"/>
                    </a:solidFill>
                  </a:tcPr>
                </a:tc>
                <a:tc hMerge="1">
                  <a:txBody>
                    <a:bodyPr/>
                    <a:lstStyle/>
                    <a:p>
                      <a:endParaRPr lang="en-US" dirty="0"/>
                    </a:p>
                  </a:txBody>
                  <a:tcPr/>
                </a:tc>
                <a:extLst>
                  <a:ext uri="{0D108BD9-81ED-4DB2-BD59-A6C34878D82A}">
                    <a16:rowId xmlns:a16="http://schemas.microsoft.com/office/drawing/2014/main" val="3104988417"/>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r>
                        <a:rPr lang="cs-CZ" b="1" dirty="0">
                          <a:solidFill>
                            <a:schemeClr val="bg1"/>
                          </a:solidFill>
                        </a:rPr>
                        <a:t>Diskrétní</a:t>
                      </a:r>
                      <a:endParaRPr lang="en-US" b="1" dirty="0">
                        <a:solidFill>
                          <a:schemeClr val="bg1"/>
                        </a:solidFill>
                      </a:endParaRPr>
                    </a:p>
                  </a:txBody>
                  <a:tcPr>
                    <a:solidFill>
                      <a:srgbClr val="F79646"/>
                    </a:solidFill>
                  </a:tcPr>
                </a:tc>
                <a:tc>
                  <a:txBody>
                    <a:bodyPr/>
                    <a:lstStyle/>
                    <a:p>
                      <a:pPr algn="ctr"/>
                      <a:r>
                        <a:rPr lang="cs-CZ" b="1" dirty="0">
                          <a:solidFill>
                            <a:schemeClr val="bg1"/>
                          </a:solidFill>
                        </a:rPr>
                        <a:t>Spojitá</a:t>
                      </a:r>
                      <a:endParaRPr lang="en-US" b="1" dirty="0">
                        <a:solidFill>
                          <a:schemeClr val="bg1"/>
                        </a:solidFill>
                      </a:endParaRPr>
                    </a:p>
                  </a:txBody>
                  <a:tcPr>
                    <a:solidFill>
                      <a:srgbClr val="F79646"/>
                    </a:solidFill>
                  </a:tcPr>
                </a:tc>
                <a:extLst>
                  <a:ext uri="{0D108BD9-81ED-4DB2-BD59-A6C34878D82A}">
                    <a16:rowId xmlns:a16="http://schemas.microsoft.com/office/drawing/2014/main" val="3931064395"/>
                  </a:ext>
                </a:extLst>
              </a:tr>
              <a:tr h="370840">
                <a:tc rowSpan="2">
                  <a:txBody>
                    <a:bodyPr/>
                    <a:lstStyle/>
                    <a:p>
                      <a:pPr algn="ctr"/>
                      <a:r>
                        <a:rPr lang="cs-CZ" b="1" dirty="0">
                          <a:solidFill>
                            <a:schemeClr val="bg1"/>
                          </a:solidFill>
                        </a:rPr>
                        <a:t>Závislá</a:t>
                      </a:r>
                      <a:endParaRPr lang="en-US" b="1" dirty="0">
                        <a:solidFill>
                          <a:schemeClr val="bg1"/>
                        </a:solidFill>
                      </a:endParaRPr>
                    </a:p>
                  </a:txBody>
                  <a:tcPr anchor="ctr">
                    <a:solidFill>
                      <a:srgbClr val="F79646"/>
                    </a:solidFill>
                  </a:tcPr>
                </a:tc>
                <a:tc>
                  <a:txBody>
                    <a:bodyPr/>
                    <a:lstStyle/>
                    <a:p>
                      <a:pPr algn="ctr"/>
                      <a:r>
                        <a:rPr lang="cs-CZ" b="1" dirty="0">
                          <a:solidFill>
                            <a:schemeClr val="bg1"/>
                          </a:solidFill>
                        </a:rPr>
                        <a:t>Kvantitativní</a:t>
                      </a:r>
                    </a:p>
                    <a:p>
                      <a:pPr algn="ctr"/>
                      <a:r>
                        <a:rPr lang="cs-CZ" b="1" dirty="0">
                          <a:solidFill>
                            <a:schemeClr val="bg1"/>
                          </a:solidFill>
                        </a:rPr>
                        <a:t>Spojitá</a:t>
                      </a:r>
                      <a:endParaRPr lang="en-US" b="1" dirty="0">
                        <a:solidFill>
                          <a:schemeClr val="bg1"/>
                        </a:solidFill>
                      </a:endParaRPr>
                    </a:p>
                  </a:txBody>
                  <a:tcPr anchor="ctr">
                    <a:solidFill>
                      <a:srgbClr val="F79646"/>
                    </a:solidFill>
                  </a:tcPr>
                </a:tc>
                <a:tc>
                  <a:txBody>
                    <a:bodyPr/>
                    <a:lstStyle/>
                    <a:p>
                      <a:r>
                        <a:rPr lang="cs-CZ" dirty="0"/>
                        <a:t>Sloupcový graf</a:t>
                      </a:r>
                      <a:endParaRPr lang="en-US" dirty="0"/>
                    </a:p>
                  </a:txBody>
                  <a:tcPr/>
                </a:tc>
                <a:tc>
                  <a:txBody>
                    <a:bodyPr/>
                    <a:lstStyle/>
                    <a:p>
                      <a:r>
                        <a:rPr lang="cs-CZ" dirty="0"/>
                        <a:t>Liniový graf</a:t>
                      </a:r>
                      <a:endParaRPr lang="en-US" dirty="0"/>
                    </a:p>
                  </a:txBody>
                  <a:tcPr/>
                </a:tc>
                <a:extLst>
                  <a:ext uri="{0D108BD9-81ED-4DB2-BD59-A6C34878D82A}">
                    <a16:rowId xmlns:a16="http://schemas.microsoft.com/office/drawing/2014/main" val="808802498"/>
                  </a:ext>
                </a:extLst>
              </a:tr>
              <a:tr h="370840">
                <a:tc vMerge="1">
                  <a:txBody>
                    <a:bodyPr/>
                    <a:lstStyle/>
                    <a:p>
                      <a:pPr algn="ctr"/>
                      <a:endParaRPr lang="en-US" b="1" dirty="0">
                        <a:solidFill>
                          <a:schemeClr val="bg1"/>
                        </a:solidFill>
                      </a:endParaRPr>
                    </a:p>
                  </a:txBody>
                  <a:tcPr anchor="ctr">
                    <a:solidFill>
                      <a:srgbClr val="F79646"/>
                    </a:solidFill>
                  </a:tcPr>
                </a:tc>
                <a:tc>
                  <a:txBody>
                    <a:bodyPr/>
                    <a:lstStyle/>
                    <a:p>
                      <a:pPr algn="ctr"/>
                      <a:r>
                        <a:rPr lang="cs-CZ" b="1" dirty="0">
                          <a:solidFill>
                            <a:schemeClr val="bg1"/>
                          </a:solidFill>
                        </a:rPr>
                        <a:t>Kvantitativní</a:t>
                      </a:r>
                    </a:p>
                    <a:p>
                      <a:pPr algn="ctr"/>
                      <a:r>
                        <a:rPr lang="cs-CZ" b="1" dirty="0">
                          <a:solidFill>
                            <a:schemeClr val="bg1"/>
                          </a:solidFill>
                        </a:rPr>
                        <a:t>Diskrétní</a:t>
                      </a:r>
                      <a:endParaRPr lang="en-US" b="1" dirty="0">
                        <a:solidFill>
                          <a:schemeClr val="bg1"/>
                        </a:solidFill>
                      </a:endParaRPr>
                    </a:p>
                  </a:txBody>
                  <a:tcPr anchor="ctr">
                    <a:solidFill>
                      <a:srgbClr val="F79646"/>
                    </a:solidFill>
                  </a:tcPr>
                </a:tc>
                <a:tc>
                  <a:txBody>
                    <a:bodyPr/>
                    <a:lstStyle/>
                    <a:p>
                      <a:r>
                        <a:rPr lang="cs-CZ" dirty="0"/>
                        <a:t>Sloupcový graf</a:t>
                      </a:r>
                      <a:endParaRPr lang="en-US" dirty="0"/>
                    </a:p>
                  </a:txBody>
                  <a:tcPr/>
                </a:tc>
                <a:tc>
                  <a:txBody>
                    <a:bodyPr/>
                    <a:lstStyle/>
                    <a:p>
                      <a:r>
                        <a:rPr lang="cs-CZ" dirty="0"/>
                        <a:t>Sloupcový graf</a:t>
                      </a:r>
                      <a:endParaRPr lang="en-US" dirty="0"/>
                    </a:p>
                  </a:txBody>
                  <a:tcPr/>
                </a:tc>
                <a:extLst>
                  <a:ext uri="{0D108BD9-81ED-4DB2-BD59-A6C34878D82A}">
                    <a16:rowId xmlns:a16="http://schemas.microsoft.com/office/drawing/2014/main" val="4166884408"/>
                  </a:ext>
                </a:extLst>
              </a:tr>
              <a:tr h="370840">
                <a:tc rowSpan="2">
                  <a:txBody>
                    <a:bodyPr/>
                    <a:lstStyle/>
                    <a:p>
                      <a:pPr algn="ctr"/>
                      <a:r>
                        <a:rPr lang="cs-CZ" b="1" dirty="0">
                          <a:solidFill>
                            <a:schemeClr val="bg1"/>
                          </a:solidFill>
                        </a:rPr>
                        <a:t>Nezávislá</a:t>
                      </a:r>
                      <a:endParaRPr lang="en-US" b="1" dirty="0">
                        <a:solidFill>
                          <a:schemeClr val="bg1"/>
                        </a:solidFill>
                      </a:endParaRPr>
                    </a:p>
                  </a:txBody>
                  <a:tcPr anchor="ctr">
                    <a:solidFill>
                      <a:srgbClr val="F79646"/>
                    </a:solidFill>
                  </a:tcPr>
                </a:tc>
                <a:tc>
                  <a:txBody>
                    <a:bodyPr/>
                    <a:lstStyle/>
                    <a:p>
                      <a:pPr algn="ctr"/>
                      <a:r>
                        <a:rPr lang="cs-CZ" b="1" dirty="0">
                          <a:solidFill>
                            <a:schemeClr val="bg1"/>
                          </a:solidFill>
                        </a:rPr>
                        <a:t>Kvantitativní</a:t>
                      </a:r>
                    </a:p>
                    <a:p>
                      <a:pPr algn="ctr"/>
                      <a:r>
                        <a:rPr lang="cs-CZ" b="1" dirty="0">
                          <a:solidFill>
                            <a:schemeClr val="bg1"/>
                          </a:solidFill>
                        </a:rPr>
                        <a:t>Spojitá</a:t>
                      </a:r>
                      <a:endParaRPr lang="en-US" b="1" dirty="0">
                        <a:solidFill>
                          <a:schemeClr val="bg1"/>
                        </a:solidFill>
                      </a:endParaRPr>
                    </a:p>
                  </a:txBody>
                  <a:tcPr anchor="ctr">
                    <a:solidFill>
                      <a:srgbClr val="F79646"/>
                    </a:solidFill>
                  </a:tcPr>
                </a:tc>
                <a:tc>
                  <a:txBody>
                    <a:bodyPr/>
                    <a:lstStyle/>
                    <a:p>
                      <a:r>
                        <a:rPr lang="cs-CZ" dirty="0" err="1"/>
                        <a:t>Ganntův</a:t>
                      </a:r>
                      <a:r>
                        <a:rPr lang="cs-CZ" dirty="0"/>
                        <a:t> diagram</a:t>
                      </a:r>
                      <a:endParaRPr lang="en-US" dirty="0"/>
                    </a:p>
                  </a:txBody>
                  <a:tcPr/>
                </a:tc>
                <a:tc>
                  <a:txBody>
                    <a:bodyPr/>
                    <a:lstStyle/>
                    <a:p>
                      <a:r>
                        <a:rPr lang="cs-CZ" dirty="0"/>
                        <a:t>Bodový graf</a:t>
                      </a:r>
                      <a:endParaRPr lang="en-US" dirty="0"/>
                    </a:p>
                  </a:txBody>
                  <a:tcPr/>
                </a:tc>
                <a:extLst>
                  <a:ext uri="{0D108BD9-81ED-4DB2-BD59-A6C34878D82A}">
                    <a16:rowId xmlns:a16="http://schemas.microsoft.com/office/drawing/2014/main" val="2632674225"/>
                  </a:ext>
                </a:extLst>
              </a:tr>
              <a:tr h="370840">
                <a:tc vMerge="1">
                  <a:txBody>
                    <a:bodyPr/>
                    <a:lstStyle/>
                    <a:p>
                      <a:pPr algn="ctr"/>
                      <a:endParaRPr lang="en-US" b="1" dirty="0">
                        <a:solidFill>
                          <a:schemeClr val="bg1"/>
                        </a:solidFill>
                      </a:endParaRPr>
                    </a:p>
                  </a:txBody>
                  <a:tcPr anchor="ctr">
                    <a:solidFill>
                      <a:srgbClr val="F79646"/>
                    </a:solidFill>
                  </a:tcPr>
                </a:tc>
                <a:tc>
                  <a:txBody>
                    <a:bodyPr/>
                    <a:lstStyle/>
                    <a:p>
                      <a:pPr algn="ctr"/>
                      <a:r>
                        <a:rPr lang="cs-CZ" b="1" dirty="0">
                          <a:solidFill>
                            <a:schemeClr val="bg1"/>
                          </a:solidFill>
                        </a:rPr>
                        <a:t>Diskrétní</a:t>
                      </a:r>
                      <a:endParaRPr lang="en-US" b="1" dirty="0">
                        <a:solidFill>
                          <a:schemeClr val="bg1"/>
                        </a:solidFill>
                      </a:endParaRPr>
                    </a:p>
                  </a:txBody>
                  <a:tcPr anchor="ctr">
                    <a:solidFill>
                      <a:srgbClr val="F79646"/>
                    </a:solidFill>
                  </a:tcPr>
                </a:tc>
                <a:tc>
                  <a:txBody>
                    <a:bodyPr/>
                    <a:lstStyle/>
                    <a:p>
                      <a:r>
                        <a:rPr lang="cs-CZ" dirty="0"/>
                        <a:t>Tabulka</a:t>
                      </a:r>
                      <a:endParaRPr lang="en-US" dirty="0"/>
                    </a:p>
                  </a:txBody>
                  <a:tcPr/>
                </a:tc>
                <a:tc>
                  <a:txBody>
                    <a:bodyPr/>
                    <a:lstStyle/>
                    <a:p>
                      <a:r>
                        <a:rPr lang="cs-CZ" dirty="0" err="1"/>
                        <a:t>Ganntův</a:t>
                      </a:r>
                      <a:r>
                        <a:rPr lang="cs-CZ" dirty="0"/>
                        <a:t> diagram</a:t>
                      </a:r>
                      <a:endParaRPr lang="en-US" dirty="0"/>
                    </a:p>
                  </a:txBody>
                  <a:tcPr/>
                </a:tc>
                <a:extLst>
                  <a:ext uri="{0D108BD9-81ED-4DB2-BD59-A6C34878D82A}">
                    <a16:rowId xmlns:a16="http://schemas.microsoft.com/office/drawing/2014/main" val="1881770139"/>
                  </a:ext>
                </a:extLst>
              </a:tr>
            </a:tbl>
          </a:graphicData>
        </a:graphic>
      </p:graphicFrame>
      <p:sp>
        <p:nvSpPr>
          <p:cNvPr id="6" name="TextovéPole 5">
            <a:extLst>
              <a:ext uri="{FF2B5EF4-FFF2-40B4-BE49-F238E27FC236}">
                <a16:creationId xmlns:a16="http://schemas.microsoft.com/office/drawing/2014/main" id="{426747BD-BE8C-4F4F-953D-DD820E75211A}"/>
              </a:ext>
            </a:extLst>
          </p:cNvPr>
          <p:cNvSpPr txBox="1"/>
          <p:nvPr/>
        </p:nvSpPr>
        <p:spPr>
          <a:xfrm rot="16200000">
            <a:off x="135208" y="4095601"/>
            <a:ext cx="296876" cy="369332"/>
          </a:xfrm>
          <a:prstGeom prst="rect">
            <a:avLst/>
          </a:prstGeom>
          <a:noFill/>
        </p:spPr>
        <p:txBody>
          <a:bodyPr wrap="none" rtlCol="0">
            <a:spAutoFit/>
          </a:bodyPr>
          <a:lstStyle/>
          <a:p>
            <a:r>
              <a:rPr lang="cs-CZ" dirty="0"/>
              <a:t>Y</a:t>
            </a:r>
            <a:endParaRPr lang="en-US" dirty="0"/>
          </a:p>
        </p:txBody>
      </p:sp>
      <p:sp>
        <p:nvSpPr>
          <p:cNvPr id="7" name="TextovéPole 6">
            <a:extLst>
              <a:ext uri="{FF2B5EF4-FFF2-40B4-BE49-F238E27FC236}">
                <a16:creationId xmlns:a16="http://schemas.microsoft.com/office/drawing/2014/main" id="{1EF8223F-20F0-447C-B4A1-F3AD00753FC5}"/>
              </a:ext>
            </a:extLst>
          </p:cNvPr>
          <p:cNvSpPr txBox="1"/>
          <p:nvPr/>
        </p:nvSpPr>
        <p:spPr>
          <a:xfrm>
            <a:off x="6444208" y="1831320"/>
            <a:ext cx="304892" cy="369332"/>
          </a:xfrm>
          <a:prstGeom prst="rect">
            <a:avLst/>
          </a:prstGeom>
          <a:noFill/>
        </p:spPr>
        <p:txBody>
          <a:bodyPr wrap="none" rtlCol="0">
            <a:spAutoFit/>
          </a:bodyPr>
          <a:lstStyle/>
          <a:p>
            <a:r>
              <a:rPr lang="cs-CZ" dirty="0"/>
              <a:t>X</a:t>
            </a:r>
            <a:endParaRPr lang="en-US" dirty="0"/>
          </a:p>
        </p:txBody>
      </p:sp>
    </p:spTree>
    <p:extLst>
      <p:ext uri="{BB962C8B-B14F-4D97-AF65-F5344CB8AC3E}">
        <p14:creationId xmlns:p14="http://schemas.microsoft.com/office/powerpoint/2010/main" val="1995747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Nadpis 3"/>
          <p:cNvSpPr>
            <a:spLocks noGrp="1"/>
          </p:cNvSpPr>
          <p:nvPr>
            <p:ph type="title"/>
          </p:nvPr>
        </p:nvSpPr>
        <p:spPr/>
        <p:txBody>
          <a:bodyPr>
            <a:normAutofit fontScale="90000"/>
          </a:bodyPr>
          <a:lstStyle/>
          <a:p>
            <a:r>
              <a:rPr lang="cs-CZ" sz="3600" dirty="0"/>
              <a:t>Část III.:</a:t>
            </a:r>
            <a:br>
              <a:rPr lang="cs-CZ" sz="3600" dirty="0"/>
            </a:br>
            <a:r>
              <a:rPr lang="cs-CZ" sz="3600" dirty="0"/>
              <a:t>Další možnosti vizualizace a kdy je využít</a:t>
            </a:r>
            <a:br>
              <a:rPr lang="cs-CZ" sz="3600" dirty="0"/>
            </a:br>
            <a:endParaRPr lang="cs-CZ" sz="3600" dirty="0"/>
          </a:p>
        </p:txBody>
      </p:sp>
    </p:spTree>
    <p:extLst>
      <p:ext uri="{BB962C8B-B14F-4D97-AF65-F5344CB8AC3E}">
        <p14:creationId xmlns:p14="http://schemas.microsoft.com/office/powerpoint/2010/main" val="369228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Porovnání hodnot</a:t>
            </a:r>
          </a:p>
        </p:txBody>
      </p:sp>
      <p:pic>
        <p:nvPicPr>
          <p:cNvPr id="5122" name="Picture 2" descr="Bullet chart ‒ Qlik Sense on Windows">
            <a:extLst>
              <a:ext uri="{FF2B5EF4-FFF2-40B4-BE49-F238E27FC236}">
                <a16:creationId xmlns:a16="http://schemas.microsoft.com/office/drawing/2014/main" id="{3D18205E-0C4F-4561-B5D4-2FC1703FE2E6}"/>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a:stretch>
            <a:fillRect/>
          </a:stretch>
        </p:blipFill>
        <p:spPr bwMode="auto">
          <a:xfrm>
            <a:off x="61219" y="2780057"/>
            <a:ext cx="4097556" cy="1705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ovéPole 1">
            <a:extLst>
              <a:ext uri="{FF2B5EF4-FFF2-40B4-BE49-F238E27FC236}">
                <a16:creationId xmlns:a16="http://schemas.microsoft.com/office/drawing/2014/main" id="{12541E4E-65C6-4D4B-ABA8-D22C445CF40D}"/>
              </a:ext>
            </a:extLst>
          </p:cNvPr>
          <p:cNvSpPr txBox="1"/>
          <p:nvPr/>
        </p:nvSpPr>
        <p:spPr>
          <a:xfrm>
            <a:off x="1475656" y="2418248"/>
            <a:ext cx="1268681" cy="369332"/>
          </a:xfrm>
          <a:prstGeom prst="rect">
            <a:avLst/>
          </a:prstGeom>
          <a:noFill/>
        </p:spPr>
        <p:txBody>
          <a:bodyPr wrap="none" rtlCol="0">
            <a:spAutoFit/>
          </a:bodyPr>
          <a:lstStyle/>
          <a:p>
            <a:r>
              <a:rPr lang="cs-CZ" dirty="0" err="1"/>
              <a:t>Bullet</a:t>
            </a:r>
            <a:r>
              <a:rPr lang="cs-CZ" dirty="0"/>
              <a:t> chart</a:t>
            </a:r>
            <a:endParaRPr lang="en-US" dirty="0"/>
          </a:p>
        </p:txBody>
      </p:sp>
      <p:pic>
        <p:nvPicPr>
          <p:cNvPr id="5124" name="Picture 4" descr="Waterfall chart - Wikipedia">
            <a:extLst>
              <a:ext uri="{FF2B5EF4-FFF2-40B4-BE49-F238E27FC236}">
                <a16:creationId xmlns:a16="http://schemas.microsoft.com/office/drawing/2014/main" id="{BBF80796-60B4-4F6F-9429-BEC690A299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5227" y="2515287"/>
            <a:ext cx="3697159" cy="2241584"/>
          </a:xfrm>
          <a:prstGeom prst="rect">
            <a:avLst/>
          </a:prstGeom>
          <a:noFill/>
          <a:extLst>
            <a:ext uri="{909E8E84-426E-40DD-AFC4-6F175D3DCCD1}">
              <a14:hiddenFill xmlns:a14="http://schemas.microsoft.com/office/drawing/2010/main">
                <a:solidFill>
                  <a:srgbClr val="FFFFFF"/>
                </a:solidFill>
              </a14:hiddenFill>
            </a:ext>
          </a:extLst>
        </p:spPr>
      </p:pic>
      <p:sp>
        <p:nvSpPr>
          <p:cNvPr id="8" name="TextovéPole 7">
            <a:extLst>
              <a:ext uri="{FF2B5EF4-FFF2-40B4-BE49-F238E27FC236}">
                <a16:creationId xmlns:a16="http://schemas.microsoft.com/office/drawing/2014/main" id="{91D51660-EFC8-446E-9C41-4283BAED257F}"/>
              </a:ext>
            </a:extLst>
          </p:cNvPr>
          <p:cNvSpPr txBox="1"/>
          <p:nvPr/>
        </p:nvSpPr>
        <p:spPr>
          <a:xfrm>
            <a:off x="6042307" y="2149700"/>
            <a:ext cx="1582997" cy="369332"/>
          </a:xfrm>
          <a:prstGeom prst="rect">
            <a:avLst/>
          </a:prstGeom>
          <a:noFill/>
        </p:spPr>
        <p:txBody>
          <a:bodyPr wrap="none" rtlCol="0">
            <a:spAutoFit/>
          </a:bodyPr>
          <a:lstStyle/>
          <a:p>
            <a:r>
              <a:rPr lang="cs-CZ" dirty="0" err="1"/>
              <a:t>Waterfall</a:t>
            </a:r>
            <a:r>
              <a:rPr lang="cs-CZ" dirty="0"/>
              <a:t> chart</a:t>
            </a:r>
            <a:endParaRPr lang="en-US" dirty="0"/>
          </a:p>
        </p:txBody>
      </p:sp>
      <p:sp>
        <p:nvSpPr>
          <p:cNvPr id="3" name="TextovéPole 2">
            <a:extLst>
              <a:ext uri="{FF2B5EF4-FFF2-40B4-BE49-F238E27FC236}">
                <a16:creationId xmlns:a16="http://schemas.microsoft.com/office/drawing/2014/main" id="{1F8498BE-408D-4C01-81B1-1C249611BF70}"/>
              </a:ext>
            </a:extLst>
          </p:cNvPr>
          <p:cNvSpPr txBox="1"/>
          <p:nvPr/>
        </p:nvSpPr>
        <p:spPr>
          <a:xfrm>
            <a:off x="5782074" y="4797152"/>
            <a:ext cx="2103461" cy="200055"/>
          </a:xfrm>
          <a:prstGeom prst="rect">
            <a:avLst/>
          </a:prstGeom>
          <a:noFill/>
        </p:spPr>
        <p:txBody>
          <a:bodyPr wrap="none" rtlCol="0">
            <a:spAutoFit/>
          </a:bodyPr>
          <a:lstStyle/>
          <a:p>
            <a:r>
              <a:rPr lang="cs-CZ" sz="700" dirty="0">
                <a:solidFill>
                  <a:schemeClr val="bg1">
                    <a:lumMod val="75000"/>
                  </a:schemeClr>
                </a:solidFill>
              </a:rPr>
              <a:t>Zdroj: https://en.wikipedia.org/wiki/Waterfall_chart</a:t>
            </a:r>
            <a:endParaRPr lang="en-US" sz="700" dirty="0">
              <a:solidFill>
                <a:schemeClr val="bg1">
                  <a:lumMod val="75000"/>
                </a:schemeClr>
              </a:solidFill>
            </a:endParaRPr>
          </a:p>
        </p:txBody>
      </p:sp>
      <p:sp>
        <p:nvSpPr>
          <p:cNvPr id="11" name="TextovéPole 10">
            <a:extLst>
              <a:ext uri="{FF2B5EF4-FFF2-40B4-BE49-F238E27FC236}">
                <a16:creationId xmlns:a16="http://schemas.microsoft.com/office/drawing/2014/main" id="{2263A427-ADD9-4FB8-80FD-4673518766D4}"/>
              </a:ext>
            </a:extLst>
          </p:cNvPr>
          <p:cNvSpPr txBox="1"/>
          <p:nvPr/>
        </p:nvSpPr>
        <p:spPr>
          <a:xfrm>
            <a:off x="179512" y="4538577"/>
            <a:ext cx="4488729" cy="200055"/>
          </a:xfrm>
          <a:prstGeom prst="rect">
            <a:avLst/>
          </a:prstGeom>
          <a:noFill/>
        </p:spPr>
        <p:txBody>
          <a:bodyPr wrap="none" rtlCol="0">
            <a:spAutoFit/>
          </a:bodyPr>
          <a:lstStyle/>
          <a:p>
            <a:r>
              <a:rPr lang="cs-CZ" sz="700" dirty="0">
                <a:solidFill>
                  <a:schemeClr val="bg1">
                    <a:lumMod val="75000"/>
                  </a:schemeClr>
                </a:solidFill>
              </a:rPr>
              <a:t>Zdroj: help.qlik.com/en-US/</a:t>
            </a:r>
            <a:r>
              <a:rPr lang="cs-CZ" sz="700" dirty="0" err="1">
                <a:solidFill>
                  <a:schemeClr val="bg1">
                    <a:lumMod val="75000"/>
                  </a:schemeClr>
                </a:solidFill>
              </a:rPr>
              <a:t>sense</a:t>
            </a:r>
            <a:r>
              <a:rPr lang="cs-CZ" sz="700" dirty="0">
                <a:solidFill>
                  <a:schemeClr val="bg1">
                    <a:lumMod val="75000"/>
                  </a:schemeClr>
                </a:solidFill>
              </a:rPr>
              <a:t>/June2020/</a:t>
            </a:r>
            <a:r>
              <a:rPr lang="cs-CZ" sz="700" dirty="0" err="1">
                <a:solidFill>
                  <a:schemeClr val="bg1">
                    <a:lumMod val="75000"/>
                  </a:schemeClr>
                </a:solidFill>
              </a:rPr>
              <a:t>Subsystems</a:t>
            </a:r>
            <a:r>
              <a:rPr lang="cs-CZ" sz="700" dirty="0">
                <a:solidFill>
                  <a:schemeClr val="bg1">
                    <a:lumMod val="75000"/>
                  </a:schemeClr>
                </a:solidFill>
              </a:rPr>
              <a:t>/Hub/</a:t>
            </a:r>
            <a:r>
              <a:rPr lang="cs-CZ" sz="700" dirty="0" err="1">
                <a:solidFill>
                  <a:schemeClr val="bg1">
                    <a:lumMod val="75000"/>
                  </a:schemeClr>
                </a:solidFill>
              </a:rPr>
              <a:t>Content</a:t>
            </a:r>
            <a:r>
              <a:rPr lang="cs-CZ" sz="700" dirty="0">
                <a:solidFill>
                  <a:schemeClr val="bg1">
                    <a:lumMod val="75000"/>
                  </a:schemeClr>
                </a:solidFill>
              </a:rPr>
              <a:t>/</a:t>
            </a:r>
            <a:r>
              <a:rPr lang="cs-CZ" sz="700" dirty="0" err="1">
                <a:solidFill>
                  <a:schemeClr val="bg1">
                    <a:lumMod val="75000"/>
                  </a:schemeClr>
                </a:solidFill>
              </a:rPr>
              <a:t>Resources</a:t>
            </a:r>
            <a:r>
              <a:rPr lang="cs-CZ" sz="700" dirty="0">
                <a:solidFill>
                  <a:schemeClr val="bg1">
                    <a:lumMod val="75000"/>
                  </a:schemeClr>
                </a:solidFill>
              </a:rPr>
              <a:t>/</a:t>
            </a:r>
            <a:r>
              <a:rPr lang="cs-CZ" sz="700" dirty="0" err="1">
                <a:solidFill>
                  <a:schemeClr val="bg1">
                    <a:lumMod val="75000"/>
                  </a:schemeClr>
                </a:solidFill>
              </a:rPr>
              <a:t>Images</a:t>
            </a:r>
            <a:r>
              <a:rPr lang="cs-CZ" sz="700" dirty="0">
                <a:solidFill>
                  <a:schemeClr val="bg1">
                    <a:lumMod val="75000"/>
                  </a:schemeClr>
                </a:solidFill>
              </a:rPr>
              <a:t>/ex_gen_bullet_chart.png</a:t>
            </a:r>
            <a:endParaRPr lang="en-US" sz="700" dirty="0">
              <a:solidFill>
                <a:schemeClr val="bg1">
                  <a:lumMod val="75000"/>
                </a:schemeClr>
              </a:solidFill>
            </a:endParaRPr>
          </a:p>
        </p:txBody>
      </p:sp>
    </p:spTree>
    <p:extLst>
      <p:ext uri="{BB962C8B-B14F-4D97-AF65-F5344CB8AC3E}">
        <p14:creationId xmlns:p14="http://schemas.microsoft.com/office/powerpoint/2010/main" val="129732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Porovnání hodnot</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1597399" y="2345342"/>
            <a:ext cx="1273105" cy="369332"/>
          </a:xfrm>
          <a:prstGeom prst="rect">
            <a:avLst/>
          </a:prstGeom>
          <a:noFill/>
        </p:spPr>
        <p:txBody>
          <a:bodyPr wrap="none" rtlCol="0">
            <a:spAutoFit/>
          </a:bodyPr>
          <a:lstStyle/>
          <a:p>
            <a:r>
              <a:rPr lang="cs-CZ" dirty="0"/>
              <a:t>Radar chart</a:t>
            </a:r>
            <a:endParaRPr lang="en-US" dirty="0"/>
          </a:p>
        </p:txBody>
      </p:sp>
      <p:sp>
        <p:nvSpPr>
          <p:cNvPr id="11" name="TextovéPole 10">
            <a:extLst>
              <a:ext uri="{FF2B5EF4-FFF2-40B4-BE49-F238E27FC236}">
                <a16:creationId xmlns:a16="http://schemas.microsoft.com/office/drawing/2014/main" id="{2263A427-ADD9-4FB8-80FD-4673518766D4}"/>
              </a:ext>
            </a:extLst>
          </p:cNvPr>
          <p:cNvSpPr txBox="1"/>
          <p:nvPr/>
        </p:nvSpPr>
        <p:spPr>
          <a:xfrm>
            <a:off x="535130" y="4797152"/>
            <a:ext cx="1973617" cy="200055"/>
          </a:xfrm>
          <a:prstGeom prst="rect">
            <a:avLst/>
          </a:prstGeom>
          <a:noFill/>
        </p:spPr>
        <p:txBody>
          <a:bodyPr wrap="none" rtlCol="0">
            <a:spAutoFit/>
          </a:bodyPr>
          <a:lstStyle/>
          <a:p>
            <a:r>
              <a:rPr lang="cs-CZ" sz="700" dirty="0">
                <a:solidFill>
                  <a:schemeClr val="bg1">
                    <a:lumMod val="75000"/>
                  </a:schemeClr>
                </a:solidFill>
              </a:rPr>
              <a:t>Zdroj: https://en.wikipedia.org/wiki/Radar_chart</a:t>
            </a:r>
            <a:endParaRPr lang="en-US" sz="700" dirty="0">
              <a:solidFill>
                <a:schemeClr val="bg1">
                  <a:lumMod val="75000"/>
                </a:schemeClr>
              </a:solidFill>
            </a:endParaRPr>
          </a:p>
        </p:txBody>
      </p:sp>
      <p:pic>
        <p:nvPicPr>
          <p:cNvPr id="5126" name="Picture 6" descr="https://upload.wikimedia.org/wikipedia/commons/1/18/Spider_Chart2.jpg">
            <a:extLst>
              <a:ext uri="{FF2B5EF4-FFF2-40B4-BE49-F238E27FC236}">
                <a16:creationId xmlns:a16="http://schemas.microsoft.com/office/drawing/2014/main" id="{3EB841A9-2047-426F-9870-67C94E8F1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714674"/>
            <a:ext cx="3672408" cy="20136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ovéPole 12">
            <a:extLst>
              <a:ext uri="{FF2B5EF4-FFF2-40B4-BE49-F238E27FC236}">
                <a16:creationId xmlns:a16="http://schemas.microsoft.com/office/drawing/2014/main" id="{393DBF75-3435-4818-94D0-3A8CDE2650D0}"/>
              </a:ext>
            </a:extLst>
          </p:cNvPr>
          <p:cNvSpPr txBox="1"/>
          <p:nvPr/>
        </p:nvSpPr>
        <p:spPr>
          <a:xfrm>
            <a:off x="5076056" y="5267234"/>
            <a:ext cx="2954655" cy="200055"/>
          </a:xfrm>
          <a:prstGeom prst="rect">
            <a:avLst/>
          </a:prstGeom>
          <a:noFill/>
        </p:spPr>
        <p:txBody>
          <a:bodyPr wrap="none" rtlCol="0">
            <a:spAutoFit/>
          </a:bodyPr>
          <a:lstStyle/>
          <a:p>
            <a:r>
              <a:rPr lang="cs-CZ" sz="700" dirty="0">
                <a:solidFill>
                  <a:schemeClr val="bg1">
                    <a:lumMod val="75000"/>
                  </a:schemeClr>
                </a:solidFill>
              </a:rPr>
              <a:t>Zdroj: https://www.anychart.com/products/anychart/gallery/Polar_Charts/</a:t>
            </a:r>
            <a:endParaRPr lang="en-US" sz="700" dirty="0">
              <a:solidFill>
                <a:schemeClr val="bg1">
                  <a:lumMod val="75000"/>
                </a:schemeClr>
              </a:solidFill>
            </a:endParaRPr>
          </a:p>
        </p:txBody>
      </p:sp>
      <p:pic>
        <p:nvPicPr>
          <p:cNvPr id="9218" name="Picture 2" descr="Polar Charts | AnyChart Gallery">
            <a:extLst>
              <a:ext uri="{FF2B5EF4-FFF2-40B4-BE49-F238E27FC236}">
                <a16:creationId xmlns:a16="http://schemas.microsoft.com/office/drawing/2014/main" id="{30D70D19-179C-4057-966C-3403CE2213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954" y="2495686"/>
            <a:ext cx="3644685" cy="2733514"/>
          </a:xfrm>
          <a:prstGeom prst="rect">
            <a:avLst/>
          </a:prstGeom>
          <a:noFill/>
          <a:extLst>
            <a:ext uri="{909E8E84-426E-40DD-AFC4-6F175D3DCCD1}">
              <a14:hiddenFill xmlns:a14="http://schemas.microsoft.com/office/drawing/2010/main">
                <a:solidFill>
                  <a:srgbClr val="FFFFFF"/>
                </a:solidFill>
              </a14:hiddenFill>
            </a:ext>
          </a:extLst>
        </p:spPr>
      </p:pic>
      <p:sp>
        <p:nvSpPr>
          <p:cNvPr id="15" name="TextovéPole 14">
            <a:extLst>
              <a:ext uri="{FF2B5EF4-FFF2-40B4-BE49-F238E27FC236}">
                <a16:creationId xmlns:a16="http://schemas.microsoft.com/office/drawing/2014/main" id="{6008E872-BAA6-45C3-B2C6-FE1A91A97FEB}"/>
              </a:ext>
            </a:extLst>
          </p:cNvPr>
          <p:cNvSpPr txBox="1"/>
          <p:nvPr/>
        </p:nvSpPr>
        <p:spPr>
          <a:xfrm>
            <a:off x="5888118" y="2088320"/>
            <a:ext cx="1204369" cy="369332"/>
          </a:xfrm>
          <a:prstGeom prst="rect">
            <a:avLst/>
          </a:prstGeom>
          <a:noFill/>
        </p:spPr>
        <p:txBody>
          <a:bodyPr wrap="none" rtlCol="0">
            <a:spAutoFit/>
          </a:bodyPr>
          <a:lstStyle/>
          <a:p>
            <a:r>
              <a:rPr lang="cs-CZ" dirty="0" err="1"/>
              <a:t>Polar</a:t>
            </a:r>
            <a:r>
              <a:rPr lang="cs-CZ" dirty="0"/>
              <a:t> chart</a:t>
            </a:r>
            <a:endParaRPr lang="en-US" dirty="0"/>
          </a:p>
        </p:txBody>
      </p:sp>
    </p:spTree>
    <p:extLst>
      <p:ext uri="{BB962C8B-B14F-4D97-AF65-F5344CB8AC3E}">
        <p14:creationId xmlns:p14="http://schemas.microsoft.com/office/powerpoint/2010/main" val="332765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Porovnání hodnot</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1597399" y="2345342"/>
            <a:ext cx="1670073" cy="369332"/>
          </a:xfrm>
          <a:prstGeom prst="rect">
            <a:avLst/>
          </a:prstGeom>
          <a:noFill/>
        </p:spPr>
        <p:txBody>
          <a:bodyPr wrap="none" rtlCol="0">
            <a:spAutoFit/>
          </a:bodyPr>
          <a:lstStyle/>
          <a:p>
            <a:r>
              <a:rPr lang="cs-CZ" dirty="0" err="1"/>
              <a:t>Pictogram</a:t>
            </a:r>
            <a:r>
              <a:rPr lang="cs-CZ" dirty="0"/>
              <a:t> chart</a:t>
            </a:r>
            <a:endParaRPr lang="en-US" dirty="0"/>
          </a:p>
        </p:txBody>
      </p:sp>
      <p:sp>
        <p:nvSpPr>
          <p:cNvPr id="11" name="TextovéPole 10">
            <a:extLst>
              <a:ext uri="{FF2B5EF4-FFF2-40B4-BE49-F238E27FC236}">
                <a16:creationId xmlns:a16="http://schemas.microsoft.com/office/drawing/2014/main" id="{2263A427-ADD9-4FB8-80FD-4673518766D4}"/>
              </a:ext>
            </a:extLst>
          </p:cNvPr>
          <p:cNvSpPr txBox="1"/>
          <p:nvPr/>
        </p:nvSpPr>
        <p:spPr>
          <a:xfrm>
            <a:off x="1113289" y="5224919"/>
            <a:ext cx="2529860" cy="200055"/>
          </a:xfrm>
          <a:prstGeom prst="rect">
            <a:avLst/>
          </a:prstGeom>
          <a:noFill/>
        </p:spPr>
        <p:txBody>
          <a:bodyPr wrap="none" rtlCol="0">
            <a:spAutoFit/>
          </a:bodyPr>
          <a:lstStyle/>
          <a:p>
            <a:r>
              <a:rPr lang="cs-CZ" sz="700" dirty="0">
                <a:solidFill>
                  <a:schemeClr val="bg1">
                    <a:lumMod val="75000"/>
                  </a:schemeClr>
                </a:solidFill>
              </a:rPr>
              <a:t>Zdroj: https://dataforvisualization.com/charts/pictogram-chart/</a:t>
            </a:r>
            <a:endParaRPr lang="en-US" sz="700" dirty="0">
              <a:solidFill>
                <a:schemeClr val="bg1">
                  <a:lumMod val="75000"/>
                </a:schemeClr>
              </a:solidFill>
            </a:endParaRPr>
          </a:p>
        </p:txBody>
      </p:sp>
      <p:sp>
        <p:nvSpPr>
          <p:cNvPr id="13" name="TextovéPole 12">
            <a:extLst>
              <a:ext uri="{FF2B5EF4-FFF2-40B4-BE49-F238E27FC236}">
                <a16:creationId xmlns:a16="http://schemas.microsoft.com/office/drawing/2014/main" id="{393DBF75-3435-4818-94D0-3A8CDE2650D0}"/>
              </a:ext>
            </a:extLst>
          </p:cNvPr>
          <p:cNvSpPr txBox="1"/>
          <p:nvPr/>
        </p:nvSpPr>
        <p:spPr>
          <a:xfrm>
            <a:off x="5247133" y="4685506"/>
            <a:ext cx="2414444" cy="200055"/>
          </a:xfrm>
          <a:prstGeom prst="rect">
            <a:avLst/>
          </a:prstGeom>
          <a:noFill/>
        </p:spPr>
        <p:txBody>
          <a:bodyPr wrap="none" rtlCol="0">
            <a:spAutoFit/>
          </a:bodyPr>
          <a:lstStyle/>
          <a:p>
            <a:r>
              <a:rPr lang="cs-CZ" sz="700" dirty="0">
                <a:solidFill>
                  <a:schemeClr val="bg1">
                    <a:lumMod val="75000"/>
                  </a:schemeClr>
                </a:solidFill>
              </a:rPr>
              <a:t>Zdroj: https://datavizcatalogue.com/methods/heatmap.html</a:t>
            </a:r>
            <a:endParaRPr lang="en-US" sz="700" dirty="0">
              <a:solidFill>
                <a:schemeClr val="bg1">
                  <a:lumMod val="75000"/>
                </a:schemeClr>
              </a:solidFill>
            </a:endParaRPr>
          </a:p>
        </p:txBody>
      </p:sp>
      <p:sp>
        <p:nvSpPr>
          <p:cNvPr id="15" name="TextovéPole 14">
            <a:extLst>
              <a:ext uri="{FF2B5EF4-FFF2-40B4-BE49-F238E27FC236}">
                <a16:creationId xmlns:a16="http://schemas.microsoft.com/office/drawing/2014/main" id="{6008E872-BAA6-45C3-B2C6-FE1A91A97FEB}"/>
              </a:ext>
            </a:extLst>
          </p:cNvPr>
          <p:cNvSpPr txBox="1"/>
          <p:nvPr/>
        </p:nvSpPr>
        <p:spPr>
          <a:xfrm>
            <a:off x="5888118" y="2088320"/>
            <a:ext cx="1099468" cy="369332"/>
          </a:xfrm>
          <a:prstGeom prst="rect">
            <a:avLst/>
          </a:prstGeom>
          <a:noFill/>
        </p:spPr>
        <p:txBody>
          <a:bodyPr wrap="none" rtlCol="0">
            <a:spAutoFit/>
          </a:bodyPr>
          <a:lstStyle/>
          <a:p>
            <a:r>
              <a:rPr lang="cs-CZ" dirty="0"/>
              <a:t>Heat map</a:t>
            </a:r>
            <a:endParaRPr lang="en-US" dirty="0"/>
          </a:p>
        </p:txBody>
      </p:sp>
      <p:pic>
        <p:nvPicPr>
          <p:cNvPr id="10244" name="Picture 4" descr="https://dataforvisualization.com/wp-content/uploads/2020/02/pictogram.png">
            <a:extLst>
              <a:ext uri="{FF2B5EF4-FFF2-40B4-BE49-F238E27FC236}">
                <a16:creationId xmlns:a16="http://schemas.microsoft.com/office/drawing/2014/main" id="{30A62E3A-4404-4812-A861-D70EA6324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112" y="2700645"/>
            <a:ext cx="2103678" cy="2476330"/>
          </a:xfrm>
          <a:prstGeom prst="rect">
            <a:avLst/>
          </a:prstGeom>
          <a:noFill/>
          <a:extLst>
            <a:ext uri="{909E8E84-426E-40DD-AFC4-6F175D3DCCD1}">
              <a14:hiddenFill xmlns:a14="http://schemas.microsoft.com/office/drawing/2010/main">
                <a:solidFill>
                  <a:srgbClr val="FFFFFF"/>
                </a:solidFill>
              </a14:hiddenFill>
            </a:ext>
          </a:extLst>
        </p:spPr>
      </p:pic>
      <p:pic>
        <p:nvPicPr>
          <p:cNvPr id="6" name="Obrázek 5">
            <a:extLst>
              <a:ext uri="{FF2B5EF4-FFF2-40B4-BE49-F238E27FC236}">
                <a16:creationId xmlns:a16="http://schemas.microsoft.com/office/drawing/2014/main" id="{41289F19-C4AE-4DE8-9604-633F7E2B3FDD}"/>
              </a:ext>
            </a:extLst>
          </p:cNvPr>
          <p:cNvPicPr>
            <a:picLocks noChangeAspect="1"/>
          </p:cNvPicPr>
          <p:nvPr/>
        </p:nvPicPr>
        <p:blipFill>
          <a:blip r:embed="rId5"/>
          <a:stretch>
            <a:fillRect/>
          </a:stretch>
        </p:blipFill>
        <p:spPr>
          <a:xfrm>
            <a:off x="4165067" y="2530008"/>
            <a:ext cx="4776631" cy="2083142"/>
          </a:xfrm>
          <a:prstGeom prst="rect">
            <a:avLst/>
          </a:prstGeom>
        </p:spPr>
      </p:pic>
    </p:spTree>
    <p:extLst>
      <p:ext uri="{BB962C8B-B14F-4D97-AF65-F5344CB8AC3E}">
        <p14:creationId xmlns:p14="http://schemas.microsoft.com/office/powerpoint/2010/main" val="222820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Porovnání rozložení</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1578931" y="2312007"/>
            <a:ext cx="1593193" cy="369332"/>
          </a:xfrm>
          <a:prstGeom prst="rect">
            <a:avLst/>
          </a:prstGeom>
          <a:noFill/>
        </p:spPr>
        <p:txBody>
          <a:bodyPr wrap="none" rtlCol="0">
            <a:spAutoFit/>
          </a:bodyPr>
          <a:lstStyle/>
          <a:p>
            <a:r>
              <a:rPr lang="cs-CZ" dirty="0" err="1"/>
              <a:t>Beeswarm</a:t>
            </a:r>
            <a:r>
              <a:rPr lang="cs-CZ" dirty="0"/>
              <a:t> plot</a:t>
            </a:r>
            <a:endParaRPr lang="en-US" dirty="0"/>
          </a:p>
        </p:txBody>
      </p:sp>
      <p:sp>
        <p:nvSpPr>
          <p:cNvPr id="11" name="TextovéPole 10">
            <a:extLst>
              <a:ext uri="{FF2B5EF4-FFF2-40B4-BE49-F238E27FC236}">
                <a16:creationId xmlns:a16="http://schemas.microsoft.com/office/drawing/2014/main" id="{2263A427-ADD9-4FB8-80FD-4673518766D4}"/>
              </a:ext>
            </a:extLst>
          </p:cNvPr>
          <p:cNvSpPr txBox="1"/>
          <p:nvPr/>
        </p:nvSpPr>
        <p:spPr>
          <a:xfrm>
            <a:off x="1113289" y="5224919"/>
            <a:ext cx="2632452" cy="200055"/>
          </a:xfrm>
          <a:prstGeom prst="rect">
            <a:avLst/>
          </a:prstGeom>
          <a:noFill/>
        </p:spPr>
        <p:txBody>
          <a:bodyPr wrap="none" rtlCol="0">
            <a:spAutoFit/>
          </a:bodyPr>
          <a:lstStyle/>
          <a:p>
            <a:r>
              <a:rPr lang="cs-CZ" sz="700" dirty="0">
                <a:solidFill>
                  <a:schemeClr val="bg1">
                    <a:lumMod val="75000"/>
                  </a:schemeClr>
                </a:solidFill>
              </a:rPr>
              <a:t>Zdroj: https://www.originlab.com/doc/Origin-Help/Beeswarm-Plot</a:t>
            </a:r>
            <a:endParaRPr lang="en-US" sz="700" dirty="0">
              <a:solidFill>
                <a:schemeClr val="bg1">
                  <a:lumMod val="75000"/>
                </a:schemeClr>
              </a:solidFill>
            </a:endParaRPr>
          </a:p>
        </p:txBody>
      </p:sp>
      <p:sp>
        <p:nvSpPr>
          <p:cNvPr id="13" name="TextovéPole 12">
            <a:extLst>
              <a:ext uri="{FF2B5EF4-FFF2-40B4-BE49-F238E27FC236}">
                <a16:creationId xmlns:a16="http://schemas.microsoft.com/office/drawing/2014/main" id="{393DBF75-3435-4818-94D0-3A8CDE2650D0}"/>
              </a:ext>
            </a:extLst>
          </p:cNvPr>
          <p:cNvSpPr txBox="1"/>
          <p:nvPr/>
        </p:nvSpPr>
        <p:spPr>
          <a:xfrm>
            <a:off x="5253360" y="4997780"/>
            <a:ext cx="1904689" cy="200055"/>
          </a:xfrm>
          <a:prstGeom prst="rect">
            <a:avLst/>
          </a:prstGeom>
          <a:noFill/>
        </p:spPr>
        <p:txBody>
          <a:bodyPr wrap="none" rtlCol="0">
            <a:spAutoFit/>
          </a:bodyPr>
          <a:lstStyle/>
          <a:p>
            <a:r>
              <a:rPr lang="cs-CZ" sz="700" dirty="0">
                <a:solidFill>
                  <a:schemeClr val="bg1">
                    <a:lumMod val="75000"/>
                  </a:schemeClr>
                </a:solidFill>
              </a:rPr>
              <a:t>Zdroj: https://en.wikipedia.org/wiki/Histogram</a:t>
            </a:r>
            <a:endParaRPr lang="en-US" sz="700" dirty="0">
              <a:solidFill>
                <a:schemeClr val="bg1">
                  <a:lumMod val="75000"/>
                </a:schemeClr>
              </a:solidFill>
            </a:endParaRPr>
          </a:p>
        </p:txBody>
      </p:sp>
      <p:sp>
        <p:nvSpPr>
          <p:cNvPr id="15" name="TextovéPole 14">
            <a:extLst>
              <a:ext uri="{FF2B5EF4-FFF2-40B4-BE49-F238E27FC236}">
                <a16:creationId xmlns:a16="http://schemas.microsoft.com/office/drawing/2014/main" id="{6008E872-BAA6-45C3-B2C6-FE1A91A97FEB}"/>
              </a:ext>
            </a:extLst>
          </p:cNvPr>
          <p:cNvSpPr txBox="1"/>
          <p:nvPr/>
        </p:nvSpPr>
        <p:spPr>
          <a:xfrm>
            <a:off x="5789893" y="2499186"/>
            <a:ext cx="1144929" cy="369332"/>
          </a:xfrm>
          <a:prstGeom prst="rect">
            <a:avLst/>
          </a:prstGeom>
          <a:noFill/>
        </p:spPr>
        <p:txBody>
          <a:bodyPr wrap="none" rtlCol="0">
            <a:spAutoFit/>
          </a:bodyPr>
          <a:lstStyle/>
          <a:p>
            <a:r>
              <a:rPr lang="cs-CZ" dirty="0"/>
              <a:t>Histogram</a:t>
            </a:r>
            <a:endParaRPr lang="en-US" dirty="0"/>
          </a:p>
        </p:txBody>
      </p:sp>
      <p:pic>
        <p:nvPicPr>
          <p:cNvPr id="11266" name="Picture 2" descr="Appendix2 Beeswarm example.png">
            <a:extLst>
              <a:ext uri="{FF2B5EF4-FFF2-40B4-BE49-F238E27FC236}">
                <a16:creationId xmlns:a16="http://schemas.microsoft.com/office/drawing/2014/main" id="{BF15E66E-849B-40D3-833F-8EDFE2A4E8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997" y="2667097"/>
            <a:ext cx="3298875" cy="253073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upload.wikimedia.org/wikipedia/commons/1/15/Symmetric-histogram.png">
            <a:extLst>
              <a:ext uri="{FF2B5EF4-FFF2-40B4-BE49-F238E27FC236}">
                <a16:creationId xmlns:a16="http://schemas.microsoft.com/office/drawing/2014/main" id="{682821FE-981B-4F21-8C51-C1EC96F3F4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868518"/>
            <a:ext cx="3580716" cy="219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43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Nadpis 3"/>
          <p:cNvSpPr>
            <a:spLocks noGrp="1"/>
          </p:cNvSpPr>
          <p:nvPr>
            <p:ph type="title"/>
          </p:nvPr>
        </p:nvSpPr>
        <p:spPr/>
        <p:txBody>
          <a:bodyPr>
            <a:normAutofit fontScale="90000"/>
          </a:bodyPr>
          <a:lstStyle/>
          <a:p>
            <a:r>
              <a:rPr lang="cs-CZ" sz="3600" dirty="0"/>
              <a:t>Část I.:</a:t>
            </a:r>
            <a:br>
              <a:rPr lang="cs-CZ" sz="3600" dirty="0"/>
            </a:br>
            <a:r>
              <a:rPr lang="cs-CZ" sz="3600" dirty="0"/>
              <a:t>Úvod, dělení dat</a:t>
            </a:r>
          </a:p>
        </p:txBody>
      </p:sp>
    </p:spTree>
    <p:extLst>
      <p:ext uri="{BB962C8B-B14F-4D97-AF65-F5344CB8AC3E}">
        <p14:creationId xmlns:p14="http://schemas.microsoft.com/office/powerpoint/2010/main" val="2082595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Vizualizace rozložení</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1578931" y="2312007"/>
            <a:ext cx="1314784" cy="369332"/>
          </a:xfrm>
          <a:prstGeom prst="rect">
            <a:avLst/>
          </a:prstGeom>
          <a:noFill/>
        </p:spPr>
        <p:txBody>
          <a:bodyPr wrap="none" rtlCol="0">
            <a:spAutoFit/>
          </a:bodyPr>
          <a:lstStyle/>
          <a:p>
            <a:r>
              <a:rPr lang="cs-CZ" dirty="0" err="1"/>
              <a:t>Density</a:t>
            </a:r>
            <a:r>
              <a:rPr lang="cs-CZ" dirty="0"/>
              <a:t> plot</a:t>
            </a:r>
            <a:endParaRPr lang="en-US" dirty="0"/>
          </a:p>
        </p:txBody>
      </p:sp>
      <p:sp>
        <p:nvSpPr>
          <p:cNvPr id="11" name="TextovéPole 10">
            <a:extLst>
              <a:ext uri="{FF2B5EF4-FFF2-40B4-BE49-F238E27FC236}">
                <a16:creationId xmlns:a16="http://schemas.microsoft.com/office/drawing/2014/main" id="{2263A427-ADD9-4FB8-80FD-4673518766D4}"/>
              </a:ext>
            </a:extLst>
          </p:cNvPr>
          <p:cNvSpPr txBox="1"/>
          <p:nvPr/>
        </p:nvSpPr>
        <p:spPr>
          <a:xfrm>
            <a:off x="1059301" y="5227323"/>
            <a:ext cx="2632452" cy="200055"/>
          </a:xfrm>
          <a:prstGeom prst="rect">
            <a:avLst/>
          </a:prstGeom>
          <a:noFill/>
        </p:spPr>
        <p:txBody>
          <a:bodyPr wrap="none" rtlCol="0">
            <a:spAutoFit/>
          </a:bodyPr>
          <a:lstStyle/>
          <a:p>
            <a:r>
              <a:rPr lang="cs-CZ" sz="700" dirty="0">
                <a:solidFill>
                  <a:schemeClr val="bg1">
                    <a:lumMod val="75000"/>
                  </a:schemeClr>
                </a:solidFill>
              </a:rPr>
              <a:t>Zdroj: https://datavizcatalogue.com/methods/density_plot.html</a:t>
            </a:r>
            <a:endParaRPr lang="en-US" sz="700" dirty="0">
              <a:solidFill>
                <a:schemeClr val="bg1">
                  <a:lumMod val="75000"/>
                </a:schemeClr>
              </a:solidFill>
            </a:endParaRPr>
          </a:p>
        </p:txBody>
      </p:sp>
      <p:sp>
        <p:nvSpPr>
          <p:cNvPr id="13" name="TextovéPole 12">
            <a:extLst>
              <a:ext uri="{FF2B5EF4-FFF2-40B4-BE49-F238E27FC236}">
                <a16:creationId xmlns:a16="http://schemas.microsoft.com/office/drawing/2014/main" id="{393DBF75-3435-4818-94D0-3A8CDE2650D0}"/>
              </a:ext>
            </a:extLst>
          </p:cNvPr>
          <p:cNvSpPr txBox="1"/>
          <p:nvPr/>
        </p:nvSpPr>
        <p:spPr>
          <a:xfrm>
            <a:off x="5436096" y="6250577"/>
            <a:ext cx="2411238" cy="200055"/>
          </a:xfrm>
          <a:prstGeom prst="rect">
            <a:avLst/>
          </a:prstGeom>
          <a:noFill/>
        </p:spPr>
        <p:txBody>
          <a:bodyPr wrap="none" rtlCol="0">
            <a:spAutoFit/>
          </a:bodyPr>
          <a:lstStyle/>
          <a:p>
            <a:r>
              <a:rPr lang="cs-CZ" sz="700" dirty="0">
                <a:solidFill>
                  <a:schemeClr val="bg1">
                    <a:lumMod val="75000"/>
                  </a:schemeClr>
                </a:solidFill>
              </a:rPr>
              <a:t>Zdroj: https://datavizcatalogue.com/methods/box_plot.html</a:t>
            </a:r>
            <a:endParaRPr lang="en-US" sz="700" dirty="0">
              <a:solidFill>
                <a:schemeClr val="bg1">
                  <a:lumMod val="75000"/>
                </a:schemeClr>
              </a:solidFill>
            </a:endParaRPr>
          </a:p>
        </p:txBody>
      </p:sp>
      <p:sp>
        <p:nvSpPr>
          <p:cNvPr id="15" name="TextovéPole 14">
            <a:extLst>
              <a:ext uri="{FF2B5EF4-FFF2-40B4-BE49-F238E27FC236}">
                <a16:creationId xmlns:a16="http://schemas.microsoft.com/office/drawing/2014/main" id="{6008E872-BAA6-45C3-B2C6-FE1A91A97FEB}"/>
              </a:ext>
            </a:extLst>
          </p:cNvPr>
          <p:cNvSpPr txBox="1"/>
          <p:nvPr/>
        </p:nvSpPr>
        <p:spPr>
          <a:xfrm>
            <a:off x="5848045" y="1959682"/>
            <a:ext cx="2171685" cy="369332"/>
          </a:xfrm>
          <a:prstGeom prst="rect">
            <a:avLst/>
          </a:prstGeom>
          <a:noFill/>
        </p:spPr>
        <p:txBody>
          <a:bodyPr wrap="none" rtlCol="0">
            <a:spAutoFit/>
          </a:bodyPr>
          <a:lstStyle/>
          <a:p>
            <a:r>
              <a:rPr lang="cs-CZ" dirty="0"/>
              <a:t>Box and </a:t>
            </a:r>
            <a:r>
              <a:rPr lang="cs-CZ" dirty="0" err="1"/>
              <a:t>Whisker</a:t>
            </a:r>
            <a:r>
              <a:rPr lang="cs-CZ" dirty="0"/>
              <a:t> Plot</a:t>
            </a:r>
            <a:endParaRPr lang="en-US" dirty="0"/>
          </a:p>
        </p:txBody>
      </p:sp>
      <p:pic>
        <p:nvPicPr>
          <p:cNvPr id="12292" name="Picture 4" descr="Creative visualisations in Qlik Sense: Density plot">
            <a:extLst>
              <a:ext uri="{FF2B5EF4-FFF2-40B4-BE49-F238E27FC236}">
                <a16:creationId xmlns:a16="http://schemas.microsoft.com/office/drawing/2014/main" id="{C3072FF6-2D5C-4377-A63B-88A65FB45D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2668017"/>
            <a:ext cx="3996437" cy="2497773"/>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Box and Whisker Plots - Learn about this chart and its tools">
            <a:extLst>
              <a:ext uri="{FF2B5EF4-FFF2-40B4-BE49-F238E27FC236}">
                <a16:creationId xmlns:a16="http://schemas.microsoft.com/office/drawing/2014/main" id="{93A1B80F-7FEF-4716-BF93-4FEFD0491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668" y="2218803"/>
            <a:ext cx="3996437" cy="1751863"/>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box plot">
            <a:extLst>
              <a:ext uri="{FF2B5EF4-FFF2-40B4-BE49-F238E27FC236}">
                <a16:creationId xmlns:a16="http://schemas.microsoft.com/office/drawing/2014/main" id="{2DAF6657-79D6-49D7-801E-56A3917A8D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60" y="3916903"/>
            <a:ext cx="2259102" cy="236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37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Vizualizace hierarchií</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4068336" y="1603459"/>
            <a:ext cx="1007327" cy="369332"/>
          </a:xfrm>
          <a:prstGeom prst="rect">
            <a:avLst/>
          </a:prstGeom>
          <a:noFill/>
        </p:spPr>
        <p:txBody>
          <a:bodyPr wrap="none" rtlCol="0">
            <a:spAutoFit/>
          </a:bodyPr>
          <a:lstStyle/>
          <a:p>
            <a:r>
              <a:rPr lang="cs-CZ" dirty="0" err="1"/>
              <a:t>Treemap</a:t>
            </a:r>
            <a:endParaRPr lang="en-US" dirty="0"/>
          </a:p>
        </p:txBody>
      </p:sp>
      <p:sp>
        <p:nvSpPr>
          <p:cNvPr id="11" name="TextovéPole 10">
            <a:extLst>
              <a:ext uri="{FF2B5EF4-FFF2-40B4-BE49-F238E27FC236}">
                <a16:creationId xmlns:a16="http://schemas.microsoft.com/office/drawing/2014/main" id="{2263A427-ADD9-4FB8-80FD-4673518766D4}"/>
              </a:ext>
            </a:extLst>
          </p:cNvPr>
          <p:cNvSpPr txBox="1"/>
          <p:nvPr/>
        </p:nvSpPr>
        <p:spPr>
          <a:xfrm>
            <a:off x="3843274" y="6093296"/>
            <a:ext cx="1457450" cy="200055"/>
          </a:xfrm>
          <a:prstGeom prst="rect">
            <a:avLst/>
          </a:prstGeom>
          <a:noFill/>
        </p:spPr>
        <p:txBody>
          <a:bodyPr wrap="none" rtlCol="0">
            <a:spAutoFit/>
          </a:bodyPr>
          <a:lstStyle/>
          <a:p>
            <a:r>
              <a:rPr lang="cs-CZ" sz="700" dirty="0">
                <a:solidFill>
                  <a:schemeClr val="bg1">
                    <a:lumMod val="75000"/>
                  </a:schemeClr>
                </a:solidFill>
              </a:rPr>
              <a:t>Zdroj: https://finviz.com/map.ashx</a:t>
            </a:r>
            <a:endParaRPr lang="en-US" sz="700" dirty="0">
              <a:solidFill>
                <a:schemeClr val="bg1">
                  <a:lumMod val="75000"/>
                </a:schemeClr>
              </a:solidFill>
            </a:endParaRPr>
          </a:p>
        </p:txBody>
      </p:sp>
      <p:pic>
        <p:nvPicPr>
          <p:cNvPr id="3" name="Obrázek 2">
            <a:extLst>
              <a:ext uri="{FF2B5EF4-FFF2-40B4-BE49-F238E27FC236}">
                <a16:creationId xmlns:a16="http://schemas.microsoft.com/office/drawing/2014/main" id="{F78699D4-BD25-44D5-9822-5726E9A7F391}"/>
              </a:ext>
            </a:extLst>
          </p:cNvPr>
          <p:cNvPicPr>
            <a:picLocks noChangeAspect="1"/>
          </p:cNvPicPr>
          <p:nvPr/>
        </p:nvPicPr>
        <p:blipFill>
          <a:blip r:embed="rId4"/>
          <a:stretch>
            <a:fillRect/>
          </a:stretch>
        </p:blipFill>
        <p:spPr>
          <a:xfrm>
            <a:off x="1187624" y="1972791"/>
            <a:ext cx="6768752" cy="3952584"/>
          </a:xfrm>
          <a:prstGeom prst="rect">
            <a:avLst/>
          </a:prstGeom>
        </p:spPr>
      </p:pic>
    </p:spTree>
    <p:extLst>
      <p:ext uri="{BB962C8B-B14F-4D97-AF65-F5344CB8AC3E}">
        <p14:creationId xmlns:p14="http://schemas.microsoft.com/office/powerpoint/2010/main" val="365110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Vizualizace hierarchií</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3592564" y="1544621"/>
            <a:ext cx="1958870" cy="369332"/>
          </a:xfrm>
          <a:prstGeom prst="rect">
            <a:avLst/>
          </a:prstGeom>
          <a:noFill/>
        </p:spPr>
        <p:txBody>
          <a:bodyPr wrap="none" rtlCol="0">
            <a:spAutoFit/>
          </a:bodyPr>
          <a:lstStyle/>
          <a:p>
            <a:r>
              <a:rPr lang="cs-CZ" dirty="0"/>
              <a:t>Jak vzniká </a:t>
            </a:r>
            <a:r>
              <a:rPr lang="cs-CZ" dirty="0" err="1"/>
              <a:t>treemap</a:t>
            </a:r>
            <a:endParaRPr lang="en-US" dirty="0"/>
          </a:p>
        </p:txBody>
      </p:sp>
      <p:sp>
        <p:nvSpPr>
          <p:cNvPr id="4" name="Ovál 3">
            <a:extLst>
              <a:ext uri="{FF2B5EF4-FFF2-40B4-BE49-F238E27FC236}">
                <a16:creationId xmlns:a16="http://schemas.microsoft.com/office/drawing/2014/main" id="{4AF56EB8-0E57-4592-A66B-92E8C2E811AA}"/>
              </a:ext>
            </a:extLst>
          </p:cNvPr>
          <p:cNvSpPr/>
          <p:nvPr/>
        </p:nvSpPr>
        <p:spPr>
          <a:xfrm>
            <a:off x="797757" y="4322955"/>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0" name="Ovál 9">
            <a:extLst>
              <a:ext uri="{FF2B5EF4-FFF2-40B4-BE49-F238E27FC236}">
                <a16:creationId xmlns:a16="http://schemas.microsoft.com/office/drawing/2014/main" id="{EBCFF6CA-F1C4-4657-9373-2C34503DB24B}"/>
              </a:ext>
            </a:extLst>
          </p:cNvPr>
          <p:cNvSpPr/>
          <p:nvPr/>
        </p:nvSpPr>
        <p:spPr>
          <a:xfrm>
            <a:off x="1229805" y="4322955"/>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2" name="Ovál 11">
            <a:extLst>
              <a:ext uri="{FF2B5EF4-FFF2-40B4-BE49-F238E27FC236}">
                <a16:creationId xmlns:a16="http://schemas.microsoft.com/office/drawing/2014/main" id="{A0328F8B-63F5-4E8A-A03A-1A776284AF8B}"/>
              </a:ext>
            </a:extLst>
          </p:cNvPr>
          <p:cNvSpPr/>
          <p:nvPr/>
        </p:nvSpPr>
        <p:spPr>
          <a:xfrm>
            <a:off x="1661853" y="4310969"/>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3" name="Ovál 12">
            <a:extLst>
              <a:ext uri="{FF2B5EF4-FFF2-40B4-BE49-F238E27FC236}">
                <a16:creationId xmlns:a16="http://schemas.microsoft.com/office/drawing/2014/main" id="{43D7F196-2ACF-4513-8569-F882E857035A}"/>
              </a:ext>
            </a:extLst>
          </p:cNvPr>
          <p:cNvSpPr/>
          <p:nvPr/>
        </p:nvSpPr>
        <p:spPr>
          <a:xfrm>
            <a:off x="2309925" y="4304654"/>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2</a:t>
            </a:r>
            <a:endParaRPr lang="en-US" dirty="0"/>
          </a:p>
        </p:txBody>
      </p:sp>
      <p:sp>
        <p:nvSpPr>
          <p:cNvPr id="14" name="Ovál 13">
            <a:extLst>
              <a:ext uri="{FF2B5EF4-FFF2-40B4-BE49-F238E27FC236}">
                <a16:creationId xmlns:a16="http://schemas.microsoft.com/office/drawing/2014/main" id="{91642F54-06B5-49F1-8FDC-954B1BEDB2DC}"/>
              </a:ext>
            </a:extLst>
          </p:cNvPr>
          <p:cNvSpPr/>
          <p:nvPr/>
        </p:nvSpPr>
        <p:spPr>
          <a:xfrm>
            <a:off x="2741973" y="4300136"/>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5" name="Ovál 14">
            <a:extLst>
              <a:ext uri="{FF2B5EF4-FFF2-40B4-BE49-F238E27FC236}">
                <a16:creationId xmlns:a16="http://schemas.microsoft.com/office/drawing/2014/main" id="{3500859F-CBCA-4AE8-8F99-BED3F5DA16E1}"/>
              </a:ext>
            </a:extLst>
          </p:cNvPr>
          <p:cNvSpPr/>
          <p:nvPr/>
        </p:nvSpPr>
        <p:spPr>
          <a:xfrm>
            <a:off x="3174021" y="4322955"/>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3</a:t>
            </a:r>
            <a:endParaRPr lang="en-US" dirty="0"/>
          </a:p>
        </p:txBody>
      </p:sp>
      <p:sp>
        <p:nvSpPr>
          <p:cNvPr id="19" name="Ovál 18">
            <a:extLst>
              <a:ext uri="{FF2B5EF4-FFF2-40B4-BE49-F238E27FC236}">
                <a16:creationId xmlns:a16="http://schemas.microsoft.com/office/drawing/2014/main" id="{6734E1BD-C61B-451C-A548-3403917361F6}"/>
              </a:ext>
            </a:extLst>
          </p:cNvPr>
          <p:cNvSpPr/>
          <p:nvPr/>
        </p:nvSpPr>
        <p:spPr>
          <a:xfrm>
            <a:off x="1229805" y="3702229"/>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Ovál 19">
            <a:extLst>
              <a:ext uri="{FF2B5EF4-FFF2-40B4-BE49-F238E27FC236}">
                <a16:creationId xmlns:a16="http://schemas.microsoft.com/office/drawing/2014/main" id="{2F088E72-CC38-41BC-8356-28A57F97F747}"/>
              </a:ext>
            </a:extLst>
          </p:cNvPr>
          <p:cNvSpPr/>
          <p:nvPr/>
        </p:nvSpPr>
        <p:spPr>
          <a:xfrm>
            <a:off x="2741973" y="3696492"/>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Ovál 21">
            <a:extLst>
              <a:ext uri="{FF2B5EF4-FFF2-40B4-BE49-F238E27FC236}">
                <a16:creationId xmlns:a16="http://schemas.microsoft.com/office/drawing/2014/main" id="{72B72D7F-2656-43BB-AF5D-D3A28257C003}"/>
              </a:ext>
            </a:extLst>
          </p:cNvPr>
          <p:cNvSpPr/>
          <p:nvPr/>
        </p:nvSpPr>
        <p:spPr>
          <a:xfrm>
            <a:off x="1949885" y="3026811"/>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6" name="Přímá spojnice 5">
            <a:extLst>
              <a:ext uri="{FF2B5EF4-FFF2-40B4-BE49-F238E27FC236}">
                <a16:creationId xmlns:a16="http://schemas.microsoft.com/office/drawing/2014/main" id="{3BEC3121-EC00-47F1-89C7-FFFFDBEF1A30}"/>
              </a:ext>
            </a:extLst>
          </p:cNvPr>
          <p:cNvCxnSpPr>
            <a:stCxn id="4" idx="0"/>
            <a:endCxn id="19" idx="3"/>
          </p:cNvCxnSpPr>
          <p:nvPr/>
        </p:nvCxnSpPr>
        <p:spPr>
          <a:xfrm flipV="1">
            <a:off x="941773" y="3960402"/>
            <a:ext cx="330213" cy="362553"/>
          </a:xfrm>
          <a:prstGeom prst="line">
            <a:avLst/>
          </a:prstGeom>
        </p:spPr>
        <p:style>
          <a:lnRef idx="1">
            <a:schemeClr val="dk1"/>
          </a:lnRef>
          <a:fillRef idx="0">
            <a:schemeClr val="dk1"/>
          </a:fillRef>
          <a:effectRef idx="0">
            <a:schemeClr val="dk1"/>
          </a:effectRef>
          <a:fontRef idx="minor">
            <a:schemeClr val="tx1"/>
          </a:fontRef>
        </p:style>
      </p:cxnSp>
      <p:cxnSp>
        <p:nvCxnSpPr>
          <p:cNvPr id="23" name="Přímá spojnice 22">
            <a:extLst>
              <a:ext uri="{FF2B5EF4-FFF2-40B4-BE49-F238E27FC236}">
                <a16:creationId xmlns:a16="http://schemas.microsoft.com/office/drawing/2014/main" id="{A9271ECE-A760-4BFA-A150-34E2FBFD0CF9}"/>
              </a:ext>
            </a:extLst>
          </p:cNvPr>
          <p:cNvCxnSpPr>
            <a:cxnSpLocks/>
            <a:stCxn id="10" idx="0"/>
            <a:endCxn id="19" idx="4"/>
          </p:cNvCxnSpPr>
          <p:nvPr/>
        </p:nvCxnSpPr>
        <p:spPr>
          <a:xfrm flipV="1">
            <a:off x="1373821" y="4004698"/>
            <a:ext cx="0" cy="318257"/>
          </a:xfrm>
          <a:prstGeom prst="line">
            <a:avLst/>
          </a:prstGeom>
        </p:spPr>
        <p:style>
          <a:lnRef idx="1">
            <a:schemeClr val="dk1"/>
          </a:lnRef>
          <a:fillRef idx="0">
            <a:schemeClr val="dk1"/>
          </a:fillRef>
          <a:effectRef idx="0">
            <a:schemeClr val="dk1"/>
          </a:effectRef>
          <a:fontRef idx="minor">
            <a:schemeClr val="tx1"/>
          </a:fontRef>
        </p:style>
      </p:cxnSp>
      <p:cxnSp>
        <p:nvCxnSpPr>
          <p:cNvPr id="26" name="Přímá spojnice 25">
            <a:extLst>
              <a:ext uri="{FF2B5EF4-FFF2-40B4-BE49-F238E27FC236}">
                <a16:creationId xmlns:a16="http://schemas.microsoft.com/office/drawing/2014/main" id="{558D1E12-2A87-4F9C-8111-0485732DA730}"/>
              </a:ext>
            </a:extLst>
          </p:cNvPr>
          <p:cNvCxnSpPr>
            <a:cxnSpLocks/>
            <a:stCxn id="12" idx="0"/>
            <a:endCxn id="19" idx="5"/>
          </p:cNvCxnSpPr>
          <p:nvPr/>
        </p:nvCxnSpPr>
        <p:spPr>
          <a:xfrm flipH="1" flipV="1">
            <a:off x="1475656" y="3960402"/>
            <a:ext cx="330213" cy="350567"/>
          </a:xfrm>
          <a:prstGeom prst="line">
            <a:avLst/>
          </a:prstGeom>
        </p:spPr>
        <p:style>
          <a:lnRef idx="1">
            <a:schemeClr val="dk1"/>
          </a:lnRef>
          <a:fillRef idx="0">
            <a:schemeClr val="dk1"/>
          </a:fillRef>
          <a:effectRef idx="0">
            <a:schemeClr val="dk1"/>
          </a:effectRef>
          <a:fontRef idx="minor">
            <a:schemeClr val="tx1"/>
          </a:fontRef>
        </p:style>
      </p:cxnSp>
      <p:cxnSp>
        <p:nvCxnSpPr>
          <p:cNvPr id="29" name="Přímá spojnice 28">
            <a:extLst>
              <a:ext uri="{FF2B5EF4-FFF2-40B4-BE49-F238E27FC236}">
                <a16:creationId xmlns:a16="http://schemas.microsoft.com/office/drawing/2014/main" id="{180493E9-9896-474E-AF7D-C0E54C1C2650}"/>
              </a:ext>
            </a:extLst>
          </p:cNvPr>
          <p:cNvCxnSpPr>
            <a:cxnSpLocks/>
            <a:stCxn id="13" idx="0"/>
            <a:endCxn id="20" idx="3"/>
          </p:cNvCxnSpPr>
          <p:nvPr/>
        </p:nvCxnSpPr>
        <p:spPr>
          <a:xfrm flipV="1">
            <a:off x="2453941" y="3954665"/>
            <a:ext cx="330213" cy="349989"/>
          </a:xfrm>
          <a:prstGeom prst="line">
            <a:avLst/>
          </a:prstGeom>
        </p:spPr>
        <p:style>
          <a:lnRef idx="1">
            <a:schemeClr val="dk1"/>
          </a:lnRef>
          <a:fillRef idx="0">
            <a:schemeClr val="dk1"/>
          </a:fillRef>
          <a:effectRef idx="0">
            <a:schemeClr val="dk1"/>
          </a:effectRef>
          <a:fontRef idx="minor">
            <a:schemeClr val="tx1"/>
          </a:fontRef>
        </p:style>
      </p:cxnSp>
      <p:cxnSp>
        <p:nvCxnSpPr>
          <p:cNvPr id="32" name="Přímá spojnice 31">
            <a:extLst>
              <a:ext uri="{FF2B5EF4-FFF2-40B4-BE49-F238E27FC236}">
                <a16:creationId xmlns:a16="http://schemas.microsoft.com/office/drawing/2014/main" id="{F26526C9-2286-47A6-8E5D-A558331E8BE0}"/>
              </a:ext>
            </a:extLst>
          </p:cNvPr>
          <p:cNvCxnSpPr>
            <a:cxnSpLocks/>
          </p:cNvCxnSpPr>
          <p:nvPr/>
        </p:nvCxnSpPr>
        <p:spPr>
          <a:xfrm flipV="1">
            <a:off x="2884268" y="3981879"/>
            <a:ext cx="0" cy="318257"/>
          </a:xfrm>
          <a:prstGeom prst="line">
            <a:avLst/>
          </a:prstGeom>
        </p:spPr>
        <p:style>
          <a:lnRef idx="1">
            <a:schemeClr val="dk1"/>
          </a:lnRef>
          <a:fillRef idx="0">
            <a:schemeClr val="dk1"/>
          </a:fillRef>
          <a:effectRef idx="0">
            <a:schemeClr val="dk1"/>
          </a:effectRef>
          <a:fontRef idx="minor">
            <a:schemeClr val="tx1"/>
          </a:fontRef>
        </p:style>
      </p:cxnSp>
      <p:cxnSp>
        <p:nvCxnSpPr>
          <p:cNvPr id="33" name="Přímá spojnice 32">
            <a:extLst>
              <a:ext uri="{FF2B5EF4-FFF2-40B4-BE49-F238E27FC236}">
                <a16:creationId xmlns:a16="http://schemas.microsoft.com/office/drawing/2014/main" id="{0E92024A-81F4-47BC-A128-24B480AE2B46}"/>
              </a:ext>
            </a:extLst>
          </p:cNvPr>
          <p:cNvCxnSpPr>
            <a:cxnSpLocks/>
            <a:stCxn id="15" idx="0"/>
            <a:endCxn id="20" idx="5"/>
          </p:cNvCxnSpPr>
          <p:nvPr/>
        </p:nvCxnSpPr>
        <p:spPr>
          <a:xfrm flipH="1" flipV="1">
            <a:off x="2987824" y="3954665"/>
            <a:ext cx="330213" cy="368290"/>
          </a:xfrm>
          <a:prstGeom prst="line">
            <a:avLst/>
          </a:prstGeom>
        </p:spPr>
        <p:style>
          <a:lnRef idx="1">
            <a:schemeClr val="dk1"/>
          </a:lnRef>
          <a:fillRef idx="0">
            <a:schemeClr val="dk1"/>
          </a:fillRef>
          <a:effectRef idx="0">
            <a:schemeClr val="dk1"/>
          </a:effectRef>
          <a:fontRef idx="minor">
            <a:schemeClr val="tx1"/>
          </a:fontRef>
        </p:style>
      </p:cxnSp>
      <p:cxnSp>
        <p:nvCxnSpPr>
          <p:cNvPr id="48" name="Přímá spojnice 47">
            <a:extLst>
              <a:ext uri="{FF2B5EF4-FFF2-40B4-BE49-F238E27FC236}">
                <a16:creationId xmlns:a16="http://schemas.microsoft.com/office/drawing/2014/main" id="{D680F363-2E6B-4143-A8E3-C85EF6EA8AAB}"/>
              </a:ext>
            </a:extLst>
          </p:cNvPr>
          <p:cNvCxnSpPr>
            <a:cxnSpLocks/>
            <a:stCxn id="20" idx="0"/>
            <a:endCxn id="22" idx="5"/>
          </p:cNvCxnSpPr>
          <p:nvPr/>
        </p:nvCxnSpPr>
        <p:spPr>
          <a:xfrm flipH="1" flipV="1">
            <a:off x="2195736" y="3284984"/>
            <a:ext cx="690253" cy="411508"/>
          </a:xfrm>
          <a:prstGeom prst="line">
            <a:avLst/>
          </a:prstGeom>
        </p:spPr>
        <p:style>
          <a:lnRef idx="1">
            <a:schemeClr val="dk1"/>
          </a:lnRef>
          <a:fillRef idx="0">
            <a:schemeClr val="dk1"/>
          </a:fillRef>
          <a:effectRef idx="0">
            <a:schemeClr val="dk1"/>
          </a:effectRef>
          <a:fontRef idx="minor">
            <a:schemeClr val="tx1"/>
          </a:fontRef>
        </p:style>
      </p:cxnSp>
      <p:cxnSp>
        <p:nvCxnSpPr>
          <p:cNvPr id="51" name="Přímá spojnice 50">
            <a:extLst>
              <a:ext uri="{FF2B5EF4-FFF2-40B4-BE49-F238E27FC236}">
                <a16:creationId xmlns:a16="http://schemas.microsoft.com/office/drawing/2014/main" id="{B4A7D0A9-8D48-47FB-AA4E-4E27B9437AA5}"/>
              </a:ext>
            </a:extLst>
          </p:cNvPr>
          <p:cNvCxnSpPr>
            <a:cxnSpLocks/>
            <a:stCxn id="19" idx="0"/>
            <a:endCxn id="22" idx="3"/>
          </p:cNvCxnSpPr>
          <p:nvPr/>
        </p:nvCxnSpPr>
        <p:spPr>
          <a:xfrm flipV="1">
            <a:off x="1373821" y="3284984"/>
            <a:ext cx="618245" cy="417245"/>
          </a:xfrm>
          <a:prstGeom prst="line">
            <a:avLst/>
          </a:prstGeom>
        </p:spPr>
        <p:style>
          <a:lnRef idx="1">
            <a:schemeClr val="dk1"/>
          </a:lnRef>
          <a:fillRef idx="0">
            <a:schemeClr val="dk1"/>
          </a:fillRef>
          <a:effectRef idx="0">
            <a:schemeClr val="dk1"/>
          </a:effectRef>
          <a:fontRef idx="minor">
            <a:schemeClr val="tx1"/>
          </a:fontRef>
        </p:style>
      </p:cxnSp>
      <p:sp>
        <p:nvSpPr>
          <p:cNvPr id="59" name="Obdélník 58">
            <a:extLst>
              <a:ext uri="{FF2B5EF4-FFF2-40B4-BE49-F238E27FC236}">
                <a16:creationId xmlns:a16="http://schemas.microsoft.com/office/drawing/2014/main" id="{2B53085E-E40D-4315-B5DE-26C179B21C74}"/>
              </a:ext>
            </a:extLst>
          </p:cNvPr>
          <p:cNvSpPr/>
          <p:nvPr/>
        </p:nvSpPr>
        <p:spPr>
          <a:xfrm>
            <a:off x="4573577" y="2236743"/>
            <a:ext cx="3456384" cy="31683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Šipka: nahoru 59">
            <a:extLst>
              <a:ext uri="{FF2B5EF4-FFF2-40B4-BE49-F238E27FC236}">
                <a16:creationId xmlns:a16="http://schemas.microsoft.com/office/drawing/2014/main" id="{44C45FA7-B8C2-47DC-A8BD-8D1C8ACB9ECB}"/>
              </a:ext>
            </a:extLst>
          </p:cNvPr>
          <p:cNvSpPr/>
          <p:nvPr/>
        </p:nvSpPr>
        <p:spPr>
          <a:xfrm>
            <a:off x="3779912" y="3026811"/>
            <a:ext cx="186197" cy="163824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1" name="TextovéPole 60">
            <a:extLst>
              <a:ext uri="{FF2B5EF4-FFF2-40B4-BE49-F238E27FC236}">
                <a16:creationId xmlns:a16="http://schemas.microsoft.com/office/drawing/2014/main" id="{FD0A44B6-0971-4E19-A48B-11A58F5BCC7B}"/>
              </a:ext>
            </a:extLst>
          </p:cNvPr>
          <p:cNvSpPr txBox="1"/>
          <p:nvPr/>
        </p:nvSpPr>
        <p:spPr>
          <a:xfrm>
            <a:off x="669260" y="4688047"/>
            <a:ext cx="3052952" cy="369332"/>
          </a:xfrm>
          <a:prstGeom prst="rect">
            <a:avLst/>
          </a:prstGeom>
          <a:noFill/>
        </p:spPr>
        <p:txBody>
          <a:bodyPr wrap="none" rtlCol="0">
            <a:spAutoFit/>
          </a:bodyPr>
          <a:lstStyle/>
          <a:p>
            <a:r>
              <a:rPr lang="cs-CZ" dirty="0"/>
              <a:t>Hodnoty pro 2 různé kategorie</a:t>
            </a:r>
            <a:endParaRPr lang="en-US" dirty="0"/>
          </a:p>
        </p:txBody>
      </p:sp>
    </p:spTree>
    <p:extLst>
      <p:ext uri="{BB962C8B-B14F-4D97-AF65-F5344CB8AC3E}">
        <p14:creationId xmlns:p14="http://schemas.microsoft.com/office/powerpoint/2010/main" val="1557890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Vizualizace hierarchií</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3592564" y="1544621"/>
            <a:ext cx="1958870" cy="369332"/>
          </a:xfrm>
          <a:prstGeom prst="rect">
            <a:avLst/>
          </a:prstGeom>
          <a:noFill/>
        </p:spPr>
        <p:txBody>
          <a:bodyPr wrap="none" rtlCol="0">
            <a:spAutoFit/>
          </a:bodyPr>
          <a:lstStyle/>
          <a:p>
            <a:r>
              <a:rPr lang="cs-CZ" dirty="0"/>
              <a:t>Jak vzniká </a:t>
            </a:r>
            <a:r>
              <a:rPr lang="cs-CZ" dirty="0" err="1"/>
              <a:t>treemap</a:t>
            </a:r>
            <a:endParaRPr lang="en-US" dirty="0"/>
          </a:p>
        </p:txBody>
      </p:sp>
      <p:sp>
        <p:nvSpPr>
          <p:cNvPr id="4" name="Ovál 3">
            <a:extLst>
              <a:ext uri="{FF2B5EF4-FFF2-40B4-BE49-F238E27FC236}">
                <a16:creationId xmlns:a16="http://schemas.microsoft.com/office/drawing/2014/main" id="{4AF56EB8-0E57-4592-A66B-92E8C2E811AA}"/>
              </a:ext>
            </a:extLst>
          </p:cNvPr>
          <p:cNvSpPr/>
          <p:nvPr/>
        </p:nvSpPr>
        <p:spPr>
          <a:xfrm>
            <a:off x="797757" y="4322955"/>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0" name="Ovál 9">
            <a:extLst>
              <a:ext uri="{FF2B5EF4-FFF2-40B4-BE49-F238E27FC236}">
                <a16:creationId xmlns:a16="http://schemas.microsoft.com/office/drawing/2014/main" id="{EBCFF6CA-F1C4-4657-9373-2C34503DB24B}"/>
              </a:ext>
            </a:extLst>
          </p:cNvPr>
          <p:cNvSpPr/>
          <p:nvPr/>
        </p:nvSpPr>
        <p:spPr>
          <a:xfrm>
            <a:off x="1229805" y="4322955"/>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2" name="Ovál 11">
            <a:extLst>
              <a:ext uri="{FF2B5EF4-FFF2-40B4-BE49-F238E27FC236}">
                <a16:creationId xmlns:a16="http://schemas.microsoft.com/office/drawing/2014/main" id="{A0328F8B-63F5-4E8A-A03A-1A776284AF8B}"/>
              </a:ext>
            </a:extLst>
          </p:cNvPr>
          <p:cNvSpPr/>
          <p:nvPr/>
        </p:nvSpPr>
        <p:spPr>
          <a:xfrm>
            <a:off x="1661853" y="4310969"/>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3" name="Ovál 12">
            <a:extLst>
              <a:ext uri="{FF2B5EF4-FFF2-40B4-BE49-F238E27FC236}">
                <a16:creationId xmlns:a16="http://schemas.microsoft.com/office/drawing/2014/main" id="{43D7F196-2ACF-4513-8569-F882E857035A}"/>
              </a:ext>
            </a:extLst>
          </p:cNvPr>
          <p:cNvSpPr/>
          <p:nvPr/>
        </p:nvSpPr>
        <p:spPr>
          <a:xfrm>
            <a:off x="2309925" y="4304654"/>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2</a:t>
            </a:r>
            <a:endParaRPr lang="en-US" dirty="0"/>
          </a:p>
        </p:txBody>
      </p:sp>
      <p:sp>
        <p:nvSpPr>
          <p:cNvPr id="14" name="Ovál 13">
            <a:extLst>
              <a:ext uri="{FF2B5EF4-FFF2-40B4-BE49-F238E27FC236}">
                <a16:creationId xmlns:a16="http://schemas.microsoft.com/office/drawing/2014/main" id="{91642F54-06B5-49F1-8FDC-954B1BEDB2DC}"/>
              </a:ext>
            </a:extLst>
          </p:cNvPr>
          <p:cNvSpPr/>
          <p:nvPr/>
        </p:nvSpPr>
        <p:spPr>
          <a:xfrm>
            <a:off x="2741973" y="4300136"/>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5" name="Ovál 14">
            <a:extLst>
              <a:ext uri="{FF2B5EF4-FFF2-40B4-BE49-F238E27FC236}">
                <a16:creationId xmlns:a16="http://schemas.microsoft.com/office/drawing/2014/main" id="{3500859F-CBCA-4AE8-8F99-BED3F5DA16E1}"/>
              </a:ext>
            </a:extLst>
          </p:cNvPr>
          <p:cNvSpPr/>
          <p:nvPr/>
        </p:nvSpPr>
        <p:spPr>
          <a:xfrm>
            <a:off x="3174021" y="4322955"/>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3</a:t>
            </a:r>
            <a:endParaRPr lang="en-US" dirty="0"/>
          </a:p>
        </p:txBody>
      </p:sp>
      <p:sp>
        <p:nvSpPr>
          <p:cNvPr id="19" name="Ovál 18">
            <a:extLst>
              <a:ext uri="{FF2B5EF4-FFF2-40B4-BE49-F238E27FC236}">
                <a16:creationId xmlns:a16="http://schemas.microsoft.com/office/drawing/2014/main" id="{6734E1BD-C61B-451C-A548-3403917361F6}"/>
              </a:ext>
            </a:extLst>
          </p:cNvPr>
          <p:cNvSpPr/>
          <p:nvPr/>
        </p:nvSpPr>
        <p:spPr>
          <a:xfrm>
            <a:off x="1229805" y="3702229"/>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3</a:t>
            </a:r>
            <a:endParaRPr lang="en-US" dirty="0"/>
          </a:p>
        </p:txBody>
      </p:sp>
      <p:sp>
        <p:nvSpPr>
          <p:cNvPr id="20" name="Ovál 19">
            <a:extLst>
              <a:ext uri="{FF2B5EF4-FFF2-40B4-BE49-F238E27FC236}">
                <a16:creationId xmlns:a16="http://schemas.microsoft.com/office/drawing/2014/main" id="{2F088E72-CC38-41BC-8356-28A57F97F747}"/>
              </a:ext>
            </a:extLst>
          </p:cNvPr>
          <p:cNvSpPr/>
          <p:nvPr/>
        </p:nvSpPr>
        <p:spPr>
          <a:xfrm>
            <a:off x="2741973" y="3696492"/>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6</a:t>
            </a:r>
            <a:endParaRPr lang="en-US" dirty="0"/>
          </a:p>
        </p:txBody>
      </p:sp>
      <p:sp>
        <p:nvSpPr>
          <p:cNvPr id="22" name="Ovál 21">
            <a:extLst>
              <a:ext uri="{FF2B5EF4-FFF2-40B4-BE49-F238E27FC236}">
                <a16:creationId xmlns:a16="http://schemas.microsoft.com/office/drawing/2014/main" id="{72B72D7F-2656-43BB-AF5D-D3A28257C003}"/>
              </a:ext>
            </a:extLst>
          </p:cNvPr>
          <p:cNvSpPr/>
          <p:nvPr/>
        </p:nvSpPr>
        <p:spPr>
          <a:xfrm>
            <a:off x="1949885" y="3026811"/>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9</a:t>
            </a:r>
            <a:endParaRPr lang="en-US" dirty="0"/>
          </a:p>
        </p:txBody>
      </p:sp>
      <p:cxnSp>
        <p:nvCxnSpPr>
          <p:cNvPr id="6" name="Přímá spojnice 5">
            <a:extLst>
              <a:ext uri="{FF2B5EF4-FFF2-40B4-BE49-F238E27FC236}">
                <a16:creationId xmlns:a16="http://schemas.microsoft.com/office/drawing/2014/main" id="{3BEC3121-EC00-47F1-89C7-FFFFDBEF1A30}"/>
              </a:ext>
            </a:extLst>
          </p:cNvPr>
          <p:cNvCxnSpPr>
            <a:stCxn id="4" idx="0"/>
            <a:endCxn id="19" idx="3"/>
          </p:cNvCxnSpPr>
          <p:nvPr/>
        </p:nvCxnSpPr>
        <p:spPr>
          <a:xfrm flipV="1">
            <a:off x="941773" y="3960402"/>
            <a:ext cx="330213" cy="362553"/>
          </a:xfrm>
          <a:prstGeom prst="line">
            <a:avLst/>
          </a:prstGeom>
        </p:spPr>
        <p:style>
          <a:lnRef idx="1">
            <a:schemeClr val="dk1"/>
          </a:lnRef>
          <a:fillRef idx="0">
            <a:schemeClr val="dk1"/>
          </a:fillRef>
          <a:effectRef idx="0">
            <a:schemeClr val="dk1"/>
          </a:effectRef>
          <a:fontRef idx="minor">
            <a:schemeClr val="tx1"/>
          </a:fontRef>
        </p:style>
      </p:cxnSp>
      <p:cxnSp>
        <p:nvCxnSpPr>
          <p:cNvPr id="23" name="Přímá spojnice 22">
            <a:extLst>
              <a:ext uri="{FF2B5EF4-FFF2-40B4-BE49-F238E27FC236}">
                <a16:creationId xmlns:a16="http://schemas.microsoft.com/office/drawing/2014/main" id="{A9271ECE-A760-4BFA-A150-34E2FBFD0CF9}"/>
              </a:ext>
            </a:extLst>
          </p:cNvPr>
          <p:cNvCxnSpPr>
            <a:cxnSpLocks/>
            <a:stCxn id="10" idx="0"/>
            <a:endCxn id="19" idx="4"/>
          </p:cNvCxnSpPr>
          <p:nvPr/>
        </p:nvCxnSpPr>
        <p:spPr>
          <a:xfrm flipV="1">
            <a:off x="1373821" y="4004698"/>
            <a:ext cx="0" cy="318257"/>
          </a:xfrm>
          <a:prstGeom prst="line">
            <a:avLst/>
          </a:prstGeom>
        </p:spPr>
        <p:style>
          <a:lnRef idx="1">
            <a:schemeClr val="dk1"/>
          </a:lnRef>
          <a:fillRef idx="0">
            <a:schemeClr val="dk1"/>
          </a:fillRef>
          <a:effectRef idx="0">
            <a:schemeClr val="dk1"/>
          </a:effectRef>
          <a:fontRef idx="minor">
            <a:schemeClr val="tx1"/>
          </a:fontRef>
        </p:style>
      </p:cxnSp>
      <p:cxnSp>
        <p:nvCxnSpPr>
          <p:cNvPr id="26" name="Přímá spojnice 25">
            <a:extLst>
              <a:ext uri="{FF2B5EF4-FFF2-40B4-BE49-F238E27FC236}">
                <a16:creationId xmlns:a16="http://schemas.microsoft.com/office/drawing/2014/main" id="{558D1E12-2A87-4F9C-8111-0485732DA730}"/>
              </a:ext>
            </a:extLst>
          </p:cNvPr>
          <p:cNvCxnSpPr>
            <a:cxnSpLocks/>
            <a:stCxn id="12" idx="0"/>
            <a:endCxn id="19" idx="5"/>
          </p:cNvCxnSpPr>
          <p:nvPr/>
        </p:nvCxnSpPr>
        <p:spPr>
          <a:xfrm flipH="1" flipV="1">
            <a:off x="1475656" y="3960402"/>
            <a:ext cx="330213" cy="350567"/>
          </a:xfrm>
          <a:prstGeom prst="line">
            <a:avLst/>
          </a:prstGeom>
        </p:spPr>
        <p:style>
          <a:lnRef idx="1">
            <a:schemeClr val="dk1"/>
          </a:lnRef>
          <a:fillRef idx="0">
            <a:schemeClr val="dk1"/>
          </a:fillRef>
          <a:effectRef idx="0">
            <a:schemeClr val="dk1"/>
          </a:effectRef>
          <a:fontRef idx="minor">
            <a:schemeClr val="tx1"/>
          </a:fontRef>
        </p:style>
      </p:cxnSp>
      <p:cxnSp>
        <p:nvCxnSpPr>
          <p:cNvPr id="29" name="Přímá spojnice 28">
            <a:extLst>
              <a:ext uri="{FF2B5EF4-FFF2-40B4-BE49-F238E27FC236}">
                <a16:creationId xmlns:a16="http://schemas.microsoft.com/office/drawing/2014/main" id="{180493E9-9896-474E-AF7D-C0E54C1C2650}"/>
              </a:ext>
            </a:extLst>
          </p:cNvPr>
          <p:cNvCxnSpPr>
            <a:cxnSpLocks/>
            <a:stCxn id="13" idx="0"/>
            <a:endCxn id="20" idx="3"/>
          </p:cNvCxnSpPr>
          <p:nvPr/>
        </p:nvCxnSpPr>
        <p:spPr>
          <a:xfrm flipV="1">
            <a:off x="2453941" y="3954665"/>
            <a:ext cx="330213" cy="349989"/>
          </a:xfrm>
          <a:prstGeom prst="line">
            <a:avLst/>
          </a:prstGeom>
        </p:spPr>
        <p:style>
          <a:lnRef idx="1">
            <a:schemeClr val="dk1"/>
          </a:lnRef>
          <a:fillRef idx="0">
            <a:schemeClr val="dk1"/>
          </a:fillRef>
          <a:effectRef idx="0">
            <a:schemeClr val="dk1"/>
          </a:effectRef>
          <a:fontRef idx="minor">
            <a:schemeClr val="tx1"/>
          </a:fontRef>
        </p:style>
      </p:cxnSp>
      <p:cxnSp>
        <p:nvCxnSpPr>
          <p:cNvPr id="32" name="Přímá spojnice 31">
            <a:extLst>
              <a:ext uri="{FF2B5EF4-FFF2-40B4-BE49-F238E27FC236}">
                <a16:creationId xmlns:a16="http://schemas.microsoft.com/office/drawing/2014/main" id="{F26526C9-2286-47A6-8E5D-A558331E8BE0}"/>
              </a:ext>
            </a:extLst>
          </p:cNvPr>
          <p:cNvCxnSpPr>
            <a:cxnSpLocks/>
          </p:cNvCxnSpPr>
          <p:nvPr/>
        </p:nvCxnSpPr>
        <p:spPr>
          <a:xfrm flipV="1">
            <a:off x="2884268" y="3981879"/>
            <a:ext cx="0" cy="318257"/>
          </a:xfrm>
          <a:prstGeom prst="line">
            <a:avLst/>
          </a:prstGeom>
        </p:spPr>
        <p:style>
          <a:lnRef idx="1">
            <a:schemeClr val="dk1"/>
          </a:lnRef>
          <a:fillRef idx="0">
            <a:schemeClr val="dk1"/>
          </a:fillRef>
          <a:effectRef idx="0">
            <a:schemeClr val="dk1"/>
          </a:effectRef>
          <a:fontRef idx="minor">
            <a:schemeClr val="tx1"/>
          </a:fontRef>
        </p:style>
      </p:cxnSp>
      <p:cxnSp>
        <p:nvCxnSpPr>
          <p:cNvPr id="33" name="Přímá spojnice 32">
            <a:extLst>
              <a:ext uri="{FF2B5EF4-FFF2-40B4-BE49-F238E27FC236}">
                <a16:creationId xmlns:a16="http://schemas.microsoft.com/office/drawing/2014/main" id="{0E92024A-81F4-47BC-A128-24B480AE2B46}"/>
              </a:ext>
            </a:extLst>
          </p:cNvPr>
          <p:cNvCxnSpPr>
            <a:cxnSpLocks/>
            <a:stCxn id="15" idx="0"/>
            <a:endCxn id="20" idx="5"/>
          </p:cNvCxnSpPr>
          <p:nvPr/>
        </p:nvCxnSpPr>
        <p:spPr>
          <a:xfrm flipH="1" flipV="1">
            <a:off x="2987824" y="3954665"/>
            <a:ext cx="330213" cy="368290"/>
          </a:xfrm>
          <a:prstGeom prst="line">
            <a:avLst/>
          </a:prstGeom>
        </p:spPr>
        <p:style>
          <a:lnRef idx="1">
            <a:schemeClr val="dk1"/>
          </a:lnRef>
          <a:fillRef idx="0">
            <a:schemeClr val="dk1"/>
          </a:fillRef>
          <a:effectRef idx="0">
            <a:schemeClr val="dk1"/>
          </a:effectRef>
          <a:fontRef idx="minor">
            <a:schemeClr val="tx1"/>
          </a:fontRef>
        </p:style>
      </p:cxnSp>
      <p:cxnSp>
        <p:nvCxnSpPr>
          <p:cNvPr id="48" name="Přímá spojnice 47">
            <a:extLst>
              <a:ext uri="{FF2B5EF4-FFF2-40B4-BE49-F238E27FC236}">
                <a16:creationId xmlns:a16="http://schemas.microsoft.com/office/drawing/2014/main" id="{D680F363-2E6B-4143-A8E3-C85EF6EA8AAB}"/>
              </a:ext>
            </a:extLst>
          </p:cNvPr>
          <p:cNvCxnSpPr>
            <a:cxnSpLocks/>
            <a:stCxn id="20" idx="0"/>
            <a:endCxn id="22" idx="5"/>
          </p:cNvCxnSpPr>
          <p:nvPr/>
        </p:nvCxnSpPr>
        <p:spPr>
          <a:xfrm flipH="1" flipV="1">
            <a:off x="2195736" y="3284984"/>
            <a:ext cx="690253" cy="411508"/>
          </a:xfrm>
          <a:prstGeom prst="line">
            <a:avLst/>
          </a:prstGeom>
        </p:spPr>
        <p:style>
          <a:lnRef idx="1">
            <a:schemeClr val="dk1"/>
          </a:lnRef>
          <a:fillRef idx="0">
            <a:schemeClr val="dk1"/>
          </a:fillRef>
          <a:effectRef idx="0">
            <a:schemeClr val="dk1"/>
          </a:effectRef>
          <a:fontRef idx="minor">
            <a:schemeClr val="tx1"/>
          </a:fontRef>
        </p:style>
      </p:cxnSp>
      <p:cxnSp>
        <p:nvCxnSpPr>
          <p:cNvPr id="51" name="Přímá spojnice 50">
            <a:extLst>
              <a:ext uri="{FF2B5EF4-FFF2-40B4-BE49-F238E27FC236}">
                <a16:creationId xmlns:a16="http://schemas.microsoft.com/office/drawing/2014/main" id="{B4A7D0A9-8D48-47FB-AA4E-4E27B9437AA5}"/>
              </a:ext>
            </a:extLst>
          </p:cNvPr>
          <p:cNvCxnSpPr>
            <a:cxnSpLocks/>
            <a:stCxn id="19" idx="0"/>
            <a:endCxn id="22" idx="3"/>
          </p:cNvCxnSpPr>
          <p:nvPr/>
        </p:nvCxnSpPr>
        <p:spPr>
          <a:xfrm flipV="1">
            <a:off x="1373821" y="3284984"/>
            <a:ext cx="618245" cy="417245"/>
          </a:xfrm>
          <a:prstGeom prst="line">
            <a:avLst/>
          </a:prstGeom>
        </p:spPr>
        <p:style>
          <a:lnRef idx="1">
            <a:schemeClr val="dk1"/>
          </a:lnRef>
          <a:fillRef idx="0">
            <a:schemeClr val="dk1"/>
          </a:fillRef>
          <a:effectRef idx="0">
            <a:schemeClr val="dk1"/>
          </a:effectRef>
          <a:fontRef idx="minor">
            <a:schemeClr val="tx1"/>
          </a:fontRef>
        </p:style>
      </p:cxnSp>
      <p:sp>
        <p:nvSpPr>
          <p:cNvPr id="59" name="Obdélník 58">
            <a:extLst>
              <a:ext uri="{FF2B5EF4-FFF2-40B4-BE49-F238E27FC236}">
                <a16:creationId xmlns:a16="http://schemas.microsoft.com/office/drawing/2014/main" id="{2B53085E-E40D-4315-B5DE-26C179B21C74}"/>
              </a:ext>
            </a:extLst>
          </p:cNvPr>
          <p:cNvSpPr/>
          <p:nvPr/>
        </p:nvSpPr>
        <p:spPr>
          <a:xfrm>
            <a:off x="4573577" y="2236743"/>
            <a:ext cx="3456384" cy="31683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Šipka: nahoru 59">
            <a:extLst>
              <a:ext uri="{FF2B5EF4-FFF2-40B4-BE49-F238E27FC236}">
                <a16:creationId xmlns:a16="http://schemas.microsoft.com/office/drawing/2014/main" id="{44C45FA7-B8C2-47DC-A8BD-8D1C8ACB9ECB}"/>
              </a:ext>
            </a:extLst>
          </p:cNvPr>
          <p:cNvSpPr/>
          <p:nvPr/>
        </p:nvSpPr>
        <p:spPr>
          <a:xfrm>
            <a:off x="3779912" y="3026811"/>
            <a:ext cx="186197" cy="163824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021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Vizualizace hierarchií</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3592564" y="1544621"/>
            <a:ext cx="1958870" cy="369332"/>
          </a:xfrm>
          <a:prstGeom prst="rect">
            <a:avLst/>
          </a:prstGeom>
          <a:noFill/>
        </p:spPr>
        <p:txBody>
          <a:bodyPr wrap="none" rtlCol="0">
            <a:spAutoFit/>
          </a:bodyPr>
          <a:lstStyle/>
          <a:p>
            <a:r>
              <a:rPr lang="cs-CZ" dirty="0"/>
              <a:t>Jak vzniká </a:t>
            </a:r>
            <a:r>
              <a:rPr lang="cs-CZ" dirty="0" err="1"/>
              <a:t>treemap</a:t>
            </a:r>
            <a:endParaRPr lang="en-US" dirty="0"/>
          </a:p>
        </p:txBody>
      </p:sp>
      <p:sp>
        <p:nvSpPr>
          <p:cNvPr id="4" name="Ovál 3">
            <a:extLst>
              <a:ext uri="{FF2B5EF4-FFF2-40B4-BE49-F238E27FC236}">
                <a16:creationId xmlns:a16="http://schemas.microsoft.com/office/drawing/2014/main" id="{4AF56EB8-0E57-4592-A66B-92E8C2E811AA}"/>
              </a:ext>
            </a:extLst>
          </p:cNvPr>
          <p:cNvSpPr/>
          <p:nvPr/>
        </p:nvSpPr>
        <p:spPr>
          <a:xfrm>
            <a:off x="797757" y="4322955"/>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0" name="Ovál 9">
            <a:extLst>
              <a:ext uri="{FF2B5EF4-FFF2-40B4-BE49-F238E27FC236}">
                <a16:creationId xmlns:a16="http://schemas.microsoft.com/office/drawing/2014/main" id="{EBCFF6CA-F1C4-4657-9373-2C34503DB24B}"/>
              </a:ext>
            </a:extLst>
          </p:cNvPr>
          <p:cNvSpPr/>
          <p:nvPr/>
        </p:nvSpPr>
        <p:spPr>
          <a:xfrm>
            <a:off x="1229805" y="4322955"/>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2" name="Ovál 11">
            <a:extLst>
              <a:ext uri="{FF2B5EF4-FFF2-40B4-BE49-F238E27FC236}">
                <a16:creationId xmlns:a16="http://schemas.microsoft.com/office/drawing/2014/main" id="{A0328F8B-63F5-4E8A-A03A-1A776284AF8B}"/>
              </a:ext>
            </a:extLst>
          </p:cNvPr>
          <p:cNvSpPr/>
          <p:nvPr/>
        </p:nvSpPr>
        <p:spPr>
          <a:xfrm>
            <a:off x="1661853" y="4310969"/>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3" name="Ovál 12">
            <a:extLst>
              <a:ext uri="{FF2B5EF4-FFF2-40B4-BE49-F238E27FC236}">
                <a16:creationId xmlns:a16="http://schemas.microsoft.com/office/drawing/2014/main" id="{43D7F196-2ACF-4513-8569-F882E857035A}"/>
              </a:ext>
            </a:extLst>
          </p:cNvPr>
          <p:cNvSpPr/>
          <p:nvPr/>
        </p:nvSpPr>
        <p:spPr>
          <a:xfrm>
            <a:off x="2309925" y="4304654"/>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2</a:t>
            </a:r>
            <a:endParaRPr lang="en-US" dirty="0"/>
          </a:p>
        </p:txBody>
      </p:sp>
      <p:sp>
        <p:nvSpPr>
          <p:cNvPr id="14" name="Ovál 13">
            <a:extLst>
              <a:ext uri="{FF2B5EF4-FFF2-40B4-BE49-F238E27FC236}">
                <a16:creationId xmlns:a16="http://schemas.microsoft.com/office/drawing/2014/main" id="{91642F54-06B5-49F1-8FDC-954B1BEDB2DC}"/>
              </a:ext>
            </a:extLst>
          </p:cNvPr>
          <p:cNvSpPr/>
          <p:nvPr/>
        </p:nvSpPr>
        <p:spPr>
          <a:xfrm>
            <a:off x="2741973" y="4300136"/>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1</a:t>
            </a:r>
            <a:endParaRPr lang="en-US" dirty="0"/>
          </a:p>
        </p:txBody>
      </p:sp>
      <p:sp>
        <p:nvSpPr>
          <p:cNvPr id="15" name="Ovál 14">
            <a:extLst>
              <a:ext uri="{FF2B5EF4-FFF2-40B4-BE49-F238E27FC236}">
                <a16:creationId xmlns:a16="http://schemas.microsoft.com/office/drawing/2014/main" id="{3500859F-CBCA-4AE8-8F99-BED3F5DA16E1}"/>
              </a:ext>
            </a:extLst>
          </p:cNvPr>
          <p:cNvSpPr/>
          <p:nvPr/>
        </p:nvSpPr>
        <p:spPr>
          <a:xfrm>
            <a:off x="3174021" y="4322955"/>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3</a:t>
            </a:r>
            <a:endParaRPr lang="en-US" dirty="0"/>
          </a:p>
        </p:txBody>
      </p:sp>
      <p:sp>
        <p:nvSpPr>
          <p:cNvPr id="19" name="Ovál 18">
            <a:extLst>
              <a:ext uri="{FF2B5EF4-FFF2-40B4-BE49-F238E27FC236}">
                <a16:creationId xmlns:a16="http://schemas.microsoft.com/office/drawing/2014/main" id="{6734E1BD-C61B-451C-A548-3403917361F6}"/>
              </a:ext>
            </a:extLst>
          </p:cNvPr>
          <p:cNvSpPr/>
          <p:nvPr/>
        </p:nvSpPr>
        <p:spPr>
          <a:xfrm>
            <a:off x="1229805" y="3702229"/>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3</a:t>
            </a:r>
            <a:endParaRPr lang="en-US" dirty="0"/>
          </a:p>
        </p:txBody>
      </p:sp>
      <p:sp>
        <p:nvSpPr>
          <p:cNvPr id="20" name="Ovál 19">
            <a:extLst>
              <a:ext uri="{FF2B5EF4-FFF2-40B4-BE49-F238E27FC236}">
                <a16:creationId xmlns:a16="http://schemas.microsoft.com/office/drawing/2014/main" id="{2F088E72-CC38-41BC-8356-28A57F97F747}"/>
              </a:ext>
            </a:extLst>
          </p:cNvPr>
          <p:cNvSpPr/>
          <p:nvPr/>
        </p:nvSpPr>
        <p:spPr>
          <a:xfrm>
            <a:off x="2741973" y="3696492"/>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6</a:t>
            </a:r>
            <a:endParaRPr lang="en-US" dirty="0"/>
          </a:p>
        </p:txBody>
      </p:sp>
      <p:sp>
        <p:nvSpPr>
          <p:cNvPr id="22" name="Ovál 21">
            <a:extLst>
              <a:ext uri="{FF2B5EF4-FFF2-40B4-BE49-F238E27FC236}">
                <a16:creationId xmlns:a16="http://schemas.microsoft.com/office/drawing/2014/main" id="{72B72D7F-2656-43BB-AF5D-D3A28257C003}"/>
              </a:ext>
            </a:extLst>
          </p:cNvPr>
          <p:cNvSpPr/>
          <p:nvPr/>
        </p:nvSpPr>
        <p:spPr>
          <a:xfrm>
            <a:off x="1949885" y="3026811"/>
            <a:ext cx="288032" cy="302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9</a:t>
            </a:r>
            <a:endParaRPr lang="en-US" dirty="0"/>
          </a:p>
        </p:txBody>
      </p:sp>
      <p:cxnSp>
        <p:nvCxnSpPr>
          <p:cNvPr id="6" name="Přímá spojnice 5">
            <a:extLst>
              <a:ext uri="{FF2B5EF4-FFF2-40B4-BE49-F238E27FC236}">
                <a16:creationId xmlns:a16="http://schemas.microsoft.com/office/drawing/2014/main" id="{3BEC3121-EC00-47F1-89C7-FFFFDBEF1A30}"/>
              </a:ext>
            </a:extLst>
          </p:cNvPr>
          <p:cNvCxnSpPr>
            <a:stCxn id="4" idx="0"/>
            <a:endCxn id="19" idx="3"/>
          </p:cNvCxnSpPr>
          <p:nvPr/>
        </p:nvCxnSpPr>
        <p:spPr>
          <a:xfrm flipV="1">
            <a:off x="941773" y="3960402"/>
            <a:ext cx="330213" cy="362553"/>
          </a:xfrm>
          <a:prstGeom prst="line">
            <a:avLst/>
          </a:prstGeom>
        </p:spPr>
        <p:style>
          <a:lnRef idx="1">
            <a:schemeClr val="dk1"/>
          </a:lnRef>
          <a:fillRef idx="0">
            <a:schemeClr val="dk1"/>
          </a:fillRef>
          <a:effectRef idx="0">
            <a:schemeClr val="dk1"/>
          </a:effectRef>
          <a:fontRef idx="minor">
            <a:schemeClr val="tx1"/>
          </a:fontRef>
        </p:style>
      </p:cxnSp>
      <p:cxnSp>
        <p:nvCxnSpPr>
          <p:cNvPr id="23" name="Přímá spojnice 22">
            <a:extLst>
              <a:ext uri="{FF2B5EF4-FFF2-40B4-BE49-F238E27FC236}">
                <a16:creationId xmlns:a16="http://schemas.microsoft.com/office/drawing/2014/main" id="{A9271ECE-A760-4BFA-A150-34E2FBFD0CF9}"/>
              </a:ext>
            </a:extLst>
          </p:cNvPr>
          <p:cNvCxnSpPr>
            <a:cxnSpLocks/>
            <a:stCxn id="10" idx="0"/>
            <a:endCxn id="19" idx="4"/>
          </p:cNvCxnSpPr>
          <p:nvPr/>
        </p:nvCxnSpPr>
        <p:spPr>
          <a:xfrm flipV="1">
            <a:off x="1373821" y="4004698"/>
            <a:ext cx="0" cy="318257"/>
          </a:xfrm>
          <a:prstGeom prst="line">
            <a:avLst/>
          </a:prstGeom>
        </p:spPr>
        <p:style>
          <a:lnRef idx="1">
            <a:schemeClr val="dk1"/>
          </a:lnRef>
          <a:fillRef idx="0">
            <a:schemeClr val="dk1"/>
          </a:fillRef>
          <a:effectRef idx="0">
            <a:schemeClr val="dk1"/>
          </a:effectRef>
          <a:fontRef idx="minor">
            <a:schemeClr val="tx1"/>
          </a:fontRef>
        </p:style>
      </p:cxnSp>
      <p:cxnSp>
        <p:nvCxnSpPr>
          <p:cNvPr id="26" name="Přímá spojnice 25">
            <a:extLst>
              <a:ext uri="{FF2B5EF4-FFF2-40B4-BE49-F238E27FC236}">
                <a16:creationId xmlns:a16="http://schemas.microsoft.com/office/drawing/2014/main" id="{558D1E12-2A87-4F9C-8111-0485732DA730}"/>
              </a:ext>
            </a:extLst>
          </p:cNvPr>
          <p:cNvCxnSpPr>
            <a:cxnSpLocks/>
            <a:stCxn id="12" idx="0"/>
            <a:endCxn id="19" idx="5"/>
          </p:cNvCxnSpPr>
          <p:nvPr/>
        </p:nvCxnSpPr>
        <p:spPr>
          <a:xfrm flipH="1" flipV="1">
            <a:off x="1475656" y="3960402"/>
            <a:ext cx="330213" cy="350567"/>
          </a:xfrm>
          <a:prstGeom prst="line">
            <a:avLst/>
          </a:prstGeom>
        </p:spPr>
        <p:style>
          <a:lnRef idx="1">
            <a:schemeClr val="dk1"/>
          </a:lnRef>
          <a:fillRef idx="0">
            <a:schemeClr val="dk1"/>
          </a:fillRef>
          <a:effectRef idx="0">
            <a:schemeClr val="dk1"/>
          </a:effectRef>
          <a:fontRef idx="minor">
            <a:schemeClr val="tx1"/>
          </a:fontRef>
        </p:style>
      </p:cxnSp>
      <p:cxnSp>
        <p:nvCxnSpPr>
          <p:cNvPr id="29" name="Přímá spojnice 28">
            <a:extLst>
              <a:ext uri="{FF2B5EF4-FFF2-40B4-BE49-F238E27FC236}">
                <a16:creationId xmlns:a16="http://schemas.microsoft.com/office/drawing/2014/main" id="{180493E9-9896-474E-AF7D-C0E54C1C2650}"/>
              </a:ext>
            </a:extLst>
          </p:cNvPr>
          <p:cNvCxnSpPr>
            <a:cxnSpLocks/>
            <a:stCxn id="13" idx="0"/>
            <a:endCxn id="20" idx="3"/>
          </p:cNvCxnSpPr>
          <p:nvPr/>
        </p:nvCxnSpPr>
        <p:spPr>
          <a:xfrm flipV="1">
            <a:off x="2453941" y="3954665"/>
            <a:ext cx="330213" cy="349989"/>
          </a:xfrm>
          <a:prstGeom prst="line">
            <a:avLst/>
          </a:prstGeom>
        </p:spPr>
        <p:style>
          <a:lnRef idx="1">
            <a:schemeClr val="dk1"/>
          </a:lnRef>
          <a:fillRef idx="0">
            <a:schemeClr val="dk1"/>
          </a:fillRef>
          <a:effectRef idx="0">
            <a:schemeClr val="dk1"/>
          </a:effectRef>
          <a:fontRef idx="minor">
            <a:schemeClr val="tx1"/>
          </a:fontRef>
        </p:style>
      </p:cxnSp>
      <p:cxnSp>
        <p:nvCxnSpPr>
          <p:cNvPr id="32" name="Přímá spojnice 31">
            <a:extLst>
              <a:ext uri="{FF2B5EF4-FFF2-40B4-BE49-F238E27FC236}">
                <a16:creationId xmlns:a16="http://schemas.microsoft.com/office/drawing/2014/main" id="{F26526C9-2286-47A6-8E5D-A558331E8BE0}"/>
              </a:ext>
            </a:extLst>
          </p:cNvPr>
          <p:cNvCxnSpPr>
            <a:cxnSpLocks/>
          </p:cNvCxnSpPr>
          <p:nvPr/>
        </p:nvCxnSpPr>
        <p:spPr>
          <a:xfrm flipV="1">
            <a:off x="2884268" y="3981879"/>
            <a:ext cx="0" cy="318257"/>
          </a:xfrm>
          <a:prstGeom prst="line">
            <a:avLst/>
          </a:prstGeom>
        </p:spPr>
        <p:style>
          <a:lnRef idx="1">
            <a:schemeClr val="dk1"/>
          </a:lnRef>
          <a:fillRef idx="0">
            <a:schemeClr val="dk1"/>
          </a:fillRef>
          <a:effectRef idx="0">
            <a:schemeClr val="dk1"/>
          </a:effectRef>
          <a:fontRef idx="minor">
            <a:schemeClr val="tx1"/>
          </a:fontRef>
        </p:style>
      </p:cxnSp>
      <p:cxnSp>
        <p:nvCxnSpPr>
          <p:cNvPr id="33" name="Přímá spojnice 32">
            <a:extLst>
              <a:ext uri="{FF2B5EF4-FFF2-40B4-BE49-F238E27FC236}">
                <a16:creationId xmlns:a16="http://schemas.microsoft.com/office/drawing/2014/main" id="{0E92024A-81F4-47BC-A128-24B480AE2B46}"/>
              </a:ext>
            </a:extLst>
          </p:cNvPr>
          <p:cNvCxnSpPr>
            <a:cxnSpLocks/>
            <a:stCxn id="15" idx="0"/>
            <a:endCxn id="20" idx="5"/>
          </p:cNvCxnSpPr>
          <p:nvPr/>
        </p:nvCxnSpPr>
        <p:spPr>
          <a:xfrm flipH="1" flipV="1">
            <a:off x="2987824" y="3954665"/>
            <a:ext cx="330213" cy="368290"/>
          </a:xfrm>
          <a:prstGeom prst="line">
            <a:avLst/>
          </a:prstGeom>
        </p:spPr>
        <p:style>
          <a:lnRef idx="1">
            <a:schemeClr val="dk1"/>
          </a:lnRef>
          <a:fillRef idx="0">
            <a:schemeClr val="dk1"/>
          </a:fillRef>
          <a:effectRef idx="0">
            <a:schemeClr val="dk1"/>
          </a:effectRef>
          <a:fontRef idx="minor">
            <a:schemeClr val="tx1"/>
          </a:fontRef>
        </p:style>
      </p:cxnSp>
      <p:cxnSp>
        <p:nvCxnSpPr>
          <p:cNvPr id="48" name="Přímá spojnice 47">
            <a:extLst>
              <a:ext uri="{FF2B5EF4-FFF2-40B4-BE49-F238E27FC236}">
                <a16:creationId xmlns:a16="http://schemas.microsoft.com/office/drawing/2014/main" id="{D680F363-2E6B-4143-A8E3-C85EF6EA8AAB}"/>
              </a:ext>
            </a:extLst>
          </p:cNvPr>
          <p:cNvCxnSpPr>
            <a:cxnSpLocks/>
            <a:stCxn id="20" idx="0"/>
            <a:endCxn id="22" idx="5"/>
          </p:cNvCxnSpPr>
          <p:nvPr/>
        </p:nvCxnSpPr>
        <p:spPr>
          <a:xfrm flipH="1" flipV="1">
            <a:off x="2195736" y="3284984"/>
            <a:ext cx="690253" cy="411508"/>
          </a:xfrm>
          <a:prstGeom prst="line">
            <a:avLst/>
          </a:prstGeom>
        </p:spPr>
        <p:style>
          <a:lnRef idx="1">
            <a:schemeClr val="dk1"/>
          </a:lnRef>
          <a:fillRef idx="0">
            <a:schemeClr val="dk1"/>
          </a:fillRef>
          <a:effectRef idx="0">
            <a:schemeClr val="dk1"/>
          </a:effectRef>
          <a:fontRef idx="minor">
            <a:schemeClr val="tx1"/>
          </a:fontRef>
        </p:style>
      </p:cxnSp>
      <p:cxnSp>
        <p:nvCxnSpPr>
          <p:cNvPr id="51" name="Přímá spojnice 50">
            <a:extLst>
              <a:ext uri="{FF2B5EF4-FFF2-40B4-BE49-F238E27FC236}">
                <a16:creationId xmlns:a16="http://schemas.microsoft.com/office/drawing/2014/main" id="{B4A7D0A9-8D48-47FB-AA4E-4E27B9437AA5}"/>
              </a:ext>
            </a:extLst>
          </p:cNvPr>
          <p:cNvCxnSpPr>
            <a:cxnSpLocks/>
            <a:stCxn id="19" idx="0"/>
            <a:endCxn id="22" idx="3"/>
          </p:cNvCxnSpPr>
          <p:nvPr/>
        </p:nvCxnSpPr>
        <p:spPr>
          <a:xfrm flipV="1">
            <a:off x="1373821" y="3284984"/>
            <a:ext cx="618245" cy="417245"/>
          </a:xfrm>
          <a:prstGeom prst="line">
            <a:avLst/>
          </a:prstGeom>
        </p:spPr>
        <p:style>
          <a:lnRef idx="1">
            <a:schemeClr val="dk1"/>
          </a:lnRef>
          <a:fillRef idx="0">
            <a:schemeClr val="dk1"/>
          </a:fillRef>
          <a:effectRef idx="0">
            <a:schemeClr val="dk1"/>
          </a:effectRef>
          <a:fontRef idx="minor">
            <a:schemeClr val="tx1"/>
          </a:fontRef>
        </p:style>
      </p:cxnSp>
      <p:sp>
        <p:nvSpPr>
          <p:cNvPr id="59" name="Obdélník 58">
            <a:extLst>
              <a:ext uri="{FF2B5EF4-FFF2-40B4-BE49-F238E27FC236}">
                <a16:creationId xmlns:a16="http://schemas.microsoft.com/office/drawing/2014/main" id="{2B53085E-E40D-4315-B5DE-26C179B21C74}"/>
              </a:ext>
            </a:extLst>
          </p:cNvPr>
          <p:cNvSpPr/>
          <p:nvPr/>
        </p:nvSpPr>
        <p:spPr>
          <a:xfrm>
            <a:off x="4573577" y="2236743"/>
            <a:ext cx="3456384" cy="31683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0" name="Šipka: nahoru 59">
            <a:extLst>
              <a:ext uri="{FF2B5EF4-FFF2-40B4-BE49-F238E27FC236}">
                <a16:creationId xmlns:a16="http://schemas.microsoft.com/office/drawing/2014/main" id="{44C45FA7-B8C2-47DC-A8BD-8D1C8ACB9ECB}"/>
              </a:ext>
            </a:extLst>
          </p:cNvPr>
          <p:cNvSpPr/>
          <p:nvPr/>
        </p:nvSpPr>
        <p:spPr>
          <a:xfrm rot="10800000">
            <a:off x="341479" y="3001794"/>
            <a:ext cx="186197" cy="163824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 name="Přímá spojnice 4">
            <a:extLst>
              <a:ext uri="{FF2B5EF4-FFF2-40B4-BE49-F238E27FC236}">
                <a16:creationId xmlns:a16="http://schemas.microsoft.com/office/drawing/2014/main" id="{49D90165-B595-4FF0-95BD-B7051C5158AF}"/>
              </a:ext>
            </a:extLst>
          </p:cNvPr>
          <p:cNvCxnSpPr/>
          <p:nvPr/>
        </p:nvCxnSpPr>
        <p:spPr>
          <a:xfrm>
            <a:off x="5724128" y="2236743"/>
            <a:ext cx="0" cy="3168352"/>
          </a:xfrm>
          <a:prstGeom prst="line">
            <a:avLst/>
          </a:prstGeom>
          <a:effectLst>
            <a:glow rad="63500">
              <a:schemeClr val="accent6">
                <a:satMod val="175000"/>
                <a:alpha val="40000"/>
              </a:schemeClr>
            </a:glow>
          </a:effectLst>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7" name="TextovéPole 6">
                <a:extLst>
                  <a:ext uri="{FF2B5EF4-FFF2-40B4-BE49-F238E27FC236}">
                    <a16:creationId xmlns:a16="http://schemas.microsoft.com/office/drawing/2014/main" id="{969E9148-05E5-41BF-8FFB-D1C4F6C47114}"/>
                  </a:ext>
                </a:extLst>
              </p:cNvPr>
              <p:cNvSpPr txBox="1"/>
              <p:nvPr/>
            </p:nvSpPr>
            <p:spPr>
              <a:xfrm>
                <a:off x="4984367" y="2534401"/>
                <a:ext cx="18113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cs-CZ" b="0" i="1" smtClean="0">
                              <a:latin typeface="Cambria Math" panose="02040503050406030204" pitchFamily="18" charset="0"/>
                            </a:rPr>
                          </m:ctrlPr>
                        </m:fPr>
                        <m:num>
                          <m:r>
                            <a:rPr lang="cs-CZ" b="0" i="1" smtClean="0">
                              <a:latin typeface="Cambria Math" panose="02040503050406030204" pitchFamily="18" charset="0"/>
                            </a:rPr>
                            <m:t>1</m:t>
                          </m:r>
                        </m:num>
                        <m:den>
                          <m:r>
                            <a:rPr lang="cs-CZ" b="0" i="1" smtClean="0">
                              <a:latin typeface="Cambria Math" panose="02040503050406030204" pitchFamily="18" charset="0"/>
                            </a:rPr>
                            <m:t>3</m:t>
                          </m:r>
                        </m:den>
                      </m:f>
                    </m:oMath>
                  </m:oMathPara>
                </a14:m>
                <a:endParaRPr lang="en-US" dirty="0"/>
              </a:p>
            </p:txBody>
          </p:sp>
        </mc:Choice>
        <mc:Fallback xmlns="">
          <p:sp>
            <p:nvSpPr>
              <p:cNvPr id="7" name="TextovéPole 6">
                <a:extLst>
                  <a:ext uri="{FF2B5EF4-FFF2-40B4-BE49-F238E27FC236}">
                    <a16:creationId xmlns:a16="http://schemas.microsoft.com/office/drawing/2014/main" id="{969E9148-05E5-41BF-8FFB-D1C4F6C47114}"/>
                  </a:ext>
                </a:extLst>
              </p:cNvPr>
              <p:cNvSpPr txBox="1">
                <a:spLocks noRot="1" noChangeAspect="1" noMove="1" noResize="1" noEditPoints="1" noAdjustHandles="1" noChangeArrowheads="1" noChangeShapeType="1" noTextEdit="1"/>
              </p:cNvSpPr>
              <p:nvPr/>
            </p:nvSpPr>
            <p:spPr>
              <a:xfrm>
                <a:off x="4984367" y="2534401"/>
                <a:ext cx="181139" cy="5203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ovéPole 27">
                <a:extLst>
                  <a:ext uri="{FF2B5EF4-FFF2-40B4-BE49-F238E27FC236}">
                    <a16:creationId xmlns:a16="http://schemas.microsoft.com/office/drawing/2014/main" id="{069811A9-8AD6-47E9-8B47-6E82FC7A35F4}"/>
                  </a:ext>
                </a:extLst>
              </p:cNvPr>
              <p:cNvSpPr txBox="1"/>
              <p:nvPr/>
            </p:nvSpPr>
            <p:spPr>
              <a:xfrm>
                <a:off x="6784110" y="2539196"/>
                <a:ext cx="18113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cs-CZ" b="0" i="1" smtClean="0">
                              <a:latin typeface="Cambria Math" panose="02040503050406030204" pitchFamily="18" charset="0"/>
                            </a:rPr>
                          </m:ctrlPr>
                        </m:fPr>
                        <m:num>
                          <m:r>
                            <a:rPr lang="cs-CZ" b="0" i="1" smtClean="0">
                              <a:latin typeface="Cambria Math" panose="02040503050406030204" pitchFamily="18" charset="0"/>
                            </a:rPr>
                            <m:t>2</m:t>
                          </m:r>
                        </m:num>
                        <m:den>
                          <m:r>
                            <a:rPr lang="cs-CZ" b="0" i="1" smtClean="0">
                              <a:latin typeface="Cambria Math" panose="02040503050406030204" pitchFamily="18" charset="0"/>
                            </a:rPr>
                            <m:t>3</m:t>
                          </m:r>
                        </m:den>
                      </m:f>
                    </m:oMath>
                  </m:oMathPara>
                </a14:m>
                <a:endParaRPr lang="en-US" dirty="0"/>
              </a:p>
            </p:txBody>
          </p:sp>
        </mc:Choice>
        <mc:Fallback xmlns="">
          <p:sp>
            <p:nvSpPr>
              <p:cNvPr id="28" name="TextovéPole 27">
                <a:extLst>
                  <a:ext uri="{FF2B5EF4-FFF2-40B4-BE49-F238E27FC236}">
                    <a16:creationId xmlns:a16="http://schemas.microsoft.com/office/drawing/2014/main" id="{069811A9-8AD6-47E9-8B47-6E82FC7A35F4}"/>
                  </a:ext>
                </a:extLst>
              </p:cNvPr>
              <p:cNvSpPr txBox="1">
                <a:spLocks noRot="1" noChangeAspect="1" noMove="1" noResize="1" noEditPoints="1" noAdjustHandles="1" noChangeArrowheads="1" noChangeShapeType="1" noTextEdit="1"/>
              </p:cNvSpPr>
              <p:nvPr/>
            </p:nvSpPr>
            <p:spPr>
              <a:xfrm>
                <a:off x="6784110" y="2539196"/>
                <a:ext cx="181139" cy="520399"/>
              </a:xfrm>
              <a:prstGeom prst="rect">
                <a:avLst/>
              </a:prstGeom>
              <a:blipFill>
                <a:blip r:embed="rId5"/>
                <a:stretch>
                  <a:fillRect/>
                </a:stretch>
              </a:blipFill>
            </p:spPr>
            <p:txBody>
              <a:bodyPr/>
              <a:lstStyle/>
              <a:p>
                <a:r>
                  <a:rPr lang="en-US">
                    <a:noFill/>
                  </a:rPr>
                  <a:t> </a:t>
                </a:r>
              </a:p>
            </p:txBody>
          </p:sp>
        </mc:Fallback>
      </mc:AlternateContent>
      <p:cxnSp>
        <p:nvCxnSpPr>
          <p:cNvPr id="11" name="Přímá spojnice se šipkou 10">
            <a:extLst>
              <a:ext uri="{FF2B5EF4-FFF2-40B4-BE49-F238E27FC236}">
                <a16:creationId xmlns:a16="http://schemas.microsoft.com/office/drawing/2014/main" id="{D44547CC-3850-4004-9682-6B9A5ADCA6EF}"/>
              </a:ext>
            </a:extLst>
          </p:cNvPr>
          <p:cNvCxnSpPr>
            <a:cxnSpLocks/>
            <a:stCxn id="19" idx="6"/>
          </p:cNvCxnSpPr>
          <p:nvPr/>
        </p:nvCxnSpPr>
        <p:spPr>
          <a:xfrm flipV="1">
            <a:off x="1517837" y="2780928"/>
            <a:ext cx="3270187" cy="10725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Přímá spojnice se šipkou 33">
            <a:extLst>
              <a:ext uri="{FF2B5EF4-FFF2-40B4-BE49-F238E27FC236}">
                <a16:creationId xmlns:a16="http://schemas.microsoft.com/office/drawing/2014/main" id="{DB826339-1539-461C-8619-954D58DBEBDE}"/>
              </a:ext>
            </a:extLst>
          </p:cNvPr>
          <p:cNvCxnSpPr>
            <a:cxnSpLocks/>
            <a:stCxn id="20" idx="6"/>
          </p:cNvCxnSpPr>
          <p:nvPr/>
        </p:nvCxnSpPr>
        <p:spPr>
          <a:xfrm flipV="1">
            <a:off x="3030005" y="2829517"/>
            <a:ext cx="3630228" cy="101821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1" name="TextovéPole 20">
            <a:extLst>
              <a:ext uri="{FF2B5EF4-FFF2-40B4-BE49-F238E27FC236}">
                <a16:creationId xmlns:a16="http://schemas.microsoft.com/office/drawing/2014/main" id="{800B61A4-9449-4D95-9D79-F13AD2607171}"/>
              </a:ext>
            </a:extLst>
          </p:cNvPr>
          <p:cNvSpPr txBox="1"/>
          <p:nvPr/>
        </p:nvSpPr>
        <p:spPr>
          <a:xfrm>
            <a:off x="945543" y="5650846"/>
            <a:ext cx="7298665" cy="369332"/>
          </a:xfrm>
          <a:prstGeom prst="rect">
            <a:avLst/>
          </a:prstGeom>
          <a:noFill/>
        </p:spPr>
        <p:txBody>
          <a:bodyPr wrap="none" rtlCol="0">
            <a:spAutoFit/>
          </a:bodyPr>
          <a:lstStyle/>
          <a:p>
            <a:pPr marL="285750" indent="-285750">
              <a:buFont typeface="Arial" panose="020B0604020202020204" pitchFamily="34" charset="0"/>
              <a:buChar char="•"/>
            </a:pPr>
            <a:r>
              <a:rPr lang="cs-CZ" dirty="0"/>
              <a:t>Stejným způsobem pokračujeme dále (levou část rozdělíme na třetiny, …)</a:t>
            </a:r>
            <a:endParaRPr lang="en-US" dirty="0"/>
          </a:p>
        </p:txBody>
      </p:sp>
    </p:spTree>
    <p:extLst>
      <p:ext uri="{BB962C8B-B14F-4D97-AF65-F5344CB8AC3E}">
        <p14:creationId xmlns:p14="http://schemas.microsoft.com/office/powerpoint/2010/main" val="2633792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Vizualizace hierarchií</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1578931" y="2312007"/>
            <a:ext cx="1558312" cy="369332"/>
          </a:xfrm>
          <a:prstGeom prst="rect">
            <a:avLst/>
          </a:prstGeom>
          <a:noFill/>
        </p:spPr>
        <p:txBody>
          <a:bodyPr wrap="none" rtlCol="0">
            <a:spAutoFit/>
          </a:bodyPr>
          <a:lstStyle/>
          <a:p>
            <a:r>
              <a:rPr lang="cs-CZ" dirty="0" err="1"/>
              <a:t>Sunburst</a:t>
            </a:r>
            <a:r>
              <a:rPr lang="cs-CZ" dirty="0"/>
              <a:t> chart</a:t>
            </a:r>
            <a:endParaRPr lang="en-US" dirty="0"/>
          </a:p>
        </p:txBody>
      </p:sp>
      <p:sp>
        <p:nvSpPr>
          <p:cNvPr id="11" name="TextovéPole 10">
            <a:extLst>
              <a:ext uri="{FF2B5EF4-FFF2-40B4-BE49-F238E27FC236}">
                <a16:creationId xmlns:a16="http://schemas.microsoft.com/office/drawing/2014/main" id="{2263A427-ADD9-4FB8-80FD-4673518766D4}"/>
              </a:ext>
            </a:extLst>
          </p:cNvPr>
          <p:cNvSpPr txBox="1"/>
          <p:nvPr/>
        </p:nvSpPr>
        <p:spPr>
          <a:xfrm>
            <a:off x="1145433" y="4941168"/>
            <a:ext cx="2751074" cy="200055"/>
          </a:xfrm>
          <a:prstGeom prst="rect">
            <a:avLst/>
          </a:prstGeom>
          <a:noFill/>
        </p:spPr>
        <p:txBody>
          <a:bodyPr wrap="none" rtlCol="0">
            <a:spAutoFit/>
          </a:bodyPr>
          <a:lstStyle/>
          <a:p>
            <a:r>
              <a:rPr lang="cs-CZ" sz="700" dirty="0">
                <a:solidFill>
                  <a:schemeClr val="bg1">
                    <a:lumMod val="75000"/>
                  </a:schemeClr>
                </a:solidFill>
              </a:rPr>
              <a:t>Zdroj: https://datavizcatalogue.com/methods/sunburst_diagram.html</a:t>
            </a:r>
            <a:endParaRPr lang="en-US" sz="700" dirty="0">
              <a:solidFill>
                <a:schemeClr val="bg1">
                  <a:lumMod val="75000"/>
                </a:schemeClr>
              </a:solidFill>
            </a:endParaRPr>
          </a:p>
        </p:txBody>
      </p:sp>
      <p:sp>
        <p:nvSpPr>
          <p:cNvPr id="13" name="TextovéPole 12">
            <a:extLst>
              <a:ext uri="{FF2B5EF4-FFF2-40B4-BE49-F238E27FC236}">
                <a16:creationId xmlns:a16="http://schemas.microsoft.com/office/drawing/2014/main" id="{393DBF75-3435-4818-94D0-3A8CDE2650D0}"/>
              </a:ext>
            </a:extLst>
          </p:cNvPr>
          <p:cNvSpPr txBox="1"/>
          <p:nvPr/>
        </p:nvSpPr>
        <p:spPr>
          <a:xfrm>
            <a:off x="5685293" y="4841140"/>
            <a:ext cx="2411238" cy="200055"/>
          </a:xfrm>
          <a:prstGeom prst="rect">
            <a:avLst/>
          </a:prstGeom>
          <a:noFill/>
        </p:spPr>
        <p:txBody>
          <a:bodyPr wrap="none" rtlCol="0">
            <a:spAutoFit/>
          </a:bodyPr>
          <a:lstStyle/>
          <a:p>
            <a:r>
              <a:rPr lang="cs-CZ" sz="700" dirty="0">
                <a:solidFill>
                  <a:schemeClr val="bg1">
                    <a:lumMod val="75000"/>
                  </a:schemeClr>
                </a:solidFill>
              </a:rPr>
              <a:t>Zdroj: https://www.data-to-viz.com/graph/dendrogram.html</a:t>
            </a:r>
            <a:endParaRPr lang="en-US" sz="700" dirty="0">
              <a:solidFill>
                <a:schemeClr val="bg1">
                  <a:lumMod val="75000"/>
                </a:schemeClr>
              </a:solidFill>
            </a:endParaRPr>
          </a:p>
        </p:txBody>
      </p:sp>
      <p:sp>
        <p:nvSpPr>
          <p:cNvPr id="15" name="TextovéPole 14">
            <a:extLst>
              <a:ext uri="{FF2B5EF4-FFF2-40B4-BE49-F238E27FC236}">
                <a16:creationId xmlns:a16="http://schemas.microsoft.com/office/drawing/2014/main" id="{6008E872-BAA6-45C3-B2C6-FE1A91A97FEB}"/>
              </a:ext>
            </a:extLst>
          </p:cNvPr>
          <p:cNvSpPr txBox="1"/>
          <p:nvPr/>
        </p:nvSpPr>
        <p:spPr>
          <a:xfrm>
            <a:off x="6208898" y="2316404"/>
            <a:ext cx="1364028" cy="369332"/>
          </a:xfrm>
          <a:prstGeom prst="rect">
            <a:avLst/>
          </a:prstGeom>
          <a:noFill/>
        </p:spPr>
        <p:txBody>
          <a:bodyPr wrap="none" rtlCol="0">
            <a:spAutoFit/>
          </a:bodyPr>
          <a:lstStyle/>
          <a:p>
            <a:r>
              <a:rPr lang="cs-CZ" dirty="0" err="1"/>
              <a:t>Dendrogram</a:t>
            </a:r>
            <a:endParaRPr lang="en-US" dirty="0"/>
          </a:p>
        </p:txBody>
      </p:sp>
      <p:pic>
        <p:nvPicPr>
          <p:cNvPr id="16386" name="Picture 2" descr="Sunburst Diagram - Learn about this chart and tools to create it">
            <a:extLst>
              <a:ext uri="{FF2B5EF4-FFF2-40B4-BE49-F238E27FC236}">
                <a16:creationId xmlns:a16="http://schemas.microsoft.com/office/drawing/2014/main" id="{F20EBC42-0044-4300-A248-8ED32CD0E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847991"/>
            <a:ext cx="4394884" cy="192652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www.data-to-viz.com/graph/dendrogram_files/figure-html/unnamed-chunk-1-1.png">
            <a:extLst>
              <a:ext uri="{FF2B5EF4-FFF2-40B4-BE49-F238E27FC236}">
                <a16:creationId xmlns:a16="http://schemas.microsoft.com/office/drawing/2014/main" id="{C7004918-A808-4C3C-ACE2-41C3A42B25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064" y="2792261"/>
            <a:ext cx="3269728" cy="186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061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Vizualizace propojení</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1578931" y="2312007"/>
            <a:ext cx="1655390" cy="369332"/>
          </a:xfrm>
          <a:prstGeom prst="rect">
            <a:avLst/>
          </a:prstGeom>
          <a:noFill/>
        </p:spPr>
        <p:txBody>
          <a:bodyPr wrap="none" rtlCol="0">
            <a:spAutoFit/>
          </a:bodyPr>
          <a:lstStyle/>
          <a:p>
            <a:r>
              <a:rPr lang="cs-CZ" dirty="0" err="1"/>
              <a:t>Sankey</a:t>
            </a:r>
            <a:r>
              <a:rPr lang="cs-CZ" dirty="0"/>
              <a:t> diagram</a:t>
            </a:r>
            <a:endParaRPr lang="en-US" dirty="0"/>
          </a:p>
        </p:txBody>
      </p:sp>
      <p:sp>
        <p:nvSpPr>
          <p:cNvPr id="11" name="TextovéPole 10">
            <a:extLst>
              <a:ext uri="{FF2B5EF4-FFF2-40B4-BE49-F238E27FC236}">
                <a16:creationId xmlns:a16="http://schemas.microsoft.com/office/drawing/2014/main" id="{2263A427-ADD9-4FB8-80FD-4673518766D4}"/>
              </a:ext>
            </a:extLst>
          </p:cNvPr>
          <p:cNvSpPr txBox="1"/>
          <p:nvPr/>
        </p:nvSpPr>
        <p:spPr>
          <a:xfrm>
            <a:off x="1187624" y="4941167"/>
            <a:ext cx="3028393" cy="200055"/>
          </a:xfrm>
          <a:prstGeom prst="rect">
            <a:avLst/>
          </a:prstGeom>
          <a:noFill/>
        </p:spPr>
        <p:txBody>
          <a:bodyPr wrap="none" rtlCol="0">
            <a:spAutoFit/>
          </a:bodyPr>
          <a:lstStyle/>
          <a:p>
            <a:r>
              <a:rPr lang="cs-CZ" sz="700" dirty="0">
                <a:solidFill>
                  <a:schemeClr val="bg1">
                    <a:lumMod val="75000"/>
                  </a:schemeClr>
                </a:solidFill>
              </a:rPr>
              <a:t>Zdroj: https://www.highcharts.com/blog/tutorials/what-is-a-sankey-diagram/</a:t>
            </a:r>
            <a:endParaRPr lang="en-US" sz="700" dirty="0">
              <a:solidFill>
                <a:schemeClr val="bg1">
                  <a:lumMod val="75000"/>
                </a:schemeClr>
              </a:solidFill>
            </a:endParaRPr>
          </a:p>
        </p:txBody>
      </p:sp>
      <p:sp>
        <p:nvSpPr>
          <p:cNvPr id="13" name="TextovéPole 12">
            <a:extLst>
              <a:ext uri="{FF2B5EF4-FFF2-40B4-BE49-F238E27FC236}">
                <a16:creationId xmlns:a16="http://schemas.microsoft.com/office/drawing/2014/main" id="{393DBF75-3435-4818-94D0-3A8CDE2650D0}"/>
              </a:ext>
            </a:extLst>
          </p:cNvPr>
          <p:cNvSpPr txBox="1"/>
          <p:nvPr/>
        </p:nvSpPr>
        <p:spPr>
          <a:xfrm>
            <a:off x="5735544" y="5411327"/>
            <a:ext cx="2175596" cy="200055"/>
          </a:xfrm>
          <a:prstGeom prst="rect">
            <a:avLst/>
          </a:prstGeom>
          <a:noFill/>
        </p:spPr>
        <p:txBody>
          <a:bodyPr wrap="none" rtlCol="0">
            <a:spAutoFit/>
          </a:bodyPr>
          <a:lstStyle/>
          <a:p>
            <a:r>
              <a:rPr lang="cs-CZ" sz="700" dirty="0">
                <a:solidFill>
                  <a:schemeClr val="bg1">
                    <a:lumMod val="75000"/>
                  </a:schemeClr>
                </a:solidFill>
              </a:rPr>
              <a:t>Zdroj: https://www.data-to-viz.com/graph/chord.html</a:t>
            </a:r>
            <a:endParaRPr lang="en-US" sz="700" dirty="0">
              <a:solidFill>
                <a:schemeClr val="bg1">
                  <a:lumMod val="75000"/>
                </a:schemeClr>
              </a:solidFill>
            </a:endParaRPr>
          </a:p>
        </p:txBody>
      </p:sp>
      <p:sp>
        <p:nvSpPr>
          <p:cNvPr id="15" name="TextovéPole 14">
            <a:extLst>
              <a:ext uri="{FF2B5EF4-FFF2-40B4-BE49-F238E27FC236}">
                <a16:creationId xmlns:a16="http://schemas.microsoft.com/office/drawing/2014/main" id="{6008E872-BAA6-45C3-B2C6-FE1A91A97FEB}"/>
              </a:ext>
            </a:extLst>
          </p:cNvPr>
          <p:cNvSpPr txBox="1"/>
          <p:nvPr/>
        </p:nvSpPr>
        <p:spPr>
          <a:xfrm>
            <a:off x="6156176" y="1913975"/>
            <a:ext cx="1568186" cy="369332"/>
          </a:xfrm>
          <a:prstGeom prst="rect">
            <a:avLst/>
          </a:prstGeom>
          <a:noFill/>
        </p:spPr>
        <p:txBody>
          <a:bodyPr wrap="none" rtlCol="0">
            <a:spAutoFit/>
          </a:bodyPr>
          <a:lstStyle/>
          <a:p>
            <a:r>
              <a:rPr lang="cs-CZ" dirty="0"/>
              <a:t>Chord diagram</a:t>
            </a:r>
            <a:endParaRPr lang="en-US" dirty="0"/>
          </a:p>
        </p:txBody>
      </p:sp>
      <p:pic>
        <p:nvPicPr>
          <p:cNvPr id="18434" name="Picture 2" descr="What is a Sankey diagram? – Blog frontpage | Highcharts">
            <a:extLst>
              <a:ext uri="{FF2B5EF4-FFF2-40B4-BE49-F238E27FC236}">
                <a16:creationId xmlns:a16="http://schemas.microsoft.com/office/drawing/2014/main" id="{85C24333-84A3-4D37-A630-60AAB96002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932" y="2710252"/>
            <a:ext cx="4111216" cy="2059177"/>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www.data-to-viz.com/graph/chord_files/figure-html/unnamed-chunk-1-1.png">
            <a:extLst>
              <a:ext uri="{FF2B5EF4-FFF2-40B4-BE49-F238E27FC236}">
                <a16:creationId xmlns:a16="http://schemas.microsoft.com/office/drawing/2014/main" id="{336B9DA3-A6A4-4B18-B72F-7A41367B5B5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7267" y="2218556"/>
            <a:ext cx="3212976"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0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Vizualizace trendu</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1578931" y="2312007"/>
            <a:ext cx="1161087" cy="369332"/>
          </a:xfrm>
          <a:prstGeom prst="rect">
            <a:avLst/>
          </a:prstGeom>
          <a:noFill/>
        </p:spPr>
        <p:txBody>
          <a:bodyPr wrap="none" rtlCol="0">
            <a:spAutoFit/>
          </a:bodyPr>
          <a:lstStyle/>
          <a:p>
            <a:r>
              <a:rPr lang="cs-CZ" dirty="0"/>
              <a:t>Area chart</a:t>
            </a:r>
            <a:endParaRPr lang="en-US" dirty="0"/>
          </a:p>
        </p:txBody>
      </p:sp>
      <p:sp>
        <p:nvSpPr>
          <p:cNvPr id="11" name="TextovéPole 10">
            <a:extLst>
              <a:ext uri="{FF2B5EF4-FFF2-40B4-BE49-F238E27FC236}">
                <a16:creationId xmlns:a16="http://schemas.microsoft.com/office/drawing/2014/main" id="{2263A427-ADD9-4FB8-80FD-4673518766D4}"/>
              </a:ext>
            </a:extLst>
          </p:cNvPr>
          <p:cNvSpPr txBox="1"/>
          <p:nvPr/>
        </p:nvSpPr>
        <p:spPr>
          <a:xfrm>
            <a:off x="1187624" y="4941167"/>
            <a:ext cx="2127505" cy="200055"/>
          </a:xfrm>
          <a:prstGeom prst="rect">
            <a:avLst/>
          </a:prstGeom>
          <a:noFill/>
        </p:spPr>
        <p:txBody>
          <a:bodyPr wrap="none" rtlCol="0">
            <a:spAutoFit/>
          </a:bodyPr>
          <a:lstStyle/>
          <a:p>
            <a:r>
              <a:rPr lang="cs-CZ" sz="700" dirty="0">
                <a:solidFill>
                  <a:schemeClr val="bg1">
                    <a:lumMod val="75000"/>
                  </a:schemeClr>
                </a:solidFill>
              </a:rPr>
              <a:t>Zdroj: https://www.data-to-viz.com/graph/area.html</a:t>
            </a:r>
            <a:endParaRPr lang="en-US" sz="700" dirty="0">
              <a:solidFill>
                <a:schemeClr val="bg1">
                  <a:lumMod val="75000"/>
                </a:schemeClr>
              </a:solidFill>
            </a:endParaRPr>
          </a:p>
        </p:txBody>
      </p:sp>
      <p:sp>
        <p:nvSpPr>
          <p:cNvPr id="13" name="TextovéPole 12">
            <a:extLst>
              <a:ext uri="{FF2B5EF4-FFF2-40B4-BE49-F238E27FC236}">
                <a16:creationId xmlns:a16="http://schemas.microsoft.com/office/drawing/2014/main" id="{393DBF75-3435-4818-94D0-3A8CDE2650D0}"/>
              </a:ext>
            </a:extLst>
          </p:cNvPr>
          <p:cNvSpPr txBox="1"/>
          <p:nvPr/>
        </p:nvSpPr>
        <p:spPr>
          <a:xfrm>
            <a:off x="5735544" y="5411327"/>
            <a:ext cx="2414444" cy="200055"/>
          </a:xfrm>
          <a:prstGeom prst="rect">
            <a:avLst/>
          </a:prstGeom>
          <a:noFill/>
        </p:spPr>
        <p:txBody>
          <a:bodyPr wrap="none" rtlCol="0">
            <a:spAutoFit/>
          </a:bodyPr>
          <a:lstStyle/>
          <a:p>
            <a:r>
              <a:rPr lang="cs-CZ" sz="700" dirty="0">
                <a:solidFill>
                  <a:schemeClr val="bg1">
                    <a:lumMod val="75000"/>
                  </a:schemeClr>
                </a:solidFill>
              </a:rPr>
              <a:t>Zdroj: https://dataforvisualization.com/charts/stream-chart/</a:t>
            </a:r>
            <a:endParaRPr lang="en-US" sz="700" dirty="0">
              <a:solidFill>
                <a:schemeClr val="bg1">
                  <a:lumMod val="75000"/>
                </a:schemeClr>
              </a:solidFill>
            </a:endParaRPr>
          </a:p>
        </p:txBody>
      </p:sp>
      <p:sp>
        <p:nvSpPr>
          <p:cNvPr id="15" name="TextovéPole 14">
            <a:extLst>
              <a:ext uri="{FF2B5EF4-FFF2-40B4-BE49-F238E27FC236}">
                <a16:creationId xmlns:a16="http://schemas.microsoft.com/office/drawing/2014/main" id="{6008E872-BAA6-45C3-B2C6-FE1A91A97FEB}"/>
              </a:ext>
            </a:extLst>
          </p:cNvPr>
          <p:cNvSpPr txBox="1"/>
          <p:nvPr/>
        </p:nvSpPr>
        <p:spPr>
          <a:xfrm>
            <a:off x="6232445" y="1931909"/>
            <a:ext cx="1395126" cy="369332"/>
          </a:xfrm>
          <a:prstGeom prst="rect">
            <a:avLst/>
          </a:prstGeom>
          <a:noFill/>
        </p:spPr>
        <p:txBody>
          <a:bodyPr wrap="none" rtlCol="0">
            <a:spAutoFit/>
          </a:bodyPr>
          <a:lstStyle/>
          <a:p>
            <a:r>
              <a:rPr lang="cs-CZ" dirty="0" err="1"/>
              <a:t>Stream</a:t>
            </a:r>
            <a:r>
              <a:rPr lang="cs-CZ" dirty="0"/>
              <a:t> chart</a:t>
            </a:r>
            <a:endParaRPr lang="en-US" dirty="0"/>
          </a:p>
        </p:txBody>
      </p:sp>
      <p:pic>
        <p:nvPicPr>
          <p:cNvPr id="19458" name="Picture 2" descr="https://www.data-to-viz.com/graph/area_files/figure-html/unnamed-chunk-1-1.png">
            <a:extLst>
              <a:ext uri="{FF2B5EF4-FFF2-40B4-BE49-F238E27FC236}">
                <a16:creationId xmlns:a16="http://schemas.microsoft.com/office/drawing/2014/main" id="{279C8A8A-5EB2-433D-A859-64ED58E2B3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68253"/>
            <a:ext cx="4572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dataforvisualization.com/wp-content/uploads/2020/02/stream-graph-1024x768.png">
            <a:extLst>
              <a:ext uri="{FF2B5EF4-FFF2-40B4-BE49-F238E27FC236}">
                <a16:creationId xmlns:a16="http://schemas.microsoft.com/office/drawing/2014/main" id="{F1BCE2F2-9D4A-4787-B81A-F5827804CD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2040" y="2301241"/>
            <a:ext cx="3995936" cy="299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56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Geografické vizualizace</a:t>
            </a:r>
          </a:p>
        </p:txBody>
      </p:sp>
      <p:sp>
        <p:nvSpPr>
          <p:cNvPr id="2" name="TextovéPole 1">
            <a:extLst>
              <a:ext uri="{FF2B5EF4-FFF2-40B4-BE49-F238E27FC236}">
                <a16:creationId xmlns:a16="http://schemas.microsoft.com/office/drawing/2014/main" id="{12541E4E-65C6-4D4B-ABA8-D22C445CF40D}"/>
              </a:ext>
            </a:extLst>
          </p:cNvPr>
          <p:cNvSpPr txBox="1"/>
          <p:nvPr/>
        </p:nvSpPr>
        <p:spPr>
          <a:xfrm>
            <a:off x="1578931" y="2312007"/>
            <a:ext cx="1161087" cy="369332"/>
          </a:xfrm>
          <a:prstGeom prst="rect">
            <a:avLst/>
          </a:prstGeom>
          <a:noFill/>
        </p:spPr>
        <p:txBody>
          <a:bodyPr wrap="none" rtlCol="0">
            <a:spAutoFit/>
          </a:bodyPr>
          <a:lstStyle/>
          <a:p>
            <a:r>
              <a:rPr lang="cs-CZ" dirty="0"/>
              <a:t>Area chart</a:t>
            </a:r>
            <a:endParaRPr lang="en-US" dirty="0"/>
          </a:p>
        </p:txBody>
      </p:sp>
      <p:sp>
        <p:nvSpPr>
          <p:cNvPr id="11" name="TextovéPole 10">
            <a:extLst>
              <a:ext uri="{FF2B5EF4-FFF2-40B4-BE49-F238E27FC236}">
                <a16:creationId xmlns:a16="http://schemas.microsoft.com/office/drawing/2014/main" id="{2263A427-ADD9-4FB8-80FD-4673518766D4}"/>
              </a:ext>
            </a:extLst>
          </p:cNvPr>
          <p:cNvSpPr txBox="1"/>
          <p:nvPr/>
        </p:nvSpPr>
        <p:spPr>
          <a:xfrm>
            <a:off x="378107" y="4931512"/>
            <a:ext cx="3746538" cy="200055"/>
          </a:xfrm>
          <a:prstGeom prst="rect">
            <a:avLst/>
          </a:prstGeom>
          <a:noFill/>
        </p:spPr>
        <p:txBody>
          <a:bodyPr wrap="none" rtlCol="0">
            <a:spAutoFit/>
          </a:bodyPr>
          <a:lstStyle/>
          <a:p>
            <a:r>
              <a:rPr lang="cs-CZ" sz="700" dirty="0">
                <a:solidFill>
                  <a:schemeClr val="bg1">
                    <a:lumMod val="75000"/>
                  </a:schemeClr>
                </a:solidFill>
              </a:rPr>
              <a:t>Zdroj: https://gisgeography.com/dot-distribution-graduated-symbols-proportional-symbol-maps/</a:t>
            </a:r>
            <a:endParaRPr lang="en-US" sz="700" dirty="0">
              <a:solidFill>
                <a:schemeClr val="bg1">
                  <a:lumMod val="75000"/>
                </a:schemeClr>
              </a:solidFill>
            </a:endParaRPr>
          </a:p>
        </p:txBody>
      </p:sp>
      <p:sp>
        <p:nvSpPr>
          <p:cNvPr id="13" name="TextovéPole 12">
            <a:extLst>
              <a:ext uri="{FF2B5EF4-FFF2-40B4-BE49-F238E27FC236}">
                <a16:creationId xmlns:a16="http://schemas.microsoft.com/office/drawing/2014/main" id="{393DBF75-3435-4818-94D0-3A8CDE2650D0}"/>
              </a:ext>
            </a:extLst>
          </p:cNvPr>
          <p:cNvSpPr txBox="1"/>
          <p:nvPr/>
        </p:nvSpPr>
        <p:spPr>
          <a:xfrm>
            <a:off x="5766107" y="5031539"/>
            <a:ext cx="2494594" cy="200055"/>
          </a:xfrm>
          <a:prstGeom prst="rect">
            <a:avLst/>
          </a:prstGeom>
          <a:noFill/>
        </p:spPr>
        <p:txBody>
          <a:bodyPr wrap="none" rtlCol="0">
            <a:spAutoFit/>
          </a:bodyPr>
          <a:lstStyle/>
          <a:p>
            <a:r>
              <a:rPr lang="cs-CZ" sz="700" dirty="0">
                <a:solidFill>
                  <a:schemeClr val="bg1">
                    <a:lumMod val="75000"/>
                  </a:schemeClr>
                </a:solidFill>
              </a:rPr>
              <a:t>Zdroj: https://graphics.stanford.edu/papers/flow_map_layout/</a:t>
            </a:r>
            <a:endParaRPr lang="en-US" sz="700" dirty="0">
              <a:solidFill>
                <a:schemeClr val="bg1">
                  <a:lumMod val="75000"/>
                </a:schemeClr>
              </a:solidFill>
            </a:endParaRPr>
          </a:p>
        </p:txBody>
      </p:sp>
      <p:sp>
        <p:nvSpPr>
          <p:cNvPr id="15" name="TextovéPole 14">
            <a:extLst>
              <a:ext uri="{FF2B5EF4-FFF2-40B4-BE49-F238E27FC236}">
                <a16:creationId xmlns:a16="http://schemas.microsoft.com/office/drawing/2014/main" id="{6008E872-BAA6-45C3-B2C6-FE1A91A97FEB}"/>
              </a:ext>
            </a:extLst>
          </p:cNvPr>
          <p:cNvSpPr txBox="1"/>
          <p:nvPr/>
        </p:nvSpPr>
        <p:spPr>
          <a:xfrm>
            <a:off x="6221354" y="2156617"/>
            <a:ext cx="1099083" cy="369332"/>
          </a:xfrm>
          <a:prstGeom prst="rect">
            <a:avLst/>
          </a:prstGeom>
          <a:noFill/>
        </p:spPr>
        <p:txBody>
          <a:bodyPr wrap="none" rtlCol="0">
            <a:spAutoFit/>
          </a:bodyPr>
          <a:lstStyle/>
          <a:p>
            <a:r>
              <a:rPr lang="cs-CZ" dirty="0" err="1"/>
              <a:t>Flow</a:t>
            </a:r>
            <a:r>
              <a:rPr lang="cs-CZ" dirty="0"/>
              <a:t> map</a:t>
            </a:r>
            <a:endParaRPr lang="en-US" dirty="0"/>
          </a:p>
        </p:txBody>
      </p:sp>
      <p:pic>
        <p:nvPicPr>
          <p:cNvPr id="20482" name="Picture 2" descr="Dot Distribution vs Graduated Symbols vs Proportional Symbol Maps - GIS  Geography">
            <a:extLst>
              <a:ext uri="{FF2B5EF4-FFF2-40B4-BE49-F238E27FC236}">
                <a16:creationId xmlns:a16="http://schemas.microsoft.com/office/drawing/2014/main" id="{926E4E27-6CD0-4A9F-98C4-79AD5D182F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412" y="2677978"/>
            <a:ext cx="3923928" cy="2253534"/>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graphics.stanford.edu/papers/flow_map_layout/ca-ny-web.jpg">
            <a:extLst>
              <a:ext uri="{FF2B5EF4-FFF2-40B4-BE49-F238E27FC236}">
                <a16:creationId xmlns:a16="http://schemas.microsoft.com/office/drawing/2014/main" id="{BB6C3F0C-CA6D-4959-8DD0-53981C165C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246" y="2433448"/>
            <a:ext cx="3871342" cy="259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186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Nadpis 3"/>
          <p:cNvSpPr>
            <a:spLocks noGrp="1"/>
          </p:cNvSpPr>
          <p:nvPr>
            <p:ph type="title"/>
          </p:nvPr>
        </p:nvSpPr>
        <p:spPr/>
        <p:txBody>
          <a:bodyPr>
            <a:normAutofit fontScale="90000"/>
          </a:bodyPr>
          <a:lstStyle/>
          <a:p>
            <a:r>
              <a:rPr lang="cs-CZ" sz="3600" dirty="0"/>
              <a:t>Část IV.:</a:t>
            </a:r>
            <a:br>
              <a:rPr lang="cs-CZ" sz="3600" dirty="0"/>
            </a:br>
            <a:r>
              <a:rPr lang="cs-CZ" sz="3600" dirty="0"/>
              <a:t>Redukce </a:t>
            </a:r>
            <a:r>
              <a:rPr lang="cs-CZ" sz="3600" dirty="0" err="1"/>
              <a:t>dimenzionality</a:t>
            </a:r>
            <a:r>
              <a:rPr lang="cs-CZ" sz="3600" dirty="0"/>
              <a:t> dat pro vizualizaci</a:t>
            </a:r>
            <a:br>
              <a:rPr lang="cs-CZ" sz="3600" dirty="0"/>
            </a:br>
            <a:endParaRPr lang="cs-CZ" sz="3600" dirty="0"/>
          </a:p>
        </p:txBody>
      </p:sp>
    </p:spTree>
    <p:extLst>
      <p:ext uri="{BB962C8B-B14F-4D97-AF65-F5344CB8AC3E}">
        <p14:creationId xmlns:p14="http://schemas.microsoft.com/office/powerpoint/2010/main" val="73429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Důvod vizualizace dat</a:t>
            </a:r>
          </a:p>
        </p:txBody>
      </p:sp>
      <p:sp>
        <p:nvSpPr>
          <p:cNvPr id="10" name="Zástupný symbol pro obsah 9"/>
          <p:cNvSpPr>
            <a:spLocks noGrp="1"/>
          </p:cNvSpPr>
          <p:nvPr>
            <p:ph sz="quarter" idx="10"/>
          </p:nvPr>
        </p:nvSpPr>
        <p:spPr/>
        <p:txBody>
          <a:bodyPr>
            <a:normAutofit/>
          </a:bodyPr>
          <a:lstStyle/>
          <a:p>
            <a:pPr>
              <a:buFont typeface="Arial" panose="020B0604020202020204" pitchFamily="34" charset="0"/>
              <a:buChar char="•"/>
            </a:pPr>
            <a:r>
              <a:rPr lang="cs-CZ" sz="1800" dirty="0"/>
              <a:t>Efektivní přenos informace uživateli</a:t>
            </a:r>
          </a:p>
          <a:p>
            <a:pPr>
              <a:buFont typeface="Arial" panose="020B0604020202020204" pitchFamily="34" charset="0"/>
              <a:buChar char="•"/>
            </a:pPr>
            <a:r>
              <a:rPr lang="cs-CZ" sz="1800" dirty="0"/>
              <a:t>Získání přehledu nad velkým množstvím informací</a:t>
            </a:r>
          </a:p>
          <a:p>
            <a:pPr>
              <a:buFont typeface="Arial" panose="020B0604020202020204" pitchFamily="34" charset="0"/>
              <a:buChar char="•"/>
            </a:pPr>
            <a:r>
              <a:rPr lang="cs-CZ" sz="1800" dirty="0"/>
              <a:t>Z vizualizace můžeme rychleji zjistit, co se nám snaží data říct</a:t>
            </a:r>
          </a:p>
          <a:p>
            <a:pPr>
              <a:buFont typeface="Arial" panose="020B0604020202020204" pitchFamily="34" charset="0"/>
              <a:buChar char="•"/>
            </a:pPr>
            <a:endParaRPr lang="cs-CZ" sz="1800" dirty="0"/>
          </a:p>
          <a:p>
            <a:pPr>
              <a:buFont typeface="Arial" panose="020B0604020202020204" pitchFamily="34" charset="0"/>
              <a:buChar char="•"/>
            </a:pPr>
            <a:r>
              <a:rPr lang="cs-CZ" sz="1800" dirty="0"/>
              <a:t>Důležitý prvek zdravotnictví, business inteligence (BI), vzdělávání a mnoha dalších odvětví </a:t>
            </a:r>
          </a:p>
          <a:p>
            <a:pPr>
              <a:buFont typeface="Arial" panose="020B0604020202020204" pitchFamily="34" charset="0"/>
              <a:buChar char="•"/>
            </a:pPr>
            <a:endParaRPr lang="cs-CZ" sz="1800" dirty="0"/>
          </a:p>
        </p:txBody>
      </p:sp>
      <p:pic>
        <p:nvPicPr>
          <p:cNvPr id="1026" name="Picture 2" descr="Soubor:Mandel zoom 00 mandelbrot set.jpg – Wikipedie">
            <a:extLst>
              <a:ext uri="{FF2B5EF4-FFF2-40B4-BE49-F238E27FC236}">
                <a16:creationId xmlns:a16="http://schemas.microsoft.com/office/drawing/2014/main" id="{FBB0F2E0-4D6A-4582-BAD9-570A24FF38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5255" y="3789040"/>
            <a:ext cx="3131840" cy="2348880"/>
          </a:xfrm>
          <a:prstGeom prst="rect">
            <a:avLst/>
          </a:prstGeom>
          <a:noFill/>
          <a:extLst>
            <a:ext uri="{909E8E84-426E-40DD-AFC4-6F175D3DCCD1}">
              <a14:hiddenFill xmlns:a14="http://schemas.microsoft.com/office/drawing/2010/main">
                <a:solidFill>
                  <a:srgbClr val="FFFFFF"/>
                </a:solidFill>
              </a14:hiddenFill>
            </a:ext>
          </a:extLst>
        </p:spPr>
      </p:pic>
      <p:sp>
        <p:nvSpPr>
          <p:cNvPr id="2" name="TextovéPole 1">
            <a:extLst>
              <a:ext uri="{FF2B5EF4-FFF2-40B4-BE49-F238E27FC236}">
                <a16:creationId xmlns:a16="http://schemas.microsoft.com/office/drawing/2014/main" id="{F7A3F6AC-B5BC-44D3-BD12-2C074F9D7115}"/>
              </a:ext>
            </a:extLst>
          </p:cNvPr>
          <p:cNvSpPr txBox="1"/>
          <p:nvPr/>
        </p:nvSpPr>
        <p:spPr>
          <a:xfrm>
            <a:off x="2922394" y="6118491"/>
            <a:ext cx="3010761" cy="200055"/>
          </a:xfrm>
          <a:prstGeom prst="rect">
            <a:avLst/>
          </a:prstGeom>
          <a:noFill/>
        </p:spPr>
        <p:txBody>
          <a:bodyPr wrap="none" rtlCol="0">
            <a:spAutoFit/>
          </a:bodyPr>
          <a:lstStyle/>
          <a:p>
            <a:r>
              <a:rPr lang="cs-CZ" sz="700" dirty="0">
                <a:solidFill>
                  <a:schemeClr val="bg1">
                    <a:lumMod val="75000"/>
                  </a:schemeClr>
                </a:solidFill>
              </a:rPr>
              <a:t>Zdroj: </a:t>
            </a:r>
            <a:r>
              <a:rPr lang="en-US" sz="700" dirty="0">
                <a:solidFill>
                  <a:schemeClr val="bg1">
                    <a:lumMod val="75000"/>
                  </a:schemeClr>
                </a:solidFill>
              </a:rPr>
              <a:t>http://edu.techmania.cz/encyklopedie/matematika/geometrie/fraktaly</a:t>
            </a:r>
            <a:endParaRPr lang="en-US" dirty="0">
              <a:solidFill>
                <a:schemeClr val="bg1">
                  <a:lumMod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PCA – opakování z USU</a:t>
            </a:r>
          </a:p>
        </p:txBody>
      </p:sp>
      <p:sp>
        <p:nvSpPr>
          <p:cNvPr id="10" name="Zástupný symbol pro obsah 9"/>
          <p:cNvSpPr>
            <a:spLocks noGrp="1"/>
          </p:cNvSpPr>
          <p:nvPr>
            <p:ph sz="quarter" idx="10"/>
          </p:nvPr>
        </p:nvSpPr>
        <p:spPr/>
        <p:txBody>
          <a:bodyPr>
            <a:normAutofit/>
          </a:bodyPr>
          <a:lstStyle/>
          <a:p>
            <a:pPr>
              <a:buFont typeface="Arial" panose="020B0604020202020204" pitchFamily="34" charset="0"/>
              <a:buChar char="•"/>
            </a:pPr>
            <a:r>
              <a:rPr lang="cs-CZ" sz="2100" dirty="0" err="1"/>
              <a:t>Principal</a:t>
            </a:r>
            <a:r>
              <a:rPr lang="cs-CZ" sz="2100" dirty="0"/>
              <a:t> </a:t>
            </a:r>
            <a:r>
              <a:rPr lang="cs-CZ" sz="2100" dirty="0" err="1"/>
              <a:t>Component</a:t>
            </a:r>
            <a:r>
              <a:rPr lang="cs-CZ" sz="2100" dirty="0"/>
              <a:t> </a:t>
            </a:r>
            <a:r>
              <a:rPr lang="cs-CZ" sz="2100" dirty="0" err="1"/>
              <a:t>Analysis</a:t>
            </a:r>
            <a:endParaRPr lang="cs-CZ" sz="2100" dirty="0"/>
          </a:p>
        </p:txBody>
      </p:sp>
    </p:spTree>
    <p:extLst>
      <p:ext uri="{BB962C8B-B14F-4D97-AF65-F5344CB8AC3E}">
        <p14:creationId xmlns:p14="http://schemas.microsoft.com/office/powerpoint/2010/main" val="3243364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PCA – opakování z USU</a:t>
            </a:r>
          </a:p>
        </p:txBody>
      </p:sp>
      <mc:AlternateContent xmlns:mc="http://schemas.openxmlformats.org/markup-compatibility/2006" xmlns:a14="http://schemas.microsoft.com/office/drawing/2010/main">
        <mc:Choice Requires="a14">
          <p:sp>
            <p:nvSpPr>
              <p:cNvPr id="10" name="Zástupný symbol pro obsah 9"/>
              <p:cNvSpPr>
                <a:spLocks noGrp="1"/>
              </p:cNvSpPr>
              <p:nvPr>
                <p:ph sz="quarter" idx="10"/>
              </p:nvPr>
            </p:nvSpPr>
            <p:spPr/>
            <p:txBody>
              <a:bodyPr>
                <a:normAutofit fontScale="92500" lnSpcReduction="20000"/>
              </a:bodyPr>
              <a:lstStyle/>
              <a:p>
                <a:pPr>
                  <a:buFont typeface="Arial" panose="020B0604020202020204" pitchFamily="34" charset="0"/>
                  <a:buChar char="•"/>
                </a:pPr>
                <a:r>
                  <a:rPr lang="cs-CZ" sz="2100" dirty="0"/>
                  <a:t>Principal </a:t>
                </a:r>
                <a:r>
                  <a:rPr lang="cs-CZ" sz="2100" dirty="0" err="1"/>
                  <a:t>Component</a:t>
                </a:r>
                <a:r>
                  <a:rPr lang="cs-CZ" sz="2100" dirty="0"/>
                  <a:t> </a:t>
                </a:r>
                <a:r>
                  <a:rPr lang="cs-CZ" sz="2100" dirty="0" err="1"/>
                  <a:t>Analysis</a:t>
                </a:r>
                <a:endParaRPr lang="cs-CZ" sz="2100" dirty="0"/>
              </a:p>
              <a:p>
                <a:pPr>
                  <a:buFont typeface="Arial" panose="020B0604020202020204" pitchFamily="34" charset="0"/>
                  <a:buChar char="•"/>
                </a:pPr>
                <a:r>
                  <a:rPr lang="cs-CZ" sz="2100" dirty="0"/>
                  <a:t>Slouží k </a:t>
                </a:r>
                <a:r>
                  <a:rPr lang="cs-CZ" sz="2100" dirty="0" err="1"/>
                  <a:t>dekorelaci</a:t>
                </a:r>
                <a:r>
                  <a:rPr lang="cs-CZ" sz="2100" dirty="0"/>
                  <a:t> příznaků nebo k redukci počtu příznaků</a:t>
                </a:r>
              </a:p>
              <a:p>
                <a:pPr>
                  <a:buFont typeface="Arial" panose="020B0604020202020204" pitchFamily="34" charset="0"/>
                  <a:buChar char="•"/>
                </a:pPr>
                <a:endParaRPr lang="cs-CZ" sz="2100" dirty="0"/>
              </a:p>
              <a:p>
                <a:pPr marL="457200" indent="-457200">
                  <a:buFont typeface="+mj-lt"/>
                  <a:buAutoNum type="arabicPeriod"/>
                </a:pPr>
                <a:r>
                  <a:rPr lang="cs-CZ" sz="2000" dirty="0"/>
                  <a:t>Normalizujeme data </a:t>
                </a:r>
                <a:r>
                  <a:rPr lang="cs-CZ" sz="2000" b="1" dirty="0"/>
                  <a:t>X</a:t>
                </a:r>
              </a:p>
              <a:p>
                <a:pPr marL="457200" indent="-457200">
                  <a:buFont typeface="+mj-lt"/>
                  <a:buAutoNum type="arabicPeriod"/>
                </a:pPr>
                <a:endParaRPr lang="cs-CZ" sz="2000" dirty="0"/>
              </a:p>
              <a:p>
                <a:pPr marL="457200" indent="-457200">
                  <a:buFont typeface="+mj-lt"/>
                  <a:buAutoNum type="arabicPeriod"/>
                </a:pPr>
                <a:r>
                  <a:rPr lang="cs-CZ" sz="2000" dirty="0"/>
                  <a:t>Vypočteme </a:t>
                </a:r>
                <a:r>
                  <a:rPr lang="cs-CZ" sz="2000" dirty="0" err="1"/>
                  <a:t>kovarianční</a:t>
                </a:r>
                <a:r>
                  <a:rPr lang="cs-CZ" sz="2000" dirty="0"/>
                  <a:t> matici dat </a:t>
                </a:r>
                <a14:m>
                  <m:oMath xmlns:m="http://schemas.openxmlformats.org/officeDocument/2006/math">
                    <m:sSub>
                      <m:sSubPr>
                        <m:ctrlPr>
                          <a:rPr lang="cs-CZ" sz="2000" b="1" i="1" smtClean="0">
                            <a:latin typeface="Cambria Math" panose="02040503050406030204" pitchFamily="18" charset="0"/>
                          </a:rPr>
                        </m:ctrlPr>
                      </m:sSubPr>
                      <m:e>
                        <m:r>
                          <a:rPr lang="el-GR" sz="2000" b="1" i="1" smtClean="0">
                            <a:latin typeface="Cambria Math" panose="02040503050406030204" pitchFamily="18" charset="0"/>
                            <a:ea typeface="Cambria Math" panose="02040503050406030204" pitchFamily="18" charset="0"/>
                          </a:rPr>
                          <m:t>𝜮</m:t>
                        </m:r>
                      </m:e>
                      <m:sub>
                        <m:r>
                          <a:rPr lang="cs-CZ" sz="2000" b="1" i="1" smtClean="0">
                            <a:latin typeface="Cambria Math" panose="02040503050406030204" pitchFamily="18" charset="0"/>
                          </a:rPr>
                          <m:t>𝑿</m:t>
                        </m:r>
                      </m:sub>
                    </m:sSub>
                  </m:oMath>
                </a14:m>
                <a:endParaRPr lang="cs-CZ" sz="2000" b="1" dirty="0"/>
              </a:p>
              <a:p>
                <a:pPr marL="457200" indent="-457200">
                  <a:buFont typeface="+mj-lt"/>
                  <a:buAutoNum type="arabicPeriod"/>
                </a:pPr>
                <a:endParaRPr lang="cs-CZ" sz="2000" b="1" dirty="0"/>
              </a:p>
              <a:p>
                <a:pPr marL="457200" indent="-457200">
                  <a:buFont typeface="+mj-lt"/>
                  <a:buAutoNum type="arabicPeriod"/>
                </a:pPr>
                <a:r>
                  <a:rPr lang="cs-CZ" sz="2000" dirty="0"/>
                  <a:t>Vypočteme vlastní čísla </a:t>
                </a:r>
                <a14:m>
                  <m:oMath xmlns:m="http://schemas.openxmlformats.org/officeDocument/2006/math">
                    <m:r>
                      <a:rPr lang="cs-CZ" sz="2000" b="1" i="1" smtClean="0">
                        <a:latin typeface="Cambria Math" panose="02040503050406030204" pitchFamily="18" charset="0"/>
                        <a:ea typeface="Cambria Math" panose="02040503050406030204" pitchFamily="18" charset="0"/>
                      </a:rPr>
                      <m:t>𝝀</m:t>
                    </m:r>
                  </m:oMath>
                </a14:m>
                <a:r>
                  <a:rPr lang="cs-CZ" sz="2000" dirty="0"/>
                  <a:t> a vlastní vektory </a:t>
                </a:r>
                <a14:m>
                  <m:oMath xmlns:m="http://schemas.openxmlformats.org/officeDocument/2006/math">
                    <m:r>
                      <a:rPr lang="cs-CZ" sz="2000" b="1" i="1">
                        <a:latin typeface="Cambria Math" panose="02040503050406030204" pitchFamily="18" charset="0"/>
                        <a:ea typeface="Cambria Math" panose="02040503050406030204" pitchFamily="18" charset="0"/>
                      </a:rPr>
                      <m:t>𝒗</m:t>
                    </m:r>
                    <m:r>
                      <a:rPr lang="cs-CZ" sz="2000" b="1" i="1">
                        <a:latin typeface="Cambria Math" panose="02040503050406030204" pitchFamily="18" charset="0"/>
                        <a:ea typeface="Cambria Math" panose="02040503050406030204" pitchFamily="18" charset="0"/>
                      </a:rPr>
                      <m:t> </m:t>
                    </m:r>
                  </m:oMath>
                </a14:m>
                <a:r>
                  <a:rPr lang="cs-CZ" sz="2000" dirty="0" err="1"/>
                  <a:t>kovarianční</a:t>
                </a:r>
                <a:r>
                  <a:rPr lang="cs-CZ" sz="2000" dirty="0"/>
                  <a:t> matice </a:t>
                </a:r>
                <a14:m>
                  <m:oMath xmlns:m="http://schemas.openxmlformats.org/officeDocument/2006/math">
                    <m:sSub>
                      <m:sSubPr>
                        <m:ctrlPr>
                          <a:rPr lang="cs-CZ" sz="2000" b="1" i="1">
                            <a:latin typeface="Cambria Math" panose="02040503050406030204" pitchFamily="18" charset="0"/>
                          </a:rPr>
                        </m:ctrlPr>
                      </m:sSubPr>
                      <m:e>
                        <m:r>
                          <a:rPr lang="el-GR" sz="2000" b="1" i="1">
                            <a:latin typeface="Cambria Math" panose="02040503050406030204" pitchFamily="18" charset="0"/>
                            <a:ea typeface="Cambria Math" panose="02040503050406030204" pitchFamily="18" charset="0"/>
                          </a:rPr>
                          <m:t>𝜮</m:t>
                        </m:r>
                      </m:e>
                      <m:sub>
                        <m:r>
                          <a:rPr lang="cs-CZ" sz="2000" b="1" i="1">
                            <a:latin typeface="Cambria Math" panose="02040503050406030204" pitchFamily="18" charset="0"/>
                          </a:rPr>
                          <m:t>𝑿</m:t>
                        </m:r>
                      </m:sub>
                    </m:sSub>
                  </m:oMath>
                </a14:m>
                <a:endParaRPr lang="cs-CZ" sz="2000" b="1" dirty="0"/>
              </a:p>
              <a:p>
                <a:pPr marL="457200" indent="-457200">
                  <a:buFont typeface="+mj-lt"/>
                  <a:buAutoNum type="arabicPeriod"/>
                </a:pPr>
                <a:endParaRPr lang="cs-CZ" sz="2000" b="1" dirty="0"/>
              </a:p>
              <a:p>
                <a:pPr marL="457200" indent="-457200">
                  <a:buFont typeface="+mj-lt"/>
                  <a:buAutoNum type="arabicPeriod"/>
                </a:pPr>
                <a:r>
                  <a:rPr lang="cs-CZ" sz="2000" dirty="0"/>
                  <a:t>Vybereme </a:t>
                </a:r>
                <a:r>
                  <a:rPr lang="cs-CZ" sz="2000" b="1" dirty="0"/>
                  <a:t>n</a:t>
                </a:r>
                <a:r>
                  <a:rPr lang="cs-CZ" sz="2000" dirty="0"/>
                  <a:t> vlastních vektorů příslušejících </a:t>
                </a:r>
                <a:r>
                  <a:rPr lang="cs-CZ" sz="2000" b="1" dirty="0"/>
                  <a:t>n</a:t>
                </a:r>
                <a:r>
                  <a:rPr lang="cs-CZ" sz="2000" dirty="0"/>
                  <a:t> největším vlastním číslům (vznikne menší matice </a:t>
                </a:r>
                <a:r>
                  <a:rPr lang="cs-CZ" sz="2000" b="1" dirty="0"/>
                  <a:t>V</a:t>
                </a:r>
                <a:r>
                  <a:rPr lang="cs-CZ" sz="2000" dirty="0"/>
                  <a:t> obsahující vlastní vektory)</a:t>
                </a:r>
              </a:p>
              <a:p>
                <a:pPr marL="457200" indent="-457200">
                  <a:buFont typeface="+mj-lt"/>
                  <a:buAutoNum type="arabicPeriod"/>
                </a:pPr>
                <a:endParaRPr lang="cs-CZ" sz="2000" dirty="0"/>
              </a:p>
              <a:p>
                <a:pPr marL="457200" indent="-457200">
                  <a:buFont typeface="+mj-lt"/>
                  <a:buAutoNum type="arabicPeriod"/>
                </a:pPr>
                <a:r>
                  <a:rPr lang="cs-CZ" sz="2000" dirty="0"/>
                  <a:t>Transformujeme data do nižší dimenze</a:t>
                </a:r>
              </a:p>
              <a:p>
                <a:pPr marL="0" indent="0"/>
                <a:r>
                  <a:rPr lang="cs-CZ" sz="2000" dirty="0"/>
                  <a:t>	</a:t>
                </a:r>
                <a14:m>
                  <m:oMath xmlns:m="http://schemas.openxmlformats.org/officeDocument/2006/math">
                    <m:r>
                      <a:rPr lang="cs-CZ" sz="2000" b="0" i="1" smtClean="0">
                        <a:latin typeface="Cambria Math" panose="02040503050406030204" pitchFamily="18" charset="0"/>
                      </a:rPr>
                      <m:t>𝑍</m:t>
                    </m:r>
                    <m:r>
                      <a:rPr lang="cs-CZ" sz="2000" b="0" i="1" smtClean="0">
                        <a:latin typeface="Cambria Math" panose="02040503050406030204" pitchFamily="18" charset="0"/>
                      </a:rPr>
                      <m:t>=</m:t>
                    </m:r>
                    <m:r>
                      <a:rPr lang="cs-CZ" sz="2000" b="0" i="1" smtClean="0">
                        <a:latin typeface="Cambria Math" panose="02040503050406030204" pitchFamily="18" charset="0"/>
                      </a:rPr>
                      <m:t>𝑋𝑉</m:t>
                    </m:r>
                  </m:oMath>
                </a14:m>
                <a:endParaRPr lang="cs-CZ" sz="2000" dirty="0"/>
              </a:p>
            </p:txBody>
          </p:sp>
        </mc:Choice>
        <mc:Fallback xmlns="">
          <p:sp>
            <p:nvSpPr>
              <p:cNvPr id="10" name="Zástupný symbol pro obsah 9"/>
              <p:cNvSpPr>
                <a:spLocks noGrp="1" noRot="1" noChangeAspect="1" noMove="1" noResize="1" noEditPoints="1" noAdjustHandles="1" noChangeArrowheads="1" noChangeShapeType="1" noTextEdit="1"/>
              </p:cNvSpPr>
              <p:nvPr>
                <p:ph sz="quarter" idx="10"/>
              </p:nvPr>
            </p:nvSpPr>
            <p:spPr>
              <a:blipFill>
                <a:blip r:embed="rId4"/>
                <a:stretch>
                  <a:fillRect l="-908" t="-2083"/>
                </a:stretch>
              </a:blipFill>
            </p:spPr>
            <p:txBody>
              <a:bodyPr/>
              <a:lstStyle/>
              <a:p>
                <a:r>
                  <a:rPr lang="en-US">
                    <a:noFill/>
                  </a:rPr>
                  <a:t> </a:t>
                </a:r>
              </a:p>
            </p:txBody>
          </p:sp>
        </mc:Fallback>
      </mc:AlternateContent>
    </p:spTree>
    <p:extLst>
      <p:ext uri="{BB962C8B-B14F-4D97-AF65-F5344CB8AC3E}">
        <p14:creationId xmlns:p14="http://schemas.microsoft.com/office/powerpoint/2010/main" val="2398370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t-SNE</a:t>
            </a:r>
          </a:p>
        </p:txBody>
      </p:sp>
      <p:sp>
        <p:nvSpPr>
          <p:cNvPr id="10" name="Zástupný symbol pro obsah 9"/>
          <p:cNvSpPr>
            <a:spLocks noGrp="1"/>
          </p:cNvSpPr>
          <p:nvPr>
            <p:ph sz="quarter" idx="10"/>
          </p:nvPr>
        </p:nvSpPr>
        <p:spPr/>
        <p:txBody>
          <a:bodyPr>
            <a:normAutofit/>
          </a:bodyPr>
          <a:lstStyle/>
          <a:p>
            <a:pPr>
              <a:buFont typeface="Arial" panose="020B0604020202020204" pitchFamily="34" charset="0"/>
              <a:buChar char="•"/>
            </a:pPr>
            <a:r>
              <a:rPr lang="cs-CZ" sz="2100" dirty="0"/>
              <a:t>t-</a:t>
            </a:r>
            <a:r>
              <a:rPr lang="cs-CZ" sz="2100" dirty="0" err="1"/>
              <a:t>distributed</a:t>
            </a:r>
            <a:r>
              <a:rPr lang="cs-CZ" sz="2100" dirty="0"/>
              <a:t> </a:t>
            </a:r>
            <a:r>
              <a:rPr lang="cs-CZ" sz="2100" dirty="0" err="1"/>
              <a:t>Stochastic</a:t>
            </a:r>
            <a:r>
              <a:rPr lang="cs-CZ" sz="2100" dirty="0"/>
              <a:t> </a:t>
            </a:r>
            <a:r>
              <a:rPr lang="cs-CZ" sz="2100" dirty="0" err="1"/>
              <a:t>Neighbor</a:t>
            </a:r>
            <a:r>
              <a:rPr lang="cs-CZ" sz="2100" dirty="0"/>
              <a:t> </a:t>
            </a:r>
            <a:r>
              <a:rPr lang="cs-CZ" sz="2100" dirty="0" err="1"/>
              <a:t>Embedding</a:t>
            </a:r>
            <a:endParaRPr lang="cs-CZ" sz="2100" dirty="0"/>
          </a:p>
          <a:p>
            <a:pPr>
              <a:buFont typeface="Arial" panose="020B0604020202020204" pitchFamily="34" charset="0"/>
              <a:buChar char="•"/>
            </a:pPr>
            <a:endParaRPr lang="cs-CZ" sz="2100" dirty="0"/>
          </a:p>
          <a:p>
            <a:pPr>
              <a:buFont typeface="Arial" panose="020B0604020202020204" pitchFamily="34" charset="0"/>
              <a:buChar char="•"/>
            </a:pPr>
            <a:r>
              <a:rPr lang="cs-CZ" sz="2100" dirty="0"/>
              <a:t>Často využíváno pro vizualizaci dat</a:t>
            </a:r>
          </a:p>
          <a:p>
            <a:pPr lvl="1">
              <a:buFont typeface="Arial" panose="020B0604020202020204" pitchFamily="34" charset="0"/>
              <a:buChar char="•"/>
            </a:pPr>
            <a:r>
              <a:rPr lang="cs-CZ" sz="2100" dirty="0"/>
              <a:t>Redukce dat do 2 nebo 3 dimenzí</a:t>
            </a:r>
          </a:p>
          <a:p>
            <a:pPr lvl="1">
              <a:buFont typeface="Arial" panose="020B0604020202020204" pitchFamily="34" charset="0"/>
              <a:buChar char="•"/>
            </a:pPr>
            <a:endParaRPr lang="cs-CZ" sz="2100" dirty="0"/>
          </a:p>
          <a:p>
            <a:pPr>
              <a:buFont typeface="Arial" panose="020B0604020202020204" pitchFamily="34" charset="0"/>
              <a:buChar char="•"/>
            </a:pPr>
            <a:r>
              <a:rPr lang="cs-CZ" sz="2100" dirty="0"/>
              <a:t>Dokáže najít i nelineární vztahy mezi daty</a:t>
            </a:r>
          </a:p>
          <a:p>
            <a:pPr lvl="1">
              <a:buFont typeface="Arial" panose="020B0604020202020204" pitchFamily="34" charset="0"/>
              <a:buChar char="•"/>
            </a:pPr>
            <a:r>
              <a:rPr lang="cs-CZ" sz="2100" dirty="0"/>
              <a:t>Často najde strukturu tam, kde jiné algoritmy ne</a:t>
            </a:r>
          </a:p>
          <a:p>
            <a:pPr>
              <a:buFont typeface="Arial" panose="020B0604020202020204" pitchFamily="34" charset="0"/>
              <a:buChar char="•"/>
            </a:pPr>
            <a:r>
              <a:rPr lang="cs-CZ" sz="2100" dirty="0"/>
              <a:t>Intuice</a:t>
            </a:r>
          </a:p>
          <a:p>
            <a:pPr lvl="1">
              <a:buFont typeface="Arial" panose="020B0604020202020204" pitchFamily="34" charset="0"/>
              <a:buChar char="•"/>
            </a:pPr>
            <a:r>
              <a:rPr lang="cs-CZ" sz="2100" dirty="0"/>
              <a:t>Pokud hodnoty ve vyšší dimenzi spadají do jednoho clusteru -&gt; měly by i v nižší dimenzi</a:t>
            </a:r>
          </a:p>
          <a:p>
            <a:pPr>
              <a:buFont typeface="Arial" panose="020B0604020202020204" pitchFamily="34" charset="0"/>
              <a:buChar char="•"/>
            </a:pPr>
            <a:r>
              <a:rPr lang="cs-CZ" sz="2100" dirty="0"/>
              <a:t>Iterativní algoritmus</a:t>
            </a:r>
          </a:p>
        </p:txBody>
      </p:sp>
    </p:spTree>
    <p:extLst>
      <p:ext uri="{BB962C8B-B14F-4D97-AF65-F5344CB8AC3E}">
        <p14:creationId xmlns:p14="http://schemas.microsoft.com/office/powerpoint/2010/main" val="3679440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t-SNE algoritmus</a:t>
            </a:r>
          </a:p>
        </p:txBody>
      </p:sp>
      <p:sp>
        <p:nvSpPr>
          <p:cNvPr id="10" name="Zástupný symbol pro obsah 9"/>
          <p:cNvSpPr>
            <a:spLocks noGrp="1"/>
          </p:cNvSpPr>
          <p:nvPr>
            <p:ph sz="quarter" idx="10"/>
          </p:nvPr>
        </p:nvSpPr>
        <p:spPr/>
        <p:txBody>
          <a:bodyPr>
            <a:normAutofit/>
          </a:bodyPr>
          <a:lstStyle/>
          <a:p>
            <a:pPr marL="457200" indent="-457200">
              <a:buFont typeface="+mj-lt"/>
              <a:buAutoNum type="arabicPeriod"/>
            </a:pPr>
            <a:r>
              <a:rPr lang="cs-CZ" sz="2100" dirty="0"/>
              <a:t>Výpočet pravděpodobnostního rozdělení hodnot</a:t>
            </a:r>
          </a:p>
          <a:p>
            <a:pPr marL="857250" lvl="1" indent="-457200">
              <a:buFont typeface="Arial" panose="020B0604020202020204" pitchFamily="34" charset="0"/>
              <a:buChar char="•"/>
            </a:pPr>
            <a:r>
              <a:rPr lang="cs-CZ" sz="2100" dirty="0"/>
              <a:t>S jakou pravděpodobností jsou dva body sousedé</a:t>
            </a:r>
          </a:p>
          <a:p>
            <a:pPr marL="857250" lvl="1" indent="-457200">
              <a:buFont typeface="Arial" panose="020B0604020202020204" pitchFamily="34" charset="0"/>
              <a:buChar char="•"/>
            </a:pPr>
            <a:endParaRPr lang="cs-CZ" sz="2100" dirty="0"/>
          </a:p>
          <a:p>
            <a:pPr marL="857250" lvl="1" indent="-457200">
              <a:buFont typeface="Arial" panose="020B0604020202020204" pitchFamily="34" charset="0"/>
              <a:buChar char="•"/>
            </a:pPr>
            <a:endParaRPr lang="cs-CZ" sz="2100" dirty="0"/>
          </a:p>
          <a:p>
            <a:pPr marL="857250" lvl="1" indent="-457200">
              <a:buFont typeface="Arial" panose="020B0604020202020204" pitchFamily="34" charset="0"/>
              <a:buChar char="•"/>
            </a:pPr>
            <a:endParaRPr lang="cs-CZ" sz="2100" dirty="0"/>
          </a:p>
          <a:p>
            <a:pPr marL="400050" lvl="1" indent="0">
              <a:buNone/>
            </a:pPr>
            <a:endParaRPr lang="cs-CZ" sz="2100" dirty="0"/>
          </a:p>
          <a:p>
            <a:pPr marL="457200" indent="-457200">
              <a:buFont typeface="+mj-lt"/>
              <a:buAutoNum type="arabicPeriod"/>
            </a:pPr>
            <a:r>
              <a:rPr lang="cs-CZ" sz="2100" dirty="0"/>
              <a:t>Náhodná projekce dat do nižší dimenze a spočteme pro ně studentovo p. rozdělení </a:t>
            </a:r>
          </a:p>
          <a:p>
            <a:pPr marL="457200" indent="-457200">
              <a:buFont typeface="+mj-lt"/>
              <a:buAutoNum type="arabicPeriod"/>
            </a:pPr>
            <a:r>
              <a:rPr lang="cs-CZ" sz="2100" dirty="0"/>
              <a:t>Minimalizace KL divergence (jak moc se dvě p. rozdělení liší)</a:t>
            </a:r>
          </a:p>
          <a:p>
            <a:pPr marL="0" indent="0"/>
            <a:endParaRPr lang="cs-CZ" sz="2100" dirty="0"/>
          </a:p>
          <a:p>
            <a:pPr marL="0" indent="0"/>
            <a:endParaRPr lang="cs-CZ" sz="2100" dirty="0"/>
          </a:p>
        </p:txBody>
      </p:sp>
      <mc:AlternateContent xmlns:mc="http://schemas.openxmlformats.org/markup-compatibility/2006" xmlns:a14="http://schemas.microsoft.com/office/drawing/2010/main">
        <mc:Choice Requires="a14">
          <p:sp>
            <p:nvSpPr>
              <p:cNvPr id="2" name="TextovéPole 1">
                <a:extLst>
                  <a:ext uri="{FF2B5EF4-FFF2-40B4-BE49-F238E27FC236}">
                    <a16:creationId xmlns:a16="http://schemas.microsoft.com/office/drawing/2014/main" id="{E235427D-2A4B-42F8-AB00-F2C79092D173}"/>
                  </a:ext>
                </a:extLst>
              </p:cNvPr>
              <p:cNvSpPr txBox="1"/>
              <p:nvPr/>
            </p:nvSpPr>
            <p:spPr>
              <a:xfrm>
                <a:off x="2895881" y="2780928"/>
                <a:ext cx="2850588" cy="11746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r>
                            <a:rPr lang="cs-CZ" b="0" i="1" smtClean="0">
                              <a:latin typeface="Cambria Math" panose="02040503050406030204" pitchFamily="18" charset="0"/>
                            </a:rPr>
                            <m:t>𝑝</m:t>
                          </m:r>
                        </m:e>
                        <m:sub>
                          <m:r>
                            <a:rPr lang="cs-CZ" b="0" i="1" smtClean="0">
                              <a:latin typeface="Cambria Math" panose="02040503050406030204" pitchFamily="18" charset="0"/>
                            </a:rPr>
                            <m:t>𝑗</m:t>
                          </m:r>
                          <m:r>
                            <a:rPr lang="cs-CZ" b="0" i="1" smtClean="0">
                              <a:latin typeface="Cambria Math" panose="02040503050406030204" pitchFamily="18" charset="0"/>
                            </a:rPr>
                            <m:t>|</m:t>
                          </m:r>
                          <m:r>
                            <a:rPr lang="cs-CZ" b="0" i="1" smtClean="0">
                              <a:latin typeface="Cambria Math" panose="02040503050406030204" pitchFamily="18" charset="0"/>
                            </a:rPr>
                            <m:t>𝑖</m:t>
                          </m:r>
                        </m:sub>
                      </m:sSub>
                      <m:r>
                        <a:rPr lang="cs-CZ" b="0" i="1" smtClean="0">
                          <a:latin typeface="Cambria Math" panose="02040503050406030204" pitchFamily="18" charset="0"/>
                        </a:rPr>
                        <m:t>= </m:t>
                      </m:r>
                      <m:f>
                        <m:fPr>
                          <m:ctrlPr>
                            <a:rPr lang="cs-CZ" b="0" i="1" smtClean="0">
                              <a:latin typeface="Cambria Math" panose="02040503050406030204" pitchFamily="18" charset="0"/>
                            </a:rPr>
                          </m:ctrlPr>
                        </m:fPr>
                        <m:num>
                          <m:r>
                            <m:rPr>
                              <m:sty m:val="p"/>
                            </m:rPr>
                            <a:rPr lang="cs-CZ">
                              <a:latin typeface="Cambria Math" panose="02040503050406030204" pitchFamily="18" charset="0"/>
                            </a:rPr>
                            <m:t>exp</m:t>
                          </m:r>
                          <m:r>
                            <a:rPr lang="cs-CZ" i="1">
                              <a:latin typeface="Cambria Math" panose="02040503050406030204" pitchFamily="18" charset="0"/>
                            </a:rPr>
                            <m:t>⁡(</m:t>
                          </m:r>
                          <m:f>
                            <m:fPr>
                              <m:ctrlPr>
                                <a:rPr lang="cs-CZ" i="1">
                                  <a:latin typeface="Cambria Math" panose="02040503050406030204" pitchFamily="18" charset="0"/>
                                </a:rPr>
                              </m:ctrlPr>
                            </m:fPr>
                            <m:num>
                              <m:sSup>
                                <m:sSupPr>
                                  <m:ctrlPr>
                                    <a:rPr lang="cs-CZ" i="1">
                                      <a:latin typeface="Cambria Math" panose="02040503050406030204" pitchFamily="18" charset="0"/>
                                    </a:rPr>
                                  </m:ctrlPr>
                                </m:sSupPr>
                                <m:e>
                                  <m:d>
                                    <m:dPr>
                                      <m:begChr m:val="‖"/>
                                      <m:endChr m:val="‖"/>
                                      <m:ctrlPr>
                                        <a:rPr lang="cs-CZ" i="1">
                                          <a:latin typeface="Cambria Math" panose="02040503050406030204" pitchFamily="18" charset="0"/>
                                        </a:rPr>
                                      </m:ctrlPr>
                                    </m:dPr>
                                    <m:e>
                                      <m:r>
                                        <a:rPr lang="cs-CZ" i="1">
                                          <a:latin typeface="Cambria Math" panose="02040503050406030204" pitchFamily="18" charset="0"/>
                                        </a:rPr>
                                        <m:t>𝑥</m:t>
                                      </m:r>
                                      <m:r>
                                        <a:rPr lang="cs-CZ" i="1" baseline="-25000">
                                          <a:latin typeface="Cambria Math" panose="02040503050406030204" pitchFamily="18" charset="0"/>
                                        </a:rPr>
                                        <m:t>𝑖</m:t>
                                      </m:r>
                                      <m:r>
                                        <a:rPr lang="cs-CZ" i="1">
                                          <a:latin typeface="Cambria Math" panose="02040503050406030204" pitchFamily="18" charset="0"/>
                                        </a:rPr>
                                        <m:t> −</m:t>
                                      </m:r>
                                      <m:r>
                                        <a:rPr lang="cs-CZ" i="1">
                                          <a:latin typeface="Cambria Math" panose="02040503050406030204" pitchFamily="18" charset="0"/>
                                        </a:rPr>
                                        <m:t>𝑥𝑗</m:t>
                                      </m:r>
                                    </m:e>
                                  </m:d>
                                </m:e>
                                <m:sup>
                                  <m:r>
                                    <a:rPr lang="cs-CZ" i="1">
                                      <a:latin typeface="Cambria Math" panose="02040503050406030204" pitchFamily="18" charset="0"/>
                                    </a:rPr>
                                    <m:t>2</m:t>
                                  </m:r>
                                </m:sup>
                              </m:sSup>
                            </m:num>
                            <m:den>
                              <m:r>
                                <a:rPr lang="cs-CZ" i="1">
                                  <a:latin typeface="Cambria Math" panose="02040503050406030204" pitchFamily="18" charset="0"/>
                                </a:rPr>
                                <m:t>2</m:t>
                              </m:r>
                              <m:sSubSup>
                                <m:sSubSupPr>
                                  <m:ctrlPr>
                                    <a:rPr lang="cs-CZ" i="1">
                                      <a:latin typeface="Cambria Math" panose="02040503050406030204" pitchFamily="18" charset="0"/>
                                    </a:rPr>
                                  </m:ctrlPr>
                                </m:sSubSupPr>
                                <m:e>
                                  <m:r>
                                    <a:rPr lang="cs-CZ" i="1">
                                      <a:latin typeface="Cambria Math" panose="02040503050406030204" pitchFamily="18" charset="0"/>
                                      <a:ea typeface="Cambria Math" panose="02040503050406030204" pitchFamily="18" charset="0"/>
                                    </a:rPr>
                                    <m:t>𝜎</m:t>
                                  </m:r>
                                </m:e>
                                <m:sub>
                                  <m:r>
                                    <a:rPr lang="cs-CZ" i="1">
                                      <a:latin typeface="Cambria Math" panose="02040503050406030204" pitchFamily="18" charset="0"/>
                                    </a:rPr>
                                    <m:t>𝑖</m:t>
                                  </m:r>
                                </m:sub>
                                <m:sup>
                                  <m:r>
                                    <a:rPr lang="cs-CZ" i="1">
                                      <a:latin typeface="Cambria Math" panose="02040503050406030204" pitchFamily="18" charset="0"/>
                                    </a:rPr>
                                    <m:t>2</m:t>
                                  </m:r>
                                </m:sup>
                              </m:sSubSup>
                            </m:den>
                          </m:f>
                          <m:r>
                            <a:rPr lang="cs-CZ" i="1">
                              <a:latin typeface="Cambria Math" panose="02040503050406030204" pitchFamily="18" charset="0"/>
                            </a:rPr>
                            <m:t>)</m:t>
                          </m:r>
                        </m:num>
                        <m:den>
                          <m:nary>
                            <m:naryPr>
                              <m:chr m:val="∑"/>
                              <m:limLoc m:val="subSup"/>
                              <m:supHide m:val="on"/>
                              <m:ctrlPr>
                                <a:rPr lang="cs-CZ" b="0" i="1" smtClean="0">
                                  <a:latin typeface="Cambria Math" panose="02040503050406030204" pitchFamily="18" charset="0"/>
                                </a:rPr>
                              </m:ctrlPr>
                            </m:naryPr>
                            <m:sub>
                              <m:r>
                                <m:rPr>
                                  <m:brk m:alnAt="9"/>
                                </m:rPr>
                                <a:rPr lang="cs-CZ" b="0" i="1" smtClean="0">
                                  <a:latin typeface="Cambria Math" panose="02040503050406030204" pitchFamily="18" charset="0"/>
                                </a:rPr>
                                <m:t>𝑘</m:t>
                              </m:r>
                              <m:r>
                                <a:rPr lang="cs-CZ" b="0" i="1" smtClean="0">
                                  <a:latin typeface="Cambria Math" panose="02040503050406030204" pitchFamily="18" charset="0"/>
                                  <a:ea typeface="Cambria Math" panose="02040503050406030204" pitchFamily="18" charset="0"/>
                                </a:rPr>
                                <m:t>≠</m:t>
                              </m:r>
                              <m:r>
                                <a:rPr lang="cs-CZ" b="0" i="1" smtClean="0">
                                  <a:latin typeface="Cambria Math" panose="02040503050406030204" pitchFamily="18" charset="0"/>
                                  <a:ea typeface="Cambria Math" panose="02040503050406030204" pitchFamily="18" charset="0"/>
                                </a:rPr>
                                <m:t>𝑖</m:t>
                              </m:r>
                            </m:sub>
                            <m:sup/>
                            <m:e>
                              <m:r>
                                <m:rPr>
                                  <m:sty m:val="p"/>
                                </m:rPr>
                                <a:rPr lang="cs-CZ" b="0" i="0" smtClean="0">
                                  <a:latin typeface="Cambria Math" panose="02040503050406030204" pitchFamily="18" charset="0"/>
                                </a:rPr>
                                <m:t>exp</m:t>
                              </m:r>
                              <m:r>
                                <a:rPr lang="cs-CZ" b="0" i="1" smtClean="0">
                                  <a:latin typeface="Cambria Math" panose="02040503050406030204" pitchFamily="18" charset="0"/>
                                </a:rPr>
                                <m:t>⁡(</m:t>
                              </m:r>
                              <m:f>
                                <m:fPr>
                                  <m:ctrlPr>
                                    <a:rPr lang="cs-CZ" b="0" i="1" smtClean="0">
                                      <a:latin typeface="Cambria Math" panose="02040503050406030204" pitchFamily="18" charset="0"/>
                                    </a:rPr>
                                  </m:ctrlPr>
                                </m:fPr>
                                <m:num>
                                  <m:sSup>
                                    <m:sSupPr>
                                      <m:ctrlPr>
                                        <a:rPr lang="cs-CZ" b="0" i="1" smtClean="0">
                                          <a:latin typeface="Cambria Math" panose="02040503050406030204" pitchFamily="18" charset="0"/>
                                        </a:rPr>
                                      </m:ctrlPr>
                                    </m:sSupPr>
                                    <m:e>
                                      <m:d>
                                        <m:dPr>
                                          <m:begChr m:val="‖"/>
                                          <m:endChr m:val="‖"/>
                                          <m:ctrlPr>
                                            <a:rPr lang="cs-CZ" b="0" i="1" smtClean="0">
                                              <a:latin typeface="Cambria Math" panose="02040503050406030204" pitchFamily="18" charset="0"/>
                                            </a:rPr>
                                          </m:ctrlPr>
                                        </m:dPr>
                                        <m:e>
                                          <m:r>
                                            <a:rPr lang="cs-CZ" b="0" i="1" smtClean="0">
                                              <a:latin typeface="Cambria Math" panose="02040503050406030204" pitchFamily="18" charset="0"/>
                                            </a:rPr>
                                            <m:t>𝑥</m:t>
                                          </m:r>
                                          <m:r>
                                            <a:rPr lang="cs-CZ" b="0" i="1" baseline="-25000" smtClean="0">
                                              <a:latin typeface="Cambria Math" panose="02040503050406030204" pitchFamily="18" charset="0"/>
                                            </a:rPr>
                                            <m:t>𝑖</m:t>
                                          </m:r>
                                          <m:r>
                                            <a:rPr lang="cs-CZ" b="0" i="1" smtClean="0">
                                              <a:latin typeface="Cambria Math" panose="02040503050406030204" pitchFamily="18" charset="0"/>
                                            </a:rPr>
                                            <m:t> −</m:t>
                                          </m:r>
                                          <m:r>
                                            <a:rPr lang="cs-CZ" b="0" i="1" smtClean="0">
                                              <a:latin typeface="Cambria Math" panose="02040503050406030204" pitchFamily="18" charset="0"/>
                                            </a:rPr>
                                            <m:t>𝑥𝑘</m:t>
                                          </m:r>
                                        </m:e>
                                      </m:d>
                                    </m:e>
                                    <m:sup>
                                      <m:r>
                                        <a:rPr lang="cs-CZ" b="0" i="1" smtClean="0">
                                          <a:latin typeface="Cambria Math" panose="02040503050406030204" pitchFamily="18" charset="0"/>
                                        </a:rPr>
                                        <m:t>2</m:t>
                                      </m:r>
                                    </m:sup>
                                  </m:sSup>
                                </m:num>
                                <m:den>
                                  <m:r>
                                    <a:rPr lang="cs-CZ" b="0" i="1" smtClean="0">
                                      <a:latin typeface="Cambria Math" panose="02040503050406030204" pitchFamily="18" charset="0"/>
                                    </a:rPr>
                                    <m:t>2</m:t>
                                  </m:r>
                                  <m:sSubSup>
                                    <m:sSubSupPr>
                                      <m:ctrlPr>
                                        <a:rPr lang="cs-CZ" b="0" i="1" smtClean="0">
                                          <a:latin typeface="Cambria Math" panose="02040503050406030204" pitchFamily="18" charset="0"/>
                                        </a:rPr>
                                      </m:ctrlPr>
                                    </m:sSubSupPr>
                                    <m:e>
                                      <m:r>
                                        <a:rPr lang="cs-CZ" b="0" i="1" smtClean="0">
                                          <a:latin typeface="Cambria Math" panose="02040503050406030204" pitchFamily="18" charset="0"/>
                                          <a:ea typeface="Cambria Math" panose="02040503050406030204" pitchFamily="18" charset="0"/>
                                        </a:rPr>
                                        <m:t>𝜎</m:t>
                                      </m:r>
                                    </m:e>
                                    <m:sub>
                                      <m:r>
                                        <a:rPr lang="cs-CZ" b="0" i="1" smtClean="0">
                                          <a:latin typeface="Cambria Math" panose="02040503050406030204" pitchFamily="18" charset="0"/>
                                        </a:rPr>
                                        <m:t>𝑖</m:t>
                                      </m:r>
                                    </m:sub>
                                    <m:sup>
                                      <m:r>
                                        <a:rPr lang="cs-CZ" b="0" i="1" smtClean="0">
                                          <a:latin typeface="Cambria Math" panose="02040503050406030204" pitchFamily="18" charset="0"/>
                                        </a:rPr>
                                        <m:t>2</m:t>
                                      </m:r>
                                    </m:sup>
                                  </m:sSubSup>
                                </m:den>
                              </m:f>
                              <m:r>
                                <a:rPr lang="cs-CZ" b="0" i="1" smtClean="0">
                                  <a:latin typeface="Cambria Math" panose="02040503050406030204" pitchFamily="18" charset="0"/>
                                </a:rPr>
                                <m:t>)</m:t>
                              </m:r>
                            </m:e>
                          </m:nary>
                        </m:den>
                      </m:f>
                    </m:oMath>
                  </m:oMathPara>
                </a14:m>
                <a:endParaRPr lang="en-US" dirty="0"/>
              </a:p>
            </p:txBody>
          </p:sp>
        </mc:Choice>
        <mc:Fallback xmlns="">
          <p:sp>
            <p:nvSpPr>
              <p:cNvPr id="2" name="TextovéPole 1">
                <a:extLst>
                  <a:ext uri="{FF2B5EF4-FFF2-40B4-BE49-F238E27FC236}">
                    <a16:creationId xmlns:a16="http://schemas.microsoft.com/office/drawing/2014/main" id="{E235427D-2A4B-42F8-AB00-F2C79092D173}"/>
                  </a:ext>
                </a:extLst>
              </p:cNvPr>
              <p:cNvSpPr txBox="1">
                <a:spLocks noRot="1" noChangeAspect="1" noMove="1" noResize="1" noEditPoints="1" noAdjustHandles="1" noChangeArrowheads="1" noChangeShapeType="1" noTextEdit="1"/>
              </p:cNvSpPr>
              <p:nvPr/>
            </p:nvSpPr>
            <p:spPr>
              <a:xfrm>
                <a:off x="2895881" y="2780928"/>
                <a:ext cx="2850588" cy="117468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1461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t-SNE parametry</a:t>
            </a:r>
          </a:p>
        </p:txBody>
      </p:sp>
      <p:sp>
        <p:nvSpPr>
          <p:cNvPr id="10" name="Zástupný symbol pro obsah 9"/>
          <p:cNvSpPr>
            <a:spLocks noGrp="1"/>
          </p:cNvSpPr>
          <p:nvPr>
            <p:ph sz="quarter" idx="10"/>
          </p:nvPr>
        </p:nvSpPr>
        <p:spPr/>
        <p:txBody>
          <a:bodyPr>
            <a:normAutofit/>
          </a:bodyPr>
          <a:lstStyle/>
          <a:p>
            <a:pPr>
              <a:buFont typeface="Arial" panose="020B0604020202020204" pitchFamily="34" charset="0"/>
              <a:buChar char="•"/>
            </a:pPr>
            <a:r>
              <a:rPr lang="cs-CZ" sz="2100" dirty="0"/>
              <a:t>Dimenze výsledného prostoru</a:t>
            </a:r>
          </a:p>
          <a:p>
            <a:pPr>
              <a:buFont typeface="Arial" panose="020B0604020202020204" pitchFamily="34" charset="0"/>
              <a:buChar char="•"/>
            </a:pPr>
            <a:endParaRPr lang="cs-CZ" sz="2100" dirty="0"/>
          </a:p>
          <a:p>
            <a:pPr>
              <a:buFont typeface="Arial" panose="020B0604020202020204" pitchFamily="34" charset="0"/>
              <a:buChar char="•"/>
            </a:pPr>
            <a:r>
              <a:rPr lang="cs-CZ" sz="2100" dirty="0" err="1"/>
              <a:t>Perplexita</a:t>
            </a:r>
            <a:r>
              <a:rPr lang="cs-CZ" sz="2100" dirty="0"/>
              <a:t> </a:t>
            </a:r>
          </a:p>
          <a:p>
            <a:pPr lvl="1">
              <a:buFont typeface="Arial" panose="020B0604020202020204" pitchFamily="34" charset="0"/>
              <a:buChar char="•"/>
            </a:pPr>
            <a:r>
              <a:rPr lang="cs-CZ" sz="2100" dirty="0"/>
              <a:t>Použito pro výběr variance Gaussova rozdělení</a:t>
            </a:r>
          </a:p>
          <a:p>
            <a:pPr lvl="1">
              <a:buFont typeface="Arial" panose="020B0604020202020204" pitchFamily="34" charset="0"/>
              <a:buChar char="•"/>
            </a:pPr>
            <a:r>
              <a:rPr lang="cs-CZ" sz="2100" dirty="0"/>
              <a:t>Často vede k velkým změnám ve výsledné vizualizaci</a:t>
            </a:r>
          </a:p>
          <a:p>
            <a:pPr lvl="1">
              <a:buFont typeface="Arial" panose="020B0604020202020204" pitchFamily="34" charset="0"/>
              <a:buChar char="•"/>
            </a:pPr>
            <a:r>
              <a:rPr lang="cs-CZ" sz="2100" dirty="0"/>
              <a:t>Intuice</a:t>
            </a:r>
          </a:p>
          <a:p>
            <a:pPr lvl="2"/>
            <a:r>
              <a:rPr lang="cs-CZ" sz="1700" dirty="0"/>
              <a:t>Počet sousedů, kteří mají vliv na daný bod</a:t>
            </a:r>
          </a:p>
          <a:p>
            <a:pPr lvl="1">
              <a:buFont typeface="Arial" panose="020B0604020202020204" pitchFamily="34" charset="0"/>
              <a:buChar char="•"/>
            </a:pPr>
            <a:r>
              <a:rPr lang="cs-CZ" sz="2100" dirty="0"/>
              <a:t>Doporučená hodnota 5 až 50</a:t>
            </a:r>
          </a:p>
          <a:p>
            <a:pPr lvl="1">
              <a:buFont typeface="Arial" panose="020B0604020202020204" pitchFamily="34" charset="0"/>
              <a:buChar char="•"/>
            </a:pPr>
            <a:endParaRPr lang="cs-CZ" sz="2100" dirty="0"/>
          </a:p>
          <a:p>
            <a:pPr>
              <a:buFont typeface="Arial" panose="020B0604020202020204" pitchFamily="34" charset="0"/>
              <a:buChar char="•"/>
            </a:pPr>
            <a:r>
              <a:rPr lang="cs-CZ" sz="2100" dirty="0" err="1"/>
              <a:t>Learning</a:t>
            </a:r>
            <a:r>
              <a:rPr lang="cs-CZ" sz="2100" dirty="0"/>
              <a:t> </a:t>
            </a:r>
            <a:r>
              <a:rPr lang="cs-CZ" sz="2100" dirty="0" err="1"/>
              <a:t>rate</a:t>
            </a:r>
            <a:r>
              <a:rPr lang="cs-CZ" sz="2100" dirty="0"/>
              <a:t>, počet iterací, …</a:t>
            </a:r>
          </a:p>
          <a:p>
            <a:pPr>
              <a:buFont typeface="Arial" panose="020B0604020202020204" pitchFamily="34" charset="0"/>
              <a:buChar char="•"/>
            </a:pPr>
            <a:endParaRPr lang="cs-CZ" sz="2100" dirty="0"/>
          </a:p>
        </p:txBody>
      </p:sp>
    </p:spTree>
    <p:extLst>
      <p:ext uri="{BB962C8B-B14F-4D97-AF65-F5344CB8AC3E}">
        <p14:creationId xmlns:p14="http://schemas.microsoft.com/office/powerpoint/2010/main" val="2293685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Nadpis 3"/>
          <p:cNvSpPr>
            <a:spLocks noGrp="1"/>
          </p:cNvSpPr>
          <p:nvPr>
            <p:ph type="title"/>
          </p:nvPr>
        </p:nvSpPr>
        <p:spPr/>
        <p:txBody>
          <a:bodyPr>
            <a:normAutofit fontScale="90000"/>
          </a:bodyPr>
          <a:lstStyle/>
          <a:p>
            <a:r>
              <a:rPr lang="cs-CZ" sz="3600" dirty="0"/>
              <a:t>Část V.:</a:t>
            </a:r>
            <a:br>
              <a:rPr lang="cs-CZ" sz="3600" dirty="0"/>
            </a:br>
            <a:r>
              <a:rPr lang="cs-CZ" sz="3600" dirty="0"/>
              <a:t>Knihovny a nástroje pro vizualizaci dat</a:t>
            </a:r>
            <a:br>
              <a:rPr lang="cs-CZ" sz="3600" dirty="0"/>
            </a:br>
            <a:endParaRPr lang="cs-CZ" sz="3600" dirty="0"/>
          </a:p>
        </p:txBody>
      </p:sp>
    </p:spTree>
    <p:extLst>
      <p:ext uri="{BB962C8B-B14F-4D97-AF65-F5344CB8AC3E}">
        <p14:creationId xmlns:p14="http://schemas.microsoft.com/office/powerpoint/2010/main" val="3725528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Nejpopulárnější Python knihovny</a:t>
            </a:r>
          </a:p>
        </p:txBody>
      </p:sp>
      <p:sp>
        <p:nvSpPr>
          <p:cNvPr id="10" name="Zástupný symbol pro obsah 9"/>
          <p:cNvSpPr>
            <a:spLocks noGrp="1"/>
          </p:cNvSpPr>
          <p:nvPr>
            <p:ph sz="quarter" idx="10"/>
          </p:nvPr>
        </p:nvSpPr>
        <p:spPr/>
        <p:txBody>
          <a:bodyPr>
            <a:normAutofit/>
          </a:bodyPr>
          <a:lstStyle/>
          <a:p>
            <a:pPr marL="457200" indent="-457200">
              <a:buFont typeface="+mj-lt"/>
              <a:buAutoNum type="arabicPeriod"/>
            </a:pPr>
            <a:r>
              <a:rPr lang="cs-CZ" sz="2100" dirty="0" err="1"/>
              <a:t>Matplotlib</a:t>
            </a:r>
            <a:endParaRPr lang="cs-CZ" sz="2100" dirty="0"/>
          </a:p>
          <a:p>
            <a:pPr marL="857250" lvl="1" indent="-457200"/>
            <a:r>
              <a:rPr lang="cs-CZ" sz="1600" dirty="0"/>
              <a:t>Knihovna inspirovaná </a:t>
            </a:r>
            <a:r>
              <a:rPr lang="cs-CZ" sz="1600" dirty="0" err="1"/>
              <a:t>Matlab</a:t>
            </a:r>
            <a:r>
              <a:rPr lang="cs-CZ" sz="1600" dirty="0"/>
              <a:t> prostředím</a:t>
            </a:r>
          </a:p>
          <a:p>
            <a:pPr marL="857250" lvl="1" indent="-457200"/>
            <a:r>
              <a:rPr lang="cs-CZ" sz="1600" dirty="0"/>
              <a:t>Jednoduchá manipulace a úprava většiny částí grafu</a:t>
            </a:r>
          </a:p>
          <a:p>
            <a:pPr marL="857250" lvl="1" indent="-457200"/>
            <a:r>
              <a:rPr lang="cs-CZ" sz="1600" dirty="0"/>
              <a:t>Velké množství knihoven, které rozšiřují </a:t>
            </a:r>
            <a:r>
              <a:rPr lang="cs-CZ" sz="1600" dirty="0" err="1"/>
              <a:t>Matplotlib</a:t>
            </a:r>
            <a:endParaRPr lang="cs-CZ" sz="1600" dirty="0"/>
          </a:p>
          <a:p>
            <a:pPr marL="457200" indent="-457200">
              <a:buFont typeface="+mj-lt"/>
              <a:buAutoNum type="arabicPeriod"/>
            </a:pPr>
            <a:r>
              <a:rPr lang="cs-CZ" sz="2100" dirty="0" err="1"/>
              <a:t>Plotly</a:t>
            </a:r>
            <a:endParaRPr lang="cs-CZ" sz="2100" dirty="0"/>
          </a:p>
          <a:p>
            <a:pPr marL="857250" lvl="1" indent="-457200"/>
            <a:r>
              <a:rPr lang="cs-CZ" sz="1600" dirty="0"/>
              <a:t>S menším množstvím řádků se vytvoří esteticky příjemnější grafy</a:t>
            </a:r>
          </a:p>
          <a:p>
            <a:pPr marL="857250" lvl="1" indent="-457200"/>
            <a:r>
              <a:rPr lang="cs-CZ" sz="1600" dirty="0"/>
              <a:t>Postaveno na původním Plotly.js</a:t>
            </a:r>
          </a:p>
          <a:p>
            <a:pPr marL="1257300" lvl="2" indent="-457200"/>
            <a:r>
              <a:rPr lang="cs-CZ" sz="1600" dirty="0"/>
              <a:t>Možnost interaktivních webových vizualizací</a:t>
            </a:r>
          </a:p>
          <a:p>
            <a:pPr marL="457200" indent="-457200">
              <a:buFont typeface="+mj-lt"/>
              <a:buAutoNum type="arabicPeriod"/>
            </a:pPr>
            <a:r>
              <a:rPr lang="cs-CZ" sz="2100" dirty="0" err="1"/>
              <a:t>Seaborn</a:t>
            </a:r>
            <a:endParaRPr lang="cs-CZ" sz="2100" dirty="0"/>
          </a:p>
          <a:p>
            <a:pPr marL="857250" lvl="1" indent="-457200"/>
            <a:r>
              <a:rPr lang="cs-CZ" sz="1600" dirty="0"/>
              <a:t>Rozšiřuje </a:t>
            </a:r>
            <a:r>
              <a:rPr lang="cs-CZ" sz="1600" dirty="0" err="1"/>
              <a:t>Matplotlib</a:t>
            </a:r>
            <a:r>
              <a:rPr lang="cs-CZ" sz="1600" dirty="0"/>
              <a:t> knihovnu</a:t>
            </a:r>
          </a:p>
          <a:p>
            <a:pPr marL="1257300" lvl="2" indent="-457200"/>
            <a:r>
              <a:rPr lang="cs-CZ" sz="1600" dirty="0"/>
              <a:t>Graficky lepší grafy</a:t>
            </a:r>
          </a:p>
          <a:p>
            <a:pPr marL="1257300" lvl="2" indent="-457200"/>
            <a:r>
              <a:rPr lang="cs-CZ" sz="1600" dirty="0"/>
              <a:t>Lepší spolupráce s knihovnou </a:t>
            </a:r>
            <a:r>
              <a:rPr lang="cs-CZ" sz="1600" dirty="0" err="1"/>
              <a:t>Pandas</a:t>
            </a:r>
            <a:endParaRPr lang="cs-CZ" sz="1600" dirty="0"/>
          </a:p>
        </p:txBody>
      </p:sp>
    </p:spTree>
    <p:extLst>
      <p:ext uri="{BB962C8B-B14F-4D97-AF65-F5344CB8AC3E}">
        <p14:creationId xmlns:p14="http://schemas.microsoft.com/office/powerpoint/2010/main" val="2635859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Nástroje pro vizualizaci dat</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Nástroje umožňující jednoduchou vizualizaci a analýzu dat</a:t>
            </a:r>
          </a:p>
          <a:p>
            <a:pPr marL="285750" indent="-285750">
              <a:buFont typeface="Arial" panose="020B0604020202020204" pitchFamily="34" charset="0"/>
              <a:buChar char="•"/>
            </a:pPr>
            <a:r>
              <a:rPr lang="cs-CZ" sz="2000" dirty="0"/>
              <a:t>Možnost propojení s tabulkami, databázemi nebo </a:t>
            </a:r>
            <a:r>
              <a:rPr lang="cs-CZ" sz="2000" dirty="0" err="1"/>
              <a:t>cloudy</a:t>
            </a:r>
            <a:endParaRPr lang="cs-CZ" sz="2000" dirty="0"/>
          </a:p>
          <a:p>
            <a:pPr marL="285750" indent="-285750">
              <a:buFont typeface="Arial" panose="020B0604020202020204" pitchFamily="34" charset="0"/>
              <a:buChar char="•"/>
            </a:pPr>
            <a:r>
              <a:rPr lang="cs-CZ" sz="2000" dirty="0"/>
              <a:t>Jednodušší pro práci s daty</a:t>
            </a:r>
          </a:p>
          <a:p>
            <a:pPr marL="685800" lvl="1">
              <a:buFont typeface="Arial" panose="020B0604020202020204" pitchFamily="34" charset="0"/>
              <a:buChar char="•"/>
            </a:pPr>
            <a:r>
              <a:rPr lang="cs-CZ" sz="1700" dirty="0"/>
              <a:t>Často bez potřeby programování</a:t>
            </a:r>
          </a:p>
          <a:p>
            <a:pPr marL="685800" lvl="1">
              <a:buFont typeface="Arial" panose="020B0604020202020204" pitchFamily="34" charset="0"/>
              <a:buChar char="•"/>
            </a:pPr>
            <a:r>
              <a:rPr lang="cs-CZ" sz="1700" dirty="0" err="1"/>
              <a:t>Drag</a:t>
            </a:r>
            <a:r>
              <a:rPr lang="cs-CZ" sz="1700" dirty="0"/>
              <a:t> &amp; drop</a:t>
            </a:r>
          </a:p>
          <a:p>
            <a:pPr marL="285750">
              <a:buFont typeface="Arial" panose="020B0604020202020204" pitchFamily="34" charset="0"/>
              <a:buChar char="•"/>
            </a:pPr>
            <a:r>
              <a:rPr lang="cs-CZ" sz="2000" dirty="0"/>
              <a:t>Vytvoření interaktivních </a:t>
            </a:r>
            <a:r>
              <a:rPr lang="cs-CZ" sz="2000" dirty="0" err="1"/>
              <a:t>dashboardů</a:t>
            </a:r>
            <a:endParaRPr lang="cs-CZ" sz="2000" dirty="0"/>
          </a:p>
          <a:p>
            <a:pPr marL="285750">
              <a:buFont typeface="Arial" panose="020B0604020202020204" pitchFamily="34" charset="0"/>
              <a:buChar char="•"/>
            </a:pPr>
            <a:endParaRPr lang="cs-CZ" sz="2000" dirty="0"/>
          </a:p>
          <a:p>
            <a:pPr marL="285750">
              <a:buFont typeface="Arial" panose="020B0604020202020204" pitchFamily="34" charset="0"/>
              <a:buChar char="•"/>
            </a:pPr>
            <a:r>
              <a:rPr lang="cs-CZ" sz="2000" dirty="0" err="1"/>
              <a:t>Power</a:t>
            </a:r>
            <a:r>
              <a:rPr lang="cs-CZ" sz="2000" dirty="0"/>
              <a:t> BI, </a:t>
            </a:r>
            <a:r>
              <a:rPr lang="cs-CZ" sz="2000" dirty="0" err="1"/>
              <a:t>Tableau</a:t>
            </a:r>
            <a:r>
              <a:rPr lang="cs-CZ" sz="2000" dirty="0"/>
              <a:t>, </a:t>
            </a:r>
            <a:r>
              <a:rPr lang="cs-CZ" sz="2000" dirty="0" err="1"/>
              <a:t>Qlik</a:t>
            </a:r>
            <a:r>
              <a:rPr lang="cs-CZ" sz="2000" dirty="0"/>
              <a:t> </a:t>
            </a:r>
            <a:r>
              <a:rPr lang="cs-CZ" sz="2000" dirty="0" err="1"/>
              <a:t>Sense</a:t>
            </a:r>
            <a:r>
              <a:rPr lang="cs-CZ" sz="2000" dirty="0"/>
              <a:t>, IBM </a:t>
            </a:r>
            <a:r>
              <a:rPr lang="cs-CZ" sz="2000" dirty="0" err="1"/>
              <a:t>Congos</a:t>
            </a:r>
            <a:r>
              <a:rPr lang="cs-CZ" sz="2000" dirty="0"/>
              <a:t>, …</a:t>
            </a:r>
          </a:p>
        </p:txBody>
      </p:sp>
    </p:spTree>
    <p:extLst>
      <p:ext uri="{BB962C8B-B14F-4D97-AF65-F5344CB8AC3E}">
        <p14:creationId xmlns:p14="http://schemas.microsoft.com/office/powerpoint/2010/main" val="1110758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err="1"/>
              <a:t>Tableau</a:t>
            </a:r>
            <a:endParaRPr lang="cs-CZ" dirty="0"/>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Jeden ze zástupců aplikací pro vizualizaci dat v business </a:t>
            </a:r>
            <a:r>
              <a:rPr lang="cs-CZ" sz="2000" dirty="0" err="1"/>
              <a:t>intelligence</a:t>
            </a:r>
            <a:endParaRPr lang="cs-CZ" sz="2000" dirty="0"/>
          </a:p>
          <a:p>
            <a:pPr marL="285750" indent="-285750">
              <a:buFont typeface="Arial" panose="020B0604020202020204" pitchFamily="34" charset="0"/>
              <a:buChar char="•"/>
            </a:pPr>
            <a:r>
              <a:rPr lang="cs-CZ" sz="2000" dirty="0"/>
              <a:t>Zvládne pracovat s velkým množstvím dat</a:t>
            </a:r>
          </a:p>
          <a:p>
            <a:pPr marL="685800" lvl="1">
              <a:buFont typeface="Arial" panose="020B0604020202020204" pitchFamily="34" charset="0"/>
              <a:buChar char="•"/>
            </a:pPr>
            <a:r>
              <a:rPr lang="cs-CZ" sz="2000" dirty="0"/>
              <a:t>Lokálně / na </a:t>
            </a:r>
            <a:r>
              <a:rPr lang="cs-CZ" sz="2000" dirty="0" err="1"/>
              <a:t>cloudu</a:t>
            </a:r>
            <a:endParaRPr lang="cs-CZ" sz="2000" dirty="0"/>
          </a:p>
          <a:p>
            <a:pPr marL="685800" lvl="1">
              <a:buFont typeface="Arial" panose="020B0604020202020204" pitchFamily="34" charset="0"/>
              <a:buChar char="•"/>
            </a:pPr>
            <a:r>
              <a:rPr lang="cs-CZ" sz="2000" dirty="0"/>
              <a:t>Ostatním platformy jsou často limitovány (např. </a:t>
            </a:r>
            <a:r>
              <a:rPr lang="cs-CZ" sz="2000" dirty="0" err="1"/>
              <a:t>Power</a:t>
            </a:r>
            <a:r>
              <a:rPr lang="cs-CZ" sz="2000" dirty="0"/>
              <a:t> BI)</a:t>
            </a:r>
          </a:p>
          <a:p>
            <a:pPr marL="285750">
              <a:buFont typeface="Arial" panose="020B0604020202020204" pitchFamily="34" charset="0"/>
              <a:buChar char="•"/>
            </a:pPr>
            <a:r>
              <a:rPr lang="cs-CZ" sz="2000" dirty="0"/>
              <a:t>Pomáhá čistit a kombinovat data pro analýzu</a:t>
            </a:r>
          </a:p>
          <a:p>
            <a:pPr marL="285750">
              <a:buFont typeface="Arial" panose="020B0604020202020204" pitchFamily="34" charset="0"/>
              <a:buChar char="•"/>
            </a:pPr>
            <a:endParaRPr lang="cs-CZ" sz="2000" dirty="0"/>
          </a:p>
          <a:p>
            <a:pPr marL="285750">
              <a:buFont typeface="Arial" panose="020B0604020202020204" pitchFamily="34" charset="0"/>
              <a:buChar char="•"/>
            </a:pPr>
            <a:r>
              <a:rPr lang="cs-CZ" sz="2000" dirty="0"/>
              <a:t>Možnost vytvoření reportů, </a:t>
            </a:r>
            <a:r>
              <a:rPr lang="cs-CZ" sz="2000" dirty="0" err="1"/>
              <a:t>dashboardů</a:t>
            </a:r>
            <a:r>
              <a:rPr lang="cs-CZ" sz="2000" dirty="0"/>
              <a:t> nebo </a:t>
            </a:r>
            <a:r>
              <a:rPr lang="cs-CZ" sz="2000" dirty="0" err="1"/>
              <a:t>stories</a:t>
            </a:r>
            <a:endParaRPr lang="cs-CZ" sz="2000" dirty="0"/>
          </a:p>
          <a:p>
            <a:pPr marL="285750">
              <a:buFont typeface="Arial" panose="020B0604020202020204" pitchFamily="34" charset="0"/>
              <a:buChar char="•"/>
            </a:pPr>
            <a:r>
              <a:rPr lang="cs-CZ" sz="2000" dirty="0"/>
              <a:t>Studentská licence</a:t>
            </a:r>
          </a:p>
          <a:p>
            <a:pPr marL="285750" indent="-285750">
              <a:buFont typeface="Arial" panose="020B0604020202020204" pitchFamily="34" charset="0"/>
              <a:buChar char="•"/>
            </a:pPr>
            <a:endParaRPr lang="cs-CZ" sz="2000" dirty="0"/>
          </a:p>
        </p:txBody>
      </p:sp>
    </p:spTree>
    <p:extLst>
      <p:ext uri="{BB962C8B-B14F-4D97-AF65-F5344CB8AC3E}">
        <p14:creationId xmlns:p14="http://schemas.microsoft.com/office/powerpoint/2010/main" val="2212095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err="1"/>
              <a:t>Tableau</a:t>
            </a:r>
            <a:endParaRPr lang="cs-CZ" dirty="0"/>
          </a:p>
        </p:txBody>
      </p:sp>
      <p:sp>
        <p:nvSpPr>
          <p:cNvPr id="10" name="Zástupný symbol pro obsah 9"/>
          <p:cNvSpPr>
            <a:spLocks noGrp="1"/>
          </p:cNvSpPr>
          <p:nvPr>
            <p:ph sz="quarter" idx="10"/>
          </p:nvPr>
        </p:nvSpPr>
        <p:spPr/>
        <p:txBody>
          <a:bodyPr>
            <a:normAutofit/>
          </a:bodyPr>
          <a:lstStyle/>
          <a:p>
            <a:pPr marL="0" indent="0"/>
            <a:endParaRPr lang="cs-CZ" sz="2000" dirty="0"/>
          </a:p>
          <a:p>
            <a:pPr marL="285750" indent="-285750">
              <a:buFont typeface="Arial" panose="020B0604020202020204" pitchFamily="34" charset="0"/>
              <a:buChar char="•"/>
            </a:pPr>
            <a:endParaRPr lang="cs-CZ" sz="2000" dirty="0"/>
          </a:p>
        </p:txBody>
      </p:sp>
      <p:pic>
        <p:nvPicPr>
          <p:cNvPr id="4" name="Obrázek 3">
            <a:extLst>
              <a:ext uri="{FF2B5EF4-FFF2-40B4-BE49-F238E27FC236}">
                <a16:creationId xmlns:a16="http://schemas.microsoft.com/office/drawing/2014/main" id="{F993EE9E-F4A0-4A9A-A688-A5297BEE7D67}"/>
              </a:ext>
            </a:extLst>
          </p:cNvPr>
          <p:cNvPicPr>
            <a:picLocks noChangeAspect="1"/>
          </p:cNvPicPr>
          <p:nvPr/>
        </p:nvPicPr>
        <p:blipFill>
          <a:blip r:embed="rId4"/>
          <a:stretch>
            <a:fillRect/>
          </a:stretch>
        </p:blipFill>
        <p:spPr>
          <a:xfrm>
            <a:off x="377788" y="1543473"/>
            <a:ext cx="8388424" cy="4801914"/>
          </a:xfrm>
          <a:prstGeom prst="rect">
            <a:avLst/>
          </a:prstGeom>
        </p:spPr>
      </p:pic>
    </p:spTree>
    <p:extLst>
      <p:ext uri="{BB962C8B-B14F-4D97-AF65-F5344CB8AC3E}">
        <p14:creationId xmlns:p14="http://schemas.microsoft.com/office/powerpoint/2010/main" val="379126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Systém vizualizace dat</a:t>
            </a:r>
          </a:p>
        </p:txBody>
      </p:sp>
      <p:graphicFrame>
        <p:nvGraphicFramePr>
          <p:cNvPr id="28" name="Zástupný symbol pro obsah 27">
            <a:extLst>
              <a:ext uri="{FF2B5EF4-FFF2-40B4-BE49-F238E27FC236}">
                <a16:creationId xmlns:a16="http://schemas.microsoft.com/office/drawing/2014/main" id="{0B383530-7335-445A-A0B2-FDD3904A59CA}"/>
              </a:ext>
            </a:extLst>
          </p:cNvPr>
          <p:cNvGraphicFramePr>
            <a:graphicFrameLocks noGrp="1"/>
          </p:cNvGraphicFramePr>
          <p:nvPr>
            <p:ph sz="quarter" idx="10"/>
            <p:extLst>
              <p:ext uri="{D42A27DB-BD31-4B8C-83A1-F6EECF244321}">
                <p14:modId xmlns:p14="http://schemas.microsoft.com/office/powerpoint/2010/main" val="384465105"/>
              </p:ext>
            </p:extLst>
          </p:nvPr>
        </p:nvGraphicFramePr>
        <p:xfrm>
          <a:off x="6549342" y="3284180"/>
          <a:ext cx="2088231" cy="1656160"/>
        </p:xfrm>
        <a:graphic>
          <a:graphicData uri="http://schemas.openxmlformats.org/drawingml/2006/chart">
            <c:chart xmlns:c="http://schemas.openxmlformats.org/drawingml/2006/chart" xmlns:r="http://schemas.openxmlformats.org/officeDocument/2006/relationships" r:id="rId4"/>
          </a:graphicData>
        </a:graphic>
      </p:graphicFrame>
      <p:sp>
        <p:nvSpPr>
          <p:cNvPr id="2" name="Válec 1">
            <a:extLst>
              <a:ext uri="{FF2B5EF4-FFF2-40B4-BE49-F238E27FC236}">
                <a16:creationId xmlns:a16="http://schemas.microsoft.com/office/drawing/2014/main" id="{53A252B0-0947-4168-8F81-E95F83131248}"/>
              </a:ext>
            </a:extLst>
          </p:cNvPr>
          <p:cNvSpPr/>
          <p:nvPr/>
        </p:nvSpPr>
        <p:spPr>
          <a:xfrm>
            <a:off x="1043608" y="2780928"/>
            <a:ext cx="1080120" cy="79208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Zdroj dat</a:t>
            </a:r>
            <a:endParaRPr lang="en-US" dirty="0"/>
          </a:p>
        </p:txBody>
      </p:sp>
      <p:sp>
        <p:nvSpPr>
          <p:cNvPr id="8" name="Válec 7">
            <a:extLst>
              <a:ext uri="{FF2B5EF4-FFF2-40B4-BE49-F238E27FC236}">
                <a16:creationId xmlns:a16="http://schemas.microsoft.com/office/drawing/2014/main" id="{9516C2E8-6BBE-4D65-ABEA-DFD05C19CDC0}"/>
              </a:ext>
            </a:extLst>
          </p:cNvPr>
          <p:cNvSpPr/>
          <p:nvPr/>
        </p:nvSpPr>
        <p:spPr>
          <a:xfrm>
            <a:off x="1053863" y="4653136"/>
            <a:ext cx="1080120" cy="79208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Zdroj dat</a:t>
            </a:r>
            <a:endParaRPr lang="en-US" dirty="0"/>
          </a:p>
        </p:txBody>
      </p:sp>
      <p:cxnSp>
        <p:nvCxnSpPr>
          <p:cNvPr id="4" name="Přímá spojnice 3">
            <a:extLst>
              <a:ext uri="{FF2B5EF4-FFF2-40B4-BE49-F238E27FC236}">
                <a16:creationId xmlns:a16="http://schemas.microsoft.com/office/drawing/2014/main" id="{F9BC87F7-A746-4E42-B7A5-77C811D74FB6}"/>
              </a:ext>
            </a:extLst>
          </p:cNvPr>
          <p:cNvCxnSpPr>
            <a:cxnSpLocks/>
          </p:cNvCxnSpPr>
          <p:nvPr/>
        </p:nvCxnSpPr>
        <p:spPr>
          <a:xfrm>
            <a:off x="1583668" y="3717032"/>
            <a:ext cx="0" cy="72008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Lichoběžník 11">
            <a:extLst>
              <a:ext uri="{FF2B5EF4-FFF2-40B4-BE49-F238E27FC236}">
                <a16:creationId xmlns:a16="http://schemas.microsoft.com/office/drawing/2014/main" id="{0ECAD9BD-A2D9-4E80-945A-BF94F09EFD43}"/>
              </a:ext>
            </a:extLst>
          </p:cNvPr>
          <p:cNvSpPr/>
          <p:nvPr/>
        </p:nvSpPr>
        <p:spPr>
          <a:xfrm rot="5400000">
            <a:off x="2559204" y="3641595"/>
            <a:ext cx="1872210" cy="870955"/>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Sběr dat</a:t>
            </a:r>
            <a:endParaRPr lang="en-US" dirty="0"/>
          </a:p>
        </p:txBody>
      </p:sp>
      <p:cxnSp>
        <p:nvCxnSpPr>
          <p:cNvPr id="14" name="Přímá spojnice se šipkou 13">
            <a:extLst>
              <a:ext uri="{FF2B5EF4-FFF2-40B4-BE49-F238E27FC236}">
                <a16:creationId xmlns:a16="http://schemas.microsoft.com/office/drawing/2014/main" id="{1765C43A-6B8B-45CA-B7D7-20E84BAA2710}"/>
              </a:ext>
            </a:extLst>
          </p:cNvPr>
          <p:cNvCxnSpPr>
            <a:stCxn id="2" idx="4"/>
          </p:cNvCxnSpPr>
          <p:nvPr/>
        </p:nvCxnSpPr>
        <p:spPr>
          <a:xfrm>
            <a:off x="2123728" y="3176972"/>
            <a:ext cx="936103"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Přímá spojnice se šipkou 15">
            <a:extLst>
              <a:ext uri="{FF2B5EF4-FFF2-40B4-BE49-F238E27FC236}">
                <a16:creationId xmlns:a16="http://schemas.microsoft.com/office/drawing/2014/main" id="{30716A32-FB21-44C3-BD0E-9E4778E87DFC}"/>
              </a:ext>
            </a:extLst>
          </p:cNvPr>
          <p:cNvCxnSpPr/>
          <p:nvPr/>
        </p:nvCxnSpPr>
        <p:spPr>
          <a:xfrm>
            <a:off x="2133983" y="3860923"/>
            <a:ext cx="925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Přímá spojnice se šipkou 17">
            <a:extLst>
              <a:ext uri="{FF2B5EF4-FFF2-40B4-BE49-F238E27FC236}">
                <a16:creationId xmlns:a16="http://schemas.microsoft.com/office/drawing/2014/main" id="{E719F446-1841-422D-9AFB-BCA74F627AE0}"/>
              </a:ext>
            </a:extLst>
          </p:cNvPr>
          <p:cNvCxnSpPr/>
          <p:nvPr/>
        </p:nvCxnSpPr>
        <p:spPr>
          <a:xfrm>
            <a:off x="2123728" y="4293096"/>
            <a:ext cx="936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Přímá spojnice se šipkou 19">
            <a:extLst>
              <a:ext uri="{FF2B5EF4-FFF2-40B4-BE49-F238E27FC236}">
                <a16:creationId xmlns:a16="http://schemas.microsoft.com/office/drawing/2014/main" id="{D18BD45A-1D16-4D7B-AE7E-4016396EFA46}"/>
              </a:ext>
            </a:extLst>
          </p:cNvPr>
          <p:cNvCxnSpPr/>
          <p:nvPr/>
        </p:nvCxnSpPr>
        <p:spPr>
          <a:xfrm flipV="1">
            <a:off x="2133983" y="4725144"/>
            <a:ext cx="925848"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bdélník 20">
            <a:extLst>
              <a:ext uri="{FF2B5EF4-FFF2-40B4-BE49-F238E27FC236}">
                <a16:creationId xmlns:a16="http://schemas.microsoft.com/office/drawing/2014/main" id="{A6ADFA23-C222-45EF-87A2-70406F48C10D}"/>
              </a:ext>
            </a:extLst>
          </p:cNvPr>
          <p:cNvSpPr/>
          <p:nvPr/>
        </p:nvSpPr>
        <p:spPr>
          <a:xfrm>
            <a:off x="4427984" y="3645024"/>
            <a:ext cx="154071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Transformace dat</a:t>
            </a:r>
            <a:endParaRPr lang="en-US" dirty="0"/>
          </a:p>
        </p:txBody>
      </p:sp>
      <p:cxnSp>
        <p:nvCxnSpPr>
          <p:cNvPr id="25" name="Přímá spojnice se šipkou 24">
            <a:extLst>
              <a:ext uri="{FF2B5EF4-FFF2-40B4-BE49-F238E27FC236}">
                <a16:creationId xmlns:a16="http://schemas.microsoft.com/office/drawing/2014/main" id="{27459E9B-8ADE-438B-8707-2B003E30729C}"/>
              </a:ext>
            </a:extLst>
          </p:cNvPr>
          <p:cNvCxnSpPr>
            <a:endCxn id="21" idx="1"/>
          </p:cNvCxnSpPr>
          <p:nvPr/>
        </p:nvCxnSpPr>
        <p:spPr>
          <a:xfrm>
            <a:off x="3930787" y="4102224"/>
            <a:ext cx="497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Přímá spojnice se šipkou 29">
            <a:extLst>
              <a:ext uri="{FF2B5EF4-FFF2-40B4-BE49-F238E27FC236}">
                <a16:creationId xmlns:a16="http://schemas.microsoft.com/office/drawing/2014/main" id="{D6B3248F-A1C3-4261-882D-0695D9B1B0E8}"/>
              </a:ext>
            </a:extLst>
          </p:cNvPr>
          <p:cNvCxnSpPr>
            <a:stCxn id="21" idx="3"/>
            <a:endCxn id="28" idx="1"/>
          </p:cNvCxnSpPr>
          <p:nvPr/>
        </p:nvCxnSpPr>
        <p:spPr>
          <a:xfrm>
            <a:off x="5968701" y="4102224"/>
            <a:ext cx="580641" cy="1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112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err="1"/>
              <a:t>Tableau</a:t>
            </a:r>
            <a:endParaRPr lang="cs-CZ" dirty="0"/>
          </a:p>
        </p:txBody>
      </p:sp>
      <p:sp>
        <p:nvSpPr>
          <p:cNvPr id="10" name="Zástupný symbol pro obsah 9"/>
          <p:cNvSpPr>
            <a:spLocks noGrp="1"/>
          </p:cNvSpPr>
          <p:nvPr>
            <p:ph sz="quarter" idx="10"/>
          </p:nvPr>
        </p:nvSpPr>
        <p:spPr/>
        <p:txBody>
          <a:bodyPr>
            <a:normAutofit/>
          </a:bodyPr>
          <a:lstStyle/>
          <a:p>
            <a:pPr marL="0" indent="0"/>
            <a:endParaRPr lang="cs-CZ" sz="2000" dirty="0"/>
          </a:p>
          <a:p>
            <a:pPr marL="285750" indent="-285750">
              <a:buFont typeface="Arial" panose="020B0604020202020204" pitchFamily="34" charset="0"/>
              <a:buChar char="•"/>
            </a:pPr>
            <a:endParaRPr lang="cs-CZ" sz="2000" dirty="0"/>
          </a:p>
        </p:txBody>
      </p:sp>
      <p:pic>
        <p:nvPicPr>
          <p:cNvPr id="2" name="Obrázek 1">
            <a:extLst>
              <a:ext uri="{FF2B5EF4-FFF2-40B4-BE49-F238E27FC236}">
                <a16:creationId xmlns:a16="http://schemas.microsoft.com/office/drawing/2014/main" id="{093DC080-5074-411F-9896-6A861906203B}"/>
              </a:ext>
            </a:extLst>
          </p:cNvPr>
          <p:cNvPicPr>
            <a:picLocks noChangeAspect="1"/>
          </p:cNvPicPr>
          <p:nvPr/>
        </p:nvPicPr>
        <p:blipFill>
          <a:blip r:embed="rId4"/>
          <a:stretch>
            <a:fillRect/>
          </a:stretch>
        </p:blipFill>
        <p:spPr>
          <a:xfrm>
            <a:off x="7350" y="908720"/>
            <a:ext cx="9144000" cy="5234440"/>
          </a:xfrm>
          <a:prstGeom prst="rect">
            <a:avLst/>
          </a:prstGeom>
        </p:spPr>
      </p:pic>
    </p:spTree>
    <p:extLst>
      <p:ext uri="{BB962C8B-B14F-4D97-AF65-F5344CB8AC3E}">
        <p14:creationId xmlns:p14="http://schemas.microsoft.com/office/powerpoint/2010/main" val="2859063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err="1"/>
              <a:t>Tableau</a:t>
            </a:r>
            <a:endParaRPr lang="cs-CZ" dirty="0"/>
          </a:p>
        </p:txBody>
      </p:sp>
      <p:sp>
        <p:nvSpPr>
          <p:cNvPr id="10" name="Zástupný symbol pro obsah 9"/>
          <p:cNvSpPr>
            <a:spLocks noGrp="1"/>
          </p:cNvSpPr>
          <p:nvPr>
            <p:ph sz="quarter" idx="10"/>
          </p:nvPr>
        </p:nvSpPr>
        <p:spPr/>
        <p:txBody>
          <a:bodyPr>
            <a:normAutofit/>
          </a:bodyPr>
          <a:lstStyle/>
          <a:p>
            <a:pPr marL="0" indent="0"/>
            <a:endParaRPr lang="cs-CZ" sz="2000" dirty="0"/>
          </a:p>
          <a:p>
            <a:pPr marL="285750" indent="-285750">
              <a:buFont typeface="Arial" panose="020B0604020202020204" pitchFamily="34" charset="0"/>
              <a:buChar char="•"/>
            </a:pPr>
            <a:endParaRPr lang="cs-CZ" sz="2000" dirty="0"/>
          </a:p>
        </p:txBody>
      </p:sp>
      <p:pic>
        <p:nvPicPr>
          <p:cNvPr id="3" name="Obrázek 2">
            <a:extLst>
              <a:ext uri="{FF2B5EF4-FFF2-40B4-BE49-F238E27FC236}">
                <a16:creationId xmlns:a16="http://schemas.microsoft.com/office/drawing/2014/main" id="{4FEC3859-242D-43A3-ADC6-AA2D30EE8121}"/>
              </a:ext>
            </a:extLst>
          </p:cNvPr>
          <p:cNvPicPr>
            <a:picLocks noChangeAspect="1"/>
          </p:cNvPicPr>
          <p:nvPr/>
        </p:nvPicPr>
        <p:blipFill>
          <a:blip r:embed="rId4"/>
          <a:stretch>
            <a:fillRect/>
          </a:stretch>
        </p:blipFill>
        <p:spPr>
          <a:xfrm>
            <a:off x="0" y="811780"/>
            <a:ext cx="9144000" cy="5234440"/>
          </a:xfrm>
          <a:prstGeom prst="rect">
            <a:avLst/>
          </a:prstGeom>
        </p:spPr>
      </p:pic>
    </p:spTree>
    <p:extLst>
      <p:ext uri="{BB962C8B-B14F-4D97-AF65-F5344CB8AC3E}">
        <p14:creationId xmlns:p14="http://schemas.microsoft.com/office/powerpoint/2010/main" val="402944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err="1"/>
              <a:t>Schneiderman</a:t>
            </a:r>
            <a:r>
              <a:rPr lang="en-US" dirty="0"/>
              <a:t>’s </a:t>
            </a:r>
            <a:r>
              <a:rPr lang="cs-CZ" dirty="0"/>
              <a:t>mantra</a:t>
            </a:r>
          </a:p>
        </p:txBody>
      </p:sp>
      <p:sp>
        <p:nvSpPr>
          <p:cNvPr id="10" name="Zástupný symbol pro obsah 9"/>
          <p:cNvSpPr>
            <a:spLocks noGrp="1"/>
          </p:cNvSpPr>
          <p:nvPr>
            <p:ph sz="quarter" idx="10"/>
          </p:nvPr>
        </p:nvSpPr>
        <p:spPr/>
        <p:txBody>
          <a:bodyPr>
            <a:normAutofit/>
          </a:bodyPr>
          <a:lstStyle/>
          <a:p>
            <a:pPr>
              <a:buFont typeface="Arial" panose="020B0604020202020204" pitchFamily="34" charset="0"/>
              <a:buChar char="•"/>
            </a:pPr>
            <a:r>
              <a:rPr lang="cs-CZ" sz="2000" dirty="0"/>
              <a:t>Organizační principy pro vytváření vizualizačních systémů</a:t>
            </a:r>
          </a:p>
          <a:p>
            <a:pPr lvl="1">
              <a:buFont typeface="Arial" panose="020B0604020202020204" pitchFamily="34" charset="0"/>
              <a:buChar char="•"/>
            </a:pPr>
            <a:r>
              <a:rPr lang="cs-CZ" sz="2000" dirty="0"/>
              <a:t>Lze uplatnit i na jiné úlohy</a:t>
            </a:r>
          </a:p>
          <a:p>
            <a:pPr lvl="1">
              <a:buFont typeface="Arial" panose="020B0604020202020204" pitchFamily="34" charset="0"/>
              <a:buChar char="•"/>
            </a:pPr>
            <a:endParaRPr lang="cs-CZ" sz="2000" dirty="0"/>
          </a:p>
          <a:p>
            <a:pPr marL="457200" indent="-457200">
              <a:buFont typeface="+mj-lt"/>
              <a:buAutoNum type="arabicPeriod"/>
            </a:pPr>
            <a:r>
              <a:rPr lang="cs-CZ" sz="2000" dirty="0" err="1"/>
              <a:t>Overview</a:t>
            </a:r>
            <a:r>
              <a:rPr lang="cs-CZ" sz="2000" dirty="0"/>
              <a:t> </a:t>
            </a:r>
            <a:r>
              <a:rPr lang="cs-CZ" sz="2000" dirty="0" err="1"/>
              <a:t>First</a:t>
            </a:r>
            <a:endParaRPr lang="cs-CZ" sz="2000" dirty="0"/>
          </a:p>
          <a:p>
            <a:pPr lvl="1">
              <a:buFont typeface="Arial" panose="020B0604020202020204" pitchFamily="34" charset="0"/>
              <a:buChar char="•"/>
            </a:pPr>
            <a:r>
              <a:rPr lang="cs-CZ" sz="2000" dirty="0"/>
              <a:t>Poskytnou celistvý pohled na data</a:t>
            </a:r>
          </a:p>
          <a:p>
            <a:pPr marL="457200" indent="-457200">
              <a:buFont typeface="+mj-lt"/>
              <a:buAutoNum type="arabicPeriod"/>
            </a:pPr>
            <a:r>
              <a:rPr lang="cs-CZ" sz="2000" dirty="0"/>
              <a:t>Zoom and </a:t>
            </a:r>
            <a:r>
              <a:rPr lang="cs-CZ" sz="2000" dirty="0" err="1"/>
              <a:t>Filter</a:t>
            </a:r>
            <a:endParaRPr lang="cs-CZ" sz="2000" dirty="0"/>
          </a:p>
          <a:p>
            <a:pPr lvl="1">
              <a:buFont typeface="Arial" panose="020B0604020202020204" pitchFamily="34" charset="0"/>
              <a:buChar char="•"/>
            </a:pPr>
            <a:r>
              <a:rPr lang="cs-CZ" sz="2000" dirty="0"/>
              <a:t>Přiblížení k bodu zájmu poskytne detailnější pohled</a:t>
            </a:r>
          </a:p>
          <a:p>
            <a:pPr marL="457200" indent="-457200">
              <a:buFont typeface="+mj-lt"/>
              <a:buAutoNum type="arabicPeriod"/>
            </a:pPr>
            <a:r>
              <a:rPr lang="cs-CZ" sz="2000" dirty="0" err="1"/>
              <a:t>Details</a:t>
            </a:r>
            <a:r>
              <a:rPr lang="cs-CZ" sz="2000" dirty="0"/>
              <a:t> on </a:t>
            </a:r>
            <a:r>
              <a:rPr lang="cs-CZ" sz="2000" dirty="0" err="1"/>
              <a:t>Demand</a:t>
            </a:r>
            <a:endParaRPr lang="cs-CZ" sz="2000" dirty="0"/>
          </a:p>
          <a:p>
            <a:pPr lvl="1">
              <a:buFont typeface="Arial" panose="020B0604020202020204" pitchFamily="34" charset="0"/>
              <a:buChar char="•"/>
            </a:pPr>
            <a:r>
              <a:rPr lang="cs-CZ" sz="2000" dirty="0"/>
              <a:t>Např. zobrazení </a:t>
            </a:r>
            <a:r>
              <a:rPr lang="cs-CZ" sz="2000" dirty="0" err="1"/>
              <a:t>tooltipu</a:t>
            </a:r>
            <a:endParaRPr lang="cs-CZ" sz="2000" dirty="0"/>
          </a:p>
          <a:p>
            <a:pPr marL="285750" indent="-285750">
              <a:buFont typeface="Arial" panose="020B0604020202020204" pitchFamily="34" charset="0"/>
              <a:buChar char="•"/>
            </a:pPr>
            <a:endParaRPr lang="cs-CZ" sz="2000" dirty="0"/>
          </a:p>
        </p:txBody>
      </p:sp>
    </p:spTree>
    <p:extLst>
      <p:ext uri="{BB962C8B-B14F-4D97-AF65-F5344CB8AC3E}">
        <p14:creationId xmlns:p14="http://schemas.microsoft.com/office/powerpoint/2010/main" val="90969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normAutofit/>
          </a:bodyPr>
          <a:lstStyle/>
          <a:p>
            <a:r>
              <a:rPr lang="cs-CZ" dirty="0"/>
              <a:t>Užitečná literatura / kurzy</a:t>
            </a:r>
          </a:p>
        </p:txBody>
      </p:sp>
      <p:sp>
        <p:nvSpPr>
          <p:cNvPr id="10" name="Zástupný symbol pro obsah 9"/>
          <p:cNvSpPr>
            <a:spLocks noGrp="1"/>
          </p:cNvSpPr>
          <p:nvPr>
            <p:ph sz="quarter" idx="10"/>
          </p:nvPr>
        </p:nvSpPr>
        <p:spPr/>
        <p:txBody>
          <a:bodyPr>
            <a:normAutofit/>
          </a:bodyPr>
          <a:lstStyle/>
          <a:p>
            <a:pPr>
              <a:buFont typeface="Arial" panose="020B0604020202020204" pitchFamily="34" charset="0"/>
              <a:buChar char="•"/>
            </a:pPr>
            <a:r>
              <a:rPr lang="en-US" sz="2000" dirty="0"/>
              <a:t>KIRK, Andy. </a:t>
            </a:r>
            <a:r>
              <a:rPr lang="en-US" sz="2000" i="1" dirty="0"/>
              <a:t>Data </a:t>
            </a:r>
            <a:r>
              <a:rPr lang="en-US" sz="2000" i="1" dirty="0" err="1"/>
              <a:t>visualisation</a:t>
            </a:r>
            <a:r>
              <a:rPr lang="en-US" sz="2000" i="1" dirty="0"/>
              <a:t>: a handbook for data driven design</a:t>
            </a:r>
            <a:r>
              <a:rPr lang="en-US" sz="2000" dirty="0"/>
              <a:t>. 2nd Edition. Los Angeles: SAGE, [2019]. ISBN 978-1-5264-6892-5.</a:t>
            </a:r>
            <a:endParaRPr lang="cs-CZ" sz="2000" dirty="0"/>
          </a:p>
          <a:p>
            <a:pPr>
              <a:buFont typeface="Arial" panose="020B0604020202020204" pitchFamily="34" charset="0"/>
              <a:buChar char="•"/>
            </a:pPr>
            <a:r>
              <a:rPr lang="cs-CZ" sz="2000" dirty="0">
                <a:hlinkClick r:id="rId4"/>
              </a:rPr>
              <a:t>t-SNE vliv parametrů</a:t>
            </a:r>
            <a:endParaRPr lang="cs-CZ" sz="1800" dirty="0"/>
          </a:p>
        </p:txBody>
      </p:sp>
    </p:spTree>
    <p:extLst>
      <p:ext uri="{BB962C8B-B14F-4D97-AF65-F5344CB8AC3E}">
        <p14:creationId xmlns:p14="http://schemas.microsoft.com/office/powerpoint/2010/main" val="211543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Druhy dat</a:t>
            </a:r>
          </a:p>
        </p:txBody>
      </p:sp>
      <p:sp>
        <p:nvSpPr>
          <p:cNvPr id="10" name="Zástupný symbol pro obsah 9">
            <a:extLst>
              <a:ext uri="{FF2B5EF4-FFF2-40B4-BE49-F238E27FC236}">
                <a16:creationId xmlns:a16="http://schemas.microsoft.com/office/drawing/2014/main" id="{355F1252-3C9D-4001-9ED8-BF65AC2D91E2}"/>
              </a:ext>
            </a:extLst>
          </p:cNvPr>
          <p:cNvSpPr>
            <a:spLocks noGrp="1"/>
          </p:cNvSpPr>
          <p:nvPr>
            <p:ph sz="quarter" idx="10"/>
          </p:nvPr>
        </p:nvSpPr>
        <p:spPr/>
        <p:txBody>
          <a:bodyPr>
            <a:normAutofit/>
          </a:bodyPr>
          <a:lstStyle/>
          <a:p>
            <a:r>
              <a:rPr lang="cs-CZ" sz="2000" dirty="0"/>
              <a:t>Základní dělení typů dat:</a:t>
            </a:r>
          </a:p>
          <a:p>
            <a:pPr marL="457200" indent="-457200">
              <a:buFont typeface="Arial" panose="020B0604020202020204" pitchFamily="34" charset="0"/>
              <a:buChar char="•"/>
            </a:pPr>
            <a:r>
              <a:rPr lang="cs-CZ" sz="2000" b="1" dirty="0"/>
              <a:t>Kvalitativní</a:t>
            </a:r>
          </a:p>
          <a:p>
            <a:pPr marL="857250" lvl="1" indent="-457200">
              <a:buFont typeface="Arial" panose="020B0604020202020204" pitchFamily="34" charset="0"/>
              <a:buChar char="•"/>
            </a:pPr>
            <a:r>
              <a:rPr lang="cs-CZ" sz="1800" dirty="0"/>
              <a:t>Kategoriální</a:t>
            </a:r>
          </a:p>
          <a:p>
            <a:pPr marL="857250" lvl="1" indent="-457200">
              <a:buFont typeface="Arial" panose="020B0604020202020204" pitchFamily="34" charset="0"/>
              <a:buChar char="•"/>
            </a:pPr>
            <a:r>
              <a:rPr lang="cs-CZ" sz="1800" dirty="0"/>
              <a:t>Lze je zařadit do kategorií, ale nelze je kvantifikovat</a:t>
            </a:r>
          </a:p>
          <a:p>
            <a:pPr marL="457200" indent="-457200">
              <a:buFont typeface="Arial" panose="020B0604020202020204" pitchFamily="34" charset="0"/>
              <a:buChar char="•"/>
            </a:pPr>
            <a:r>
              <a:rPr lang="cs-CZ" sz="2000" b="1" dirty="0"/>
              <a:t>Kvantitativní</a:t>
            </a:r>
          </a:p>
          <a:p>
            <a:pPr marL="857250" lvl="1" indent="-457200">
              <a:buFont typeface="Arial" panose="020B0604020202020204" pitchFamily="34" charset="0"/>
              <a:buChar char="•"/>
            </a:pPr>
            <a:r>
              <a:rPr lang="cs-CZ" sz="1800" dirty="0"/>
              <a:t>Numerická</a:t>
            </a:r>
          </a:p>
          <a:p>
            <a:pPr marL="857250" lvl="1" indent="-457200">
              <a:buFont typeface="Arial" panose="020B0604020202020204" pitchFamily="34" charset="0"/>
              <a:buChar char="•"/>
            </a:pPr>
            <a:r>
              <a:rPr lang="cs-CZ" sz="1800" dirty="0"/>
              <a:t>Lze je charakterizovat číselnou hodnotou</a:t>
            </a:r>
            <a:endParaRPr lang="en-US" sz="1800" dirty="0"/>
          </a:p>
        </p:txBody>
      </p:sp>
    </p:spTree>
    <p:extLst>
      <p:ext uri="{BB962C8B-B14F-4D97-AF65-F5344CB8AC3E}">
        <p14:creationId xmlns:p14="http://schemas.microsoft.com/office/powerpoint/2010/main" val="79125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Druhy dat</a:t>
            </a:r>
          </a:p>
        </p:txBody>
      </p:sp>
      <p:graphicFrame>
        <p:nvGraphicFramePr>
          <p:cNvPr id="6" name="Zástupný symbol pro obsah 5">
            <a:extLst>
              <a:ext uri="{FF2B5EF4-FFF2-40B4-BE49-F238E27FC236}">
                <a16:creationId xmlns:a16="http://schemas.microsoft.com/office/drawing/2014/main" id="{5B0B9E18-F6A5-45FB-8D44-D4BFF4FDF137}"/>
              </a:ext>
            </a:extLst>
          </p:cNvPr>
          <p:cNvGraphicFramePr>
            <a:graphicFrameLocks noGrp="1"/>
          </p:cNvGraphicFramePr>
          <p:nvPr>
            <p:ph sz="quarter" idx="10"/>
            <p:extLst>
              <p:ext uri="{D42A27DB-BD31-4B8C-83A1-F6EECF244321}">
                <p14:modId xmlns:p14="http://schemas.microsoft.com/office/powerpoint/2010/main" val="1399674755"/>
              </p:ext>
            </p:extLst>
          </p:nvPr>
        </p:nvGraphicFramePr>
        <p:xfrm>
          <a:off x="539552" y="2204864"/>
          <a:ext cx="8064699" cy="3672558"/>
        </p:xfrm>
        <a:graphic>
          <a:graphicData uri="http://schemas.openxmlformats.org/drawingml/2006/table">
            <a:tbl>
              <a:tblPr firstRow="1" firstCol="1" bandRow="1">
                <a:tableStyleId>{93296810-A885-4BE3-A3E7-6D5BEEA58F35}</a:tableStyleId>
              </a:tblPr>
              <a:tblGrid>
                <a:gridCol w="2688233">
                  <a:extLst>
                    <a:ext uri="{9D8B030D-6E8A-4147-A177-3AD203B41FA5}">
                      <a16:colId xmlns:a16="http://schemas.microsoft.com/office/drawing/2014/main" val="656858407"/>
                    </a:ext>
                  </a:extLst>
                </a:gridCol>
                <a:gridCol w="2688233">
                  <a:extLst>
                    <a:ext uri="{9D8B030D-6E8A-4147-A177-3AD203B41FA5}">
                      <a16:colId xmlns:a16="http://schemas.microsoft.com/office/drawing/2014/main" val="1420034499"/>
                    </a:ext>
                  </a:extLst>
                </a:gridCol>
                <a:gridCol w="2688233">
                  <a:extLst>
                    <a:ext uri="{9D8B030D-6E8A-4147-A177-3AD203B41FA5}">
                      <a16:colId xmlns:a16="http://schemas.microsoft.com/office/drawing/2014/main" val="3585173947"/>
                    </a:ext>
                  </a:extLst>
                </a:gridCol>
              </a:tblGrid>
              <a:tr h="1224186">
                <a:tc>
                  <a:txBody>
                    <a:bodyPr/>
                    <a:lstStyle/>
                    <a:p>
                      <a:pPr algn="ctr"/>
                      <a:r>
                        <a:rPr lang="cs-CZ" dirty="0"/>
                        <a:t>Hodnoty</a:t>
                      </a:r>
                      <a:endParaRPr lang="en-US" dirty="0"/>
                    </a:p>
                  </a:txBody>
                  <a:tcPr anchor="ctr"/>
                </a:tc>
                <a:tc>
                  <a:txBody>
                    <a:bodyPr/>
                    <a:lstStyle/>
                    <a:p>
                      <a:pPr algn="ctr"/>
                      <a:r>
                        <a:rPr lang="cs-CZ" dirty="0"/>
                        <a:t>Diskrétní</a:t>
                      </a:r>
                      <a:endParaRPr lang="en-US" dirty="0"/>
                    </a:p>
                  </a:txBody>
                  <a:tcPr anchor="ctr"/>
                </a:tc>
                <a:tc>
                  <a:txBody>
                    <a:bodyPr/>
                    <a:lstStyle/>
                    <a:p>
                      <a:pPr algn="ctr"/>
                      <a:r>
                        <a:rPr lang="cs-CZ" dirty="0"/>
                        <a:t>Spojité</a:t>
                      </a:r>
                      <a:endParaRPr lang="en-US" dirty="0"/>
                    </a:p>
                  </a:txBody>
                  <a:tcPr anchor="ctr"/>
                </a:tc>
                <a:extLst>
                  <a:ext uri="{0D108BD9-81ED-4DB2-BD59-A6C34878D82A}">
                    <a16:rowId xmlns:a16="http://schemas.microsoft.com/office/drawing/2014/main" val="3705681381"/>
                  </a:ext>
                </a:extLst>
              </a:tr>
              <a:tr h="1224186">
                <a:tc>
                  <a:txBody>
                    <a:bodyPr/>
                    <a:lstStyle/>
                    <a:p>
                      <a:pPr algn="ctr"/>
                      <a:r>
                        <a:rPr lang="cs-CZ" b="1" dirty="0"/>
                        <a:t>Seřazené</a:t>
                      </a:r>
                      <a:endParaRPr lang="en-US" b="1" dirty="0"/>
                    </a:p>
                  </a:txBody>
                  <a:tcPr anchor="ctr"/>
                </a:tc>
                <a:tc>
                  <a:txBody>
                    <a:bodyPr/>
                    <a:lstStyle/>
                    <a:p>
                      <a:r>
                        <a:rPr lang="cs-CZ" b="1" dirty="0"/>
                        <a:t>Ordinální</a:t>
                      </a:r>
                    </a:p>
                    <a:p>
                      <a:pPr marL="285750" indent="-285750">
                        <a:buFontTx/>
                        <a:buChar char="-"/>
                      </a:pPr>
                      <a:r>
                        <a:rPr lang="cs-CZ" b="0" dirty="0"/>
                        <a:t>S, M, L, XL</a:t>
                      </a:r>
                    </a:p>
                    <a:p>
                      <a:r>
                        <a:rPr lang="cs-CZ" b="1" dirty="0"/>
                        <a:t>Kvantitativní</a:t>
                      </a:r>
                    </a:p>
                    <a:p>
                      <a:pPr marL="285750" indent="-285750">
                        <a:buFontTx/>
                        <a:buChar char="-"/>
                      </a:pPr>
                      <a:r>
                        <a:rPr lang="cs-CZ" b="0" dirty="0"/>
                        <a:t>1, 2, 3</a:t>
                      </a:r>
                    </a:p>
                  </a:txBody>
                  <a:tcPr/>
                </a:tc>
                <a:tc>
                  <a:txBody>
                    <a:bodyPr/>
                    <a:lstStyle/>
                    <a:p>
                      <a:r>
                        <a:rPr lang="cs-CZ" b="1" dirty="0"/>
                        <a:t>Intervalové</a:t>
                      </a:r>
                    </a:p>
                    <a:p>
                      <a:pPr marL="285750" indent="-285750">
                        <a:buFontTx/>
                        <a:buChar char="-"/>
                      </a:pPr>
                      <a:r>
                        <a:rPr lang="cs-CZ" dirty="0"/>
                        <a:t>teplota</a:t>
                      </a:r>
                    </a:p>
                    <a:p>
                      <a:pPr marL="285750" indent="-285750">
                        <a:buFontTx/>
                        <a:buChar char="-"/>
                      </a:pPr>
                      <a:r>
                        <a:rPr lang="cs-CZ" dirty="0"/>
                        <a:t>nadmořská výška</a:t>
                      </a:r>
                    </a:p>
                  </a:txBody>
                  <a:tcPr/>
                </a:tc>
                <a:extLst>
                  <a:ext uri="{0D108BD9-81ED-4DB2-BD59-A6C34878D82A}">
                    <a16:rowId xmlns:a16="http://schemas.microsoft.com/office/drawing/2014/main" val="3570911800"/>
                  </a:ext>
                </a:extLst>
              </a:tr>
              <a:tr h="1224186">
                <a:tc>
                  <a:txBody>
                    <a:bodyPr/>
                    <a:lstStyle/>
                    <a:p>
                      <a:pPr algn="ctr"/>
                      <a:r>
                        <a:rPr lang="cs-CZ" dirty="0"/>
                        <a:t>Neseřazené</a:t>
                      </a:r>
                    </a:p>
                    <a:p>
                      <a:pPr algn="ctr"/>
                      <a:r>
                        <a:rPr lang="cs-CZ" dirty="0"/>
                        <a:t>(nelze je porovnat)</a:t>
                      </a:r>
                      <a:endParaRPr lang="en-US" dirty="0"/>
                    </a:p>
                  </a:txBody>
                  <a:tcPr anchor="ctr"/>
                </a:tc>
                <a:tc>
                  <a:txBody>
                    <a:bodyPr/>
                    <a:lstStyle/>
                    <a:p>
                      <a:r>
                        <a:rPr lang="cs-CZ" b="1" dirty="0"/>
                        <a:t>Nominální</a:t>
                      </a:r>
                    </a:p>
                    <a:p>
                      <a:pPr marL="285750" indent="-285750">
                        <a:buFontTx/>
                        <a:buChar char="-"/>
                      </a:pPr>
                      <a:r>
                        <a:rPr lang="cs-CZ" dirty="0"/>
                        <a:t>geometrické tvary </a:t>
                      </a:r>
                    </a:p>
                    <a:p>
                      <a:pPr marL="0" indent="0">
                        <a:buFontTx/>
                        <a:buNone/>
                      </a:pPr>
                      <a:r>
                        <a:rPr lang="cs-CZ" b="1" dirty="0"/>
                        <a:t>Kategorie</a:t>
                      </a:r>
                    </a:p>
                    <a:p>
                      <a:pPr marL="285750" indent="-285750">
                        <a:buFontTx/>
                        <a:buChar char="-"/>
                      </a:pPr>
                      <a:r>
                        <a:rPr lang="cs-CZ" dirty="0"/>
                        <a:t>národnost</a:t>
                      </a:r>
                    </a:p>
                  </a:txBody>
                  <a:tcPr/>
                </a:tc>
                <a:tc>
                  <a:txBody>
                    <a:bodyPr/>
                    <a:lstStyle/>
                    <a:p>
                      <a:r>
                        <a:rPr lang="cs-CZ" b="1" dirty="0"/>
                        <a:t>Opakující se (cyklické)</a:t>
                      </a:r>
                    </a:p>
                    <a:p>
                      <a:pPr marL="285750" indent="-285750">
                        <a:buFontTx/>
                        <a:buChar char="-"/>
                      </a:pPr>
                      <a:r>
                        <a:rPr lang="cs-CZ" dirty="0" err="1"/>
                        <a:t>Hue</a:t>
                      </a:r>
                      <a:r>
                        <a:rPr lang="cs-CZ" dirty="0"/>
                        <a:t> v HSV modelu</a:t>
                      </a:r>
                    </a:p>
                    <a:p>
                      <a:pPr marL="0" indent="0">
                        <a:buFontTx/>
                        <a:buNone/>
                      </a:pPr>
                      <a:endParaRPr lang="en-US" dirty="0"/>
                    </a:p>
                  </a:txBody>
                  <a:tcPr/>
                </a:tc>
                <a:extLst>
                  <a:ext uri="{0D108BD9-81ED-4DB2-BD59-A6C34878D82A}">
                    <a16:rowId xmlns:a16="http://schemas.microsoft.com/office/drawing/2014/main" val="1053439449"/>
                  </a:ext>
                </a:extLst>
              </a:tr>
            </a:tbl>
          </a:graphicData>
        </a:graphic>
      </p:graphicFrame>
      <p:pic>
        <p:nvPicPr>
          <p:cNvPr id="1026" name="Picture 2" descr="HSV – Wikipedie">
            <a:extLst>
              <a:ext uri="{FF2B5EF4-FFF2-40B4-BE49-F238E27FC236}">
                <a16:creationId xmlns:a16="http://schemas.microsoft.com/office/drawing/2014/main" id="{7B1DB6B7-85DD-4A0F-8EB6-39CF3BB370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2360" y="5229200"/>
            <a:ext cx="1115616" cy="83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83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Závislé a nezávislé proměnné</a:t>
            </a:r>
          </a:p>
        </p:txBody>
      </p:sp>
      <p:sp>
        <p:nvSpPr>
          <p:cNvPr id="10" name="Zástupný symbol pro obsah 9">
            <a:extLst>
              <a:ext uri="{FF2B5EF4-FFF2-40B4-BE49-F238E27FC236}">
                <a16:creationId xmlns:a16="http://schemas.microsoft.com/office/drawing/2014/main" id="{355F1252-3C9D-4001-9ED8-BF65AC2D91E2}"/>
              </a:ext>
            </a:extLst>
          </p:cNvPr>
          <p:cNvSpPr>
            <a:spLocks noGrp="1"/>
          </p:cNvSpPr>
          <p:nvPr>
            <p:ph sz="quarter" idx="10"/>
          </p:nvPr>
        </p:nvSpPr>
        <p:spPr/>
        <p:txBody>
          <a:bodyPr>
            <a:normAutofit/>
          </a:bodyPr>
          <a:lstStyle/>
          <a:p>
            <a:pPr>
              <a:buFont typeface="Arial" panose="020B0604020202020204" pitchFamily="34" charset="0"/>
              <a:buChar char="•"/>
            </a:pPr>
            <a:r>
              <a:rPr lang="cs-CZ" sz="1800" dirty="0"/>
              <a:t>Nezávislá proměnná</a:t>
            </a:r>
          </a:p>
          <a:p>
            <a:pPr lvl="1">
              <a:buFont typeface="Arial" panose="020B0604020202020204" pitchFamily="34" charset="0"/>
              <a:buChar char="•"/>
            </a:pPr>
            <a:r>
              <a:rPr lang="cs-CZ" sz="1800" dirty="0"/>
              <a:t>Ta, se kterou manipulujeme</a:t>
            </a:r>
          </a:p>
          <a:p>
            <a:pPr>
              <a:buFont typeface="Arial" panose="020B0604020202020204" pitchFamily="34" charset="0"/>
              <a:buChar char="•"/>
            </a:pPr>
            <a:r>
              <a:rPr lang="cs-CZ" sz="1800" dirty="0"/>
              <a:t>Závislá proměnná</a:t>
            </a:r>
          </a:p>
          <a:p>
            <a:pPr lvl="1">
              <a:buFont typeface="Arial" panose="020B0604020202020204" pitchFamily="34" charset="0"/>
              <a:buChar char="•"/>
            </a:pPr>
            <a:r>
              <a:rPr lang="cs-CZ" sz="1800" dirty="0"/>
              <a:t>Měřená proměnná</a:t>
            </a:r>
          </a:p>
          <a:p>
            <a:pPr lvl="1">
              <a:buFont typeface="Arial" panose="020B0604020202020204" pitchFamily="34" charset="0"/>
              <a:buChar char="•"/>
            </a:pPr>
            <a:endParaRPr lang="cs-CZ" sz="1800" dirty="0"/>
          </a:p>
          <a:p>
            <a:pPr>
              <a:buFont typeface="Arial" panose="020B0604020202020204" pitchFamily="34" charset="0"/>
              <a:buChar char="•"/>
            </a:pPr>
            <a:r>
              <a:rPr lang="cs-CZ" sz="1800" dirty="0"/>
              <a:t>Účel</a:t>
            </a:r>
          </a:p>
          <a:p>
            <a:pPr lvl="1">
              <a:buFont typeface="Arial" panose="020B0604020202020204" pitchFamily="34" charset="0"/>
              <a:buChar char="•"/>
            </a:pPr>
            <a:r>
              <a:rPr lang="cs-CZ" sz="1800" dirty="0"/>
              <a:t>Pomoc při rozhodování o tom, jak nejlépe zobrazit data</a:t>
            </a:r>
          </a:p>
          <a:p>
            <a:pPr lvl="1">
              <a:buFont typeface="Arial" panose="020B0604020202020204" pitchFamily="34" charset="0"/>
              <a:buChar char="•"/>
            </a:pPr>
            <a:endParaRPr lang="cs-CZ" sz="1800" dirty="0"/>
          </a:p>
          <a:p>
            <a:pPr>
              <a:buFont typeface="Arial" panose="020B0604020202020204" pitchFamily="34" charset="0"/>
              <a:buChar char="•"/>
            </a:pPr>
            <a:r>
              <a:rPr lang="cs-CZ" sz="1800" dirty="0"/>
              <a:t>Příklad</a:t>
            </a:r>
          </a:p>
          <a:p>
            <a:pPr lvl="1">
              <a:buFont typeface="Arial" panose="020B0604020202020204" pitchFamily="34" charset="0"/>
              <a:buChar char="•"/>
            </a:pPr>
            <a:r>
              <a:rPr lang="cs-CZ" sz="1800" dirty="0"/>
              <a:t>Vztah klíč -&gt;hodnota</a:t>
            </a:r>
          </a:p>
          <a:p>
            <a:pPr lvl="2"/>
            <a:r>
              <a:rPr lang="cs-CZ" sz="1400" dirty="0"/>
              <a:t>Nezávislá prom. -&gt; závislá prom.  </a:t>
            </a:r>
            <a:endParaRPr lang="en-US" sz="1400" dirty="0"/>
          </a:p>
        </p:txBody>
      </p:sp>
    </p:spTree>
    <p:extLst>
      <p:ext uri="{BB962C8B-B14F-4D97-AF65-F5344CB8AC3E}">
        <p14:creationId xmlns:p14="http://schemas.microsoft.com/office/powerpoint/2010/main" val="122602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Nadpis 3"/>
          <p:cNvSpPr>
            <a:spLocks noGrp="1"/>
          </p:cNvSpPr>
          <p:nvPr>
            <p:ph type="title"/>
          </p:nvPr>
        </p:nvSpPr>
        <p:spPr/>
        <p:txBody>
          <a:bodyPr>
            <a:normAutofit fontScale="90000"/>
          </a:bodyPr>
          <a:lstStyle/>
          <a:p>
            <a:r>
              <a:rPr lang="cs-CZ" sz="3600" dirty="0"/>
              <a:t>Část II.:</a:t>
            </a:r>
            <a:br>
              <a:rPr lang="cs-CZ" sz="3600" dirty="0"/>
            </a:br>
            <a:r>
              <a:rPr lang="cs-CZ" sz="3600" dirty="0"/>
              <a:t>Základní možnosti vizualizace</a:t>
            </a:r>
            <a:br>
              <a:rPr lang="cs-CZ" sz="3600" dirty="0"/>
            </a:br>
            <a:endParaRPr lang="cs-CZ" sz="3600" dirty="0"/>
          </a:p>
        </p:txBody>
      </p:sp>
    </p:spTree>
    <p:extLst>
      <p:ext uri="{BB962C8B-B14F-4D97-AF65-F5344CB8AC3E}">
        <p14:creationId xmlns:p14="http://schemas.microsoft.com/office/powerpoint/2010/main" val="426417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230187"/>
          </a:xfrm>
          <a:prstGeom prst="rect">
            <a:avLst/>
          </a:prstGeom>
          <a:noFill/>
          <a:ln w="9525">
            <a:noFill/>
            <a:miter lim="800000"/>
            <a:headEnd/>
            <a:tailEnd/>
          </a:ln>
        </p:spPr>
        <p:txBody>
          <a:bodyPr>
            <a:spAutoFit/>
          </a:bodyPr>
          <a:lstStyle/>
          <a:p>
            <a:r>
              <a:rPr lang="cs-CZ" sz="900" b="1" dirty="0">
                <a:latin typeface="Myriad Pro" pitchFamily="34" charset="0"/>
              </a:rPr>
              <a:t>Vizualizace dat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2022 | MVD</a:t>
            </a:r>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Sloupcový graf</a:t>
            </a:r>
          </a:p>
        </p:txBody>
      </p:sp>
      <p:sp>
        <p:nvSpPr>
          <p:cNvPr id="10" name="Zástupný symbol pro obsah 9">
            <a:extLst>
              <a:ext uri="{FF2B5EF4-FFF2-40B4-BE49-F238E27FC236}">
                <a16:creationId xmlns:a16="http://schemas.microsoft.com/office/drawing/2014/main" id="{355F1252-3C9D-4001-9ED8-BF65AC2D91E2}"/>
              </a:ext>
            </a:extLst>
          </p:cNvPr>
          <p:cNvSpPr>
            <a:spLocks noGrp="1"/>
          </p:cNvSpPr>
          <p:nvPr>
            <p:ph sz="quarter" idx="10"/>
          </p:nvPr>
        </p:nvSpPr>
        <p:spPr/>
        <p:txBody>
          <a:bodyPr>
            <a:normAutofit/>
          </a:bodyPr>
          <a:lstStyle/>
          <a:p>
            <a:pPr marL="0" indent="0"/>
            <a:endParaRPr lang="en-US" sz="1400" dirty="0"/>
          </a:p>
        </p:txBody>
      </p:sp>
      <p:graphicFrame>
        <p:nvGraphicFramePr>
          <p:cNvPr id="13" name="Graf 12">
            <a:extLst>
              <a:ext uri="{FF2B5EF4-FFF2-40B4-BE49-F238E27FC236}">
                <a16:creationId xmlns:a16="http://schemas.microsoft.com/office/drawing/2014/main" id="{0E41ACF4-CFAE-4B51-B504-AFC98BBB6D06}"/>
              </a:ext>
            </a:extLst>
          </p:cNvPr>
          <p:cNvGraphicFramePr/>
          <p:nvPr>
            <p:extLst>
              <p:ext uri="{D42A27DB-BD31-4B8C-83A1-F6EECF244321}">
                <p14:modId xmlns:p14="http://schemas.microsoft.com/office/powerpoint/2010/main" val="1562307313"/>
              </p:ext>
            </p:extLst>
          </p:nvPr>
        </p:nvGraphicFramePr>
        <p:xfrm>
          <a:off x="2627784" y="2492896"/>
          <a:ext cx="4200128" cy="2536056"/>
        </p:xfrm>
        <a:graphic>
          <a:graphicData uri="http://schemas.openxmlformats.org/drawingml/2006/chart">
            <c:chart xmlns:c="http://schemas.openxmlformats.org/drawingml/2006/chart" xmlns:r="http://schemas.openxmlformats.org/officeDocument/2006/relationships" r:id="rId4"/>
          </a:graphicData>
        </a:graphic>
      </p:graphicFrame>
      <p:cxnSp>
        <p:nvCxnSpPr>
          <p:cNvPr id="15" name="Přímá spojnice se šipkou 14">
            <a:extLst>
              <a:ext uri="{FF2B5EF4-FFF2-40B4-BE49-F238E27FC236}">
                <a16:creationId xmlns:a16="http://schemas.microsoft.com/office/drawing/2014/main" id="{47E7C91D-27F7-4369-8505-4CFE4E212697}"/>
              </a:ext>
            </a:extLst>
          </p:cNvPr>
          <p:cNvCxnSpPr>
            <a:cxnSpLocks/>
          </p:cNvCxnSpPr>
          <p:nvPr/>
        </p:nvCxnSpPr>
        <p:spPr>
          <a:xfrm>
            <a:off x="2051720" y="4293096"/>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Přímá spojnice se šipkou 17">
            <a:extLst>
              <a:ext uri="{FF2B5EF4-FFF2-40B4-BE49-F238E27FC236}">
                <a16:creationId xmlns:a16="http://schemas.microsoft.com/office/drawing/2014/main" id="{1DDC3B44-5604-490D-800B-DCB41A6D0D7B}"/>
              </a:ext>
            </a:extLst>
          </p:cNvPr>
          <p:cNvCxnSpPr>
            <a:cxnSpLocks/>
          </p:cNvCxnSpPr>
          <p:nvPr/>
        </p:nvCxnSpPr>
        <p:spPr>
          <a:xfrm flipV="1">
            <a:off x="2051720" y="2564904"/>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Přímá spojnice se šipkou 20">
            <a:extLst>
              <a:ext uri="{FF2B5EF4-FFF2-40B4-BE49-F238E27FC236}">
                <a16:creationId xmlns:a16="http://schemas.microsoft.com/office/drawing/2014/main" id="{3F21928E-3874-4333-9521-9E8C3E59D7DD}"/>
              </a:ext>
            </a:extLst>
          </p:cNvPr>
          <p:cNvCxnSpPr>
            <a:cxnSpLocks/>
          </p:cNvCxnSpPr>
          <p:nvPr/>
        </p:nvCxnSpPr>
        <p:spPr>
          <a:xfrm>
            <a:off x="5220072" y="5301208"/>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Přímá spojnice se šipkou 22">
            <a:extLst>
              <a:ext uri="{FF2B5EF4-FFF2-40B4-BE49-F238E27FC236}">
                <a16:creationId xmlns:a16="http://schemas.microsoft.com/office/drawing/2014/main" id="{18C1D111-0DE9-4C90-9D9A-364628CD69E7}"/>
              </a:ext>
            </a:extLst>
          </p:cNvPr>
          <p:cNvCxnSpPr>
            <a:cxnSpLocks/>
          </p:cNvCxnSpPr>
          <p:nvPr/>
        </p:nvCxnSpPr>
        <p:spPr>
          <a:xfrm flipH="1">
            <a:off x="2555776" y="5287871"/>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ovéPole 24">
            <a:extLst>
              <a:ext uri="{FF2B5EF4-FFF2-40B4-BE49-F238E27FC236}">
                <a16:creationId xmlns:a16="http://schemas.microsoft.com/office/drawing/2014/main" id="{1F14D4F3-9408-4E15-AAD3-216C569065A8}"/>
              </a:ext>
            </a:extLst>
          </p:cNvPr>
          <p:cNvSpPr txBox="1"/>
          <p:nvPr/>
        </p:nvSpPr>
        <p:spPr>
          <a:xfrm>
            <a:off x="3983946" y="4976357"/>
            <a:ext cx="1158779" cy="923330"/>
          </a:xfrm>
          <a:prstGeom prst="rect">
            <a:avLst/>
          </a:prstGeom>
          <a:noFill/>
        </p:spPr>
        <p:txBody>
          <a:bodyPr wrap="none" rtlCol="0">
            <a:spAutoFit/>
          </a:bodyPr>
          <a:lstStyle/>
          <a:p>
            <a:pPr algn="ctr"/>
            <a:r>
              <a:rPr lang="cs-CZ" dirty="0"/>
              <a:t>Diskrétní</a:t>
            </a:r>
          </a:p>
          <a:p>
            <a:pPr algn="ctr"/>
            <a:r>
              <a:rPr lang="cs-CZ" dirty="0"/>
              <a:t>nezávislá</a:t>
            </a:r>
          </a:p>
          <a:p>
            <a:pPr algn="ctr"/>
            <a:r>
              <a:rPr lang="cs-CZ" dirty="0"/>
              <a:t>proměnná</a:t>
            </a:r>
            <a:endParaRPr lang="en-US" dirty="0"/>
          </a:p>
        </p:txBody>
      </p:sp>
      <p:sp>
        <p:nvSpPr>
          <p:cNvPr id="27" name="TextovéPole 26">
            <a:extLst>
              <a:ext uri="{FF2B5EF4-FFF2-40B4-BE49-F238E27FC236}">
                <a16:creationId xmlns:a16="http://schemas.microsoft.com/office/drawing/2014/main" id="{B294AAC9-BF8F-438D-9987-8D447FCC892E}"/>
              </a:ext>
            </a:extLst>
          </p:cNvPr>
          <p:cNvSpPr txBox="1"/>
          <p:nvPr/>
        </p:nvSpPr>
        <p:spPr>
          <a:xfrm>
            <a:off x="1378811" y="3299259"/>
            <a:ext cx="1345818" cy="923330"/>
          </a:xfrm>
          <a:prstGeom prst="rect">
            <a:avLst/>
          </a:prstGeom>
          <a:noFill/>
        </p:spPr>
        <p:txBody>
          <a:bodyPr wrap="none" rtlCol="0">
            <a:spAutoFit/>
          </a:bodyPr>
          <a:lstStyle/>
          <a:p>
            <a:pPr algn="ctr"/>
            <a:r>
              <a:rPr lang="cs-CZ" dirty="0"/>
              <a:t>Kvantitativní</a:t>
            </a:r>
          </a:p>
          <a:p>
            <a:pPr algn="ctr"/>
            <a:r>
              <a:rPr lang="cs-CZ" dirty="0"/>
              <a:t>závislá</a:t>
            </a:r>
          </a:p>
          <a:p>
            <a:pPr algn="ctr"/>
            <a:r>
              <a:rPr lang="cs-CZ" dirty="0"/>
              <a:t>proměnná</a:t>
            </a:r>
            <a:endParaRPr lang="en-US" dirty="0"/>
          </a:p>
        </p:txBody>
      </p:sp>
    </p:spTree>
    <p:extLst>
      <p:ext uri="{BB962C8B-B14F-4D97-AF65-F5344CB8AC3E}">
        <p14:creationId xmlns:p14="http://schemas.microsoft.com/office/powerpoint/2010/main" val="2296093092"/>
      </p:ext>
    </p:extLst>
  </p:cSld>
  <p:clrMapOvr>
    <a:masterClrMapping/>
  </p:clrMapOvr>
</p:sld>
</file>

<file path=ppt/theme/theme1.xml><?xml version="1.0" encoding="utf-8"?>
<a:theme xmlns:a="http://schemas.openxmlformats.org/drawingml/2006/main" name="EFšablonaPowerPoint2011Cz">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UL">
      <a:majorFont>
        <a:latin typeface="Myriad Pro"/>
        <a:ea typeface=""/>
        <a:cs typeface=""/>
      </a:majorFont>
      <a:minorFont>
        <a:latin typeface="Myriad Pro"/>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43887</TotalTime>
  <Words>5576</Words>
  <Application>Microsoft Office PowerPoint</Application>
  <PresentationFormat>Předvádění na obrazovce (4:3)</PresentationFormat>
  <Paragraphs>544</Paragraphs>
  <Slides>43</Slides>
  <Notes>43</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43</vt:i4>
      </vt:variant>
    </vt:vector>
  </HeadingPairs>
  <TitlesOfParts>
    <vt:vector size="48" baseType="lpstr">
      <vt:lpstr>Arial</vt:lpstr>
      <vt:lpstr>Calibri</vt:lpstr>
      <vt:lpstr>Cambria Math</vt:lpstr>
      <vt:lpstr>Myriad Pro</vt:lpstr>
      <vt:lpstr>EFšablonaPowerPoint2011Cz</vt:lpstr>
      <vt:lpstr>Vizualizace dat</vt:lpstr>
      <vt:lpstr>Část I.: Úvod, dělení dat</vt:lpstr>
      <vt:lpstr>Důvod vizualizace dat</vt:lpstr>
      <vt:lpstr>Systém vizualizace dat</vt:lpstr>
      <vt:lpstr>Druhy dat</vt:lpstr>
      <vt:lpstr>Druhy dat</vt:lpstr>
      <vt:lpstr>Závislé a nezávislé proměnné</vt:lpstr>
      <vt:lpstr>Část II.: Základní možnosti vizualizace </vt:lpstr>
      <vt:lpstr>Sloupcový graf</vt:lpstr>
      <vt:lpstr>Liniový graf</vt:lpstr>
      <vt:lpstr>Bodový graf</vt:lpstr>
      <vt:lpstr>Ganttův diagram</vt:lpstr>
      <vt:lpstr>Tabulka</vt:lpstr>
      <vt:lpstr>Co použít?</vt:lpstr>
      <vt:lpstr>Část III.: Další možnosti vizualizace a kdy je využít </vt:lpstr>
      <vt:lpstr>Porovnání hodnot</vt:lpstr>
      <vt:lpstr>Porovnání hodnot</vt:lpstr>
      <vt:lpstr>Porovnání hodnot</vt:lpstr>
      <vt:lpstr>Porovnání rozložení</vt:lpstr>
      <vt:lpstr>Vizualizace rozložení</vt:lpstr>
      <vt:lpstr>Vizualizace hierarchií</vt:lpstr>
      <vt:lpstr>Vizualizace hierarchií</vt:lpstr>
      <vt:lpstr>Vizualizace hierarchií</vt:lpstr>
      <vt:lpstr>Vizualizace hierarchií</vt:lpstr>
      <vt:lpstr>Vizualizace hierarchií</vt:lpstr>
      <vt:lpstr>Vizualizace propojení</vt:lpstr>
      <vt:lpstr>Vizualizace trendu</vt:lpstr>
      <vt:lpstr>Geografické vizualizace</vt:lpstr>
      <vt:lpstr>Část IV.: Redukce dimenzionality dat pro vizualizaci </vt:lpstr>
      <vt:lpstr>PCA – opakování z USU</vt:lpstr>
      <vt:lpstr>PCA – opakování z USU</vt:lpstr>
      <vt:lpstr>t-SNE</vt:lpstr>
      <vt:lpstr>t-SNE algoritmus</vt:lpstr>
      <vt:lpstr>t-SNE parametry</vt:lpstr>
      <vt:lpstr>Část V.: Knihovny a nástroje pro vizualizaci dat </vt:lpstr>
      <vt:lpstr>Nejpopulárnější Python knihovny</vt:lpstr>
      <vt:lpstr>Nástroje pro vizualizaci dat</vt:lpstr>
      <vt:lpstr>Tableau</vt:lpstr>
      <vt:lpstr>Tableau</vt:lpstr>
      <vt:lpstr>Tableau</vt:lpstr>
      <vt:lpstr>Tableau</vt:lpstr>
      <vt:lpstr>Schneiderman’s mantra</vt:lpstr>
      <vt:lpstr>Užitečná literatura / kurzy</vt:lpstr>
    </vt:vector>
  </TitlesOfParts>
  <Company>TUL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Caidler</dc:creator>
  <cp:keywords>TUL</cp:keywords>
  <cp:lastModifiedBy>František Kynych</cp:lastModifiedBy>
  <cp:revision>215</cp:revision>
  <dcterms:created xsi:type="dcterms:W3CDTF">2011-11-10T13:50:52Z</dcterms:created>
  <dcterms:modified xsi:type="dcterms:W3CDTF">2022-10-05T18:44:31Z</dcterms:modified>
</cp:coreProperties>
</file>