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embeddedFontLst>
    <p:embeddedFont>
      <p:font typeface="KOHFRA+Avenir Next LT Pro Bold" panose="020B0604020202020204" charset="-18"/>
      <p:regular r:id="rId22"/>
    </p:embeddedFont>
    <p:embeddedFont>
      <p:font typeface="NGQJMN+Avenir Next LT Pro" panose="020B0604020202020204" charset="-18"/>
      <p:regular r:id="rId23"/>
    </p:embeddedFont>
    <p:embeddedFont>
      <p:font typeface="Bell MT" panose="02020503060305020303" pitchFamily="18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SLDRQ+Avenir Next LT Pro" panose="020B0604020202020204" charset="-18"/>
      <p:regular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Bookman Old Style" panose="02050604050505020204" pitchFamily="18" charset="0"/>
      <p:regular r:id="rId36"/>
      <p:bold r:id="rId37"/>
      <p:italic r:id="rId38"/>
      <p:boldItalic r:id="rId39"/>
    </p:embeddedFont>
  </p:embeddedFontLst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7730" y="2292227"/>
            <a:ext cx="3919487" cy="2482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05"/>
              </a:lnSpc>
              <a:spcBef>
                <a:spcPts val="0"/>
              </a:spcBef>
              <a:spcAft>
                <a:spcPts val="0"/>
              </a:spcAft>
            </a:pPr>
            <a:r>
              <a:rPr sz="8800" spc="-18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</a:p>
          <a:p>
            <a:pPr marL="0" marR="0">
              <a:lnSpc>
                <a:spcPts val="9538"/>
              </a:lnSpc>
              <a:spcBef>
                <a:spcPts val="0"/>
              </a:spcBef>
              <a:spcAft>
                <a:spcPts val="0"/>
              </a:spcAft>
            </a:pPr>
            <a:r>
              <a:rPr sz="8800" spc="-29" dirty="0">
                <a:solidFill>
                  <a:srgbClr val="FFFFFF"/>
                </a:solidFill>
                <a:latin typeface="Bell MT"/>
                <a:cs typeface="Bell M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7729" y="5077338"/>
            <a:ext cx="3919487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M</a:t>
            </a:r>
            <a:r>
              <a:rPr sz="1600" spc="-9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E</a:t>
            </a:r>
            <a:r>
              <a:rPr sz="1600" spc="-14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</a:t>
            </a:r>
            <a:r>
              <a:rPr sz="1600" spc="-12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spc="2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TO</a:t>
            </a:r>
            <a:r>
              <a:rPr sz="1600" spc="-32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R</a:t>
            </a:r>
            <a:r>
              <a:rPr sz="1600" spc="-8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:</a:t>
            </a:r>
            <a:r>
              <a:rPr sz="1600" spc="69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</a:t>
            </a:r>
            <a:r>
              <a:rPr sz="1600" spc="-10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</a:t>
            </a:r>
            <a:r>
              <a:rPr sz="1600" spc="-1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</a:t>
            </a:r>
            <a:r>
              <a:rPr sz="1600" spc="-12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</a:t>
            </a:r>
            <a:r>
              <a:rPr sz="1600" spc="-1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Š</a:t>
            </a:r>
            <a:r>
              <a:rPr sz="1600" spc="-10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A</a:t>
            </a:r>
            <a:r>
              <a:rPr sz="1600" spc="65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M</a:t>
            </a:r>
            <a:r>
              <a:rPr sz="1600" spc="-9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</a:t>
            </a:r>
            <a:r>
              <a:rPr sz="1600" spc="-1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L</a:t>
            </a:r>
            <a:r>
              <a:rPr sz="1600" spc="-9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</a:t>
            </a:r>
            <a:r>
              <a:rPr sz="1600" spc="-1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Č</a:t>
            </a:r>
            <a:r>
              <a:rPr sz="1600" spc="-12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</a:t>
            </a:r>
            <a:r>
              <a:rPr sz="1600" spc="-1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16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Ć</a:t>
            </a:r>
            <a:endParaRPr lang="hr-HR" sz="1600" dirty="0" smtClean="0">
              <a:solidFill>
                <a:srgbClr val="FFFFFF"/>
              </a:solidFill>
              <a:latin typeface="Bookman Old Style" panose="02050604050505020204" pitchFamily="18" charset="0"/>
              <a:cs typeface="OSLDRQ+Avenir Next LT Pro"/>
            </a:endParaRPr>
          </a:p>
          <a:p>
            <a:pPr marL="0" marR="0">
              <a:lnSpc>
                <a:spcPts val="1913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16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Anastazija </a:t>
            </a:r>
            <a:r>
              <a:rPr lang="hr-HR" sz="1600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Širol</a:t>
            </a:r>
            <a:r>
              <a:rPr lang="hr-HR" sz="16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, Dora Brajan, Lana </a:t>
            </a:r>
            <a:r>
              <a:rPr lang="hr-HR" sz="1600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Pavlić</a:t>
            </a:r>
            <a:r>
              <a:rPr lang="hr-HR" sz="16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, Antonio Batinić, Gabriel Pavić, Sara Gruber</a:t>
            </a:r>
            <a:endParaRPr sz="1600" dirty="0">
              <a:solidFill>
                <a:srgbClr val="FFFFFF"/>
              </a:solidFill>
              <a:latin typeface="Bookman Old Style" panose="02050604050505020204" pitchFamily="18" charset="0"/>
              <a:cs typeface="OSLDRQ+Avenir Next L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567229"/>
            <a:ext cx="7475981" cy="170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635"/>
              </a:lnSpc>
              <a:spcBef>
                <a:spcPts val="0"/>
              </a:spcBef>
              <a:spcAft>
                <a:spcPts val="0"/>
              </a:spcAft>
            </a:pPr>
            <a:r>
              <a:rPr sz="6000" spc="-68" dirty="0">
                <a:solidFill>
                  <a:srgbClr val="FFFFFF"/>
                </a:solidFill>
                <a:latin typeface="Bell MT"/>
                <a:cs typeface="Bell MT"/>
              </a:rPr>
              <a:t>OSTALI</a:t>
            </a:r>
            <a:r>
              <a:rPr sz="6000" spc="73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34" dirty="0">
                <a:solidFill>
                  <a:srgbClr val="FFFFFF"/>
                </a:solidFill>
                <a:latin typeface="Bell MT"/>
                <a:cs typeface="Bell MT"/>
              </a:rPr>
              <a:t>TURINGOVI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spc="-17" dirty="0">
                <a:solidFill>
                  <a:srgbClr val="FFFFFF"/>
                </a:solidFill>
                <a:latin typeface="Bell MT"/>
                <a:cs typeface="Bell MT"/>
              </a:rPr>
              <a:t>STROJEVI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086" y="2690148"/>
            <a:ext cx="1007643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spc="-2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Varijante</a:t>
            </a:r>
            <a:r>
              <a:rPr sz="3200" spc="-17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Determinističkog</a:t>
            </a:r>
            <a:r>
              <a:rPr sz="3200" spc="-4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Turingovog</a:t>
            </a:r>
            <a:r>
              <a:rPr sz="3200" spc="-3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2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stroja: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3126" y="3352169"/>
            <a:ext cx="6859057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•</a:t>
            </a:r>
            <a:r>
              <a:rPr sz="2400" spc="-7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</a:t>
            </a:r>
            <a:r>
              <a:rPr sz="24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neograničenom</a:t>
            </a:r>
            <a:r>
              <a:rPr sz="2400" spc="10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2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trakom</a:t>
            </a:r>
            <a:r>
              <a:rPr sz="2400" spc="1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</a:t>
            </a:r>
            <a:r>
              <a:rPr sz="24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lijeva</a:t>
            </a:r>
          </a:p>
          <a:p>
            <a:pPr marL="0" marR="0">
              <a:lnSpc>
                <a:spcPts val="3007"/>
              </a:lnSpc>
              <a:spcBef>
                <a:spcPts val="371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•</a:t>
            </a:r>
            <a:r>
              <a:rPr sz="2400" spc="-7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</a:t>
            </a:r>
            <a:r>
              <a:rPr sz="24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više</a:t>
            </a:r>
            <a:r>
              <a:rPr sz="2400" spc="5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traka</a:t>
            </a:r>
          </a:p>
          <a:p>
            <a:pPr marL="0" marR="0">
              <a:lnSpc>
                <a:spcPts val="3007"/>
              </a:lnSpc>
              <a:spcBef>
                <a:spcPts val="297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•</a:t>
            </a:r>
            <a:r>
              <a:rPr sz="2400" spc="-7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Sa</a:t>
            </a:r>
            <a:r>
              <a:rPr sz="2400" spc="-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dvočlanim</a:t>
            </a:r>
            <a:r>
              <a:rPr sz="2400" spc="10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skupom</a:t>
            </a:r>
            <a:r>
              <a:rPr sz="2400" spc="2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završnih</a:t>
            </a:r>
            <a:r>
              <a:rPr sz="2400" spc="1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stanja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0087" y="4751687"/>
            <a:ext cx="986040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7"/>
              </a:lnSpc>
              <a:spcBef>
                <a:spcPts val="0"/>
              </a:spcBef>
              <a:spcAft>
                <a:spcPts val="0"/>
              </a:spcAft>
            </a:pPr>
            <a:r>
              <a:rPr sz="32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Nedeterministički</a:t>
            </a:r>
            <a:r>
              <a:rPr sz="3200" spc="-29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Turingov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3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0087" y="5613053"/>
            <a:ext cx="740771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Univerzalni</a:t>
            </a:r>
            <a:r>
              <a:rPr sz="3200" spc="-24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Turingov</a:t>
            </a:r>
            <a:r>
              <a:rPr sz="3200" spc="-8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3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571364"/>
            <a:ext cx="4496326" cy="334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07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FFFFFF"/>
                </a:solidFill>
                <a:latin typeface="Bell MT"/>
                <a:cs typeface="Bell MT"/>
              </a:rPr>
              <a:t>PRIMJER</a:t>
            </a:r>
          </a:p>
          <a:p>
            <a:pPr marL="0" marR="0">
              <a:lnSpc>
                <a:spcPts val="517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41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</a:p>
          <a:p>
            <a:pPr marL="0" marR="0">
              <a:lnSpc>
                <a:spcPts val="5182"/>
              </a:lnSpc>
              <a:spcBef>
                <a:spcPts val="0"/>
              </a:spcBef>
              <a:spcAft>
                <a:spcPts val="0"/>
              </a:spcAft>
            </a:pPr>
            <a:r>
              <a:rPr sz="4800" spc="-39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  <a:r>
              <a:rPr sz="4800" spc="188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4800" dirty="0">
                <a:solidFill>
                  <a:srgbClr val="FFFFFF"/>
                </a:solidFill>
                <a:latin typeface="Bell MT"/>
                <a:cs typeface="Bell MT"/>
              </a:rPr>
              <a:t>U</a:t>
            </a:r>
          </a:p>
          <a:p>
            <a:pPr marL="0" marR="0">
              <a:lnSpc>
                <a:spcPts val="5183"/>
              </a:lnSpc>
              <a:spcBef>
                <a:spcPts val="0"/>
              </a:spcBef>
              <a:spcAft>
                <a:spcPts val="0"/>
              </a:spcAft>
            </a:pPr>
            <a:r>
              <a:rPr sz="4800" spc="-51" dirty="0">
                <a:solidFill>
                  <a:srgbClr val="FFFFFF"/>
                </a:solidFill>
                <a:latin typeface="Bell MT"/>
                <a:cs typeface="Bell MT"/>
              </a:rPr>
              <a:t>TURINGOVOM</a:t>
            </a:r>
          </a:p>
          <a:p>
            <a:pPr marL="0" marR="0">
              <a:lnSpc>
                <a:spcPts val="5182"/>
              </a:lnSpc>
              <a:spcBef>
                <a:spcPts val="0"/>
              </a:spcBef>
              <a:spcAft>
                <a:spcPts val="0"/>
              </a:spcAft>
            </a:pPr>
            <a:r>
              <a:rPr sz="4800" spc="-36" dirty="0">
                <a:solidFill>
                  <a:srgbClr val="FFFFFF"/>
                </a:solidFill>
                <a:latin typeface="Bell MT"/>
                <a:cs typeface="Bell MT"/>
              </a:rPr>
              <a:t>STROJU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376" y="4725144"/>
            <a:ext cx="11377657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30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Ukoliko</a:t>
            </a:r>
            <a:r>
              <a:rPr sz="3000" spc="9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6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izbaci</a:t>
            </a:r>
            <a:r>
              <a:rPr sz="3000" spc="-4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-1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DA</a:t>
            </a:r>
            <a:r>
              <a:rPr sz="3000" spc="9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3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program</a:t>
            </a:r>
            <a:r>
              <a:rPr sz="3000" spc="1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9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se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7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nastavlja</a:t>
            </a:r>
            <a:r>
              <a:rPr sz="3000" spc="-16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vrtiti</a:t>
            </a:r>
            <a:r>
              <a:rPr sz="3000" spc="-22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6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beskinačno</a:t>
            </a:r>
          </a:p>
          <a:p>
            <a:pPr marL="0" marR="0">
              <a:lnSpc>
                <a:spcPts val="3644"/>
              </a:lnSpc>
              <a:spcBef>
                <a:spcPts val="1887"/>
              </a:spcBef>
              <a:spcAft>
                <a:spcPts val="0"/>
              </a:spcAft>
            </a:pP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Arial"/>
              </a:rPr>
              <a:t>•</a:t>
            </a:r>
            <a:r>
              <a:rPr sz="3000" spc="300" dirty="0">
                <a:solidFill>
                  <a:srgbClr val="FFFFFF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sz="3000" spc="2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Ukoliko</a:t>
            </a:r>
            <a:r>
              <a:rPr sz="3000" spc="9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6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izbaci</a:t>
            </a:r>
            <a:r>
              <a:rPr sz="3000" spc="-4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10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NE</a:t>
            </a:r>
            <a:r>
              <a:rPr sz="3000" spc="-8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3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program</a:t>
            </a:r>
            <a:r>
              <a:rPr sz="3000" spc="10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5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prestaje</a:t>
            </a:r>
            <a:r>
              <a:rPr sz="3000" spc="-10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</a:t>
            </a:r>
            <a:r>
              <a:rPr sz="3000" spc="9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4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radom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8315" y="1763823"/>
            <a:ext cx="3720916" cy="25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6635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PRIMJER</a:t>
            </a:r>
          </a:p>
          <a:p>
            <a:pPr marL="104775" marR="0">
              <a:lnSpc>
                <a:spcPts val="6457"/>
              </a:lnSpc>
              <a:spcBef>
                <a:spcPts val="0"/>
              </a:spcBef>
              <a:spcAft>
                <a:spcPts val="0"/>
              </a:spcAft>
            </a:pPr>
            <a:r>
              <a:rPr sz="6000" spc="-117" dirty="0">
                <a:solidFill>
                  <a:srgbClr val="FFFFFF"/>
                </a:solidFill>
                <a:latin typeface="Bell MT"/>
                <a:cs typeface="Bell MT"/>
              </a:rPr>
              <a:t>KO</a:t>
            </a:r>
            <a:r>
              <a:rPr sz="6000" spc="-1523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141" dirty="0">
                <a:solidFill>
                  <a:srgbClr val="FFFFFF"/>
                </a:solidFill>
                <a:latin typeface="Bell MT"/>
                <a:cs typeface="Bell MT"/>
              </a:rPr>
              <a:t>DA</a:t>
            </a:r>
            <a:r>
              <a:rPr sz="6000" spc="214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ZA</a:t>
            </a:r>
          </a:p>
          <a:p>
            <a:pPr marL="0" marR="0">
              <a:lnSpc>
                <a:spcPts val="6535"/>
              </a:lnSpc>
              <a:spcBef>
                <a:spcPts val="0"/>
              </a:spcBef>
              <a:spcAft>
                <a:spcPts val="0"/>
              </a:spcAft>
            </a:pPr>
            <a:r>
              <a:rPr sz="6000" spc="-5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0930" y="4233834"/>
            <a:ext cx="5006221" cy="8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637"/>
              </a:lnSpc>
              <a:spcBef>
                <a:spcPts val="0"/>
              </a:spcBef>
              <a:spcAft>
                <a:spcPts val="0"/>
              </a:spcAft>
            </a:pPr>
            <a:r>
              <a:rPr sz="6000" spc="-35" dirty="0">
                <a:solidFill>
                  <a:srgbClr val="FFFFFF"/>
                </a:solidFill>
                <a:latin typeface="Bell MT"/>
                <a:cs typeface="Bell MT"/>
              </a:rPr>
              <a:t>PROBLEM</a:t>
            </a:r>
            <a:r>
              <a:rPr sz="6000" spc="46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(1.)</a:t>
            </a:r>
          </a:p>
        </p:txBody>
      </p:sp>
      <p:grpSp>
        <p:nvGrpSpPr>
          <p:cNvPr id="13" name="Grupa 12"/>
          <p:cNvGrpSpPr/>
          <p:nvPr/>
        </p:nvGrpSpPr>
        <p:grpSpPr>
          <a:xfrm>
            <a:off x="6107430" y="1356597"/>
            <a:ext cx="5216578" cy="4192898"/>
            <a:chOff x="6107430" y="1356597"/>
            <a:chExt cx="5216578" cy="4192898"/>
          </a:xfrm>
        </p:grpSpPr>
        <p:sp>
          <p:nvSpPr>
            <p:cNvPr id="3" name="object 3"/>
            <p:cNvSpPr txBox="1"/>
            <p:nvPr/>
          </p:nvSpPr>
          <p:spPr>
            <a:xfrm>
              <a:off x="6107430" y="1356597"/>
              <a:ext cx="3939503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8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def</a:t>
              </a:r>
              <a:r>
                <a:rPr sz="2000" spc="-8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halting_oracle(f,</a:t>
              </a:r>
              <a:r>
                <a:rPr sz="2000" spc="-2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input):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431534" y="1919080"/>
              <a:ext cx="4593733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-1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pretpostavimo</a:t>
              </a:r>
              <a:r>
                <a:rPr sz="2000" spc="-18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da</a:t>
              </a:r>
              <a:r>
                <a:rPr sz="2000" spc="-12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ova</a:t>
              </a:r>
              <a:r>
                <a:rPr sz="2000" spc="-10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funkcija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374384" y="2357992"/>
              <a:ext cx="4949624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može</a:t>
              </a:r>
              <a:r>
                <a:rPr sz="2000" spc="-11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riješiti</a:t>
              </a:r>
              <a:r>
                <a:rPr sz="2000" spc="-183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7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problem</a:t>
              </a:r>
              <a:r>
                <a:rPr sz="2000" spc="-23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zaustavljanja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31534" y="2920170"/>
              <a:ext cx="2614654" cy="15321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result</a:t>
              </a:r>
              <a:r>
                <a:rPr sz="2000" spc="-25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=</a:t>
              </a:r>
              <a:r>
                <a:rPr sz="2000" spc="9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f(input)</a:t>
              </a:r>
            </a:p>
            <a:p>
              <a:pPr marL="0" marR="0">
                <a:lnSpc>
                  <a:spcPts val="2823"/>
                </a:lnSpc>
                <a:spcBef>
                  <a:spcPts val="1684"/>
                </a:spcBef>
                <a:spcAft>
                  <a:spcPts val="0"/>
                </a:spcAft>
              </a:pPr>
              <a:r>
                <a:rPr sz="2000" spc="8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if</a:t>
              </a:r>
              <a:r>
                <a:rPr sz="2000" spc="-9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result</a:t>
              </a:r>
              <a:r>
                <a:rPr sz="2000" spc="-9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==</a:t>
              </a:r>
              <a:r>
                <a:rPr sz="2000" spc="-13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"halt":</a:t>
              </a:r>
            </a:p>
            <a:p>
              <a:pPr marL="314706" marR="0">
                <a:lnSpc>
                  <a:spcPts val="2826"/>
                </a:lnSpc>
                <a:spcBef>
                  <a:spcPts val="1654"/>
                </a:spcBef>
                <a:spcAft>
                  <a:spcPts val="0"/>
                </a:spcAft>
              </a:pPr>
              <a:r>
                <a:rPr sz="2000" spc="4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return</a:t>
              </a:r>
              <a:r>
                <a:rPr sz="2000" spc="-18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True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431534" y="4618466"/>
              <a:ext cx="822425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6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else: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746240" y="5190422"/>
              <a:ext cx="1797674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4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return</a:t>
              </a:r>
              <a:r>
                <a:rPr sz="2000" spc="-18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False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8315" y="1763823"/>
            <a:ext cx="3720916" cy="25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6635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PRIMJER</a:t>
            </a:r>
          </a:p>
          <a:p>
            <a:pPr marL="104775" marR="0">
              <a:lnSpc>
                <a:spcPts val="6457"/>
              </a:lnSpc>
              <a:spcBef>
                <a:spcPts val="0"/>
              </a:spcBef>
              <a:spcAft>
                <a:spcPts val="0"/>
              </a:spcAft>
            </a:pPr>
            <a:r>
              <a:rPr sz="6000" spc="-117" dirty="0">
                <a:solidFill>
                  <a:srgbClr val="FFFFFF"/>
                </a:solidFill>
                <a:latin typeface="Bell MT"/>
                <a:cs typeface="Bell MT"/>
              </a:rPr>
              <a:t>KO</a:t>
            </a:r>
            <a:r>
              <a:rPr sz="6000" spc="-1523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141" dirty="0">
                <a:solidFill>
                  <a:srgbClr val="FFFFFF"/>
                </a:solidFill>
                <a:latin typeface="Bell MT"/>
                <a:cs typeface="Bell MT"/>
              </a:rPr>
              <a:t>DA</a:t>
            </a:r>
            <a:r>
              <a:rPr sz="6000" spc="214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ZA</a:t>
            </a:r>
          </a:p>
          <a:p>
            <a:pPr marL="0" marR="0">
              <a:lnSpc>
                <a:spcPts val="6535"/>
              </a:lnSpc>
              <a:spcBef>
                <a:spcPts val="0"/>
              </a:spcBef>
              <a:spcAft>
                <a:spcPts val="0"/>
              </a:spcAft>
            </a:pPr>
            <a:r>
              <a:rPr sz="6000" spc="-5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0930" y="4233834"/>
            <a:ext cx="5006221" cy="8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637"/>
              </a:lnSpc>
              <a:spcBef>
                <a:spcPts val="0"/>
              </a:spcBef>
              <a:spcAft>
                <a:spcPts val="0"/>
              </a:spcAft>
            </a:pPr>
            <a:r>
              <a:rPr sz="6000" spc="-35" dirty="0">
                <a:solidFill>
                  <a:srgbClr val="FFFFFF"/>
                </a:solidFill>
                <a:latin typeface="Bell MT"/>
                <a:cs typeface="Bell MT"/>
              </a:rPr>
              <a:t>PROBLEM</a:t>
            </a:r>
            <a:r>
              <a:rPr sz="6000" spc="46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(2.)</a:t>
            </a:r>
          </a:p>
        </p:txBody>
      </p:sp>
      <p:grpSp>
        <p:nvGrpSpPr>
          <p:cNvPr id="14" name="Grupa 13"/>
          <p:cNvGrpSpPr/>
          <p:nvPr/>
        </p:nvGrpSpPr>
        <p:grpSpPr>
          <a:xfrm>
            <a:off x="6193790" y="262674"/>
            <a:ext cx="5594915" cy="5216956"/>
            <a:chOff x="6193790" y="262674"/>
            <a:chExt cx="5594915" cy="5216956"/>
          </a:xfrm>
        </p:grpSpPr>
        <p:sp>
          <p:nvSpPr>
            <p:cNvPr id="3" name="object 3"/>
            <p:cNvSpPr txBox="1"/>
            <p:nvPr/>
          </p:nvSpPr>
          <p:spPr>
            <a:xfrm>
              <a:off x="6193790" y="262674"/>
              <a:ext cx="5296887" cy="8592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def</a:t>
              </a:r>
              <a:r>
                <a:rPr sz="2000" spc="9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paradoxical_program(halt_oracle):</a:t>
              </a:r>
            </a:p>
            <a:p>
              <a:pPr marL="305181" marR="0">
                <a:lnSpc>
                  <a:spcPts val="2641"/>
                </a:lnSpc>
                <a:spcBef>
                  <a:spcPts val="146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9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Definira</a:t>
              </a:r>
              <a:r>
                <a:rPr sz="2000" spc="-14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3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paradoks</a:t>
              </a: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498971" y="1292339"/>
              <a:ext cx="1822921" cy="333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def</a:t>
              </a:r>
              <a:r>
                <a:rPr sz="2000" spc="9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g(input):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804025" y="1808010"/>
              <a:ext cx="3157876" cy="333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if</a:t>
              </a:r>
              <a:r>
                <a:rPr sz="2000" spc="10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halt_oracle(g,</a:t>
              </a:r>
              <a:r>
                <a:rPr sz="2000" spc="-20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input):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60871" y="2322868"/>
              <a:ext cx="5327834" cy="718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47953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62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1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Ako</a:t>
              </a:r>
              <a:r>
                <a:rPr sz="2000" spc="11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se</a:t>
              </a:r>
              <a:r>
                <a:rPr sz="2000" spc="7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g</a:t>
              </a:r>
              <a:r>
                <a:rPr sz="2000" spc="8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zaustavi</a:t>
              </a:r>
              <a:r>
                <a:rPr sz="2000" spc="-2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na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ulazu</a:t>
              </a:r>
              <a:r>
                <a:rPr sz="2000" spc="6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onda</a:t>
              </a:r>
            </a:p>
            <a:p>
              <a:pPr marL="0" marR="0">
                <a:lnSpc>
                  <a:spcPts val="2641"/>
                </a:lnSpc>
                <a:spcBef>
                  <a:spcPts val="363"/>
                </a:spcBef>
                <a:spcAft>
                  <a:spcPts val="0"/>
                </a:spcAft>
              </a:pPr>
              <a:r>
                <a:rPr sz="2000" spc="9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će</a:t>
              </a:r>
              <a:r>
                <a:rPr sz="2000" spc="-33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8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uči</a:t>
              </a:r>
              <a:r>
                <a:rPr sz="2000" spc="-6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u</a:t>
              </a:r>
              <a:r>
                <a:rPr sz="2000" spc="4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beskonačnu</a:t>
              </a:r>
              <a:r>
                <a:rPr sz="2000" spc="-8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1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petlju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108825" y="3219616"/>
              <a:ext cx="1598653" cy="8592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6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while</a:t>
              </a:r>
              <a:r>
                <a:rPr sz="2000" spc="-6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1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True:</a:t>
              </a:r>
            </a:p>
            <a:p>
              <a:pPr marL="305181" marR="0">
                <a:lnSpc>
                  <a:spcPts val="2641"/>
                </a:lnSpc>
                <a:spcBef>
                  <a:spcPts val="1462"/>
                </a:spcBef>
                <a:spcAft>
                  <a:spcPts val="0"/>
                </a:spcAft>
              </a:pPr>
              <a:r>
                <a:rPr sz="2000" spc="4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pass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804025" y="4249586"/>
              <a:ext cx="788140" cy="333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7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else: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108825" y="4755299"/>
              <a:ext cx="4258241" cy="333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2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1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Ako</a:t>
              </a:r>
              <a:r>
                <a:rPr sz="2000" spc="11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se</a:t>
              </a:r>
              <a:r>
                <a:rPr sz="2000" spc="7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g</a:t>
              </a:r>
              <a:r>
                <a:rPr sz="2000" spc="8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ne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zaustavi</a:t>
              </a:r>
              <a:r>
                <a:rPr sz="2000" spc="4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na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ulazu</a:t>
              </a: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460871" y="5146205"/>
              <a:ext cx="2816302" cy="333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6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onda</a:t>
              </a:r>
              <a:r>
                <a:rPr sz="2000" spc="15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9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će</a:t>
              </a:r>
              <a:r>
                <a:rPr sz="2000" spc="-33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71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se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1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zaustavit</a:t>
              </a: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98971" y="5660821"/>
            <a:ext cx="238054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853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spc="4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return</a:t>
            </a:r>
            <a:r>
              <a:rPr sz="2000" spc="8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spc="5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"halt"</a:t>
            </a:r>
          </a:p>
          <a:p>
            <a:pPr marL="0" marR="0">
              <a:lnSpc>
                <a:spcPts val="2641"/>
              </a:lnSpc>
              <a:spcBef>
                <a:spcPts val="1390"/>
              </a:spcBef>
              <a:spcAft>
                <a:spcPts val="0"/>
              </a:spcAft>
            </a:pPr>
            <a:r>
              <a:rPr sz="2000" spc="4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return</a:t>
            </a:r>
            <a:r>
              <a:rPr sz="2000" spc="9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268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0116" y="564401"/>
            <a:ext cx="8944806" cy="1540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7568" marR="0">
              <a:lnSpc>
                <a:spcPts val="5972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PRIMJER</a:t>
            </a:r>
            <a:r>
              <a:rPr sz="5400" spc="22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104" dirty="0">
                <a:solidFill>
                  <a:srgbClr val="FFFFFF"/>
                </a:solidFill>
                <a:latin typeface="Bell MT"/>
                <a:cs typeface="Bell MT"/>
              </a:rPr>
              <a:t>KO</a:t>
            </a:r>
            <a:r>
              <a:rPr sz="5400" spc="-1382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101" dirty="0">
                <a:solidFill>
                  <a:srgbClr val="FFFFFF"/>
                </a:solidFill>
                <a:latin typeface="Bell MT"/>
                <a:cs typeface="Bell MT"/>
              </a:rPr>
              <a:t>DA</a:t>
            </a:r>
          </a:p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5400" spc="22" dirty="0">
                <a:solidFill>
                  <a:srgbClr val="FFFFFF"/>
                </a:solidFill>
                <a:latin typeface="Bell MT"/>
                <a:cs typeface="Bell MT"/>
              </a:rPr>
              <a:t>ZA</a:t>
            </a:r>
            <a:r>
              <a:rPr sz="5400" spc="-55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5400" spc="39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4" dirty="0">
                <a:solidFill>
                  <a:srgbClr val="FFFFFF"/>
                </a:solidFill>
                <a:latin typeface="Bell MT"/>
                <a:cs typeface="Bell MT"/>
              </a:rPr>
              <a:t>PROBLEM</a:t>
            </a:r>
            <a:r>
              <a:rPr sz="5400" spc="208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(3.)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00216" y="4676670"/>
            <a:ext cx="43347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7"/>
              </a:lnSpc>
              <a:spcBef>
                <a:spcPts val="0"/>
              </a:spcBef>
              <a:spcAft>
                <a:spcPts val="0"/>
              </a:spcAft>
            </a:pPr>
            <a:r>
              <a:rPr sz="2000" spc="5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if</a:t>
            </a:r>
            <a:r>
              <a:rPr sz="2000" spc="11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spc="7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__name__</a:t>
            </a:r>
            <a:r>
              <a:rPr sz="2000" spc="-15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spc="8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==</a:t>
            </a:r>
            <a:r>
              <a:rPr sz="2000" spc="-2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"__main__":</a:t>
            </a:r>
          </a:p>
          <a:p>
            <a:pPr marL="266953" marR="0">
              <a:lnSpc>
                <a:spcPts val="2277"/>
              </a:lnSpc>
              <a:spcBef>
                <a:spcPts val="828"/>
              </a:spcBef>
              <a:spcAft>
                <a:spcPts val="0"/>
              </a:spcAft>
            </a:pPr>
            <a:r>
              <a:rPr sz="2000" spc="5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main()</a:t>
            </a:r>
          </a:p>
        </p:txBody>
      </p:sp>
      <p:grpSp>
        <p:nvGrpSpPr>
          <p:cNvPr id="16" name="Grupa 15"/>
          <p:cNvGrpSpPr/>
          <p:nvPr/>
        </p:nvGrpSpPr>
        <p:grpSpPr>
          <a:xfrm>
            <a:off x="502285" y="2368571"/>
            <a:ext cx="11510180" cy="3581337"/>
            <a:chOff x="502285" y="2368571"/>
            <a:chExt cx="11510180" cy="3581337"/>
          </a:xfrm>
        </p:grpSpPr>
        <p:sp>
          <p:nvSpPr>
            <p:cNvPr id="4" name="object 4"/>
            <p:cNvSpPr txBox="1"/>
            <p:nvPr/>
          </p:nvSpPr>
          <p:spPr>
            <a:xfrm>
              <a:off x="502285" y="2378803"/>
              <a:ext cx="1497324" cy="3206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3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def</a:t>
              </a:r>
              <a:r>
                <a:rPr sz="2000" spc="5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main():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300215" y="2368571"/>
              <a:ext cx="3377885" cy="2949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4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Ako</a:t>
              </a:r>
              <a:r>
                <a:rPr sz="2000" spc="-7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je</a:t>
              </a:r>
              <a:r>
                <a:rPr sz="2000" spc="4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rezultat</a:t>
              </a:r>
              <a:r>
                <a:rPr sz="2000" spc="-8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3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False,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456040" y="2707929"/>
              <a:ext cx="5556425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tada</a:t>
              </a:r>
              <a:r>
                <a:rPr sz="2000" spc="3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paradoks</a:t>
              </a:r>
              <a:r>
                <a:rPr sz="2000" spc="-2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zaustavlja</a:t>
              </a:r>
              <a:r>
                <a:rPr sz="2000" spc="-1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9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na</a:t>
              </a:r>
              <a:r>
                <a:rPr sz="2000" spc="-8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paradoksu,</a:t>
              </a:r>
              <a:r>
                <a:rPr sz="2000" spc="-125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63" dirty="0" err="1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što</a:t>
              </a:r>
              <a:r>
                <a:rPr lang="hr-HR" sz="2000" spc="63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71" dirty="0" err="1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znači</a:t>
              </a:r>
              <a:r>
                <a:rPr sz="2000" spc="-33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6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da</a:t>
              </a:r>
              <a:r>
                <a:rPr sz="2000" spc="2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9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ne</a:t>
              </a:r>
              <a:r>
                <a:rPr sz="2000" spc="-8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ulazi</a:t>
              </a:r>
              <a:r>
                <a:rPr sz="2000" spc="-3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u</a:t>
              </a:r>
              <a:r>
                <a:rPr sz="2000" spc="15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beskonačnu</a:t>
              </a:r>
              <a:r>
                <a:rPr sz="2000" spc="-219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5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petlju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88352" y="2788886"/>
              <a:ext cx="3557084" cy="3206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4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halt_oracle</a:t>
              </a:r>
              <a:r>
                <a:rPr sz="2000" spc="-13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= </a:t>
              </a:r>
              <a:r>
                <a:rPr sz="2000" spc="4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halting_oracle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302" y="3208622"/>
              <a:ext cx="5047661" cy="6365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050" marR="0">
                <a:lnSpc>
                  <a:spcPts val="2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4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paradox</a:t>
              </a:r>
              <a:r>
                <a:rPr sz="2000" spc="-11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= </a:t>
              </a:r>
              <a:r>
                <a:rPr sz="2000" spc="3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paradoxical_program(halt_or</a:t>
              </a:r>
            </a:p>
            <a:p>
              <a:pPr marL="0" marR="0">
                <a:lnSpc>
                  <a:spcPts val="22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61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acle)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300216" y="3322341"/>
              <a:ext cx="1100392" cy="2949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</a:t>
              </a:r>
              <a:r>
                <a:rPr sz="2000" spc="11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Stoga,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56040" y="3582012"/>
              <a:ext cx="5466199" cy="8848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pretpostavka</a:t>
              </a:r>
              <a:r>
                <a:rPr sz="2000" spc="-8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6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da</a:t>
              </a:r>
              <a:r>
                <a:rPr sz="2000" spc="2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4" dirty="0" err="1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orakul_zaustavljanja</a:t>
              </a:r>
              <a:r>
                <a:rPr sz="2000" spc="-14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0" dirty="0" err="1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može</a:t>
              </a:r>
              <a:r>
                <a:rPr lang="hr-HR" sz="2000" spc="50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2" dirty="0" err="1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riješiti</a:t>
              </a:r>
              <a:r>
                <a:rPr sz="2000" spc="-11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problem</a:t>
              </a:r>
              <a:r>
                <a:rPr sz="2000" spc="6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7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zaustavljanja</a:t>
              </a:r>
              <a:r>
                <a:rPr sz="2000" spc="-12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9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je</a:t>
              </a:r>
              <a:r>
                <a:rPr sz="2000" spc="11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69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netočna.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88351" y="3914487"/>
              <a:ext cx="5028611" cy="3206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4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result</a:t>
              </a:r>
              <a:r>
                <a:rPr sz="2000" spc="-156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= </a:t>
              </a:r>
              <a:r>
                <a:rPr sz="2000" spc="36" dirty="0" err="1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halt_oracle</a:t>
              </a:r>
              <a:r>
                <a:rPr sz="2000" spc="36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(paradox,</a:t>
              </a:r>
              <a:r>
                <a:rPr sz="2000" spc="-178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36" dirty="0" smtClean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paradox)</a:t>
              </a:r>
              <a:endParaRPr sz="2000" spc="3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88352" y="4333663"/>
              <a:ext cx="4970190" cy="3206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6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# </a:t>
              </a:r>
              <a:r>
                <a:rPr sz="2000" spc="-19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To</a:t>
              </a:r>
              <a:r>
                <a:rPr sz="2000" spc="22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3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vodi</a:t>
              </a:r>
              <a:r>
                <a:rPr sz="2000" spc="-13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do</a:t>
              </a:r>
              <a:r>
                <a:rPr sz="2000" spc="-1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7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proturječja,</a:t>
              </a:r>
              <a:r>
                <a:rPr sz="2000" spc="-193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jer</a:t>
              </a:r>
              <a:r>
                <a:rPr sz="2000" spc="-108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rezultat</a:t>
              </a: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69302" y="4620354"/>
              <a:ext cx="3958546" cy="3206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mora</a:t>
              </a:r>
              <a:r>
                <a:rPr sz="2000" spc="-16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7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biti</a:t>
              </a:r>
              <a:r>
                <a:rPr sz="2000" spc="-11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ili</a:t>
              </a:r>
              <a:r>
                <a:rPr sz="2000" spc="-12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1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True</a:t>
              </a:r>
              <a:r>
                <a:rPr sz="2000" spc="-11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ili</a:t>
              </a:r>
              <a:r>
                <a:rPr sz="2000" spc="-12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3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False</a:t>
              </a: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69302" y="5039402"/>
              <a:ext cx="5047660" cy="9105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050" marR="0">
                <a:lnSpc>
                  <a:spcPts val="246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# </a:t>
              </a:r>
              <a:r>
                <a:rPr sz="2000" spc="72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Ako</a:t>
              </a:r>
              <a:r>
                <a:rPr sz="2000" spc="-18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je</a:t>
              </a:r>
              <a:r>
                <a:rPr sz="2000" spc="-4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rezultat</a:t>
              </a:r>
              <a:r>
                <a:rPr sz="2000" spc="-20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17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True,</a:t>
              </a:r>
              <a:r>
                <a:rPr sz="2000" spc="-156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tada</a:t>
              </a:r>
            </a:p>
            <a:p>
              <a:pPr marL="0" marR="0">
                <a:lnSpc>
                  <a:spcPts val="2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4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paradoks</a:t>
              </a:r>
              <a:r>
                <a:rPr sz="2000" spc="-114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4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zaustavlja</a:t>
              </a:r>
              <a:r>
                <a:rPr sz="2000" spc="-123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82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na</a:t>
              </a:r>
              <a:r>
                <a:rPr sz="2000" spc="-116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44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paradoksu,</a:t>
              </a:r>
              <a:r>
                <a:rPr sz="2000" spc="-189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81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što</a:t>
              </a:r>
            </a:p>
            <a:p>
              <a:pPr marL="0" marR="0">
                <a:lnSpc>
                  <a:spcPts val="23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38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vodi</a:t>
              </a:r>
              <a:r>
                <a:rPr sz="2000" spc="-15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u</a:t>
              </a:r>
              <a:r>
                <a:rPr sz="2000" spc="29" dirty="0">
                  <a:solidFill>
                    <a:srgbClr val="FFFFFF"/>
                  </a:solidFill>
                  <a:latin typeface="Bookman Old Style" panose="02050604050505020204" pitchFamily="18" charset="0"/>
                  <a:cs typeface="NGQJMN+Avenir Next LT Pro"/>
                </a:rPr>
                <a:t> </a:t>
              </a:r>
              <a:r>
                <a:rPr sz="2000" spc="5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beskonačnu</a:t>
              </a:r>
              <a:r>
                <a:rPr sz="2000" spc="-180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 </a:t>
              </a:r>
              <a:r>
                <a:rPr sz="2000" spc="52" dirty="0">
                  <a:solidFill>
                    <a:srgbClr val="FFFFFF"/>
                  </a:solidFill>
                  <a:latin typeface="Bookman Old Style" panose="02050604050505020204" pitchFamily="18" charset="0"/>
                  <a:cs typeface="OSLDRQ+Avenir Next LT Pro"/>
                </a:rPr>
                <a:t>petlju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070" y="544166"/>
            <a:ext cx="3470964" cy="1989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24"/>
              </a:lnSpc>
              <a:spcBef>
                <a:spcPts val="0"/>
              </a:spcBef>
              <a:spcAft>
                <a:spcPts val="0"/>
              </a:spcAft>
            </a:pPr>
            <a:r>
              <a:rPr sz="4750" spc="-23" dirty="0">
                <a:solidFill>
                  <a:srgbClr val="FFFFFF"/>
                </a:solidFill>
                <a:latin typeface="Bell MT"/>
                <a:cs typeface="Bell MT"/>
              </a:rPr>
              <a:t>RJEŠENJE</a:t>
            </a:r>
          </a:p>
          <a:p>
            <a:pPr marL="0" marR="0">
              <a:lnSpc>
                <a:spcPts val="5029"/>
              </a:lnSpc>
              <a:spcBef>
                <a:spcPts val="50"/>
              </a:spcBef>
              <a:spcAft>
                <a:spcPts val="0"/>
              </a:spcAft>
            </a:pPr>
            <a:r>
              <a:rPr sz="4750" spc="-5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</a:p>
          <a:p>
            <a:pPr marL="0" marR="0">
              <a:lnSpc>
                <a:spcPts val="5107"/>
              </a:lnSpc>
              <a:spcBef>
                <a:spcPts val="0"/>
              </a:spcBef>
              <a:spcAft>
                <a:spcPts val="0"/>
              </a:spcAft>
            </a:pPr>
            <a:r>
              <a:rPr sz="4750" spc="-38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422" y="3167071"/>
            <a:ext cx="3218033" cy="41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800" spc="4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Postoji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4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li</a:t>
            </a:r>
            <a:r>
              <a:rPr sz="2400" spc="5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rješenje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122" y="3701233"/>
            <a:ext cx="3276288" cy="40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8"/>
              </a:lnSpc>
              <a:spcBef>
                <a:spcPts val="0"/>
              </a:spcBef>
              <a:spcAft>
                <a:spcPts val="0"/>
              </a:spcAft>
            </a:pPr>
            <a:r>
              <a:rPr sz="2400" spc="6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Halting</a:t>
            </a:r>
            <a:r>
              <a:rPr sz="2400" spc="-3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5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problema?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422" y="4359347"/>
            <a:ext cx="4317737" cy="1534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6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800" spc="4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Problem</a:t>
            </a:r>
            <a:r>
              <a:rPr sz="2400" spc="10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5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zaustavljanja</a:t>
            </a:r>
          </a:p>
          <a:p>
            <a:pPr marL="266700" marR="0">
              <a:lnSpc>
                <a:spcPts val="3371"/>
              </a:lnSpc>
              <a:spcBef>
                <a:spcPts val="833"/>
              </a:spcBef>
              <a:spcAft>
                <a:spcPts val="0"/>
              </a:spcAft>
            </a:pPr>
            <a:r>
              <a:rPr sz="2400" spc="4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je</a:t>
            </a:r>
            <a:r>
              <a:rPr sz="2400" spc="5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5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neodlučiv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5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tako</a:t>
            </a:r>
            <a:r>
              <a:rPr sz="2400" spc="-6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da</a:t>
            </a:r>
            <a:r>
              <a:rPr sz="2400" spc="3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2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ne</a:t>
            </a:r>
          </a:p>
          <a:p>
            <a:pPr marL="266700" marR="0">
              <a:lnSpc>
                <a:spcPts val="3371"/>
              </a:lnSpc>
              <a:spcBef>
                <a:spcPts val="833"/>
              </a:spcBef>
              <a:spcAft>
                <a:spcPts val="0"/>
              </a:spcAft>
            </a:pPr>
            <a:r>
              <a:rPr sz="2400" spc="6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postoji</a:t>
            </a:r>
            <a:r>
              <a:rPr sz="2400" spc="-2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rješenje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170" y="348501"/>
            <a:ext cx="11453943" cy="1540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72"/>
              </a:lnSpc>
              <a:spcBef>
                <a:spcPts val="0"/>
              </a:spcBef>
              <a:spcAft>
                <a:spcPts val="0"/>
              </a:spcAft>
            </a:pPr>
            <a:r>
              <a:rPr sz="5400" spc="17" dirty="0">
                <a:solidFill>
                  <a:srgbClr val="FFFFFF"/>
                </a:solidFill>
                <a:latin typeface="Bell MT"/>
                <a:cs typeface="Bell MT"/>
              </a:rPr>
              <a:t>UTJECAJ</a:t>
            </a:r>
            <a:r>
              <a:rPr sz="5400" spc="-148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5400" spc="17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36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  <a:r>
              <a:rPr sz="5400" spc="143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221" dirty="0">
                <a:solidFill>
                  <a:srgbClr val="FFFFFF"/>
                </a:solidFill>
                <a:latin typeface="Bell MT"/>
                <a:cs typeface="Bell MT"/>
              </a:rPr>
              <a:t>NA</a:t>
            </a:r>
          </a:p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5400" spc="-41" dirty="0">
                <a:solidFill>
                  <a:srgbClr val="FFFFFF"/>
                </a:solidFill>
                <a:latin typeface="Bell MT"/>
                <a:cs typeface="Bell MT"/>
              </a:rPr>
              <a:t>RAZVOJ</a:t>
            </a:r>
            <a:r>
              <a:rPr sz="5400" spc="-15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SOFTVERA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105" y="2893506"/>
            <a:ext cx="1025038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Nerješivost</a:t>
            </a:r>
            <a:r>
              <a:rPr sz="3000" spc="-5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Halting</a:t>
            </a:r>
            <a:r>
              <a:rPr sz="3000" spc="-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3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problema</a:t>
            </a:r>
            <a:r>
              <a:rPr sz="3000" spc="22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utječe </a:t>
            </a:r>
            <a:r>
              <a:rPr sz="30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na</a:t>
            </a:r>
            <a:r>
              <a:rPr sz="30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razvoj</a:t>
            </a:r>
            <a:r>
              <a:rPr sz="3000" spc="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softvera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104" y="3965691"/>
            <a:ext cx="10783495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Nemogućnost</a:t>
            </a:r>
            <a:r>
              <a:rPr sz="3000" spc="10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2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određivanja</a:t>
            </a:r>
            <a:r>
              <a:rPr sz="3000" spc="13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izvršivosti</a:t>
            </a:r>
            <a:r>
              <a:rPr sz="3000" spc="-8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3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programa</a:t>
            </a:r>
            <a:r>
              <a:rPr sz="3000" spc="23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2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dovodi</a:t>
            </a:r>
            <a:r>
              <a:rPr sz="3000" spc="9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3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do</a:t>
            </a:r>
          </a:p>
          <a:p>
            <a:pPr marL="0" marR="0">
              <a:lnSpc>
                <a:spcPts val="3228"/>
              </a:lnSpc>
              <a:spcBef>
                <a:spcPts val="50"/>
              </a:spcBef>
              <a:spcAft>
                <a:spcPts val="0"/>
              </a:spcAft>
            </a:pPr>
            <a:r>
              <a:rPr sz="3000" spc="-2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propusta</a:t>
            </a:r>
            <a:r>
              <a:rPr sz="3000" spc="14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 </a:t>
            </a:r>
            <a:r>
              <a:rPr sz="3000" spc="-2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pogrešaka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105" y="5245598"/>
            <a:ext cx="10250388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Formalna</a:t>
            </a:r>
            <a:r>
              <a:rPr sz="3000" spc="23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verifikacija</a:t>
            </a:r>
            <a:r>
              <a:rPr sz="3000" spc="-2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 statička</a:t>
            </a:r>
            <a:r>
              <a:rPr sz="3000" spc="-2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analiza</a:t>
            </a:r>
            <a:r>
              <a:rPr sz="3000" spc="5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5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koda</a:t>
            </a:r>
            <a:r>
              <a:rPr sz="3000" spc="17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služe</a:t>
            </a:r>
          </a:p>
          <a:p>
            <a:pPr marL="0" marR="0">
              <a:lnSpc>
                <a:spcPts val="3229"/>
              </a:lnSpc>
              <a:spcBef>
                <a:spcPts val="50"/>
              </a:spcBef>
              <a:spcAft>
                <a:spcPts val="0"/>
              </a:spcAft>
            </a:pPr>
            <a:r>
              <a:rPr sz="3000" spc="2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za</a:t>
            </a:r>
            <a:r>
              <a:rPr sz="3000" spc="-4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-2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provjeru</a:t>
            </a:r>
            <a:r>
              <a:rPr sz="3000" spc="16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sigurnosti softvera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170" y="348501"/>
            <a:ext cx="11462914" cy="1540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72"/>
              </a:lnSpc>
              <a:spcBef>
                <a:spcPts val="0"/>
              </a:spcBef>
              <a:spcAft>
                <a:spcPts val="0"/>
              </a:spcAft>
            </a:pPr>
            <a:r>
              <a:rPr sz="5400" spc="17" dirty="0">
                <a:solidFill>
                  <a:srgbClr val="FFFFFF"/>
                </a:solidFill>
                <a:latin typeface="Bell MT"/>
                <a:cs typeface="Bell MT"/>
              </a:rPr>
              <a:t>UTJECAJ</a:t>
            </a:r>
            <a:r>
              <a:rPr sz="5400" spc="-148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5400" spc="17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36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  <a:r>
              <a:rPr sz="5400" spc="214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221" dirty="0">
                <a:solidFill>
                  <a:srgbClr val="FFFFFF"/>
                </a:solidFill>
                <a:latin typeface="Bell MT"/>
                <a:cs typeface="Bell MT"/>
              </a:rPr>
              <a:t>NA</a:t>
            </a:r>
          </a:p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5400" spc="-27" dirty="0">
                <a:solidFill>
                  <a:srgbClr val="FFFFFF"/>
                </a:solidFill>
                <a:latin typeface="Bell MT"/>
                <a:cs typeface="Bell MT"/>
              </a:rPr>
              <a:t>KORISNI</a:t>
            </a:r>
            <a:r>
              <a:rPr sz="5400" spc="40" dirty="0">
                <a:solidFill>
                  <a:srgbClr val="FFFFFF"/>
                </a:solidFill>
                <a:latin typeface="Cambria"/>
                <a:cs typeface="Cambria"/>
              </a:rPr>
              <a:t>Č</a:t>
            </a:r>
            <a:r>
              <a:rPr sz="5400" spc="-207" dirty="0">
                <a:solidFill>
                  <a:srgbClr val="FFFFFF"/>
                </a:solidFill>
                <a:latin typeface="Bell MT"/>
                <a:cs typeface="Bell MT"/>
              </a:rPr>
              <a:t>KO</a:t>
            </a:r>
            <a:r>
              <a:rPr sz="5400" spc="177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31" dirty="0">
                <a:solidFill>
                  <a:srgbClr val="FFFFFF"/>
                </a:solidFill>
                <a:latin typeface="Bell MT"/>
                <a:cs typeface="Bell MT"/>
              </a:rPr>
              <a:t>SU</a:t>
            </a:r>
            <a:r>
              <a:rPr sz="5400" spc="38" dirty="0">
                <a:solidFill>
                  <a:srgbClr val="FFFFFF"/>
                </a:solidFill>
                <a:latin typeface="Cambria"/>
                <a:cs typeface="Cambria"/>
              </a:rPr>
              <a:t>Č</a:t>
            </a: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ELJE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127" y="2878045"/>
            <a:ext cx="10226417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72"/>
              </a:lnSpc>
              <a:spcBef>
                <a:spcPts val="0"/>
              </a:spcBef>
              <a:spcAft>
                <a:spcPts val="0"/>
              </a:spcAft>
            </a:pPr>
            <a:r>
              <a:rPr sz="3200" spc="-2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Važno</a:t>
            </a:r>
            <a:r>
              <a:rPr sz="3200" spc="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je</a:t>
            </a:r>
            <a:r>
              <a:rPr sz="3200" spc="-3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2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da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3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programi</a:t>
            </a:r>
            <a:r>
              <a:rPr sz="3200" spc="18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imaju opciju</a:t>
            </a:r>
            <a:r>
              <a:rPr sz="3200" spc="8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2" dirty="0" err="1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</a:t>
            </a:r>
            <a:r>
              <a:rPr sz="3200" spc="-3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37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prekid</a:t>
            </a:r>
            <a:r>
              <a:rPr lang="hr-HR" sz="3200" spc="-37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ili zaustavljanje</a:t>
            </a:r>
            <a:endParaRPr sz="3200" spc="-37" dirty="0">
              <a:solidFill>
                <a:srgbClr val="FFFFFF"/>
              </a:solidFill>
              <a:latin typeface="Bookman Old Style" panose="02050604050505020204" pitchFamily="18" charset="0"/>
              <a:cs typeface="OSLDRQ+Avenir Next LT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26" y="4797905"/>
            <a:ext cx="10370434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299" marR="0">
              <a:lnSpc>
                <a:spcPts val="4372"/>
              </a:lnSpc>
              <a:spcBef>
                <a:spcPts val="0"/>
              </a:spcBef>
              <a:spcAft>
                <a:spcPts val="0"/>
              </a:spcAft>
            </a:pPr>
            <a:r>
              <a:rPr sz="3200" spc="19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Ona</a:t>
            </a:r>
            <a:r>
              <a:rPr sz="3200" spc="-89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u</a:t>
            </a:r>
            <a:r>
              <a:rPr sz="3200" spc="41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200" spc="-3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programu</a:t>
            </a:r>
            <a:r>
              <a:rPr sz="3200" spc="19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slu</a:t>
            </a:r>
            <a:r>
              <a:rPr sz="3200" spc="15" dirty="0">
                <a:solidFill>
                  <a:srgbClr val="FFFFFF"/>
                </a:solidFill>
                <a:latin typeface="Bookman Old Style" panose="02050604050505020204" pitchFamily="18" charset="0"/>
                <a:cs typeface="Cambria"/>
              </a:rPr>
              <a:t>ž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i</a:t>
            </a:r>
            <a:r>
              <a:rPr sz="3200" spc="-37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200" spc="-1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</a:t>
            </a:r>
            <a:r>
              <a:rPr sz="3200" spc="4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3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kontrolu</a:t>
            </a:r>
            <a:r>
              <a:rPr sz="3200" spc="18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izvođenja</a:t>
            </a:r>
          </a:p>
          <a:p>
            <a:pPr marL="0" marR="0">
              <a:lnSpc>
                <a:spcPts val="4372"/>
              </a:lnSpc>
              <a:spcBef>
                <a:spcPts val="1002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 </a:t>
            </a:r>
            <a:r>
              <a:rPr sz="32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prekidanja</a:t>
            </a:r>
            <a:r>
              <a:rPr sz="3200" spc="10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</a:t>
            </a:r>
            <a:r>
              <a:rPr sz="3200" spc="-6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slučaju </a:t>
            </a:r>
            <a:r>
              <a:rPr sz="3200" spc="-3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grešaka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567229"/>
            <a:ext cx="7034618" cy="170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635"/>
              </a:lnSpc>
              <a:spcBef>
                <a:spcPts val="0"/>
              </a:spcBef>
              <a:spcAft>
                <a:spcPts val="0"/>
              </a:spcAft>
            </a:pPr>
            <a:r>
              <a:rPr sz="6000" spc="-65" dirty="0">
                <a:solidFill>
                  <a:srgbClr val="FFFFFF"/>
                </a:solidFill>
                <a:latin typeface="Bell MT"/>
                <a:cs typeface="Bell MT"/>
              </a:rPr>
              <a:t>AUTOMATIZACIJA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TESTIRANJA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960" y="2899955"/>
            <a:ext cx="10595269" cy="220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3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5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Proc</a:t>
            </a:r>
            <a:r>
              <a:rPr sz="2800" spc="-75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es</a:t>
            </a:r>
            <a:r>
              <a:rPr sz="2800" spc="4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korištenja</a:t>
            </a:r>
            <a:r>
              <a:rPr sz="2800" spc="22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tehnika</a:t>
            </a:r>
            <a:r>
              <a:rPr sz="2800" spc="6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</a:t>
            </a:r>
            <a:r>
              <a:rPr sz="2800" spc="4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testiranje</a:t>
            </a:r>
            <a:r>
              <a:rPr sz="2800" spc="17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3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softvera</a:t>
            </a:r>
            <a:r>
              <a:rPr sz="2800" spc="23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ili</a:t>
            </a:r>
            <a:r>
              <a:rPr sz="2800" spc="1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programa</a:t>
            </a:r>
          </a:p>
          <a:p>
            <a:pPr marL="0" marR="0">
              <a:lnSpc>
                <a:spcPts val="3735"/>
              </a:lnSpc>
              <a:spcBef>
                <a:spcPts val="3064"/>
              </a:spcBef>
              <a:spcAft>
                <a:spcPts val="0"/>
              </a:spcAft>
            </a:pPr>
            <a:r>
              <a:rPr sz="2800" spc="-4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Nema</a:t>
            </a:r>
            <a:r>
              <a:rPr sz="2800" spc="16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interakcije</a:t>
            </a:r>
            <a:r>
              <a:rPr sz="2800" spc="17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</a:t>
            </a:r>
            <a:r>
              <a:rPr sz="2800" spc="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korisničkim</a:t>
            </a:r>
            <a:r>
              <a:rPr sz="2800" spc="10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2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sučeljem</a:t>
            </a:r>
          </a:p>
          <a:p>
            <a:pPr marL="0" marR="0">
              <a:lnSpc>
                <a:spcPts val="3735"/>
              </a:lnSpc>
              <a:spcBef>
                <a:spcPts val="2991"/>
              </a:spcBef>
              <a:spcAft>
                <a:spcPts val="0"/>
              </a:spcAft>
            </a:pPr>
            <a:r>
              <a:rPr sz="2800" spc="-1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Cilj</a:t>
            </a:r>
            <a:r>
              <a:rPr sz="2800" spc="3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spc="-16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automatizacije</a:t>
            </a:r>
            <a:r>
              <a:rPr sz="2800" spc="159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testiranja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825" y="5413322"/>
            <a:ext cx="7034618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•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Provjerava</a:t>
            </a:r>
            <a:r>
              <a:rPr sz="2400" spc="-14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funkcionalnost</a:t>
            </a:r>
            <a:r>
              <a:rPr sz="2400" spc="-9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 sigurnost</a:t>
            </a:r>
          </a:p>
          <a:p>
            <a:pPr marL="0" marR="0">
              <a:lnSpc>
                <a:spcPts val="2913"/>
              </a:lnSpc>
              <a:spcBef>
                <a:spcPts val="315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• Otkriva i uklanja</a:t>
            </a:r>
            <a:r>
              <a:rPr sz="2400" spc="-1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pogreške</a:t>
            </a:r>
            <a:r>
              <a:rPr sz="2400" spc="7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prije</a:t>
            </a:r>
            <a:r>
              <a:rPr sz="2400" spc="-2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pokretanja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564401"/>
            <a:ext cx="10312560" cy="1540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72"/>
              </a:lnSpc>
              <a:spcBef>
                <a:spcPts val="0"/>
              </a:spcBef>
              <a:spcAft>
                <a:spcPts val="0"/>
              </a:spcAft>
            </a:pPr>
            <a:r>
              <a:rPr sz="5400" spc="17" dirty="0">
                <a:solidFill>
                  <a:srgbClr val="FFFFFF"/>
                </a:solidFill>
                <a:latin typeface="Bell MT"/>
                <a:cs typeface="Bell MT"/>
              </a:rPr>
              <a:t>UTJECAJ</a:t>
            </a:r>
            <a:r>
              <a:rPr sz="5400" spc="-149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5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36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</a:p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5400" spc="-220" dirty="0">
                <a:solidFill>
                  <a:srgbClr val="FFFFFF"/>
                </a:solidFill>
                <a:latin typeface="Bell MT"/>
                <a:cs typeface="Bell MT"/>
              </a:rPr>
              <a:t>NA</a:t>
            </a:r>
            <a:r>
              <a:rPr sz="5400" spc="186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spc="-41" dirty="0">
                <a:solidFill>
                  <a:srgbClr val="FFFFFF"/>
                </a:solidFill>
                <a:latin typeface="Bell MT"/>
                <a:cs typeface="Bell MT"/>
              </a:rPr>
              <a:t>RAZVOJ</a:t>
            </a:r>
            <a:r>
              <a:rPr sz="5400" spc="61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5400" dirty="0">
                <a:solidFill>
                  <a:srgbClr val="FFFFFF"/>
                </a:solidFill>
                <a:latin typeface="Bell MT"/>
                <a:cs typeface="Bell MT"/>
              </a:rPr>
              <a:t>SOFTVERA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7671" y="2882966"/>
            <a:ext cx="2141728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28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Potiče</a:t>
            </a:r>
            <a:r>
              <a:rPr sz="2000" spc="31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razvoj</a:t>
            </a:r>
          </a:p>
          <a:p>
            <a:pPr marL="0" marR="0">
              <a:lnSpc>
                <a:spcPts val="2251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tehnika</a:t>
            </a:r>
            <a:r>
              <a:rPr sz="2000" spc="85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i alata</a:t>
            </a:r>
            <a:r>
              <a:rPr sz="2000" spc="-74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000" spc="-2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za</a:t>
            </a:r>
          </a:p>
          <a:p>
            <a:pPr marL="486029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p</a:t>
            </a:r>
            <a:r>
              <a:rPr sz="20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rovjeru</a:t>
            </a:r>
            <a:r>
              <a:rPr lang="hr-HR" sz="20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softvera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  <a:cs typeface="NGQJMN+Avenir Next LT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5615" y="2882966"/>
            <a:ext cx="194917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528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Doprinosi</a:t>
            </a:r>
          </a:p>
          <a:p>
            <a:pPr marL="0" marR="0">
              <a:lnSpc>
                <a:spcPts val="225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općem</a:t>
            </a:r>
            <a:r>
              <a:rPr sz="2000" spc="2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razvoju</a:t>
            </a:r>
          </a:p>
          <a:p>
            <a:pPr marL="295528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r</a:t>
            </a:r>
            <a:r>
              <a:rPr sz="20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ačunalne</a:t>
            </a:r>
            <a:r>
              <a:rPr lang="hr-HR" sz="20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 tehnologije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  <a:cs typeface="OSLDRQ+Avenir Next LT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644" y="3319794"/>
            <a:ext cx="1528321" cy="31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Dovodi do: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76395" y="5123627"/>
            <a:ext cx="146949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Sigurnijeg</a:t>
            </a:r>
            <a:r>
              <a:rPr sz="2000" spc="68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20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i</a:t>
            </a:r>
          </a:p>
          <a:p>
            <a:pPr marL="0" marR="0">
              <a:lnSpc>
                <a:spcPts val="2324"/>
              </a:lnSpc>
              <a:spcBef>
                <a:spcPts val="2"/>
              </a:spcBef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p</a:t>
            </a:r>
            <a:r>
              <a:rPr sz="20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ouzdanijeg</a:t>
            </a:r>
            <a:r>
              <a:rPr lang="hr-HR" sz="20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 softvera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  <a:cs typeface="Bel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3796" y="5142863"/>
            <a:ext cx="1232630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Razvoja</a:t>
            </a:r>
            <a:r>
              <a:rPr lang="hr-HR" sz="20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 složenijih aplikacija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  <a:cs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975" y="1666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937" y="481546"/>
            <a:ext cx="9290662" cy="178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2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OTKRI</a:t>
            </a:r>
            <a:r>
              <a:rPr sz="6000" dirty="0">
                <a:solidFill>
                  <a:srgbClr val="FFFFFF"/>
                </a:solidFill>
                <a:latin typeface="Cambria"/>
                <a:cs typeface="Cambria"/>
              </a:rPr>
              <a:t>Ć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E</a:t>
            </a:r>
            <a:r>
              <a:rPr sz="6000" spc="41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I DEFINIRANJE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spc="-57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6000" spc="65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30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7297" y="4131402"/>
            <a:ext cx="2573594" cy="8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3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1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PO</a:t>
            </a:r>
            <a:r>
              <a:rPr sz="2400" dirty="0">
                <a:solidFill>
                  <a:srgbClr val="000000"/>
                </a:solidFill>
                <a:latin typeface="Bookman Old Style" panose="02050604050505020204" pitchFamily="18" charset="0"/>
                <a:cs typeface="Cambria"/>
              </a:rPr>
              <a:t>Č</a:t>
            </a:r>
            <a:r>
              <a:rPr sz="2400" spc="-58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ETAK</a:t>
            </a:r>
            <a:r>
              <a:rPr sz="24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:</a:t>
            </a:r>
            <a:r>
              <a:rPr sz="2400" spc="-125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12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20</a:t>
            </a:r>
            <a:r>
              <a:rPr sz="2400" spc="12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.</a:t>
            </a:r>
            <a:r>
              <a:rPr lang="hr-HR" sz="2400" spc="12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stoljeće</a:t>
            </a:r>
            <a:endParaRPr sz="2400" spc="12" dirty="0">
              <a:solidFill>
                <a:srgbClr val="000000"/>
              </a:solidFill>
              <a:latin typeface="Bookman Old Style" panose="02050604050505020204" pitchFamily="18" charset="0"/>
              <a:cs typeface="NGQJMN+Avenir Next LT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0880" y="3716833"/>
            <a:ext cx="197312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53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400" spc="-33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Određene</a:t>
            </a:r>
          </a:p>
          <a:p>
            <a:pPr marL="0" marR="0">
              <a:lnSpc>
                <a:spcPts val="3553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3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premise</a:t>
            </a:r>
            <a:r>
              <a:rPr sz="2400" spc="20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lang="hr-HR" sz="2400" spc="-40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  <a:sym typeface="Wingdings" panose="05000000000000000000" pitchFamily="2" charset="2"/>
              </a:rPr>
              <a:t></a:t>
            </a:r>
            <a:r>
              <a:rPr lang="hr-HR" sz="2400" spc="-40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22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određeni</a:t>
            </a:r>
            <a:r>
              <a:rPr lang="hr-HR" sz="2400" spc="-22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lang="hr-HR" sz="2400" spc="-22" dirty="0" smtClean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z</a:t>
            </a:r>
            <a:r>
              <a:rPr sz="24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aključak</a:t>
            </a:r>
            <a:endParaRPr sz="2400" dirty="0">
              <a:solidFill>
                <a:srgbClr val="000000"/>
              </a:solidFill>
              <a:latin typeface="Bookman Old Style" panose="02050604050505020204" pitchFamily="18" charset="0"/>
              <a:cs typeface="OSLDRQ+Avenir Next LT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3994" y="4144154"/>
            <a:ext cx="2176581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081" marR="0">
              <a:lnSpc>
                <a:spcPts val="3550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Problem</a:t>
            </a:r>
          </a:p>
          <a:p>
            <a:pPr marL="0" marR="0">
              <a:lnSpc>
                <a:spcPts val="31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odlučivanja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635" y="2248252"/>
            <a:ext cx="6244740" cy="138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6"/>
              </a:lnSpc>
              <a:spcBef>
                <a:spcPts val="0"/>
              </a:spcBef>
              <a:spcAft>
                <a:spcPts val="0"/>
              </a:spcAft>
            </a:pPr>
            <a:r>
              <a:rPr sz="9600" spc="-143" dirty="0">
                <a:solidFill>
                  <a:srgbClr val="FFFFFF"/>
                </a:solidFill>
                <a:latin typeface="Bell MT"/>
                <a:cs typeface="Bell MT"/>
              </a:rPr>
              <a:t>HVALA</a:t>
            </a:r>
            <a:r>
              <a:rPr sz="9600" spc="159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9600" spc="-442" dirty="0">
                <a:solidFill>
                  <a:srgbClr val="FFFFFF"/>
                </a:solidFill>
                <a:latin typeface="Bell MT"/>
                <a:cs typeface="Bell MT"/>
              </a:rPr>
              <a:t>NA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3917" y="3284984"/>
            <a:ext cx="7524165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72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9600" spc="-475" dirty="0" smtClean="0">
                <a:solidFill>
                  <a:srgbClr val="FFFFFF"/>
                </a:solidFill>
                <a:latin typeface="Bell MT"/>
                <a:cs typeface="Bell MT"/>
              </a:rPr>
              <a:t>POZORNOSTI!</a:t>
            </a:r>
            <a:endParaRPr sz="9600" dirty="0">
              <a:solidFill>
                <a:srgbClr val="FFFFFF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481546"/>
            <a:ext cx="9287164" cy="178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2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OTKRI</a:t>
            </a:r>
            <a:r>
              <a:rPr sz="6000" dirty="0">
                <a:solidFill>
                  <a:srgbClr val="FFFFFF"/>
                </a:solidFill>
                <a:latin typeface="Cambria"/>
                <a:cs typeface="Cambria"/>
              </a:rPr>
              <a:t>Ć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E</a:t>
            </a:r>
            <a:r>
              <a:rPr sz="6000" spc="35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I DEFINIRANJE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spc="-56" dirty="0">
                <a:solidFill>
                  <a:srgbClr val="FFFFFF"/>
                </a:solidFill>
                <a:latin typeface="Bell MT"/>
                <a:cs typeface="Bell MT"/>
              </a:rPr>
              <a:t>HALTING</a:t>
            </a:r>
            <a:r>
              <a:rPr sz="6000" spc="82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30" dirty="0">
                <a:solidFill>
                  <a:srgbClr val="FFFFFF"/>
                </a:solidFill>
                <a:latin typeface="Bell MT"/>
                <a:cs typeface="Bell MT"/>
              </a:rPr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105" y="2733547"/>
            <a:ext cx="811919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Zaustavljanje ili </a:t>
            </a:r>
            <a:r>
              <a:rPr sz="3200" spc="-2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beskonačno</a:t>
            </a:r>
            <a:r>
              <a:rPr sz="3200" spc="2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izvođenje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105" y="3965691"/>
            <a:ext cx="107666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Nepostojanje</a:t>
            </a:r>
            <a:r>
              <a:rPr sz="3200" spc="8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općeg</a:t>
            </a:r>
            <a:r>
              <a:rPr sz="3200" spc="7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algoritma</a:t>
            </a:r>
            <a:r>
              <a:rPr sz="3200" spc="13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4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koji</a:t>
            </a:r>
            <a:r>
              <a:rPr sz="3200" spc="11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utvrđuje</a:t>
            </a:r>
            <a:r>
              <a:rPr sz="3200" spc="2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zaustavljanje</a:t>
            </a:r>
            <a:r>
              <a:rPr sz="3200" spc="7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12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bilo</a:t>
            </a:r>
            <a:r>
              <a:rPr lang="hr-HR" sz="3200" spc="-12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200" spc="-33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kojeg</a:t>
            </a:r>
            <a:r>
              <a:rPr sz="3200" spc="89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3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programa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105" y="5453878"/>
            <a:ext cx="711108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3200" spc="-1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Alan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5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</a:t>
            </a:r>
            <a:r>
              <a:rPr sz="3200" spc="12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lang="hr-HR" sz="3200" spc="17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  <a:sym typeface="Wingdings" panose="05000000000000000000" pitchFamily="2" charset="2"/>
              </a:rPr>
              <a:t></a:t>
            </a:r>
            <a:r>
              <a:rPr sz="3200" spc="-63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50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Turingov</a:t>
            </a:r>
            <a:r>
              <a:rPr lang="hr-HR" sz="3200" spc="16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19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</a:t>
            </a:r>
            <a:endParaRPr sz="3200" spc="-19" dirty="0">
              <a:solidFill>
                <a:srgbClr val="FFFFFF"/>
              </a:solidFill>
              <a:latin typeface="Bookman Old Style" panose="02050604050505020204" pitchFamily="18" charset="0"/>
              <a:cs typeface="NGQJMN+Avenir Next L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8435" y="6294060"/>
            <a:ext cx="227772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7"/>
              </a:lnSpc>
              <a:spcBef>
                <a:spcPts val="0"/>
              </a:spcBef>
              <a:spcAft>
                <a:spcPts val="0"/>
              </a:spcAft>
            </a:pPr>
            <a:r>
              <a:rPr sz="2500" spc="-1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Alan</a:t>
            </a:r>
            <a:r>
              <a:rPr sz="2500" spc="-3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937" y="481546"/>
            <a:ext cx="10255942" cy="966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2"/>
              </a:lnSpc>
              <a:spcBef>
                <a:spcPts val="0"/>
              </a:spcBef>
              <a:spcAft>
                <a:spcPts val="0"/>
              </a:spcAft>
            </a:pPr>
            <a:r>
              <a:rPr sz="6000" spc="-14" dirty="0">
                <a:solidFill>
                  <a:srgbClr val="FFFFFF"/>
                </a:solidFill>
                <a:latin typeface="Bell MT"/>
                <a:cs typeface="Bell MT"/>
              </a:rPr>
              <a:t>TEORIJA</a:t>
            </a:r>
            <a:r>
              <a:rPr sz="6000" spc="-60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IZRA</a:t>
            </a:r>
            <a:r>
              <a:rPr sz="6000" dirty="0">
                <a:solidFill>
                  <a:srgbClr val="FFFFFF"/>
                </a:solidFill>
                <a:latin typeface="Cambria"/>
                <a:cs typeface="Cambria"/>
              </a:rPr>
              <a:t>Č</a:t>
            </a:r>
            <a:r>
              <a:rPr sz="6000" spc="-24" dirty="0">
                <a:solidFill>
                  <a:srgbClr val="FFFFFF"/>
                </a:solidFill>
                <a:latin typeface="Bell MT"/>
                <a:cs typeface="Bell MT"/>
              </a:rPr>
              <a:t>UNLJIVOSTI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448" y="3898880"/>
            <a:ext cx="2697567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400" spc="-54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Poznata kao teorija rekurzije</a:t>
            </a:r>
            <a:endParaRPr sz="2400" dirty="0">
              <a:solidFill>
                <a:srgbClr val="000000"/>
              </a:solidFill>
              <a:latin typeface="Bookman Old Style" panose="02050604050505020204" pitchFamily="18" charset="0"/>
              <a:cs typeface="NGQJMN+Avenir Next LT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48" y="4019201"/>
            <a:ext cx="3065142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981" marR="0">
              <a:lnSpc>
                <a:spcPts val="4064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400" spc="-247" dirty="0" smtClean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Početak razvoja 1930-ih godina</a:t>
            </a:r>
            <a:endParaRPr sz="2400" dirty="0">
              <a:solidFill>
                <a:srgbClr val="000000"/>
              </a:solidFill>
              <a:latin typeface="Bookman Old Style" panose="02050604050505020204" pitchFamily="18" charset="0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2344" y="4077072"/>
            <a:ext cx="2016224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marR="0">
              <a:lnSpc>
                <a:spcPts val="4064"/>
              </a:lnSpc>
              <a:spcBef>
                <a:spcPts val="0"/>
              </a:spcBef>
              <a:spcAft>
                <a:spcPts val="0"/>
              </a:spcAft>
            </a:pPr>
            <a:r>
              <a:rPr sz="2400" spc="-47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Postavlja</a:t>
            </a:r>
            <a:r>
              <a:rPr sz="2400" spc="200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2400" spc="-27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ju</a:t>
            </a:r>
          </a:p>
          <a:p>
            <a:pPr marL="0" marR="0">
              <a:lnSpc>
                <a:spcPts val="398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2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Alan</a:t>
            </a:r>
            <a:r>
              <a:rPr sz="2400" spc="-15" dirty="0">
                <a:solidFill>
                  <a:srgbClr val="000000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2400" spc="-6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567229"/>
            <a:ext cx="8343458" cy="88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635"/>
              </a:lnSpc>
              <a:spcBef>
                <a:spcPts val="0"/>
              </a:spcBef>
              <a:spcAft>
                <a:spcPts val="0"/>
              </a:spcAft>
            </a:pPr>
            <a:r>
              <a:rPr sz="6000" spc="-34" dirty="0">
                <a:solidFill>
                  <a:srgbClr val="FFFFFF"/>
                </a:solidFill>
                <a:latin typeface="Bell MT"/>
                <a:cs typeface="Bell MT"/>
              </a:rPr>
              <a:t>TURINGOVI</a:t>
            </a:r>
            <a:r>
              <a:rPr sz="6000" spc="39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17" dirty="0">
                <a:solidFill>
                  <a:srgbClr val="FFFFFF"/>
                </a:solidFill>
                <a:latin typeface="Bell MT"/>
                <a:cs typeface="Bell MT"/>
              </a:rPr>
              <a:t>STROJEVI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1904" y="3961253"/>
            <a:ext cx="209662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4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Opisao</a:t>
            </a:r>
            <a:r>
              <a:rPr sz="2400" spc="17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ih</a:t>
            </a:r>
            <a:r>
              <a:rPr sz="2400" spc="8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27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je</a:t>
            </a:r>
          </a:p>
          <a:p>
            <a:pPr marL="114300" marR="0">
              <a:lnSpc>
                <a:spcPts val="3080"/>
              </a:lnSpc>
              <a:spcBef>
                <a:spcPts val="0"/>
              </a:spcBef>
              <a:spcAft>
                <a:spcPts val="0"/>
              </a:spcAft>
            </a:pPr>
            <a:r>
              <a:rPr sz="2400" spc="-49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1936.</a:t>
            </a:r>
            <a:r>
              <a:rPr sz="2400" spc="127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Alan</a:t>
            </a:r>
          </a:p>
          <a:p>
            <a:pPr marL="476631" marR="0">
              <a:lnSpc>
                <a:spcPts val="3078"/>
              </a:lnSpc>
              <a:spcBef>
                <a:spcPts val="0"/>
              </a:spcBef>
              <a:spcAft>
                <a:spcPts val="0"/>
              </a:spcAft>
            </a:pPr>
            <a:r>
              <a:rPr sz="2400" spc="-6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Turing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6576" y="3730076"/>
            <a:ext cx="3119532" cy="1710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604" marR="0">
              <a:lnSpc>
                <a:spcPts val="3368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400" spc="-12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Matematička </a:t>
            </a:r>
            <a:r>
              <a:rPr sz="2400" spc="-12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apstrakcija</a:t>
            </a:r>
            <a:r>
              <a:rPr lang="hr-HR" sz="2400" spc="-12" dirty="0" smtClean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ljudskog procesa računanja</a:t>
            </a:r>
            <a:endParaRPr sz="2400" spc="-12" dirty="0" smtClean="0">
              <a:solidFill>
                <a:srgbClr val="000000"/>
              </a:solidFill>
              <a:latin typeface="Bookman Old Style" panose="02050604050505020204" pitchFamily="18" charset="0"/>
              <a:cs typeface="NGQJMN+Avenir Next LT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4322" y="4168753"/>
            <a:ext cx="2849375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" marR="0">
              <a:lnSpc>
                <a:spcPts val="337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8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Ne</a:t>
            </a:r>
            <a:r>
              <a:rPr sz="2400" spc="64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23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koriste</a:t>
            </a:r>
            <a:r>
              <a:rPr sz="2400" spc="124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39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se</a:t>
            </a:r>
            <a:r>
              <a:rPr sz="2400" spc="65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dirty="0">
                <a:solidFill>
                  <a:srgbClr val="000000"/>
                </a:solidFill>
                <a:latin typeface="Bookman Old Style" panose="02050604050505020204" pitchFamily="18" charset="0"/>
                <a:cs typeface="NGQJMN+Avenir Next LT Pro"/>
              </a:rPr>
              <a:t>u</a:t>
            </a:r>
          </a:p>
          <a:p>
            <a:pPr marL="0" marR="0">
              <a:lnSpc>
                <a:spcPts val="3078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praktične</a:t>
            </a:r>
            <a:r>
              <a:rPr sz="2400" spc="116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7" dirty="0">
                <a:solidFill>
                  <a:srgbClr val="000000"/>
                </a:solidFill>
                <a:latin typeface="Bookman Old Style" panose="02050604050505020204" pitchFamily="18" charset="0"/>
                <a:cs typeface="OSLDRQ+Avenir Next LT Pro"/>
              </a:rPr>
              <a:t>svrhe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481546"/>
            <a:ext cx="10590740" cy="178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2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RA</a:t>
            </a:r>
            <a:r>
              <a:rPr sz="6000" dirty="0">
                <a:solidFill>
                  <a:srgbClr val="FFFFFF"/>
                </a:solidFill>
                <a:latin typeface="Cambria"/>
                <a:cs typeface="Cambria"/>
              </a:rPr>
              <a:t>Č</a:t>
            </a:r>
            <a:r>
              <a:rPr sz="6000" spc="-31" dirty="0">
                <a:solidFill>
                  <a:srgbClr val="FFFFFF"/>
                </a:solidFill>
                <a:latin typeface="Bell MT"/>
                <a:cs typeface="Bell MT"/>
              </a:rPr>
              <a:t>UNLJIVOST</a:t>
            </a:r>
            <a:r>
              <a:rPr sz="6000" spc="70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I </a:t>
            </a:r>
            <a:r>
              <a:rPr sz="6000" spc="-41" dirty="0">
                <a:solidFill>
                  <a:srgbClr val="FFFFFF"/>
                </a:solidFill>
                <a:latin typeface="Bell MT"/>
                <a:cs typeface="Bell MT"/>
              </a:rPr>
              <a:t>TURINGOV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spc="-38" dirty="0">
                <a:solidFill>
                  <a:srgbClr val="FFFFFF"/>
                </a:solidFill>
                <a:latin typeface="Bell MT"/>
                <a:cs typeface="Bell MT"/>
              </a:rPr>
              <a:t>STROJ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362" y="2728302"/>
            <a:ext cx="6074718" cy="57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7"/>
              </a:lnSpc>
              <a:spcBef>
                <a:spcPts val="0"/>
              </a:spcBef>
              <a:spcAft>
                <a:spcPts val="0"/>
              </a:spcAft>
            </a:pPr>
            <a:r>
              <a:rPr sz="3200" spc="-8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Pojam</a:t>
            </a:r>
            <a:r>
              <a:rPr sz="3200" spc="20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računljivosti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1362" y="3830662"/>
            <a:ext cx="9603110" cy="57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7"/>
              </a:lnSpc>
              <a:spcBef>
                <a:spcPts val="0"/>
              </a:spcBef>
              <a:spcAft>
                <a:spcPts val="0"/>
              </a:spcAft>
            </a:pPr>
            <a:r>
              <a:rPr sz="3200" spc="-20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Tr</a:t>
            </a:r>
            <a:r>
              <a:rPr sz="3200" spc="-100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i</a:t>
            </a:r>
            <a:r>
              <a:rPr sz="3200" spc="1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glavna</a:t>
            </a:r>
            <a:r>
              <a:rPr sz="3200" spc="188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djela</a:t>
            </a:r>
            <a:r>
              <a:rPr sz="3200" spc="14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200" spc="-52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Turingovog</a:t>
            </a:r>
            <a:r>
              <a:rPr sz="3200" spc="181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200" spc="-2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stroja: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1824" y="4875795"/>
            <a:ext cx="6832327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 indent="-457200">
              <a:lnSpc>
                <a:spcPts val="3732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2400" spc="-72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Traka</a:t>
            </a:r>
          </a:p>
          <a:p>
            <a:pPr marL="457200" marR="0" indent="-457200">
              <a:lnSpc>
                <a:spcPts val="3732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spc="-17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Glava</a:t>
            </a:r>
            <a:r>
              <a:rPr sz="2400" spc="6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za</a:t>
            </a:r>
            <a:r>
              <a:rPr sz="2400" spc="5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4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čitanje/pisanje</a:t>
            </a:r>
          </a:p>
          <a:p>
            <a:pPr marL="457200" marR="0" indent="-457200">
              <a:lnSpc>
                <a:spcPts val="3735"/>
              </a:lnSpc>
              <a:spcBef>
                <a:spcPts val="4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spc="-19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Jedinica</a:t>
            </a:r>
            <a:r>
              <a:rPr sz="2400" spc="135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21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za</a:t>
            </a:r>
            <a:r>
              <a:rPr sz="2400" spc="6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32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kontrolu</a:t>
            </a:r>
            <a:r>
              <a:rPr sz="2400" spc="14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1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stanja</a:t>
            </a:r>
            <a:r>
              <a:rPr sz="2400" spc="5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stroja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07968" y="5733256"/>
            <a:ext cx="568964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A</a:t>
            </a:r>
            <a:r>
              <a:rPr sz="2500" spc="-48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 </a:t>
            </a:r>
            <a:r>
              <a:rPr sz="2500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physical</a:t>
            </a:r>
            <a:r>
              <a:rPr sz="2500" spc="-92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 </a:t>
            </a:r>
            <a:r>
              <a:rPr sz="2500" spc="-55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Turing</a:t>
            </a:r>
            <a:r>
              <a:rPr sz="2500" spc="190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 </a:t>
            </a:r>
            <a:r>
              <a:rPr sz="2500" spc="-16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machine</a:t>
            </a:r>
            <a:r>
              <a:rPr sz="2500" spc="79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 </a:t>
            </a:r>
            <a:r>
              <a:rPr sz="2500" spc="-15" dirty="0">
                <a:solidFill>
                  <a:srgbClr val="000000"/>
                </a:solidFill>
                <a:latin typeface="Bookman Old Style" panose="02050604050505020204" pitchFamily="18" charset="0"/>
                <a:cs typeface="KOHFRA+Avenir Next LT Pro Bold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825" y="481546"/>
            <a:ext cx="7132052" cy="178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2"/>
              </a:lnSpc>
              <a:spcBef>
                <a:spcPts val="0"/>
              </a:spcBef>
              <a:spcAft>
                <a:spcPts val="0"/>
              </a:spcAft>
            </a:pPr>
            <a:r>
              <a:rPr sz="6000" spc="16" dirty="0">
                <a:solidFill>
                  <a:srgbClr val="FFFFFF"/>
                </a:solidFill>
                <a:latin typeface="Bell MT"/>
                <a:cs typeface="Bell MT"/>
              </a:rPr>
              <a:t>DETERMINISTI</a:t>
            </a:r>
            <a:r>
              <a:rPr sz="6000" dirty="0">
                <a:solidFill>
                  <a:srgbClr val="FFFFFF"/>
                </a:solidFill>
                <a:latin typeface="Cambria"/>
                <a:cs typeface="Cambria"/>
              </a:rPr>
              <a:t>Č</a:t>
            </a:r>
            <a:r>
              <a:rPr sz="6000" dirty="0">
                <a:solidFill>
                  <a:srgbClr val="FFFFFF"/>
                </a:solidFill>
                <a:latin typeface="Bell MT"/>
                <a:cs typeface="Bell MT"/>
              </a:rPr>
              <a:t>KI</a:t>
            </a:r>
          </a:p>
          <a:p>
            <a:pPr marL="0" marR="0">
              <a:lnSpc>
                <a:spcPts val="6460"/>
              </a:lnSpc>
              <a:spcBef>
                <a:spcPts val="0"/>
              </a:spcBef>
              <a:spcAft>
                <a:spcPts val="0"/>
              </a:spcAft>
            </a:pPr>
            <a:r>
              <a:rPr sz="6000" spc="-39" dirty="0">
                <a:solidFill>
                  <a:srgbClr val="FFFFFF"/>
                </a:solidFill>
                <a:latin typeface="Bell MT"/>
                <a:cs typeface="Bell MT"/>
              </a:rPr>
              <a:t>TURINGOV</a:t>
            </a:r>
            <a:r>
              <a:rPr sz="6000" spc="45" dirty="0">
                <a:solidFill>
                  <a:srgbClr val="FFFFFF"/>
                </a:solidFill>
                <a:latin typeface="Bell MT"/>
                <a:cs typeface="Bell MT"/>
              </a:rPr>
              <a:t> </a:t>
            </a:r>
            <a:r>
              <a:rPr sz="6000" spc="-39" dirty="0">
                <a:solidFill>
                  <a:srgbClr val="FFFFFF"/>
                </a:solidFill>
                <a:latin typeface="Bell MT"/>
                <a:cs typeface="Bell MT"/>
              </a:rPr>
              <a:t>STROJ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105" y="2893506"/>
            <a:ext cx="10513180" cy="434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Konstantno</a:t>
            </a:r>
            <a:r>
              <a:rPr sz="2800" spc="5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očitava</a:t>
            </a:r>
            <a:r>
              <a:rPr sz="2800" spc="-2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stanje i </a:t>
            </a:r>
            <a:r>
              <a:rPr sz="28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trenutačni</a:t>
            </a:r>
            <a:r>
              <a:rPr sz="2800" spc="8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simbol</a:t>
            </a:r>
            <a:r>
              <a:rPr sz="2800" spc="8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ćelije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104" y="3965691"/>
            <a:ext cx="10855503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Ovisno</a:t>
            </a:r>
            <a:r>
              <a:rPr sz="2800" spc="-3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o</a:t>
            </a:r>
            <a:r>
              <a:rPr sz="2800" spc="-3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funkciji</a:t>
            </a:r>
            <a:r>
              <a:rPr sz="2800" spc="74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prijelaza</a:t>
            </a:r>
            <a:r>
              <a:rPr sz="2800" spc="55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spc="-2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prelazi</a:t>
            </a:r>
            <a:r>
              <a:rPr sz="2800" spc="9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u</a:t>
            </a:r>
            <a:r>
              <a:rPr sz="2800" spc="5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novo</a:t>
            </a:r>
            <a:r>
              <a:rPr sz="2800" spc="-26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stanje,</a:t>
            </a:r>
            <a:r>
              <a:rPr sz="2800" spc="-99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upisuje</a:t>
            </a:r>
            <a:r>
              <a:rPr sz="2800" spc="87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novi</a:t>
            </a:r>
          </a:p>
          <a:p>
            <a:pPr marL="0" marR="0">
              <a:lnSpc>
                <a:spcPts val="3228"/>
              </a:lnSpc>
              <a:spcBef>
                <a:spcPts val="50"/>
              </a:spcBef>
              <a:spcAft>
                <a:spcPts val="0"/>
              </a:spcAft>
            </a:pPr>
            <a:r>
              <a:rPr sz="2800" spc="-1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simbol</a:t>
            </a:r>
            <a:r>
              <a:rPr sz="2800" spc="8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</a:t>
            </a:r>
            <a:r>
              <a:rPr sz="2800" spc="-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ćeliju</a:t>
            </a:r>
            <a:r>
              <a:rPr sz="2800" spc="55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i </a:t>
            </a:r>
            <a:r>
              <a:rPr sz="2800" spc="-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pomiče</a:t>
            </a:r>
            <a:r>
              <a:rPr sz="2800" spc="9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28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glavu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091" y="5272062"/>
            <a:ext cx="1107152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41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Ukoliko</a:t>
            </a:r>
            <a:r>
              <a:rPr sz="3000" spc="238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se</a:t>
            </a:r>
            <a:r>
              <a:rPr sz="3000" spc="-83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glava</a:t>
            </a:r>
            <a:r>
              <a:rPr sz="3000" spc="52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11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nalazi</a:t>
            </a:r>
            <a:r>
              <a:rPr sz="3000" spc="8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</a:t>
            </a:r>
            <a:r>
              <a:rPr sz="3000" spc="-1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nultoj</a:t>
            </a:r>
            <a:r>
              <a:rPr sz="3000" spc="8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ćeliji,</a:t>
            </a:r>
            <a:r>
              <a:rPr sz="3000" spc="-11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a</a:t>
            </a:r>
            <a:r>
              <a:rPr sz="3000" spc="-29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2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treba</a:t>
            </a:r>
            <a:r>
              <a:rPr sz="3000" spc="7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17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se</a:t>
            </a:r>
            <a:r>
              <a:rPr sz="3000" spc="-14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spc="-17" dirty="0" err="1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pomaknuti</a:t>
            </a:r>
            <a:r>
              <a:rPr sz="3000" spc="166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u</a:t>
            </a:r>
            <a:r>
              <a:rPr lang="hr-HR" sz="30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lijevo</a:t>
            </a:r>
            <a:r>
              <a:rPr sz="3000" spc="-37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ne</a:t>
            </a:r>
            <a:r>
              <a:rPr sz="3000" spc="43" dirty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dolazi</a:t>
            </a:r>
            <a:r>
              <a:rPr sz="3000" spc="-30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000" spc="-33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do</a:t>
            </a:r>
            <a:r>
              <a:rPr sz="3000" spc="62" dirty="0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 </a:t>
            </a:r>
            <a:r>
              <a:rPr sz="3000" spc="11" dirty="0" err="1">
                <a:solidFill>
                  <a:srgbClr val="FFFFFF"/>
                </a:solidFill>
                <a:latin typeface="Bookman Old Style" panose="02050604050505020204" pitchFamily="18" charset="0"/>
                <a:cs typeface="Bell MT"/>
              </a:rPr>
              <a:t>pomicanja</a:t>
            </a:r>
            <a:r>
              <a:rPr sz="3000" dirty="0" smtClean="0">
                <a:solidFill>
                  <a:srgbClr val="FFFFFF"/>
                </a:solidFill>
                <a:latin typeface="Bookman Old Style" panose="02050604050505020204" pitchFamily="18" charset="0"/>
                <a:cs typeface="NGQJMN+Avenir Next LT Pro"/>
              </a:rPr>
              <a:t>.</a:t>
            </a:r>
            <a:r>
              <a:rPr sz="3000" spc="26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lang="hr-HR" sz="3000" spc="26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  <a:sym typeface="Wingdings" panose="05000000000000000000" pitchFamily="2" charset="2"/>
              </a:rPr>
              <a:t> </a:t>
            </a:r>
            <a:r>
              <a:rPr sz="3000" spc="11" dirty="0" err="1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Neizvršiv</a:t>
            </a:r>
            <a:r>
              <a:rPr sz="3000" spc="-128" dirty="0" smtClean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 </a:t>
            </a:r>
            <a:r>
              <a:rPr sz="3000" dirty="0">
                <a:solidFill>
                  <a:srgbClr val="FFFFFF"/>
                </a:solidFill>
                <a:latin typeface="Bookman Old Style" panose="02050604050505020204" pitchFamily="18" charset="0"/>
                <a:cs typeface="OSLDRQ+Avenir Next LT Pro"/>
              </a:rPr>
              <a:t>slučaj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591</Words>
  <Application>Microsoft Office PowerPoint</Application>
  <PresentationFormat>Široki zaslon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31" baseType="lpstr">
      <vt:lpstr>Times New Roman</vt:lpstr>
      <vt:lpstr>Wingdings</vt:lpstr>
      <vt:lpstr>KOHFRA+Avenir Next LT Pro Bold</vt:lpstr>
      <vt:lpstr>NGQJMN+Avenir Next LT Pro</vt:lpstr>
      <vt:lpstr>Bell MT</vt:lpstr>
      <vt:lpstr>Calibri</vt:lpstr>
      <vt:lpstr>Arial</vt:lpstr>
      <vt:lpstr>OSLDRQ+Avenir Next LT Pro</vt:lpstr>
      <vt:lpstr>Cambria</vt:lpstr>
      <vt:lpstr>Bookman Old Style</vt:lpstr>
      <vt:lpstr>Theme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Processor</dc:creator>
  <cp:lastModifiedBy>pc</cp:lastModifiedBy>
  <cp:revision>5</cp:revision>
  <dcterms:modified xsi:type="dcterms:W3CDTF">2023-02-13T21:52:58Z</dcterms:modified>
</cp:coreProperties>
</file>