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59" r:id="rId5"/>
    <p:sldId id="260" r:id="rId6"/>
    <p:sldId id="261" r:id="rId7"/>
    <p:sldId id="268" r:id="rId8"/>
    <p:sldId id="271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20.2.2025.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6836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20.2.2025.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9934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20.2.2025.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3067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20.2.2025.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19214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20.2.2025.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68105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20.2.2025.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63545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20.2.2025.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30625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20.2.2025.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91374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20.2.2025.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56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20.2.2025.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7748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20.2.2025.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9870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20.2.2025.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612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20.2.2025.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7557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20.2.2025.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1108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20.2.2025.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8368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20.2.2025.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7098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20.2.2025.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9482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8E7BF0-DC9A-4C27-9D44-4CA9CC6CF4FD}" type="datetimeFigureOut">
              <a:rPr lang="hr-HR" smtClean="0"/>
              <a:t>20.2.2025.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3671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C5441-307C-F20D-3DDB-26A8DC50A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hr-HR" sz="3600" dirty="0"/>
              <a:t>Istraživanje dostupnih LLM-ova za prevođenje i omogućavanje višejezičnosti unutar aplikacije korištenjem jednog od LLM-ova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3368F-1059-3262-9AE7-AB873400C2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Anastazija </a:t>
            </a:r>
            <a:r>
              <a:rPr lang="hr-HR" dirty="0" err="1"/>
              <a:t>Širol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3477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/>
              <a:t>Uvod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Ključni koraci: </a:t>
            </a:r>
          </a:p>
          <a:p>
            <a:pPr marL="914400" lvl="1" indent="-457200">
              <a:buFont typeface="+mj-lt"/>
              <a:buAutoNum type="arabicParenR"/>
            </a:pPr>
            <a:r>
              <a:rPr lang="hr-HR" dirty="0"/>
              <a:t>istraživanje LLM-ova za prevođenje</a:t>
            </a:r>
          </a:p>
          <a:p>
            <a:pPr marL="914400" lvl="1" indent="-457200">
              <a:buFont typeface="+mj-lt"/>
              <a:buAutoNum type="arabicParenR"/>
            </a:pPr>
            <a:r>
              <a:rPr lang="hr-HR" dirty="0"/>
              <a:t>testiranje odabranih LLM-ova</a:t>
            </a:r>
          </a:p>
          <a:p>
            <a:pPr marL="914400" lvl="1" indent="-457200">
              <a:buFont typeface="+mj-lt"/>
              <a:buAutoNum type="arabicParenR"/>
            </a:pPr>
            <a:r>
              <a:rPr lang="hr-HR" dirty="0"/>
              <a:t>kreiranje testne aplikacije</a:t>
            </a:r>
          </a:p>
          <a:p>
            <a:pPr marL="914400" lvl="1" indent="-457200">
              <a:buFont typeface="+mj-lt"/>
              <a:buAutoNum type="arabicParenR"/>
            </a:pPr>
            <a:r>
              <a:rPr lang="hr-HR" dirty="0"/>
              <a:t>implementacija odabranog LLM-a u aplikaciju </a:t>
            </a:r>
          </a:p>
          <a:p>
            <a:pPr marL="914400" lvl="1" indent="-457200">
              <a:buFont typeface="+mj-lt"/>
              <a:buAutoNum type="arabicParenR"/>
            </a:pPr>
            <a:r>
              <a:rPr lang="hr-HR" dirty="0"/>
              <a:t>prosljeđivanje .</a:t>
            </a:r>
            <a:r>
              <a:rPr lang="hr-HR" dirty="0" err="1"/>
              <a:t>resx</a:t>
            </a:r>
            <a:r>
              <a:rPr lang="hr-HR" dirty="0"/>
              <a:t> datoteke </a:t>
            </a:r>
            <a:r>
              <a:rPr lang="hr-HR" dirty="0" err="1"/>
              <a:t>DoctorWorkstation</a:t>
            </a:r>
            <a:r>
              <a:rPr lang="hr-HR" dirty="0"/>
              <a:t>-a na prevođenje</a:t>
            </a:r>
          </a:p>
          <a:p>
            <a:pPr marL="914400" lvl="1" indent="-457200">
              <a:buFont typeface="+mj-lt"/>
              <a:buAutoNum type="arabicParenR"/>
            </a:pPr>
            <a:r>
              <a:rPr lang="hr-HR" dirty="0"/>
              <a:t>poboljšanje kvalitete i brzine prijevoda korištenjem različitih metoda</a:t>
            </a:r>
          </a:p>
        </p:txBody>
      </p:sp>
    </p:spTree>
    <p:extLst>
      <p:ext uri="{BB962C8B-B14F-4D97-AF65-F5344CB8AC3E}">
        <p14:creationId xmlns:p14="http://schemas.microsoft.com/office/powerpoint/2010/main" val="1978225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Istraživanje LLM-ova</a:t>
            </a:r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r-HR" dirty="0"/>
              <a:t>Analiza karakteristika, prednosti i nedostataka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r-HR" dirty="0"/>
              <a:t>Ključni kriteriji: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1400" dirty="0"/>
              <a:t>Mogućnost lokalnog preuzimanja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1400" dirty="0"/>
              <a:t>Model namijenjen prevođenju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1400" dirty="0"/>
              <a:t>Besplatno korištenje - prednost</a:t>
            </a: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 rotWithShape="1">
          <a:blip r:embed="rId2"/>
          <a:srcRect l="434" t="2775" r="383"/>
          <a:stretch/>
        </p:blipFill>
        <p:spPr>
          <a:xfrm>
            <a:off x="6522676" y="555037"/>
            <a:ext cx="5182049" cy="2013991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3"/>
          <a:srcRect l="729" r="743"/>
          <a:stretch/>
        </p:blipFill>
        <p:spPr>
          <a:xfrm>
            <a:off x="6522675" y="2529216"/>
            <a:ext cx="5182049" cy="2423783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4"/>
          <a:srcRect b="15327"/>
          <a:stretch/>
        </p:blipFill>
        <p:spPr>
          <a:xfrm>
            <a:off x="6522677" y="4955178"/>
            <a:ext cx="5182049" cy="1270131"/>
          </a:xfrm>
          <a:prstGeom prst="rect">
            <a:avLst/>
          </a:prstGeom>
        </p:spPr>
      </p:pic>
      <p:sp>
        <p:nvSpPr>
          <p:cNvPr id="8" name="Elipsa 7"/>
          <p:cNvSpPr/>
          <p:nvPr/>
        </p:nvSpPr>
        <p:spPr>
          <a:xfrm>
            <a:off x="6395076" y="1512424"/>
            <a:ext cx="1027611" cy="8360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0733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6CAB-4F5F-B75E-6DFA-15DF50AD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/>
              <a:t>Testiranje odabranih modela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1FA8A-8B86-5A78-D10D-1F4674E215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err="1"/>
              <a:t>google</a:t>
            </a:r>
            <a:r>
              <a:rPr lang="hr-HR" dirty="0"/>
              <a:t>/flan-t5-base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E3854-4273-4902-7A94-DE8E5108C9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r-HR" dirty="0"/>
              <a:t>Izuzetno loš prijevod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7294D-2E43-1D13-B287-10207D970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r-HR" dirty="0" err="1"/>
              <a:t>facebook</a:t>
            </a:r>
            <a:r>
              <a:rPr lang="hr-HR" dirty="0"/>
              <a:t>/m2m100_1.2B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AF427-D886-2379-A666-28CC0A14E0A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r-HR" dirty="0"/>
              <a:t>Zadovoljavajući prijevod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1178B1-14A2-2B6D-D6ED-4E8B1430B2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76"/>
          <a:stretch/>
        </p:blipFill>
        <p:spPr>
          <a:xfrm>
            <a:off x="1484311" y="3992924"/>
            <a:ext cx="8657217" cy="7903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4A3604-8AB3-58B6-BF47-9D76844D3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098" y="5120980"/>
            <a:ext cx="85439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1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27919-F0D9-46A0-483F-2B20F4F38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/>
              <a:t>Razvoj testne aplikacije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47A2B-C540-B35D-2E4E-5A937A0FC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WPF aplikacija u .NET 4.8 </a:t>
            </a:r>
            <a:r>
              <a:rPr lang="hr-HR" dirty="0" err="1"/>
              <a:t>framework</a:t>
            </a:r>
            <a:r>
              <a:rPr lang="hr-HR" dirty="0"/>
              <a:t>-u</a:t>
            </a:r>
          </a:p>
          <a:p>
            <a:r>
              <a:rPr lang="hr-HR" dirty="0"/>
              <a:t>Optimizacija prevođenja:</a:t>
            </a:r>
          </a:p>
          <a:p>
            <a:pPr lvl="1">
              <a:buClr>
                <a:srgbClr val="FF0000"/>
              </a:buClr>
              <a:buFont typeface="Corbel" panose="020B0503020204020204" pitchFamily="34" charset="0"/>
              <a:buChar char="×"/>
            </a:pPr>
            <a:r>
              <a:rPr lang="hr-HR" dirty="0"/>
              <a:t>Početno rješenje: skripta pozivana za svaki resurs posebno</a:t>
            </a:r>
          </a:p>
          <a:p>
            <a:pPr lvl="2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hr-HR" dirty="0"/>
              <a:t>Izuzetno sporo (20 </a:t>
            </a:r>
            <a:r>
              <a:rPr lang="hr-HR" dirty="0" err="1"/>
              <a:t>labela</a:t>
            </a:r>
            <a:r>
              <a:rPr lang="hr-HR" dirty="0"/>
              <a:t> </a:t>
            </a:r>
            <a:r>
              <a:rPr lang="hr-HR" dirty="0">
                <a:sym typeface="Wingdings" panose="05000000000000000000" pitchFamily="2" charset="2"/>
              </a:rPr>
              <a:t> 20-30min</a:t>
            </a:r>
            <a:r>
              <a:rPr lang="hr-HR" dirty="0"/>
              <a:t>)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r-HR" dirty="0"/>
              <a:t>Optimizirano rješenje: skripta pozivana nad putanjom do .</a:t>
            </a:r>
            <a:r>
              <a:rPr lang="hr-HR" dirty="0" err="1"/>
              <a:t>resx</a:t>
            </a:r>
            <a:r>
              <a:rPr lang="hr-HR" dirty="0"/>
              <a:t> file-a</a:t>
            </a:r>
          </a:p>
          <a:p>
            <a:pPr lvl="2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hr-HR" dirty="0"/>
              <a:t>Ubrzani proces (20 </a:t>
            </a:r>
            <a:r>
              <a:rPr lang="hr-HR" dirty="0" err="1"/>
              <a:t>labela</a:t>
            </a:r>
            <a:r>
              <a:rPr lang="hr-HR" dirty="0"/>
              <a:t> </a:t>
            </a:r>
            <a:r>
              <a:rPr lang="hr-HR" dirty="0">
                <a:sym typeface="Wingdings" panose="05000000000000000000" pitchFamily="2" charset="2"/>
              </a:rPr>
              <a:t> 2-3min</a:t>
            </a:r>
            <a:r>
              <a:rPr lang="hr-H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417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CC5F-A3AE-14B5-0814-A2C71A43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/>
              <a:t>Poboljšanje kvalitete prijevoda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64392-4D17-6D6F-2723-A592FDED9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Bez konteksta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F833E-D32D-BA5A-C5A6-7754CA0B92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r-HR" dirty="0"/>
              <a:t>Brz i pretjerano doslovan prijevod</a:t>
            </a:r>
          </a:p>
          <a:p>
            <a:r>
              <a:rPr lang="hr-HR" dirty="0" err="1"/>
              <a:t>DoctorWorkstation</a:t>
            </a:r>
            <a:r>
              <a:rPr lang="hr-HR" dirty="0"/>
              <a:t> </a:t>
            </a:r>
            <a:r>
              <a:rPr lang="hr-HR" dirty="0">
                <a:sym typeface="Wingdings" panose="05000000000000000000" pitchFamily="2" charset="2"/>
              </a:rPr>
              <a:t> 30min</a:t>
            </a:r>
            <a:endParaRPr lang="hr-H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6FBE4-40FC-CD56-0D18-6AAE5FA6E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r-HR" dirty="0"/>
              <a:t>S kontekstom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85052-118E-8FC7-3FC2-488DD83D6ED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r-HR" dirty="0"/>
              <a:t>Spor i precizniji prijevod</a:t>
            </a:r>
          </a:p>
          <a:p>
            <a:r>
              <a:rPr lang="hr-HR" dirty="0" err="1"/>
              <a:t>DoctorWorkstation</a:t>
            </a:r>
            <a:r>
              <a:rPr lang="hr-HR" dirty="0"/>
              <a:t> </a:t>
            </a:r>
            <a:r>
              <a:rPr lang="hr-HR" dirty="0">
                <a:sym typeface="Wingdings" panose="05000000000000000000" pitchFamily="2" charset="2"/>
              </a:rPr>
              <a:t> 70min</a:t>
            </a:r>
            <a:endParaRPr lang="hr-H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11D0F8-FD93-550E-B120-053B9A4C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4381672"/>
            <a:ext cx="7297739" cy="12496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C92F74-511F-F6AC-8838-9687BB689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948" y="4381672"/>
            <a:ext cx="4410075" cy="205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5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484310" y="334818"/>
            <a:ext cx="10018713" cy="1752599"/>
          </a:xfrm>
        </p:spPr>
        <p:txBody>
          <a:bodyPr>
            <a:normAutofit/>
          </a:bodyPr>
          <a:lstStyle/>
          <a:p>
            <a:r>
              <a:rPr lang="hr-HR" sz="3600" dirty="0"/>
              <a:t>Usporedba prijevoda ovisno o kontekstu</a:t>
            </a:r>
          </a:p>
        </p:txBody>
      </p:sp>
      <p:graphicFrame>
        <p:nvGraphicFramePr>
          <p:cNvPr id="3" name="Tablic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328448"/>
              </p:ext>
            </p:extLst>
          </p:nvPr>
        </p:nvGraphicFramePr>
        <p:xfrm>
          <a:off x="1359213" y="1797682"/>
          <a:ext cx="9473574" cy="443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858">
                  <a:extLst>
                    <a:ext uri="{9D8B030D-6E8A-4147-A177-3AD203B41FA5}">
                      <a16:colId xmlns:a16="http://schemas.microsoft.com/office/drawing/2014/main" val="3790854253"/>
                    </a:ext>
                  </a:extLst>
                </a:gridCol>
                <a:gridCol w="3157858">
                  <a:extLst>
                    <a:ext uri="{9D8B030D-6E8A-4147-A177-3AD203B41FA5}">
                      <a16:colId xmlns:a16="http://schemas.microsoft.com/office/drawing/2014/main" val="2991707349"/>
                    </a:ext>
                  </a:extLst>
                </a:gridCol>
                <a:gridCol w="3157858">
                  <a:extLst>
                    <a:ext uri="{9D8B030D-6E8A-4147-A177-3AD203B41FA5}">
                      <a16:colId xmlns:a16="http://schemas.microsoft.com/office/drawing/2014/main" val="2084735231"/>
                    </a:ext>
                  </a:extLst>
                </a:gridCol>
              </a:tblGrid>
              <a:tr h="649706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ORIGINALNI</a:t>
                      </a:r>
                      <a:r>
                        <a:rPr lang="hr-HR" baseline="0" dirty="0"/>
                        <a:t> TEKST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PREVEDENI TEKST BEZ KONTEKSTA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PREVEDENI TEKST S KONTEKSTOM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191358"/>
                  </a:ext>
                </a:extLst>
              </a:tr>
              <a:tr h="649706">
                <a:tc>
                  <a:txBody>
                    <a:bodyPr/>
                    <a:lstStyle/>
                    <a:p>
                      <a:r>
                        <a:rPr lang="hr-HR" dirty="0"/>
                        <a:t>Slanje dokumenata na CEZIH</a:t>
                      </a:r>
                    </a:p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/>
                        <a:t>Sending</a:t>
                      </a:r>
                      <a:r>
                        <a:rPr lang="hr-HR" dirty="0"/>
                        <a:t> </a:t>
                      </a:r>
                      <a:r>
                        <a:rPr lang="hr-HR" dirty="0" err="1"/>
                        <a:t>documents</a:t>
                      </a:r>
                      <a:r>
                        <a:rPr lang="hr-HR" dirty="0"/>
                        <a:t> to </a:t>
                      </a:r>
                      <a:r>
                        <a:rPr lang="hr-HR" dirty="0" err="1"/>
                        <a:t>Czechs</a:t>
                      </a:r>
                      <a:endParaRPr lang="hr-HR" dirty="0"/>
                    </a:p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/>
                        <a:t>Sending</a:t>
                      </a:r>
                      <a:r>
                        <a:rPr lang="hr-HR" dirty="0"/>
                        <a:t> </a:t>
                      </a:r>
                      <a:r>
                        <a:rPr lang="hr-HR" dirty="0" err="1"/>
                        <a:t>documents</a:t>
                      </a:r>
                      <a:r>
                        <a:rPr lang="hr-HR" dirty="0"/>
                        <a:t> to CEZIH</a:t>
                      </a:r>
                    </a:p>
                    <a:p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56375"/>
                  </a:ext>
                </a:extLst>
              </a:tr>
              <a:tr h="649706">
                <a:tc>
                  <a:txBody>
                    <a:bodyPr/>
                    <a:lstStyle/>
                    <a:p>
                      <a:r>
                        <a:rPr lang="hr-HR" dirty="0"/>
                        <a:t>Broj</a:t>
                      </a:r>
                      <a:r>
                        <a:rPr lang="hr-HR" baseline="0" dirty="0"/>
                        <a:t> uputnica: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err="1"/>
                        <a:t>Number</a:t>
                      </a:r>
                      <a:r>
                        <a:rPr lang="hr-HR" dirty="0"/>
                        <a:t> of </a:t>
                      </a:r>
                      <a:r>
                        <a:rPr lang="hr-HR" dirty="0" err="1"/>
                        <a:t>Instructions</a:t>
                      </a:r>
                      <a:r>
                        <a:rPr lang="hr-HR" dirty="0"/>
                        <a:t>:</a:t>
                      </a:r>
                    </a:p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the context of hospital care and medical examination: Number of referrals:</a:t>
                      </a:r>
                      <a:endParaRPr lang="hr-HR" dirty="0"/>
                    </a:p>
                    <a:p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406393"/>
                  </a:ext>
                </a:extLst>
              </a:tr>
              <a:tr h="649706">
                <a:tc>
                  <a:txBody>
                    <a:bodyPr/>
                    <a:lstStyle/>
                    <a:p>
                      <a:r>
                        <a:rPr lang="hr-HR" dirty="0"/>
                        <a:t>Tlak</a:t>
                      </a:r>
                      <a:r>
                        <a:rPr lang="hr-HR" baseline="0" dirty="0"/>
                        <a:t>-D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err="1"/>
                        <a:t>Pressure</a:t>
                      </a:r>
                      <a:r>
                        <a:rPr lang="hr-HR" dirty="0"/>
                        <a:t>-D</a:t>
                      </a:r>
                    </a:p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/>
                        <a:t>Tlak-D</a:t>
                      </a:r>
                    </a:p>
                    <a:p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498194"/>
                  </a:ext>
                </a:extLst>
              </a:tr>
              <a:tr h="649706">
                <a:tc>
                  <a:txBody>
                    <a:bodyPr/>
                    <a:lstStyle/>
                    <a:p>
                      <a:r>
                        <a:rPr lang="hr-HR" dirty="0"/>
                        <a:t>Odaberi radilište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err="1"/>
                        <a:t>Choose</a:t>
                      </a:r>
                      <a:r>
                        <a:rPr lang="hr-HR" dirty="0"/>
                        <a:t> a workshop</a:t>
                      </a:r>
                    </a:p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err="1"/>
                        <a:t>Select</a:t>
                      </a:r>
                      <a:r>
                        <a:rPr lang="hr-HR" dirty="0"/>
                        <a:t> </a:t>
                      </a:r>
                      <a:r>
                        <a:rPr lang="hr-HR" dirty="0" err="1"/>
                        <a:t>the</a:t>
                      </a:r>
                      <a:r>
                        <a:rPr lang="hr-HR" dirty="0"/>
                        <a:t> </a:t>
                      </a:r>
                      <a:r>
                        <a:rPr lang="hr-HR" dirty="0" err="1"/>
                        <a:t>workplace</a:t>
                      </a:r>
                      <a:endParaRPr lang="hr-HR" dirty="0"/>
                    </a:p>
                    <a:p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384498"/>
                  </a:ext>
                </a:extLst>
              </a:tr>
              <a:tr h="649706">
                <a:tc>
                  <a:txBody>
                    <a:bodyPr/>
                    <a:lstStyle/>
                    <a:p>
                      <a:r>
                        <a:rPr lang="hr-HR" dirty="0"/>
                        <a:t>Izdano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err="1"/>
                        <a:t>betrayed</a:t>
                      </a:r>
                      <a:endParaRPr lang="hr-HR" dirty="0"/>
                    </a:p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err="1"/>
                        <a:t>Published</a:t>
                      </a:r>
                      <a:endParaRPr lang="hr-HR" dirty="0"/>
                    </a:p>
                    <a:p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441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800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484310" y="334818"/>
            <a:ext cx="10018713" cy="1752599"/>
          </a:xfrm>
        </p:spPr>
        <p:txBody>
          <a:bodyPr>
            <a:normAutofit/>
          </a:bodyPr>
          <a:lstStyle/>
          <a:p>
            <a:r>
              <a:rPr lang="hr-HR" sz="3600" dirty="0"/>
              <a:t>Usporedba prijevoda s GPT-4</a:t>
            </a:r>
          </a:p>
        </p:txBody>
      </p:sp>
      <p:graphicFrame>
        <p:nvGraphicFramePr>
          <p:cNvPr id="3" name="Tablic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249114"/>
              </p:ext>
            </p:extLst>
          </p:nvPr>
        </p:nvGraphicFramePr>
        <p:xfrm>
          <a:off x="688978" y="1797682"/>
          <a:ext cx="10688949" cy="4701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2983">
                  <a:extLst>
                    <a:ext uri="{9D8B030D-6E8A-4147-A177-3AD203B41FA5}">
                      <a16:colId xmlns:a16="http://schemas.microsoft.com/office/drawing/2014/main" val="3790854253"/>
                    </a:ext>
                  </a:extLst>
                </a:gridCol>
                <a:gridCol w="3562983">
                  <a:extLst>
                    <a:ext uri="{9D8B030D-6E8A-4147-A177-3AD203B41FA5}">
                      <a16:colId xmlns:a16="http://schemas.microsoft.com/office/drawing/2014/main" val="2991707349"/>
                    </a:ext>
                  </a:extLst>
                </a:gridCol>
                <a:gridCol w="3562983">
                  <a:extLst>
                    <a:ext uri="{9D8B030D-6E8A-4147-A177-3AD203B41FA5}">
                      <a16:colId xmlns:a16="http://schemas.microsoft.com/office/drawing/2014/main" val="2084735231"/>
                    </a:ext>
                  </a:extLst>
                </a:gridCol>
              </a:tblGrid>
              <a:tr h="649706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ORIGINALNI</a:t>
                      </a:r>
                      <a:r>
                        <a:rPr lang="hr-HR" baseline="0" dirty="0"/>
                        <a:t> TEKST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PREVEDENI TEKST S </a:t>
                      </a:r>
                      <a:r>
                        <a:rPr lang="hr-HR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facebook</a:t>
                      </a:r>
                      <a:r>
                        <a:rPr lang="hr-H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/m2m100_1.2B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PREVEDENI TEKST S GPT-4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191358"/>
                  </a:ext>
                </a:extLst>
              </a:tr>
              <a:tr h="64970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H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/>
                          <a:ea typeface="+mn-ea"/>
                          <a:cs typeface="+mn-cs"/>
                        </a:rPr>
                        <a:t>Unwanted event</a:t>
                      </a:r>
                      <a:endParaRPr kumimoji="0" lang="hr-H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rbel" panose="020B0503020204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H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/>
                          <a:ea typeface="+mn-ea"/>
                          <a:cs typeface="+mn-cs"/>
                        </a:rPr>
                        <a:t>Unwanted</a:t>
                      </a:r>
                      <a:r>
                        <a:rPr kumimoji="0" lang="hr-H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/>
                          <a:ea typeface="+mn-ea"/>
                          <a:cs typeface="+mn-cs"/>
                        </a:rPr>
                        <a:t>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/>
                        <a:t>Accident</a:t>
                      </a:r>
                      <a:endParaRPr lang="hr-HR" dirty="0"/>
                    </a:p>
                    <a:p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56375"/>
                  </a:ext>
                </a:extLst>
              </a:tr>
              <a:tr h="649706">
                <a:tc>
                  <a:txBody>
                    <a:bodyPr/>
                    <a:lstStyle/>
                    <a:p>
                      <a:r>
                        <a:rPr lang="hr-HR" dirty="0"/>
                        <a:t>Odabrali ste zatvorenu epizodu. Da li želite nastaviti dodavanje nalaza u zatvorenu epizodu?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 you selected a closed episode. Would you like to continue adding findings to the closed episode?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 have selected a closed episode. Do you want to continue adding findings to the closed episode?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406393"/>
                  </a:ext>
                </a:extLst>
              </a:tr>
              <a:tr h="649706">
                <a:tc>
                  <a:txBody>
                    <a:bodyPr/>
                    <a:lstStyle/>
                    <a:p>
                      <a:r>
                        <a:rPr lang="hr-HR" dirty="0"/>
                        <a:t>Lijekovi: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/>
                        <a:t>Medicines</a:t>
                      </a:r>
                      <a:r>
                        <a:rPr lang="hr-HR" dirty="0"/>
                        <a:t>:</a:t>
                      </a:r>
                    </a:p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/>
                        <a:t>Medications</a:t>
                      </a:r>
                      <a:r>
                        <a:rPr lang="hr-HR" dirty="0"/>
                        <a:t>:</a:t>
                      </a:r>
                    </a:p>
                    <a:p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498194"/>
                  </a:ext>
                </a:extLst>
              </a:tr>
              <a:tr h="649706">
                <a:tc>
                  <a:txBody>
                    <a:bodyPr/>
                    <a:lstStyle/>
                    <a:p>
                      <a:r>
                        <a:rPr lang="hr-HR" dirty="0"/>
                        <a:t>na odjel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on </a:t>
                      </a:r>
                      <a:r>
                        <a:rPr lang="hr-HR" dirty="0" err="1"/>
                        <a:t>the</a:t>
                      </a:r>
                      <a:r>
                        <a:rPr lang="hr-HR" dirty="0"/>
                        <a:t> </a:t>
                      </a:r>
                      <a:r>
                        <a:rPr lang="hr-HR" dirty="0" err="1"/>
                        <a:t>department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on </a:t>
                      </a:r>
                      <a:r>
                        <a:rPr lang="hr-HR" dirty="0" err="1"/>
                        <a:t>ward</a:t>
                      </a:r>
                      <a:endParaRPr lang="hr-HR" dirty="0"/>
                    </a:p>
                    <a:p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384498"/>
                  </a:ext>
                </a:extLst>
              </a:tr>
              <a:tr h="649706">
                <a:tc>
                  <a:txBody>
                    <a:bodyPr/>
                    <a:lstStyle/>
                    <a:p>
                      <a:r>
                        <a:rPr lang="hr-HR" dirty="0"/>
                        <a:t>Prikazom uputnice u arhivi obrisat će se podaci koji nisu spremljeni. Želite li nastaviti?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By displaying the referral in the archive, data that has not been saved will be deleted. Would you like to continue?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Opening a referral from the archive will delete unsaved data. Do you want to continue?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441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59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/>
              <a:t>Zaključak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Za ubrzanje procesa prevođenja može se koristiti manja verzija modela</a:t>
            </a:r>
          </a:p>
          <a:p>
            <a:r>
              <a:rPr lang="hr-HR" dirty="0"/>
              <a:t>Za povećanje kvalitete prijevoda može se fine-</a:t>
            </a:r>
            <a:r>
              <a:rPr lang="hr-HR" dirty="0" err="1"/>
              <a:t>tunirati</a:t>
            </a:r>
            <a:r>
              <a:rPr lang="hr-HR" dirty="0"/>
              <a:t> model u medicinskom kontekstu</a:t>
            </a:r>
          </a:p>
        </p:txBody>
      </p:sp>
    </p:spTree>
    <p:extLst>
      <p:ext uri="{BB962C8B-B14F-4D97-AF65-F5344CB8AC3E}">
        <p14:creationId xmlns:p14="http://schemas.microsoft.com/office/powerpoint/2010/main" val="3240736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587</TotalTime>
  <Words>384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</vt:lpstr>
      <vt:lpstr>Parallax</vt:lpstr>
      <vt:lpstr>Istraživanje dostupnih LLM-ova za prevođenje i omogućavanje višejezičnosti unutar aplikacije korištenjem jednog od LLM-ova</vt:lpstr>
      <vt:lpstr>Uvod</vt:lpstr>
      <vt:lpstr>Istraživanje LLM-ova</vt:lpstr>
      <vt:lpstr>Testiranje odabranih modela</vt:lpstr>
      <vt:lpstr>Razvoj testne aplikacije</vt:lpstr>
      <vt:lpstr>Poboljšanje kvalitete prijevoda</vt:lpstr>
      <vt:lpstr>Usporedba prijevoda ovisno o kontekstu</vt:lpstr>
      <vt:lpstr>Usporedba prijevoda s GPT-4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Istraživanje dostupnih LLM-ova za prevođenje i omogućavanje višejezičnosti unutar aplikacije korištenjem jednog od LLM-ova</dc:title>
  <dc:creator>Anastazija Širol</dc:creator>
  <cp:lastModifiedBy>Anastazija Širol</cp:lastModifiedBy>
  <cp:revision>22</cp:revision>
  <dcterms:created xsi:type="dcterms:W3CDTF">2025-02-19T11:33:06Z</dcterms:created>
  <dcterms:modified xsi:type="dcterms:W3CDTF">2025-02-20T12:19:26Z</dcterms:modified>
</cp:coreProperties>
</file>