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7" r:id="rId4"/>
    <p:sldId id="259" r:id="rId5"/>
    <p:sldId id="260" r:id="rId6"/>
    <p:sldId id="261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7BF0-DC9A-4C27-9D44-4CA9CC6CF4FD}" type="datetimeFigureOut">
              <a:rPr lang="hr-HR" smtClean="0"/>
              <a:t>19.2.2025.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25A-1ACE-448A-9CB8-18EA2BFCB99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68369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7BF0-DC9A-4C27-9D44-4CA9CC6CF4FD}" type="datetimeFigureOut">
              <a:rPr lang="hr-HR" smtClean="0"/>
              <a:t>19.2.2025.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25A-1ACE-448A-9CB8-18EA2BFCB99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99349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7BF0-DC9A-4C27-9D44-4CA9CC6CF4FD}" type="datetimeFigureOut">
              <a:rPr lang="hr-HR" smtClean="0"/>
              <a:t>19.2.2025.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25A-1ACE-448A-9CB8-18EA2BFCB99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83067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7BF0-DC9A-4C27-9D44-4CA9CC6CF4FD}" type="datetimeFigureOut">
              <a:rPr lang="hr-HR" smtClean="0"/>
              <a:t>19.2.2025.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25A-1ACE-448A-9CB8-18EA2BFCB99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19214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7BF0-DC9A-4C27-9D44-4CA9CC6CF4FD}" type="datetimeFigureOut">
              <a:rPr lang="hr-HR" smtClean="0"/>
              <a:t>19.2.2025.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25A-1ACE-448A-9CB8-18EA2BFCB99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68105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7BF0-DC9A-4C27-9D44-4CA9CC6CF4FD}" type="datetimeFigureOut">
              <a:rPr lang="hr-HR" smtClean="0"/>
              <a:t>19.2.2025.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25A-1ACE-448A-9CB8-18EA2BFCB99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63545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7BF0-DC9A-4C27-9D44-4CA9CC6CF4FD}" type="datetimeFigureOut">
              <a:rPr lang="hr-HR" smtClean="0"/>
              <a:t>19.2.2025.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25A-1ACE-448A-9CB8-18EA2BFCB99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30625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7BF0-DC9A-4C27-9D44-4CA9CC6CF4FD}" type="datetimeFigureOut">
              <a:rPr lang="hr-HR" smtClean="0"/>
              <a:t>19.2.2025.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25A-1ACE-448A-9CB8-18EA2BFCB99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913743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7BF0-DC9A-4C27-9D44-4CA9CC6CF4FD}" type="datetimeFigureOut">
              <a:rPr lang="hr-HR" smtClean="0"/>
              <a:t>19.2.2025.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25A-1ACE-448A-9CB8-18EA2BFCB99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61560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7BF0-DC9A-4C27-9D44-4CA9CC6CF4FD}" type="datetimeFigureOut">
              <a:rPr lang="hr-HR" smtClean="0"/>
              <a:t>19.2.2025.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996325A-1ACE-448A-9CB8-18EA2BFCB99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7748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7BF0-DC9A-4C27-9D44-4CA9CC6CF4FD}" type="datetimeFigureOut">
              <a:rPr lang="hr-HR" smtClean="0"/>
              <a:t>19.2.2025.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25A-1ACE-448A-9CB8-18EA2BFCB99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98702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7BF0-DC9A-4C27-9D44-4CA9CC6CF4FD}" type="datetimeFigureOut">
              <a:rPr lang="hr-HR" smtClean="0"/>
              <a:t>19.2.2025.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25A-1ACE-448A-9CB8-18EA2BFCB99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8612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7BF0-DC9A-4C27-9D44-4CA9CC6CF4FD}" type="datetimeFigureOut">
              <a:rPr lang="hr-HR" smtClean="0"/>
              <a:t>19.2.2025.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25A-1ACE-448A-9CB8-18EA2BFCB99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75576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7BF0-DC9A-4C27-9D44-4CA9CC6CF4FD}" type="datetimeFigureOut">
              <a:rPr lang="hr-HR" smtClean="0"/>
              <a:t>19.2.2025.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25A-1ACE-448A-9CB8-18EA2BFCB99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11083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7BF0-DC9A-4C27-9D44-4CA9CC6CF4FD}" type="datetimeFigureOut">
              <a:rPr lang="hr-HR" smtClean="0"/>
              <a:t>19.2.2025.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25A-1ACE-448A-9CB8-18EA2BFCB99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83681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7BF0-DC9A-4C27-9D44-4CA9CC6CF4FD}" type="datetimeFigureOut">
              <a:rPr lang="hr-HR" smtClean="0"/>
              <a:t>19.2.2025.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25A-1ACE-448A-9CB8-18EA2BFCB99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70984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7BF0-DC9A-4C27-9D44-4CA9CC6CF4FD}" type="datetimeFigureOut">
              <a:rPr lang="hr-HR" smtClean="0"/>
              <a:t>19.2.2025.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25A-1ACE-448A-9CB8-18EA2BFCB99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94827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8E7BF0-DC9A-4C27-9D44-4CA9CC6CF4FD}" type="datetimeFigureOut">
              <a:rPr lang="hr-HR" smtClean="0"/>
              <a:t>19.2.2025.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96325A-1ACE-448A-9CB8-18EA2BFCB99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36711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C5441-307C-F20D-3DDB-26A8DC50A8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hr-HR" sz="3600" dirty="0"/>
              <a:t>Istraživanje dostupnih LLM-ova za prevođenje i omogućavanje višejezičnosti unutar aplikacije korištenjem jednog od LLM-ova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D3368F-1059-3262-9AE7-AB873400C2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Anastazija </a:t>
            </a:r>
            <a:r>
              <a:rPr lang="hr-HR" dirty="0" err="1" smtClean="0"/>
              <a:t>Širol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3477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3600" dirty="0" smtClean="0"/>
              <a:t>Uvod</a:t>
            </a:r>
            <a:endParaRPr lang="hr-HR" sz="3600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Ključni koraci: istraživanje LLM-ova za prevođenje, testiranje odabranih LLM-ova, kreiranje testne aplikacije, implementacija odabranog LLM-a u aplikaciju te poboljšanje kvalitete i brzine prijevoda korištenjem različitih metoda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7822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Istraživanje LLM-ova</a:t>
            </a:r>
            <a:endParaRPr lang="hr-HR" dirty="0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r-HR" dirty="0" smtClean="0"/>
              <a:t>Analiza karakteristika, prednosti i nedostataka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r-HR" dirty="0" smtClean="0"/>
              <a:t>Ključni kriteriji:</a:t>
            </a:r>
            <a:endParaRPr lang="hr-H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sz="1400" dirty="0" smtClean="0"/>
              <a:t>Mogućnost lokalnog preuzimanja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sz="1400" dirty="0" smtClean="0"/>
              <a:t>Model namijenjen prevođenju</a:t>
            </a:r>
            <a:endParaRPr lang="hr-HR" sz="1400" dirty="0"/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 rotWithShape="1">
          <a:blip r:embed="rId2"/>
          <a:srcRect l="434" t="2775" r="383"/>
          <a:stretch/>
        </p:blipFill>
        <p:spPr>
          <a:xfrm>
            <a:off x="6522676" y="555037"/>
            <a:ext cx="5182049" cy="2013991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 rotWithShape="1">
          <a:blip r:embed="rId3"/>
          <a:srcRect l="729" r="743"/>
          <a:stretch/>
        </p:blipFill>
        <p:spPr>
          <a:xfrm>
            <a:off x="6522675" y="2529216"/>
            <a:ext cx="5182049" cy="2423783"/>
          </a:xfrm>
          <a:prstGeom prst="rect">
            <a:avLst/>
          </a:prstGeom>
        </p:spPr>
      </p:pic>
      <p:pic>
        <p:nvPicPr>
          <p:cNvPr id="7" name="Slika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2677" y="4955178"/>
            <a:ext cx="5182049" cy="1500050"/>
          </a:xfrm>
          <a:prstGeom prst="rect">
            <a:avLst/>
          </a:prstGeom>
        </p:spPr>
      </p:pic>
      <p:sp>
        <p:nvSpPr>
          <p:cNvPr id="8" name="Elipsa 7"/>
          <p:cNvSpPr/>
          <p:nvPr/>
        </p:nvSpPr>
        <p:spPr>
          <a:xfrm>
            <a:off x="6395076" y="1512424"/>
            <a:ext cx="1027611" cy="8360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0733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86CAB-4F5F-B75E-6DFA-15DF50AD0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3600" dirty="0"/>
              <a:t>Testiranje odabranih modela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1FA8A-8B86-5A78-D10D-1F4674E215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err="1"/>
              <a:t>google</a:t>
            </a:r>
            <a:r>
              <a:rPr lang="hr-HR" dirty="0"/>
              <a:t>/flan-t5-base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E3854-4273-4902-7A94-DE8E5108C9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r-HR" dirty="0"/>
              <a:t>Izuzetno loš prijevod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7294D-2E43-1D13-B287-10207D970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r-HR" dirty="0" err="1"/>
              <a:t>facebook</a:t>
            </a:r>
            <a:r>
              <a:rPr lang="hr-HR" dirty="0"/>
              <a:t>/m2m100_1.2B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BAF427-D886-2379-A666-28CC0A14E0A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r-HR" dirty="0"/>
              <a:t>Zadovoljavajući prijevod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1178B1-14A2-2B6D-D6ED-4E8B1430B2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376"/>
          <a:stretch/>
        </p:blipFill>
        <p:spPr>
          <a:xfrm>
            <a:off x="1484311" y="3992924"/>
            <a:ext cx="8657217" cy="7903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84A3604-8AB3-58B6-BF47-9D76844D3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098" y="5120980"/>
            <a:ext cx="85439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01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27919-F0D9-46A0-483F-2B20F4F38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3600" dirty="0" smtClean="0"/>
              <a:t>Razvoj </a:t>
            </a:r>
            <a:r>
              <a:rPr lang="hr-HR" sz="3600" dirty="0"/>
              <a:t>testne aplikacije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47A2B-C540-B35D-2E4E-5A937A0FC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WPF aplikacija u .NET 4.8 </a:t>
            </a:r>
            <a:r>
              <a:rPr lang="hr-HR" dirty="0" err="1"/>
              <a:t>framework</a:t>
            </a:r>
            <a:r>
              <a:rPr lang="hr-HR" dirty="0"/>
              <a:t>-u</a:t>
            </a:r>
          </a:p>
          <a:p>
            <a:r>
              <a:rPr lang="hr-HR" dirty="0" smtClean="0"/>
              <a:t>Optimizacija prevođenja:</a:t>
            </a:r>
            <a:endParaRPr lang="hr-HR" dirty="0"/>
          </a:p>
          <a:p>
            <a:pPr lvl="1">
              <a:buClr>
                <a:srgbClr val="FF0000"/>
              </a:buClr>
              <a:buFont typeface="Corbel" panose="020B0503020204020204" pitchFamily="34" charset="0"/>
              <a:buChar char="×"/>
            </a:pPr>
            <a:r>
              <a:rPr lang="hr-HR" dirty="0" smtClean="0"/>
              <a:t>Početno rješenje: skripta pozivana za s</a:t>
            </a:r>
            <a:r>
              <a:rPr lang="hr-HR" dirty="0" smtClean="0"/>
              <a:t>vaki </a:t>
            </a:r>
            <a:r>
              <a:rPr lang="hr-HR" dirty="0"/>
              <a:t>resurs </a:t>
            </a:r>
            <a:r>
              <a:rPr lang="hr-HR" dirty="0" smtClean="0"/>
              <a:t>posebno</a:t>
            </a:r>
          </a:p>
          <a:p>
            <a:pPr lvl="2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hr-HR" dirty="0" smtClean="0"/>
              <a:t>Izuzetno sporo (20 </a:t>
            </a:r>
            <a:r>
              <a:rPr lang="hr-HR" dirty="0" err="1" smtClean="0"/>
              <a:t>labela</a:t>
            </a:r>
            <a:r>
              <a:rPr lang="hr-HR" dirty="0" smtClean="0"/>
              <a:t> </a:t>
            </a:r>
            <a:r>
              <a:rPr lang="hr-HR" dirty="0" smtClean="0">
                <a:sym typeface="Wingdings" panose="05000000000000000000" pitchFamily="2" charset="2"/>
              </a:rPr>
              <a:t> 20-30min</a:t>
            </a:r>
            <a:r>
              <a:rPr lang="hr-HR" dirty="0" smtClean="0"/>
              <a:t>)</a:t>
            </a:r>
            <a:endParaRPr lang="hr-HR" dirty="0"/>
          </a:p>
          <a:p>
            <a:pPr lvl="1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hr-HR" dirty="0" smtClean="0"/>
              <a:t>Optimizirano rješenje: skripta pozivana nad putanjom do .</a:t>
            </a:r>
            <a:r>
              <a:rPr lang="hr-HR" dirty="0" err="1" smtClean="0"/>
              <a:t>resx</a:t>
            </a:r>
            <a:r>
              <a:rPr lang="hr-HR" dirty="0" smtClean="0"/>
              <a:t> file-a</a:t>
            </a:r>
          </a:p>
          <a:p>
            <a:pPr lvl="2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hr-HR" dirty="0" smtClean="0"/>
              <a:t>Ubrzani proces (20 </a:t>
            </a:r>
            <a:r>
              <a:rPr lang="hr-HR" dirty="0" err="1" smtClean="0"/>
              <a:t>labela</a:t>
            </a:r>
            <a:r>
              <a:rPr lang="hr-HR" dirty="0" smtClean="0"/>
              <a:t> </a:t>
            </a:r>
            <a:r>
              <a:rPr lang="hr-HR" dirty="0" smtClean="0">
                <a:sym typeface="Wingdings" panose="05000000000000000000" pitchFamily="2" charset="2"/>
              </a:rPr>
              <a:t> 2-3min</a:t>
            </a:r>
            <a:r>
              <a:rPr lang="hr-HR" dirty="0" smtClean="0"/>
              <a:t>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83417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2CC5F-A3AE-14B5-0814-A2C71A43E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3600" dirty="0" smtClean="0"/>
              <a:t>Poboljšanje kvalitete prijevoda</a:t>
            </a:r>
            <a:endParaRPr lang="hr-HR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64392-4D17-6D6F-2723-A592FDED98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Bez konteksta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F833E-D32D-BA5A-C5A6-7754CA0B92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r-HR" dirty="0"/>
              <a:t>Brz i pretjerano doslovan prijevod</a:t>
            </a:r>
          </a:p>
          <a:p>
            <a:r>
              <a:rPr lang="hr-HR" dirty="0" err="1"/>
              <a:t>DoctorWorkstation</a:t>
            </a:r>
            <a:r>
              <a:rPr lang="hr-HR" dirty="0"/>
              <a:t> </a:t>
            </a:r>
            <a:r>
              <a:rPr lang="hr-HR" dirty="0">
                <a:sym typeface="Wingdings" panose="05000000000000000000" pitchFamily="2" charset="2"/>
              </a:rPr>
              <a:t> </a:t>
            </a:r>
            <a:r>
              <a:rPr lang="hr-HR" dirty="0" smtClean="0">
                <a:sym typeface="Wingdings" panose="05000000000000000000" pitchFamily="2" charset="2"/>
              </a:rPr>
              <a:t>30min</a:t>
            </a:r>
            <a:endParaRPr lang="hr-H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06FBE4-40FC-CD56-0D18-6AAE5FA6E8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r-HR" dirty="0"/>
              <a:t>S kontekstom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585052-118E-8FC7-3FC2-488DD83D6ED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r-HR" dirty="0"/>
              <a:t>Spor i precizniji prijevod</a:t>
            </a:r>
          </a:p>
          <a:p>
            <a:r>
              <a:rPr lang="hr-HR" dirty="0" err="1"/>
              <a:t>DoctorWorkstation</a:t>
            </a:r>
            <a:r>
              <a:rPr lang="hr-HR" dirty="0"/>
              <a:t> </a:t>
            </a:r>
            <a:r>
              <a:rPr lang="hr-HR" dirty="0">
                <a:sym typeface="Wingdings" panose="05000000000000000000" pitchFamily="2" charset="2"/>
              </a:rPr>
              <a:t> </a:t>
            </a:r>
            <a:r>
              <a:rPr lang="hr-HR" dirty="0" smtClean="0">
                <a:sym typeface="Wingdings" panose="05000000000000000000" pitchFamily="2" charset="2"/>
              </a:rPr>
              <a:t>70min</a:t>
            </a:r>
            <a:endParaRPr lang="hr-H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11D0F8-FD93-550E-B120-053B9A4CA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1" y="4381672"/>
            <a:ext cx="7297739" cy="12496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C92F74-511F-F6AC-8838-9687BB689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948" y="4381672"/>
            <a:ext cx="4410075" cy="205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85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3600" dirty="0"/>
              <a:t>Usporedba prijevoda ovisno o kontekstu</a:t>
            </a:r>
          </a:p>
        </p:txBody>
      </p:sp>
      <p:graphicFrame>
        <p:nvGraphicFramePr>
          <p:cNvPr id="3" name="Tablic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249092"/>
              </p:ext>
            </p:extLst>
          </p:nvPr>
        </p:nvGraphicFramePr>
        <p:xfrm>
          <a:off x="1756880" y="1973174"/>
          <a:ext cx="9473574" cy="4437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7858">
                  <a:extLst>
                    <a:ext uri="{9D8B030D-6E8A-4147-A177-3AD203B41FA5}">
                      <a16:colId xmlns:a16="http://schemas.microsoft.com/office/drawing/2014/main" val="3790854253"/>
                    </a:ext>
                  </a:extLst>
                </a:gridCol>
                <a:gridCol w="3157858">
                  <a:extLst>
                    <a:ext uri="{9D8B030D-6E8A-4147-A177-3AD203B41FA5}">
                      <a16:colId xmlns:a16="http://schemas.microsoft.com/office/drawing/2014/main" val="2991707349"/>
                    </a:ext>
                  </a:extLst>
                </a:gridCol>
                <a:gridCol w="3157858">
                  <a:extLst>
                    <a:ext uri="{9D8B030D-6E8A-4147-A177-3AD203B41FA5}">
                      <a16:colId xmlns:a16="http://schemas.microsoft.com/office/drawing/2014/main" val="2084735231"/>
                    </a:ext>
                  </a:extLst>
                </a:gridCol>
              </a:tblGrid>
              <a:tr h="649706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ORIGINALNI</a:t>
                      </a:r>
                      <a:r>
                        <a:rPr lang="hr-HR" baseline="0" dirty="0" smtClean="0"/>
                        <a:t> TEKST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PREVEDENI TEKST BEZ KONTEKSTA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PREVEDENI TEKST S KONTEKSTOM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191358"/>
                  </a:ext>
                </a:extLst>
              </a:tr>
              <a:tr h="649706">
                <a:tc>
                  <a:txBody>
                    <a:bodyPr/>
                    <a:lstStyle/>
                    <a:p>
                      <a:r>
                        <a:rPr lang="hr-HR" dirty="0" smtClean="0"/>
                        <a:t>Slanje dokumenata na CEZIH</a:t>
                      </a:r>
                    </a:p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err="1" smtClean="0"/>
                        <a:t>Sending</a:t>
                      </a:r>
                      <a:r>
                        <a:rPr lang="hr-HR" dirty="0" smtClean="0"/>
                        <a:t> </a:t>
                      </a:r>
                      <a:r>
                        <a:rPr lang="hr-HR" dirty="0" err="1" smtClean="0"/>
                        <a:t>documents</a:t>
                      </a:r>
                      <a:r>
                        <a:rPr lang="hr-HR" dirty="0" smtClean="0"/>
                        <a:t> to </a:t>
                      </a:r>
                      <a:r>
                        <a:rPr lang="hr-HR" dirty="0" err="1" smtClean="0"/>
                        <a:t>Czechs</a:t>
                      </a:r>
                      <a:endParaRPr lang="hr-HR" dirty="0" smtClean="0"/>
                    </a:p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err="1" smtClean="0"/>
                        <a:t>Sending</a:t>
                      </a:r>
                      <a:r>
                        <a:rPr lang="hr-HR" dirty="0" smtClean="0"/>
                        <a:t> </a:t>
                      </a:r>
                      <a:r>
                        <a:rPr lang="hr-HR" dirty="0" err="1" smtClean="0"/>
                        <a:t>documents</a:t>
                      </a:r>
                      <a:r>
                        <a:rPr lang="hr-HR" dirty="0" smtClean="0"/>
                        <a:t> to CEZIH</a:t>
                      </a:r>
                    </a:p>
                    <a:p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56375"/>
                  </a:ext>
                </a:extLst>
              </a:tr>
              <a:tr h="649706">
                <a:tc>
                  <a:txBody>
                    <a:bodyPr/>
                    <a:lstStyle/>
                    <a:p>
                      <a:r>
                        <a:rPr lang="hr-HR" dirty="0" smtClean="0"/>
                        <a:t>Broj</a:t>
                      </a:r>
                      <a:r>
                        <a:rPr lang="hr-HR" baseline="0" dirty="0" smtClean="0"/>
                        <a:t> uputnica: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dirty="0" err="1" smtClean="0"/>
                        <a:t>Number</a:t>
                      </a:r>
                      <a:r>
                        <a:rPr lang="hr-HR" dirty="0" smtClean="0"/>
                        <a:t> of </a:t>
                      </a:r>
                      <a:r>
                        <a:rPr lang="hr-HR" dirty="0" err="1" smtClean="0"/>
                        <a:t>Instructions</a:t>
                      </a:r>
                      <a:r>
                        <a:rPr lang="hr-HR" dirty="0" smtClean="0"/>
                        <a:t>:</a:t>
                      </a:r>
                    </a:p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 the context of hospital care and medical examination: Number of referrals:</a:t>
                      </a:r>
                      <a:endParaRPr lang="hr-HR" dirty="0" smtClean="0"/>
                    </a:p>
                    <a:p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406393"/>
                  </a:ext>
                </a:extLst>
              </a:tr>
              <a:tr h="649706">
                <a:tc>
                  <a:txBody>
                    <a:bodyPr/>
                    <a:lstStyle/>
                    <a:p>
                      <a:r>
                        <a:rPr lang="hr-HR" dirty="0" smtClean="0"/>
                        <a:t>Tlak</a:t>
                      </a:r>
                      <a:r>
                        <a:rPr lang="hr-HR" baseline="0" dirty="0" smtClean="0"/>
                        <a:t>-D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dirty="0" err="1" smtClean="0"/>
                        <a:t>Pressure</a:t>
                      </a:r>
                      <a:r>
                        <a:rPr lang="hr-HR" dirty="0" smtClean="0"/>
                        <a:t>-D</a:t>
                      </a:r>
                    </a:p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dirty="0" smtClean="0"/>
                        <a:t>Tlak-D</a:t>
                      </a:r>
                    </a:p>
                    <a:p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498194"/>
                  </a:ext>
                </a:extLst>
              </a:tr>
              <a:tr h="649706">
                <a:tc>
                  <a:txBody>
                    <a:bodyPr/>
                    <a:lstStyle/>
                    <a:p>
                      <a:r>
                        <a:rPr lang="hr-HR" dirty="0" smtClean="0"/>
                        <a:t>Odaberi radilište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dirty="0" err="1" smtClean="0"/>
                        <a:t>Choose</a:t>
                      </a:r>
                      <a:r>
                        <a:rPr lang="hr-HR" dirty="0" smtClean="0"/>
                        <a:t> a workshop</a:t>
                      </a:r>
                    </a:p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dirty="0" err="1" smtClean="0"/>
                        <a:t>Select</a:t>
                      </a:r>
                      <a:r>
                        <a:rPr lang="hr-HR" dirty="0" smtClean="0"/>
                        <a:t> </a:t>
                      </a:r>
                      <a:r>
                        <a:rPr lang="hr-HR" dirty="0" err="1" smtClean="0"/>
                        <a:t>the</a:t>
                      </a:r>
                      <a:r>
                        <a:rPr lang="hr-HR" dirty="0" smtClean="0"/>
                        <a:t> </a:t>
                      </a:r>
                      <a:r>
                        <a:rPr lang="hr-HR" dirty="0" err="1" smtClean="0"/>
                        <a:t>workplace</a:t>
                      </a:r>
                      <a:endParaRPr lang="hr-HR" dirty="0" smtClean="0"/>
                    </a:p>
                    <a:p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384498"/>
                  </a:ext>
                </a:extLst>
              </a:tr>
              <a:tr h="649706">
                <a:tc>
                  <a:txBody>
                    <a:bodyPr/>
                    <a:lstStyle/>
                    <a:p>
                      <a:r>
                        <a:rPr lang="hr-HR" dirty="0" smtClean="0"/>
                        <a:t>Izdano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dirty="0" err="1" smtClean="0"/>
                        <a:t>betrayed</a:t>
                      </a:r>
                      <a:endParaRPr lang="hr-HR" dirty="0" smtClean="0"/>
                    </a:p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dirty="0" err="1" smtClean="0"/>
                        <a:t>Published</a:t>
                      </a:r>
                      <a:endParaRPr lang="hr-HR" dirty="0" smtClean="0"/>
                    </a:p>
                    <a:p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441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80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3600" dirty="0" smtClean="0"/>
              <a:t>Usporedba prijevoda s GPT-4</a:t>
            </a:r>
            <a:endParaRPr lang="hr-HR" sz="3600" dirty="0"/>
          </a:p>
        </p:txBody>
      </p:sp>
    </p:spTree>
    <p:extLst>
      <p:ext uri="{BB962C8B-B14F-4D97-AF65-F5344CB8AC3E}">
        <p14:creationId xmlns:p14="http://schemas.microsoft.com/office/powerpoint/2010/main" val="63114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3600" dirty="0" smtClean="0"/>
              <a:t>Zaključak</a:t>
            </a:r>
            <a:endParaRPr lang="hr-HR" sz="3600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Za ubrzanje procesa prevođenja može se koristiti manja verzija modela</a:t>
            </a:r>
          </a:p>
          <a:p>
            <a:r>
              <a:rPr lang="hr-HR" dirty="0" smtClean="0"/>
              <a:t>Za povećanje kvalitete prijevoda može se fine-</a:t>
            </a:r>
            <a:r>
              <a:rPr lang="hr-HR" dirty="0" err="1" smtClean="0"/>
              <a:t>tunirati</a:t>
            </a:r>
            <a:r>
              <a:rPr lang="hr-HR" dirty="0" smtClean="0"/>
              <a:t> model u medicinskom kontekstu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24073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260</TotalTime>
  <Words>233</Words>
  <Application>Microsoft Office PowerPoint</Application>
  <PresentationFormat>Široki zaslon</PresentationFormat>
  <Paragraphs>51</Paragraphs>
  <Slides>9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9</vt:i4>
      </vt:variant>
    </vt:vector>
  </HeadingPairs>
  <TitlesOfParts>
    <vt:vector size="13" baseType="lpstr">
      <vt:lpstr>Arial</vt:lpstr>
      <vt:lpstr>Corbel</vt:lpstr>
      <vt:lpstr>Wingdings</vt:lpstr>
      <vt:lpstr>Parallax</vt:lpstr>
      <vt:lpstr>Istraživanje dostupnih LLM-ova za prevođenje i omogućavanje višejezičnosti unutar aplikacije korištenjem jednog od LLM-ova</vt:lpstr>
      <vt:lpstr>Uvod</vt:lpstr>
      <vt:lpstr>Istraživanje LLM-ova</vt:lpstr>
      <vt:lpstr>Testiranje odabranih modela</vt:lpstr>
      <vt:lpstr>Razvoj testne aplikacije</vt:lpstr>
      <vt:lpstr>Poboljšanje kvalitete prijevoda</vt:lpstr>
      <vt:lpstr>Usporedba prijevoda ovisno o kontekstu</vt:lpstr>
      <vt:lpstr>Usporedba prijevoda s GPT-4</vt:lpstr>
      <vt:lpstr>Zaključak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Istraživanje dostupnih LLM-ova za prevođenje i omogućavanje višejezičnosti unutar aplikacije korištenjem jednog od LLM-ova</dc:title>
  <dc:creator>Anastazija Širol</dc:creator>
  <cp:lastModifiedBy>pc</cp:lastModifiedBy>
  <cp:revision>13</cp:revision>
  <dcterms:created xsi:type="dcterms:W3CDTF">2025-02-19T11:33:06Z</dcterms:created>
  <dcterms:modified xsi:type="dcterms:W3CDTF">2025-02-19T17:42:16Z</dcterms:modified>
</cp:coreProperties>
</file>