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ayashar/fraud-detection-transactions-datas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EBE436-2FC6-44F4-95C9-37975E4B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861176"/>
          </a:xfrm>
        </p:spPr>
        <p:txBody>
          <a:bodyPr>
            <a:normAutofit/>
          </a:bodyPr>
          <a:lstStyle/>
          <a:p>
            <a:r>
              <a:rPr lang="hr-HR" sz="4000" dirty="0"/>
              <a:t>Analiza prijevara u transakcijama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0F15281-D830-46F5-8682-E188A35B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85129"/>
            <a:ext cx="7315200" cy="1299517"/>
          </a:xfrm>
        </p:spPr>
        <p:txBody>
          <a:bodyPr>
            <a:normAutofit lnSpcReduction="10000"/>
          </a:bodyPr>
          <a:lstStyle/>
          <a:p>
            <a:r>
              <a:rPr lang="hr-HR" dirty="0"/>
              <a:t>Anastazija </a:t>
            </a:r>
            <a:r>
              <a:rPr lang="hr-HR" dirty="0" err="1"/>
              <a:t>Širol</a:t>
            </a:r>
            <a:endParaRPr lang="hr-HR" dirty="0"/>
          </a:p>
          <a:p>
            <a:r>
              <a:rPr lang="hr-HR" dirty="0"/>
              <a:t>Kolegij: Skladišta i rudarenje podataka</a:t>
            </a:r>
          </a:p>
          <a:p>
            <a:r>
              <a:rPr lang="hr-HR" dirty="0"/>
              <a:t>Mentor: izv. prof. dr. sc. Goran Oreški</a:t>
            </a:r>
          </a:p>
        </p:txBody>
      </p:sp>
    </p:spTree>
    <p:extLst>
      <p:ext uri="{BB962C8B-B14F-4D97-AF65-F5344CB8AC3E}">
        <p14:creationId xmlns:p14="http://schemas.microsoft.com/office/powerpoint/2010/main" val="269518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973C51-6424-40C9-9F8F-B4FAE3DE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2. OPS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48B8EE0-743F-4DCB-A10E-51FF2D98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Relacijski model podataka </a:t>
            </a:r>
            <a:r>
              <a:rPr lang="hr-HR" dirty="0">
                <a:sym typeface="Wingdings" panose="05000000000000000000" pitchFamily="2" charset="2"/>
              </a:rPr>
              <a:t> transakcijski sustav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ER dijagram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err="1"/>
              <a:t>Predprocesiranje</a:t>
            </a:r>
            <a:r>
              <a:rPr lang="hr-HR" dirty="0"/>
              <a:t>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Shema relacijskog modela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Punjenje relacijskog modela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Provjera podataka</a:t>
            </a:r>
          </a:p>
        </p:txBody>
      </p:sp>
    </p:spTree>
    <p:extLst>
      <p:ext uri="{BB962C8B-B14F-4D97-AF65-F5344CB8AC3E}">
        <p14:creationId xmlns:p14="http://schemas.microsoft.com/office/powerpoint/2010/main" val="386941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5635D3-889B-471C-8259-E15A18A4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ER dijagram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7077AAE-3EDE-488B-997A-830E58A7C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1311982"/>
            <a:ext cx="7315200" cy="4234037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45D8F75-58BD-4216-B432-323262EB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Struktura relacijskog modela podataka</a:t>
            </a:r>
          </a:p>
        </p:txBody>
      </p:sp>
    </p:spTree>
    <p:extLst>
      <p:ext uri="{BB962C8B-B14F-4D97-AF65-F5344CB8AC3E}">
        <p14:creationId xmlns:p14="http://schemas.microsoft.com/office/powerpoint/2010/main" val="180319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6ABB32-474A-4F70-AD1E-C855D0AF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Predprocesiranje</a:t>
            </a:r>
            <a:r>
              <a:rPr lang="hr-HR" sz="2800" dirty="0"/>
              <a:t>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52A2D58-D4AD-49C4-B363-CCADEA256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294" y="868363"/>
            <a:ext cx="6328912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49AE0E1-189C-47B7-B0C2-84ABB2E5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Osnovne pripreme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Zamjena naziva gradova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ym typeface="Wingdings" panose="05000000000000000000" pitchFamily="2" charset="2"/>
              </a:rPr>
              <a:t>Podijeljeno u dva dijela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681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457E31-B643-42D3-9A76-D4A266F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Shema relacijskog modela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C91888A7-49F9-4E3E-AD06-868367B44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908" y="868363"/>
            <a:ext cx="4761683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B0CFBAD-FD68-4071-BA0C-5E9D6C554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 err="1"/>
              <a:t>MySql</a:t>
            </a:r>
            <a:r>
              <a:rPr lang="hr-HR" dirty="0"/>
              <a:t> baza podataka</a:t>
            </a:r>
          </a:p>
        </p:txBody>
      </p:sp>
    </p:spTree>
    <p:extLst>
      <p:ext uri="{BB962C8B-B14F-4D97-AF65-F5344CB8AC3E}">
        <p14:creationId xmlns:p14="http://schemas.microsoft.com/office/powerpoint/2010/main" val="304795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64EB7E-7AF5-4077-BD93-53BD0E79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Punjenje relacijskog modela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5D300D4A-AF26-440A-8813-1A49847A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71" y="562054"/>
            <a:ext cx="2919620" cy="269043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EAAF1A0-CBDA-4C39-940E-8556A997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80% podataka u CSV datoteci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Dodatne metode za ispravan unos podataka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4D1F75E-D1E3-4B85-B7E3-0878DA9F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62" y="770647"/>
            <a:ext cx="4189547" cy="1103941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8CF21CE9-9C71-4945-8DA0-FF5CE456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57" y="3476312"/>
            <a:ext cx="3374877" cy="2474110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BE95FF3E-4ACA-496A-9429-F5F77DF4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76" y="2062142"/>
            <a:ext cx="3296733" cy="43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B864E7-308B-4EA4-86AF-E4BCEE9C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Provjera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953448AA-867E-4821-A469-8A00CE038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803" y="868363"/>
            <a:ext cx="5153894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659E37A-D89A-48D5-AC2A-AF8F7A879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Provjera stupaca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Usporedba po vrijednostima: 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Numeričke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 decimalni broj (2 decimale)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Vrijeme  </a:t>
            </a:r>
            <a:r>
              <a:rPr lang="hr-HR" dirty="0" err="1">
                <a:solidFill>
                  <a:schemeClr val="bg1"/>
                </a:solidFill>
                <a:sym typeface="Wingdings" panose="05000000000000000000" pitchFamily="2" charset="2"/>
              </a:rPr>
              <a:t>datetime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 format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Sortiranje prema </a:t>
            </a:r>
            <a:r>
              <a:rPr lang="hr-HR" dirty="0" err="1">
                <a:solidFill>
                  <a:schemeClr val="bg1"/>
                </a:solidFill>
                <a:sym typeface="Wingdings" panose="05000000000000000000" pitchFamily="2" charset="2"/>
              </a:rPr>
              <a:t>id-u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 transakcije</a:t>
            </a:r>
          </a:p>
        </p:txBody>
      </p:sp>
    </p:spTree>
    <p:extLst>
      <p:ext uri="{BB962C8B-B14F-4D97-AF65-F5344CB8AC3E}">
        <p14:creationId xmlns:p14="http://schemas.microsoft.com/office/powerpoint/2010/main" val="422723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8C350-2F8B-41F9-98E8-1E147981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3. DM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22728C-0068-4445-89CC-F1E0DE37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Star shema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79CC35-60B8-4DE3-A6F7-D462AA7F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581"/>
            <a:ext cx="5177215" cy="6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A5F020-9F29-40E8-824A-650FE0DB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4. ETL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ECD5E68-EE18-4E58-9BD0-260EF0E9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Apache </a:t>
            </a:r>
            <a:r>
              <a:rPr lang="hr-HR" dirty="0" err="1"/>
              <a:t>Spark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Ekstrakcija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Transformacija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Učitavanje podataka</a:t>
            </a:r>
          </a:p>
        </p:txBody>
      </p:sp>
    </p:spTree>
    <p:extLst>
      <p:ext uri="{BB962C8B-B14F-4D97-AF65-F5344CB8AC3E}">
        <p14:creationId xmlns:p14="http://schemas.microsoft.com/office/powerpoint/2010/main" val="360952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99C1E9-BA63-498C-8FF9-2EFA693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Ekstrakcija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967E050-DBE6-49C9-82AD-DF4794AC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2 izvora podataka: CSV i relacijska baza</a:t>
            </a:r>
          </a:p>
        </p:txBody>
      </p:sp>
    </p:spTree>
    <p:extLst>
      <p:ext uri="{BB962C8B-B14F-4D97-AF65-F5344CB8AC3E}">
        <p14:creationId xmlns:p14="http://schemas.microsoft.com/office/powerpoint/2010/main" val="18880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2EF680-2B15-4D97-AA2C-CD291A77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Transformacija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4E436A-CB0E-4E84-ADBE-4A0FF8FA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Strukturirani podaci prilagođeni formatu dimenzijskog modela </a:t>
            </a:r>
            <a:r>
              <a:rPr lang="hr-HR" dirty="0">
                <a:sym typeface="Wingdings" panose="05000000000000000000" pitchFamily="2" charset="2"/>
              </a:rPr>
              <a:t> ispravno učitavanje u skladište podataka</a:t>
            </a:r>
            <a:endParaRPr lang="hr-HR" dirty="0"/>
          </a:p>
          <a:p>
            <a:r>
              <a:rPr lang="hr-HR" dirty="0"/>
              <a:t>Priprema i prilagođavanje podataka svake tablice zasebno</a:t>
            </a:r>
          </a:p>
          <a:p>
            <a:r>
              <a:rPr lang="hr-HR" dirty="0"/>
              <a:t>Automatsko generirani </a:t>
            </a:r>
            <a:r>
              <a:rPr lang="hr-HR" b="1" dirty="0"/>
              <a:t>tehnički ključ</a:t>
            </a:r>
            <a:endParaRPr lang="hr-HR" dirty="0"/>
          </a:p>
          <a:p>
            <a:r>
              <a:rPr lang="hr-HR" dirty="0"/>
              <a:t>Kontrola broja zapisa</a:t>
            </a:r>
          </a:p>
        </p:txBody>
      </p:sp>
    </p:spTree>
    <p:extLst>
      <p:ext uri="{BB962C8B-B14F-4D97-AF65-F5344CB8AC3E}">
        <p14:creationId xmlns:p14="http://schemas.microsoft.com/office/powerpoint/2010/main" val="232870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43517F-779D-488C-96C5-77BB5B0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159397-387B-4D0F-A9FE-A7881F6E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izrada skladišta podataka te omogućavanje analize i donošenje odluka na temelju vizualizacije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Eksplorativna analiza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Implementacija relacijskog modela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Implementacija dimenzijskog modela podataka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Kreiranje ETL procesa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Analiza podataka i vizualizacija</a:t>
            </a:r>
          </a:p>
        </p:txBody>
      </p:sp>
    </p:spTree>
    <p:extLst>
      <p:ext uri="{BB962C8B-B14F-4D97-AF65-F5344CB8AC3E}">
        <p14:creationId xmlns:p14="http://schemas.microsoft.com/office/powerpoint/2010/main" val="411712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AEE698-C75B-43D7-996A-DDC0E59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autentifikacija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9235B38-3394-4FCF-97FA-AB2FD546F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Identifikator u CSV-u: </a:t>
            </a:r>
            <a:r>
              <a:rPr lang="hr-HR" dirty="0" err="1"/>
              <a:t>null</a:t>
            </a:r>
            <a:endParaRPr lang="hr-HR" dirty="0"/>
          </a:p>
          <a:p>
            <a:r>
              <a:rPr lang="hr-HR" dirty="0"/>
              <a:t>Dodatni atribut kategorizacije metoda</a:t>
            </a:r>
          </a:p>
          <a:p>
            <a:r>
              <a:rPr lang="hr-HR" dirty="0"/>
              <a:t>Sporo mijenjajuća dimenzija: </a:t>
            </a:r>
            <a:r>
              <a:rPr lang="hr-HR" i="1" dirty="0" err="1"/>
              <a:t>date_from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 err="1"/>
              <a:t>date_to</a:t>
            </a:r>
            <a:endParaRPr lang="hr-HR" i="1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E436F8A4-8F70-4BFA-AF5C-EB04DD54A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1705180"/>
            <a:ext cx="4062199" cy="3438496"/>
          </a:xfrm>
        </p:spPr>
      </p:pic>
    </p:spTree>
    <p:extLst>
      <p:ext uri="{BB962C8B-B14F-4D97-AF65-F5344CB8AC3E}">
        <p14:creationId xmlns:p14="http://schemas.microsoft.com/office/powerpoint/2010/main" val="67999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3B8F85-0248-4C86-B4E6-CE5A9E3B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kartica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A1354C-2973-47D5-847D-4EB880B01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Dodatni atribut kategorizacije starosti kartice</a:t>
            </a:r>
          </a:p>
          <a:p>
            <a:r>
              <a:rPr lang="hr-HR" dirty="0"/>
              <a:t>Sporo mijenjajuća dimenzija: </a:t>
            </a:r>
            <a:r>
              <a:rPr lang="hr-HR" i="1" dirty="0" err="1"/>
              <a:t>date_from</a:t>
            </a:r>
            <a:r>
              <a:rPr lang="hr-HR" i="1" dirty="0"/>
              <a:t> </a:t>
            </a:r>
            <a:r>
              <a:rPr lang="hr-HR" dirty="0"/>
              <a:t>i </a:t>
            </a:r>
            <a:r>
              <a:rPr lang="hr-HR" i="1" dirty="0" err="1"/>
              <a:t>date_to</a:t>
            </a:r>
            <a:endParaRPr lang="hr-HR" i="1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F169335-E19A-443C-9C35-ABD26D6FA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1926" y="1193270"/>
            <a:ext cx="3839372" cy="4462316"/>
          </a:xfrm>
        </p:spPr>
      </p:pic>
    </p:spTree>
    <p:extLst>
      <p:ext uri="{BB962C8B-B14F-4D97-AF65-F5344CB8AC3E}">
        <p14:creationId xmlns:p14="http://schemas.microsoft.com/office/powerpoint/2010/main" val="259149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6A1875-62F4-43A6-A0E6-40877EF0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kompozitna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F716BF3-46BA-4909-9676-62138ED9D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Preuzeti atributi dostupni u oba izvora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2458346-03B1-40ED-962A-D35B60DE5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2116944"/>
            <a:ext cx="4147663" cy="2614967"/>
          </a:xfrm>
        </p:spPr>
      </p:pic>
    </p:spTree>
    <p:extLst>
      <p:ext uri="{BB962C8B-B14F-4D97-AF65-F5344CB8AC3E}">
        <p14:creationId xmlns:p14="http://schemas.microsoft.com/office/powerpoint/2010/main" val="83712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28D7C2-4DE2-4617-9EBE-DADB86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lokacija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3DA63B-E05B-4BB5-B29B-44898B119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Podaci o populaciji i državi za CSV podatke postavljeni na </a:t>
            </a:r>
            <a:r>
              <a:rPr lang="hr-HR" dirty="0" err="1"/>
              <a:t>null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pohrana jedinstvenih gradova s kompletnim informacijama</a:t>
            </a:r>
          </a:p>
          <a:p>
            <a:r>
              <a:rPr lang="hr-HR" dirty="0">
                <a:sym typeface="Wingdings" panose="05000000000000000000" pitchFamily="2" charset="2"/>
              </a:rPr>
              <a:t>Dodatni atribut kategorizacije veličine grada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BB61B0D3-1E06-4DD7-BDEB-913F42021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034464"/>
            <a:ext cx="3475037" cy="4789073"/>
          </a:xfrm>
        </p:spPr>
      </p:pic>
    </p:spTree>
    <p:extLst>
      <p:ext uri="{BB962C8B-B14F-4D97-AF65-F5344CB8AC3E}">
        <p14:creationId xmlns:p14="http://schemas.microsoft.com/office/powerpoint/2010/main" val="330360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CC2E36-FD58-4FD7-BEEA-5B57445E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trgovac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3763BF8-E39A-470C-838A-3B141EF74A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Dodatni atribut svrstavanja kategorije trgovca u šire skupine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41B6350C-6924-4050-BB8E-22F4749F3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1649232"/>
            <a:ext cx="3988205" cy="3550391"/>
          </a:xfrm>
        </p:spPr>
      </p:pic>
    </p:spTree>
    <p:extLst>
      <p:ext uri="{BB962C8B-B14F-4D97-AF65-F5344CB8AC3E}">
        <p14:creationId xmlns:p14="http://schemas.microsoft.com/office/powerpoint/2010/main" val="187791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94D654-7E18-4D44-A355-A02A4715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Dim </a:t>
            </a:r>
            <a:r>
              <a:rPr lang="hr-HR" i="1" dirty="0"/>
              <a:t>vrijeme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7412A0-A599-4221-9C2F-82DFCE5B9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Izdvajanje komponenti iz </a:t>
            </a:r>
            <a:r>
              <a:rPr lang="hr-HR" i="1" dirty="0" err="1"/>
              <a:t>timestamp</a:t>
            </a:r>
            <a:r>
              <a:rPr lang="hr-HR" dirty="0"/>
              <a:t> vrijednosti </a:t>
            </a:r>
            <a:r>
              <a:rPr lang="hr-HR" dirty="0">
                <a:sym typeface="Wingdings" panose="05000000000000000000" pitchFamily="2" charset="2"/>
              </a:rPr>
              <a:t> pretvaranje u </a:t>
            </a:r>
            <a:r>
              <a:rPr lang="hr-HR" i="1" dirty="0" err="1">
                <a:sym typeface="Wingdings" panose="05000000000000000000" pitchFamily="2" charset="2"/>
              </a:rPr>
              <a:t>string</a:t>
            </a:r>
            <a:r>
              <a:rPr lang="hr-HR" i="1" dirty="0">
                <a:sym typeface="Wingdings" panose="05000000000000000000" pitchFamily="2" charset="2"/>
              </a:rPr>
              <a:t>, </a:t>
            </a:r>
            <a:r>
              <a:rPr lang="hr-HR" dirty="0">
                <a:sym typeface="Wingdings" panose="05000000000000000000" pitchFamily="2" charset="2"/>
              </a:rPr>
              <a:t>problemi s vremenskim zonama</a:t>
            </a:r>
            <a:endParaRPr lang="hr-HR" i="1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73A586E-EB75-450D-B6D9-ACBD364AA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8144"/>
          <a:stretch/>
        </p:blipFill>
        <p:spPr>
          <a:xfrm>
            <a:off x="7342632" y="1836330"/>
            <a:ext cx="4276166" cy="3176195"/>
          </a:xfrm>
        </p:spPr>
      </p:pic>
    </p:spTree>
    <p:extLst>
      <p:ext uri="{BB962C8B-B14F-4D97-AF65-F5344CB8AC3E}">
        <p14:creationId xmlns:p14="http://schemas.microsoft.com/office/powerpoint/2010/main" val="51331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2495CB-F4B2-4E34-A699-960A2E05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Fact</a:t>
            </a:r>
            <a:r>
              <a:rPr lang="hr-HR" dirty="0"/>
              <a:t> </a:t>
            </a:r>
            <a:r>
              <a:rPr lang="hr-HR" i="1" dirty="0"/>
              <a:t>transakcija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77A472E-3C91-47A2-8747-34876D6C9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Deduplikacija</a:t>
            </a:r>
            <a:r>
              <a:rPr lang="hr-HR" dirty="0"/>
              <a:t> dimenzijskih tablica </a:t>
            </a:r>
          </a:p>
          <a:p>
            <a:r>
              <a:rPr lang="hr-HR" dirty="0"/>
              <a:t>Veze na temelju atributa: 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tk</a:t>
            </a:r>
            <a:r>
              <a:rPr lang="hr-HR" dirty="0">
                <a:sym typeface="Wingdings" panose="05000000000000000000" pitchFamily="2" charset="2"/>
              </a:rPr>
              <a:t>/</a:t>
            </a:r>
            <a:r>
              <a:rPr lang="hr-HR" dirty="0" err="1">
                <a:sym typeface="Wingdings" panose="05000000000000000000" pitchFamily="2" charset="2"/>
              </a:rPr>
              <a:t>id</a:t>
            </a:r>
            <a:r>
              <a:rPr lang="hr-HR" dirty="0">
                <a:sym typeface="Wingdings" panose="05000000000000000000" pitchFamily="2" charset="2"/>
              </a:rPr>
              <a:t>  strani ključ</a:t>
            </a:r>
          </a:p>
          <a:p>
            <a:r>
              <a:rPr lang="hr-HR" dirty="0">
                <a:sym typeface="Wingdings" panose="05000000000000000000" pitchFamily="2" charset="2"/>
              </a:rPr>
              <a:t>Dodatni atribut kategorizacije iznosa računa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56C00949-F001-459A-963A-44243145D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1611464"/>
            <a:ext cx="4110553" cy="3625928"/>
          </a:xfrm>
        </p:spPr>
      </p:pic>
    </p:spTree>
    <p:extLst>
      <p:ext uri="{BB962C8B-B14F-4D97-AF65-F5344CB8AC3E}">
        <p14:creationId xmlns:p14="http://schemas.microsoft.com/office/powerpoint/2010/main" val="300068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E1B35A-55D9-46AD-8F3F-D7314CEA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Učitavanje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AEFCA97-2A9D-471E-85D3-92250984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Postojeća baza dizajnirana prema dimenzijskom modelu </a:t>
            </a:r>
          </a:p>
          <a:p>
            <a:r>
              <a:rPr lang="hr-HR" dirty="0"/>
              <a:t>Konačni rezultat ETL procesa</a:t>
            </a:r>
          </a:p>
        </p:txBody>
      </p:sp>
    </p:spTree>
    <p:extLst>
      <p:ext uri="{BB962C8B-B14F-4D97-AF65-F5344CB8AC3E}">
        <p14:creationId xmlns:p14="http://schemas.microsoft.com/office/powerpoint/2010/main" val="423931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B772B4-6EF1-4B56-B748-BA1BD70B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5. OLAP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6EDEE8-2CC1-4FDF-806A-BEA2783F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Multidimenzionalna</a:t>
            </a:r>
            <a:r>
              <a:rPr lang="hr-HR" dirty="0"/>
              <a:t> analiza podataka</a:t>
            </a:r>
          </a:p>
          <a:p>
            <a:r>
              <a:rPr lang="hr-HR" dirty="0" err="1"/>
              <a:t>Tableau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Analiza iznosa transakcija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Analiza rizika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Analiza prijevara</a:t>
            </a:r>
          </a:p>
        </p:txBody>
      </p:sp>
    </p:spTree>
    <p:extLst>
      <p:ext uri="{BB962C8B-B14F-4D97-AF65-F5344CB8AC3E}">
        <p14:creationId xmlns:p14="http://schemas.microsoft.com/office/powerpoint/2010/main" val="41361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1C3A92-FA24-490D-B734-8DA63D88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iznosa transakcija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AF56992-5E56-4938-B377-1E4E57E21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205" y="868363"/>
            <a:ext cx="6421090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699B179-BD46-4E0D-A28E-E8E5432A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Iznosi transakcija iz različitih perspektiva</a:t>
            </a:r>
          </a:p>
        </p:txBody>
      </p:sp>
    </p:spTree>
    <p:extLst>
      <p:ext uri="{BB962C8B-B14F-4D97-AF65-F5344CB8AC3E}">
        <p14:creationId xmlns:p14="http://schemas.microsoft.com/office/powerpoint/2010/main" val="10672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288FD8-4AF2-4FFE-82AE-7B58DA4A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1. EDA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D28CFF4-E499-4CBD-8D1D-E2993DB3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Dataset</a:t>
            </a:r>
            <a:r>
              <a:rPr lang="hr-HR" dirty="0"/>
              <a:t>: </a:t>
            </a:r>
            <a:r>
              <a:rPr lang="hr-HR" dirty="0" err="1">
                <a:hlinkClick r:id="rId2"/>
              </a:rPr>
              <a:t>Fraud</a:t>
            </a:r>
            <a:r>
              <a:rPr lang="hr-HR" dirty="0">
                <a:hlinkClick r:id="rId2"/>
              </a:rPr>
              <a:t> </a:t>
            </a:r>
            <a:r>
              <a:rPr lang="hr-HR" dirty="0" err="1">
                <a:hlinkClick r:id="rId2"/>
              </a:rPr>
              <a:t>Detection</a:t>
            </a:r>
            <a:r>
              <a:rPr lang="hr-HR" dirty="0">
                <a:hlinkClick r:id="rId2"/>
              </a:rPr>
              <a:t> </a:t>
            </a:r>
            <a:r>
              <a:rPr lang="hr-HR" dirty="0" err="1">
                <a:hlinkClick r:id="rId2"/>
              </a:rPr>
              <a:t>Transactions</a:t>
            </a:r>
            <a:r>
              <a:rPr lang="hr-HR" dirty="0">
                <a:hlinkClick r:id="rId2"/>
              </a:rPr>
              <a:t> </a:t>
            </a:r>
            <a:r>
              <a:rPr lang="hr-HR" dirty="0" err="1">
                <a:hlinkClick r:id="rId2"/>
              </a:rPr>
              <a:t>Dataset</a:t>
            </a:r>
            <a:endParaRPr lang="hr-HR" dirty="0"/>
          </a:p>
          <a:p>
            <a:r>
              <a:rPr lang="hr-HR" dirty="0"/>
              <a:t>Kriteriji: </a:t>
            </a:r>
          </a:p>
          <a:p>
            <a:pPr lvl="1"/>
            <a:r>
              <a:rPr lang="hr-HR" dirty="0"/>
              <a:t>Veličina </a:t>
            </a:r>
            <a:r>
              <a:rPr lang="hr-HR" dirty="0" err="1"/>
              <a:t>dataset</a:t>
            </a:r>
            <a:r>
              <a:rPr lang="hr-HR" dirty="0"/>
              <a:t>-a</a:t>
            </a:r>
          </a:p>
          <a:p>
            <a:pPr lvl="1"/>
            <a:r>
              <a:rPr lang="hr-HR" dirty="0"/>
              <a:t>Različite vrijednosti unutar atributa</a:t>
            </a:r>
          </a:p>
          <a:p>
            <a:pPr lvl="1"/>
            <a:r>
              <a:rPr lang="hr-HR" dirty="0"/>
              <a:t>Vremenska dimenzija</a:t>
            </a:r>
          </a:p>
          <a:p>
            <a:pPr lvl="1"/>
            <a:r>
              <a:rPr lang="hr-HR" dirty="0"/>
              <a:t>Kvantitativni i kvalitativni podaci </a:t>
            </a:r>
          </a:p>
          <a:p>
            <a:pPr lvl="1"/>
            <a:r>
              <a:rPr lang="hr-HR" dirty="0"/>
              <a:t>Nedostajuće vrijednosti</a:t>
            </a:r>
          </a:p>
        </p:txBody>
      </p:sp>
    </p:spTree>
    <p:extLst>
      <p:ext uri="{BB962C8B-B14F-4D97-AF65-F5344CB8AC3E}">
        <p14:creationId xmlns:p14="http://schemas.microsoft.com/office/powerpoint/2010/main" val="304556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FD4A00-A500-4876-9334-4ECC504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Iznos transakcija prema lokaciji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E6168C-4020-4D94-8729-69A28F442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Drill-down</a:t>
            </a:r>
            <a:r>
              <a:rPr lang="hr-HR" dirty="0"/>
              <a:t> + pivot</a:t>
            </a:r>
          </a:p>
          <a:p>
            <a:r>
              <a:rPr lang="hr-HR" dirty="0"/>
              <a:t>Država, grad, kategorija populacije</a:t>
            </a:r>
          </a:p>
          <a:p>
            <a:r>
              <a:rPr lang="hr-HR" dirty="0"/>
              <a:t>Cilj: identifikacija lokacija s neuobičajeno visokim ili niskim iznosima transakcija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C7A20D27-0DBF-4974-B2E8-F14630AED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8733" y="2517559"/>
            <a:ext cx="4773267" cy="1822881"/>
          </a:xfrm>
        </p:spPr>
      </p:pic>
    </p:spTree>
    <p:extLst>
      <p:ext uri="{BB962C8B-B14F-4D97-AF65-F5344CB8AC3E}">
        <p14:creationId xmlns:p14="http://schemas.microsoft.com/office/powerpoint/2010/main" val="76708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DDB670-9CA5-4950-B10E-1BA8072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Iznos transakcija prema vremenu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E842C53-568C-46F6-BBA0-5498C9FF6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Djelomični </a:t>
            </a:r>
            <a:r>
              <a:rPr lang="hr-HR" dirty="0" err="1"/>
              <a:t>drill-down</a:t>
            </a:r>
            <a:r>
              <a:rPr lang="hr-HR" dirty="0"/>
              <a:t> + pivot + </a:t>
            </a:r>
            <a:r>
              <a:rPr lang="hr-HR" dirty="0" err="1"/>
              <a:t>dice</a:t>
            </a:r>
            <a:endParaRPr lang="hr-HR" dirty="0"/>
          </a:p>
          <a:p>
            <a:r>
              <a:rPr lang="hr-HR" dirty="0"/>
              <a:t>Mjesec, dan</a:t>
            </a:r>
          </a:p>
          <a:p>
            <a:r>
              <a:rPr lang="hr-HR" dirty="0"/>
              <a:t>Cilj: analiza iznosa transakcija tijekom blagdanskog razdoblja (prva polovica prosinca)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D854E3C0-AE39-4831-8FA6-C7A949CA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6275" y="1719591"/>
            <a:ext cx="4625725" cy="3418817"/>
          </a:xfrm>
        </p:spPr>
      </p:pic>
    </p:spTree>
    <p:extLst>
      <p:ext uri="{BB962C8B-B14F-4D97-AF65-F5344CB8AC3E}">
        <p14:creationId xmlns:p14="http://schemas.microsoft.com/office/powerpoint/2010/main" val="222450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08479D-67F2-444B-8007-B0B11AFC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Iznos transakcija prema namjeni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6073EC-9BB0-4FF3-89D6-BD0CC6384F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Drill-down</a:t>
            </a:r>
            <a:r>
              <a:rPr lang="hr-HR" dirty="0"/>
              <a:t> + </a:t>
            </a:r>
            <a:r>
              <a:rPr lang="hr-HR" dirty="0" err="1"/>
              <a:t>slice</a:t>
            </a:r>
            <a:endParaRPr lang="hr-HR" dirty="0"/>
          </a:p>
          <a:p>
            <a:r>
              <a:rPr lang="hr-HR" dirty="0"/>
              <a:t>Kategorija i tip trgovca</a:t>
            </a:r>
          </a:p>
          <a:p>
            <a:r>
              <a:rPr lang="hr-HR" dirty="0"/>
              <a:t>Cilj: identifikacija iznosa transakcija prema namjeni i vrstama namjene filtriranjem na veće transakcije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C528549-33DB-41CE-8D93-68A29DF85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8612" y="1088188"/>
            <a:ext cx="4069976" cy="4672480"/>
          </a:xfrm>
        </p:spPr>
      </p:pic>
    </p:spTree>
    <p:extLst>
      <p:ext uri="{BB962C8B-B14F-4D97-AF65-F5344CB8AC3E}">
        <p14:creationId xmlns:p14="http://schemas.microsoft.com/office/powerpoint/2010/main" val="566058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C467E4-F0C3-45FE-AA8A-39A385EA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Iznos transakcija prema autentifikaciji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1A3C45-9B83-4FF0-95BB-60FBC09F9F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Drill-down</a:t>
            </a:r>
            <a:r>
              <a:rPr lang="hr-HR" dirty="0"/>
              <a:t> </a:t>
            </a:r>
          </a:p>
          <a:p>
            <a:r>
              <a:rPr lang="hr-HR" dirty="0"/>
              <a:t>Kategorija i metoda autentifikacije</a:t>
            </a:r>
          </a:p>
          <a:p>
            <a:r>
              <a:rPr lang="hr-HR" dirty="0"/>
              <a:t>Cilj: identifikacija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/>
              <a:t>potencijalnih </a:t>
            </a:r>
            <a:r>
              <a:rPr lang="hr-HR"/>
              <a:t>nepravilnosti povezane </a:t>
            </a:r>
            <a:r>
              <a:rPr lang="hr-HR" dirty="0"/>
              <a:t>s određenim načinima potvrde identiteta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4D9DDB1-DAD1-46C4-B028-E247F394C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5343" y="835264"/>
            <a:ext cx="3718299" cy="5178327"/>
          </a:xfrm>
        </p:spPr>
      </p:pic>
    </p:spTree>
    <p:extLst>
      <p:ext uri="{BB962C8B-B14F-4D97-AF65-F5344CB8AC3E}">
        <p14:creationId xmlns:p14="http://schemas.microsoft.com/office/powerpoint/2010/main" val="2501583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7B4D60-03FE-49C0-BD2D-2BC4E74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rizika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9D5E51F-D825-4EFA-8BCB-15C48F89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749" y="868363"/>
            <a:ext cx="6524001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B8AC273-D76E-4DAE-9FDF-70976424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Rizici iz različitih perspektiva</a:t>
            </a:r>
          </a:p>
        </p:txBody>
      </p:sp>
    </p:spTree>
    <p:extLst>
      <p:ext uri="{BB962C8B-B14F-4D97-AF65-F5344CB8AC3E}">
        <p14:creationId xmlns:p14="http://schemas.microsoft.com/office/powerpoint/2010/main" val="170994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002278-DD79-47FE-904F-248EA3E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Rizici prema kartici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27D3FD6-4405-41EB-B61A-74784902A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Roll-</a:t>
            </a:r>
            <a:r>
              <a:rPr lang="hr-HR" dirty="0" err="1"/>
              <a:t>up</a:t>
            </a:r>
            <a:r>
              <a:rPr lang="hr-HR" dirty="0"/>
              <a:t> </a:t>
            </a:r>
          </a:p>
          <a:p>
            <a:r>
              <a:rPr lang="hr-HR" dirty="0"/>
              <a:t>Kategorija starosti</a:t>
            </a:r>
          </a:p>
          <a:p>
            <a:r>
              <a:rPr lang="hr-HR" dirty="0"/>
              <a:t>Cilj: identifikacija kategorija kartica koje su povezane s višim razinama rizika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6457A79-6865-4DC5-B06A-A80375717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7013" y="452767"/>
            <a:ext cx="2712814" cy="5952466"/>
          </a:xfrm>
        </p:spPr>
      </p:pic>
    </p:spTree>
    <p:extLst>
      <p:ext uri="{BB962C8B-B14F-4D97-AF65-F5344CB8AC3E}">
        <p14:creationId xmlns:p14="http://schemas.microsoft.com/office/powerpoint/2010/main" val="387975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308B8D-5488-4135-9319-2B6D7C15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Rizici prema stanju na računu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5911C60-1DAE-493F-8DE8-5153A39C45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Kategorija stanja računa</a:t>
            </a:r>
          </a:p>
          <a:p>
            <a:r>
              <a:rPr lang="hr-HR" dirty="0"/>
              <a:t>Cilj: identifikacija potencijalno rizičnih skupina korisnika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7438F20-2EBA-4132-B387-271A464EC1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538" y="1404615"/>
            <a:ext cx="3950843" cy="4039625"/>
          </a:xfrm>
        </p:spPr>
      </p:pic>
    </p:spTree>
    <p:extLst>
      <p:ext uri="{BB962C8B-B14F-4D97-AF65-F5344CB8AC3E}">
        <p14:creationId xmlns:p14="http://schemas.microsoft.com/office/powerpoint/2010/main" val="44161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6CE7CB-AA26-4406-8EE5-F5E5E4A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Rizici prema </a:t>
            </a:r>
            <a:r>
              <a:rPr lang="hr-HR" dirty="0" err="1"/>
              <a:t>flagovima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18D195-03EA-4E63-ACF9-B3628492B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Pivot </a:t>
            </a:r>
          </a:p>
          <a:p>
            <a:r>
              <a:rPr lang="hr-HR" dirty="0"/>
              <a:t>IP adresa i prethodna prijevarna aktivnost</a:t>
            </a:r>
          </a:p>
          <a:p>
            <a:r>
              <a:rPr lang="hr-HR" dirty="0"/>
              <a:t>Cilj: prepoznavanje kombinacija faktora koje se češće pojavljuju uz rizične transakcije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DAF5043-EE6E-4564-8D39-3874A85D3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9671" y="2789816"/>
            <a:ext cx="4742329" cy="1278367"/>
          </a:xfrm>
        </p:spPr>
      </p:pic>
    </p:spTree>
    <p:extLst>
      <p:ext uri="{BB962C8B-B14F-4D97-AF65-F5344CB8AC3E}">
        <p14:creationId xmlns:p14="http://schemas.microsoft.com/office/powerpoint/2010/main" val="28822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C6B552-45B2-49B3-B0D1-2F31943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prijevara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3C1D614-5692-4BD1-8947-44997BBF7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125" y="868363"/>
            <a:ext cx="6467250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1953764-83B9-4D2E-8425-5022AE3B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Identifikacija i razumijevanje obrazaca prijevarnih aktivnosti</a:t>
            </a:r>
          </a:p>
        </p:txBody>
      </p:sp>
    </p:spTree>
    <p:extLst>
      <p:ext uri="{BB962C8B-B14F-4D97-AF65-F5344CB8AC3E}">
        <p14:creationId xmlns:p14="http://schemas.microsoft.com/office/powerpoint/2010/main" val="296534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6BB8E1-15E7-429D-B921-1E923509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Prijevare prema vremenu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A59458-0F7A-4731-8BF8-4F4596F2A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Djelomični </a:t>
            </a:r>
            <a:r>
              <a:rPr lang="hr-HR" dirty="0" err="1"/>
              <a:t>drill-down</a:t>
            </a:r>
            <a:endParaRPr lang="hr-HR" dirty="0"/>
          </a:p>
          <a:p>
            <a:r>
              <a:rPr lang="hr-HR" dirty="0"/>
              <a:t>Godina, mjesec, (!)vikendi</a:t>
            </a:r>
          </a:p>
          <a:p>
            <a:r>
              <a:rPr lang="hr-HR" dirty="0"/>
              <a:t>Cilj: identificirati vremenske obrasce u pojavi prijevara te razlikovati učestalost prijevara između radnih dana i vikenda</a:t>
            </a:r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9F36F5CA-DEFA-4CF9-9919-75973CCC3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2248" y="1724322"/>
            <a:ext cx="4659752" cy="3409355"/>
          </a:xfrm>
        </p:spPr>
      </p:pic>
    </p:spTree>
    <p:extLst>
      <p:ext uri="{BB962C8B-B14F-4D97-AF65-F5344CB8AC3E}">
        <p14:creationId xmlns:p14="http://schemas.microsoft.com/office/powerpoint/2010/main" val="39907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0EF94-1774-4637-B4D4-AB84C573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Veličina </a:t>
            </a:r>
            <a:r>
              <a:rPr lang="hr-HR" dirty="0" err="1"/>
              <a:t>dataset</a:t>
            </a:r>
            <a:r>
              <a:rPr lang="hr-HR" dirty="0"/>
              <a:t>-a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C9C0FF5-DA0D-4822-A3C8-0058676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178" y="2108572"/>
            <a:ext cx="7104708" cy="2771208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91349C2-B4B2-45D0-B0EB-3B393BF2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&gt;= 50000 redaka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&gt;= 20 stupaca</a:t>
            </a:r>
          </a:p>
        </p:txBody>
      </p:sp>
    </p:spTree>
    <p:extLst>
      <p:ext uri="{BB962C8B-B14F-4D97-AF65-F5344CB8AC3E}">
        <p14:creationId xmlns:p14="http://schemas.microsoft.com/office/powerpoint/2010/main" val="1704614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7D85E6-8664-40ED-80EE-3007BFF9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Prijevare prema namjeni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5CFA823-C785-422F-A037-9F5087762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Roll-</a:t>
            </a:r>
            <a:r>
              <a:rPr lang="hr-HR" dirty="0" err="1"/>
              <a:t>up</a:t>
            </a:r>
            <a:r>
              <a:rPr lang="hr-HR" dirty="0"/>
              <a:t> + pivot</a:t>
            </a:r>
          </a:p>
          <a:p>
            <a:r>
              <a:rPr lang="hr-HR" dirty="0"/>
              <a:t>Tip trgovca</a:t>
            </a:r>
          </a:p>
          <a:p>
            <a:r>
              <a:rPr lang="hr-HR" dirty="0"/>
              <a:t>Cilj: utvrditi koje kategorije trgovaca bilježe veću učestalost prijevarnih transakcija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7F45A19-47EF-488D-AC5E-A66672CA8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3056419"/>
            <a:ext cx="4849368" cy="745161"/>
          </a:xfrm>
        </p:spPr>
      </p:pic>
    </p:spTree>
    <p:extLst>
      <p:ext uri="{BB962C8B-B14F-4D97-AF65-F5344CB8AC3E}">
        <p14:creationId xmlns:p14="http://schemas.microsoft.com/office/powerpoint/2010/main" val="143502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5F0F6E-4467-48AC-AE4C-C7011CC5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Prijevare prema lokaciji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CAE1DB-99C0-439A-B924-2D07124E76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Roll-</a:t>
            </a:r>
            <a:r>
              <a:rPr lang="hr-HR" dirty="0" err="1"/>
              <a:t>up</a:t>
            </a:r>
            <a:endParaRPr lang="hr-HR" dirty="0"/>
          </a:p>
          <a:p>
            <a:r>
              <a:rPr lang="hr-HR" dirty="0"/>
              <a:t>Država</a:t>
            </a:r>
          </a:p>
          <a:p>
            <a:r>
              <a:rPr lang="hr-HR" dirty="0"/>
              <a:t>Cilj: uvid u geografsku raspodjelu prijevara na razini država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/>
              <a:t>identifikacija lokacija s povećanom učestalošću sumnjivih transakcija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ECC9542-BCDE-4E42-8033-C6328615C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2408076"/>
            <a:ext cx="4869809" cy="2041848"/>
          </a:xfrm>
        </p:spPr>
      </p:pic>
    </p:spTree>
    <p:extLst>
      <p:ext uri="{BB962C8B-B14F-4D97-AF65-F5344CB8AC3E}">
        <p14:creationId xmlns:p14="http://schemas.microsoft.com/office/powerpoint/2010/main" val="3834770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DD180A-DFD7-4FBF-8028-45414CDD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Prijevare prema tipu transakcije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12F19C-29AC-446A-9CE0-814F3AF76F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Tip transakcije</a:t>
            </a:r>
          </a:p>
          <a:p>
            <a:r>
              <a:rPr lang="hr-HR" dirty="0"/>
              <a:t>Cilj: identifikacija vrsta transakcija koje su najčešće povezane s prijevarnim aktivnostima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32310A7-7033-4C26-B2E2-D14B5FB83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4746" y="1802080"/>
            <a:ext cx="4797254" cy="3253839"/>
          </a:xfrm>
        </p:spPr>
      </p:pic>
    </p:spTree>
    <p:extLst>
      <p:ext uri="{BB962C8B-B14F-4D97-AF65-F5344CB8AC3E}">
        <p14:creationId xmlns:p14="http://schemas.microsoft.com/office/powerpoint/2010/main" val="2770756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88C9A4-EACA-4A61-A68F-B4543E7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D41AC93-5673-4CE3-BEDD-AF0E041C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Sustavno prikupljanje i obrada podataka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/>
              <a:t>skladište podataka</a:t>
            </a:r>
          </a:p>
          <a:p>
            <a:r>
              <a:rPr lang="hr-HR" dirty="0" err="1"/>
              <a:t>Dashboardi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</a:t>
            </a:r>
            <a:r>
              <a:rPr lang="hr-HR" dirty="0"/>
              <a:t> dublje razumijevanje transakcijskog ponašanja</a:t>
            </a:r>
            <a:r>
              <a:rPr lang="hr-HR" dirty="0">
                <a:sym typeface="Wingdings" panose="05000000000000000000" pitchFamily="2" charset="2"/>
              </a:rPr>
              <a:t> i donošenje </a:t>
            </a:r>
            <a:r>
              <a:rPr lang="hr-HR" dirty="0"/>
              <a:t>zaključaka vezanih uz potencijalne prijevare</a:t>
            </a:r>
          </a:p>
          <a:p>
            <a:r>
              <a:rPr lang="hr-HR" dirty="0"/>
              <a:t>Podrška u ranom otkrivanju prijevara i temelj za razvoj strategija zaštite</a:t>
            </a:r>
          </a:p>
        </p:txBody>
      </p:sp>
    </p:spTree>
    <p:extLst>
      <p:ext uri="{BB962C8B-B14F-4D97-AF65-F5344CB8AC3E}">
        <p14:creationId xmlns:p14="http://schemas.microsoft.com/office/powerpoint/2010/main" val="1008339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C77F2A-08AF-40F3-8F42-FB778E6B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3842632-F5C3-46C2-A7E2-AA4CBAF0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Oreški, G. (2025). Uvod u poslovnu inteligenciju. PDF. Merlin – sustav za e-učenje, Fakultet informatike u Puli.</a:t>
            </a:r>
          </a:p>
          <a:p>
            <a:r>
              <a:rPr lang="hr-HR" dirty="0" err="1"/>
              <a:t>Kimball</a:t>
            </a:r>
            <a:r>
              <a:rPr lang="hr-HR" dirty="0"/>
              <a:t>, R., &amp; Ross, M. (2013). </a:t>
            </a:r>
            <a:r>
              <a:rPr lang="hr-HR" dirty="0" err="1"/>
              <a:t>The</a:t>
            </a:r>
            <a:r>
              <a:rPr lang="hr-HR" dirty="0"/>
              <a:t> Data Warehouse </a:t>
            </a:r>
            <a:r>
              <a:rPr lang="hr-HR" dirty="0" err="1"/>
              <a:t>Toolkit</a:t>
            </a:r>
            <a:r>
              <a:rPr lang="hr-HR" dirty="0"/>
              <a:t>: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Definitive</a:t>
            </a:r>
            <a:r>
              <a:rPr lang="hr-HR" dirty="0"/>
              <a:t> </a:t>
            </a:r>
            <a:r>
              <a:rPr lang="hr-HR" dirty="0" err="1"/>
              <a:t>Guideto</a:t>
            </a:r>
            <a:r>
              <a:rPr lang="hr-HR" dirty="0"/>
              <a:t> </a:t>
            </a:r>
            <a:r>
              <a:rPr lang="hr-HR" dirty="0" err="1"/>
              <a:t>Dimensional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(3rd </a:t>
            </a:r>
            <a:r>
              <a:rPr lang="hr-HR" dirty="0" err="1"/>
              <a:t>ed</a:t>
            </a:r>
            <a:r>
              <a:rPr lang="hr-HR" dirty="0"/>
              <a:t>.). </a:t>
            </a:r>
            <a:r>
              <a:rPr lang="hr-HR" dirty="0" err="1"/>
              <a:t>Wiley</a:t>
            </a:r>
            <a:r>
              <a:rPr lang="hr-HR" dirty="0"/>
              <a:t>.</a:t>
            </a:r>
          </a:p>
          <a:p>
            <a:r>
              <a:rPr lang="hr-HR" dirty="0"/>
              <a:t> </a:t>
            </a:r>
            <a:r>
              <a:rPr lang="hr-HR" dirty="0" err="1"/>
              <a:t>Komorowski</a:t>
            </a:r>
            <a:r>
              <a:rPr lang="hr-HR" dirty="0"/>
              <a:t>, M., Marshall, D. C., </a:t>
            </a:r>
            <a:r>
              <a:rPr lang="hr-HR" dirty="0" err="1"/>
              <a:t>Salciccioli</a:t>
            </a:r>
            <a:r>
              <a:rPr lang="hr-HR" dirty="0"/>
              <a:t>, J. D., &amp; </a:t>
            </a:r>
            <a:r>
              <a:rPr lang="hr-HR" dirty="0" err="1"/>
              <a:t>Crutain</a:t>
            </a:r>
            <a:r>
              <a:rPr lang="hr-HR" dirty="0"/>
              <a:t>, Y. (2016). </a:t>
            </a:r>
            <a:r>
              <a:rPr lang="hr-HR" dirty="0" err="1"/>
              <a:t>ExploratoryData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.</a:t>
            </a:r>
          </a:p>
          <a:p>
            <a:r>
              <a:rPr lang="hr-HR" dirty="0" err="1"/>
              <a:t>Chaudhuri</a:t>
            </a:r>
            <a:r>
              <a:rPr lang="hr-HR" dirty="0"/>
              <a:t>, S., &amp; </a:t>
            </a:r>
            <a:r>
              <a:rPr lang="hr-HR" dirty="0" err="1"/>
              <a:t>Dayal</a:t>
            </a:r>
            <a:r>
              <a:rPr lang="hr-HR" dirty="0"/>
              <a:t>, U. (1997). Online </a:t>
            </a:r>
            <a:r>
              <a:rPr lang="hr-HR" dirty="0" err="1"/>
              <a:t>Analytical</a:t>
            </a:r>
            <a:r>
              <a:rPr lang="hr-HR" dirty="0"/>
              <a:t> Processing (OLAP) for </a:t>
            </a:r>
            <a:r>
              <a:rPr lang="hr-HR" dirty="0" err="1"/>
              <a:t>DecisionSupport</a:t>
            </a:r>
            <a:r>
              <a:rPr lang="hr-HR" dirty="0"/>
              <a:t>.</a:t>
            </a:r>
          </a:p>
          <a:p>
            <a:r>
              <a:rPr lang="hr-HR" dirty="0" err="1"/>
              <a:t>Tableau</a:t>
            </a:r>
            <a:r>
              <a:rPr lang="hr-HR" dirty="0"/>
              <a:t> Software. (2025). </a:t>
            </a:r>
            <a:r>
              <a:rPr lang="hr-HR" dirty="0" err="1"/>
              <a:t>Tableau</a:t>
            </a:r>
            <a:r>
              <a:rPr lang="hr-HR" dirty="0"/>
              <a:t> </a:t>
            </a:r>
            <a:r>
              <a:rPr lang="hr-HR" dirty="0" err="1"/>
              <a:t>Documentation</a:t>
            </a:r>
            <a:r>
              <a:rPr lang="hr-HR" dirty="0"/>
              <a:t>: </a:t>
            </a:r>
            <a:r>
              <a:rPr lang="hr-HR" dirty="0" err="1"/>
              <a:t>Get</a:t>
            </a:r>
            <a:r>
              <a:rPr lang="hr-HR" dirty="0"/>
              <a:t> </a:t>
            </a:r>
            <a:r>
              <a:rPr lang="hr-HR" dirty="0" err="1"/>
              <a:t>Started</a:t>
            </a:r>
            <a:r>
              <a:rPr lang="hr-HR" dirty="0"/>
              <a:t> </a:t>
            </a:r>
            <a:r>
              <a:rPr lang="hr-HR" dirty="0" err="1"/>
              <a:t>Tutorial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B41BE3-479D-4A13-821A-C8953A6B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Raznolikost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7ADA4DD2-4DB4-4AFE-85AF-532B2425D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051" y="868363"/>
            <a:ext cx="4405397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50F8CF5-8371-4A06-A56A-44FDBFA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Broj jedinstvenih vrijednosti po stupcima</a:t>
            </a:r>
          </a:p>
        </p:txBody>
      </p:sp>
    </p:spTree>
    <p:extLst>
      <p:ext uri="{BB962C8B-B14F-4D97-AF65-F5344CB8AC3E}">
        <p14:creationId xmlns:p14="http://schemas.microsoft.com/office/powerpoint/2010/main" val="248403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32547B-1E33-48A6-BB15-C401E48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Vremenska dimenzija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091A51CB-A9BD-477E-91D8-16A4059C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474" y="868363"/>
            <a:ext cx="4930551" cy="5121275"/>
          </a:xfrm>
        </p:spPr>
      </p:pic>
      <p:sp>
        <p:nvSpPr>
          <p:cNvPr id="7" name="Elipsa 6">
            <a:extLst>
              <a:ext uri="{FF2B5EF4-FFF2-40B4-BE49-F238E27FC236}">
                <a16:creationId xmlns:a16="http://schemas.microsoft.com/office/drawing/2014/main" id="{FE30F04C-06AF-4DA9-8531-68E74A176C6F}"/>
              </a:ext>
            </a:extLst>
          </p:cNvPr>
          <p:cNvSpPr/>
          <p:nvPr/>
        </p:nvSpPr>
        <p:spPr>
          <a:xfrm>
            <a:off x="4957481" y="1696122"/>
            <a:ext cx="1981201" cy="182431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C35A26-88A2-403C-BFB3-971C1C0F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podataka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EBDCDF6-34E1-4DA8-9271-4FB55D94F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24" y="868363"/>
            <a:ext cx="7064651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E41FD24-5395-446F-B0B6-B9CAF0D5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Kvantitativni (numerički)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Kvalitativni (kategorizirani)</a:t>
            </a:r>
          </a:p>
        </p:txBody>
      </p:sp>
    </p:spTree>
    <p:extLst>
      <p:ext uri="{BB962C8B-B14F-4D97-AF65-F5344CB8AC3E}">
        <p14:creationId xmlns:p14="http://schemas.microsoft.com/office/powerpoint/2010/main" val="23670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5A5601-9F71-4BB4-BAD3-5BE9CFE5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Nedostajuće vrijednosti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8ACB2736-65A0-48C9-B5CC-2773DD016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478" y="868363"/>
            <a:ext cx="4154544" cy="5121275"/>
          </a:xfrm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1C84912-6184-4812-98BB-F2439BB04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dirty="0"/>
              <a:t>Nema ih</a:t>
            </a:r>
          </a:p>
        </p:txBody>
      </p:sp>
    </p:spTree>
    <p:extLst>
      <p:ext uri="{BB962C8B-B14F-4D97-AF65-F5344CB8AC3E}">
        <p14:creationId xmlns:p14="http://schemas.microsoft.com/office/powerpoint/2010/main" val="33628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F1F728-6A6F-4505-810B-0734013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CA1670-139C-42C4-A353-F33710BA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Skup podataka obuhvaća 50 000 transakcija s pripadnom informacijom o detekciji prijevare. Svaku transakciju izvršava korisnik putem kartice, a poznata je i kategorija trgovca kome je transakcija namijenjena. Transakcija može biti obavljena s jedne od pet lokacija, putem jednog od tri različita uređaja i koristeći jednu od četiri metode autentifikacije.</a:t>
            </a:r>
          </a:p>
        </p:txBody>
      </p:sp>
    </p:spTree>
    <p:extLst>
      <p:ext uri="{BB962C8B-B14F-4D97-AF65-F5344CB8AC3E}">
        <p14:creationId xmlns:p14="http://schemas.microsoft.com/office/powerpoint/2010/main" val="42521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kvir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TM03457475[[fn=Okvir]]</Template>
  <TotalTime>3446</TotalTime>
  <Words>866</Words>
  <Application>Microsoft Office PowerPoint</Application>
  <PresentationFormat>Široki zaslon</PresentationFormat>
  <Paragraphs>157</Paragraphs>
  <Slides>44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44</vt:i4>
      </vt:variant>
    </vt:vector>
  </HeadingPairs>
  <TitlesOfParts>
    <vt:vector size="48" baseType="lpstr">
      <vt:lpstr>Arial</vt:lpstr>
      <vt:lpstr>Corbel</vt:lpstr>
      <vt:lpstr>Wingdings 2</vt:lpstr>
      <vt:lpstr>Okvir</vt:lpstr>
      <vt:lpstr>Analiza prijevara u transakcijama</vt:lpstr>
      <vt:lpstr>Uvod</vt:lpstr>
      <vt:lpstr>1. EDA</vt:lpstr>
      <vt:lpstr>Veličina dataset-a</vt:lpstr>
      <vt:lpstr>Raznolikost podataka</vt:lpstr>
      <vt:lpstr>Vremenska dimenzija</vt:lpstr>
      <vt:lpstr>Vrste podataka</vt:lpstr>
      <vt:lpstr>Nedostajuće vrijednosti</vt:lpstr>
      <vt:lpstr>Opis</vt:lpstr>
      <vt:lpstr>2. OPS</vt:lpstr>
      <vt:lpstr>ER dijagram</vt:lpstr>
      <vt:lpstr>Predprocesiranje podataka</vt:lpstr>
      <vt:lpstr>Shema relacijskog modela podataka</vt:lpstr>
      <vt:lpstr>Punjenje relacijskog modela podataka</vt:lpstr>
      <vt:lpstr>Provjera podataka</vt:lpstr>
      <vt:lpstr>3. DM</vt:lpstr>
      <vt:lpstr>4. ETL</vt:lpstr>
      <vt:lpstr>Ekstrakcija podataka</vt:lpstr>
      <vt:lpstr>Transformacija podataka</vt:lpstr>
      <vt:lpstr>Dim autentifikacija</vt:lpstr>
      <vt:lpstr>Dim kartica</vt:lpstr>
      <vt:lpstr>Dim kompozitna</vt:lpstr>
      <vt:lpstr>Dim lokacija</vt:lpstr>
      <vt:lpstr>Dim trgovac</vt:lpstr>
      <vt:lpstr>Dim vrijeme</vt:lpstr>
      <vt:lpstr>Fact transakcija</vt:lpstr>
      <vt:lpstr>Učitavanje podataka</vt:lpstr>
      <vt:lpstr>5. OLAP </vt:lpstr>
      <vt:lpstr>Analiza iznosa transakcija</vt:lpstr>
      <vt:lpstr>Iznos transakcija prema lokaciji</vt:lpstr>
      <vt:lpstr>Iznos transakcija prema vremenu </vt:lpstr>
      <vt:lpstr>Iznos transakcija prema namjeni</vt:lpstr>
      <vt:lpstr>Iznos transakcija prema autentifikaciji</vt:lpstr>
      <vt:lpstr>Analiza rizika</vt:lpstr>
      <vt:lpstr>Rizici prema kartici</vt:lpstr>
      <vt:lpstr>Rizici prema stanju na računu</vt:lpstr>
      <vt:lpstr>Rizici prema flagovima</vt:lpstr>
      <vt:lpstr>Analiza prijevara</vt:lpstr>
      <vt:lpstr>Prijevare prema vremenu</vt:lpstr>
      <vt:lpstr>Prijevare prema namjeni</vt:lpstr>
      <vt:lpstr>Prijevare prema lokaciji</vt:lpstr>
      <vt:lpstr>Prijevare prema tipu transakcije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prijevara u transakcijama</dc:title>
  <dc:creator>anastazijasirol@gmail.com</dc:creator>
  <cp:lastModifiedBy>anastazijasirol@gmail.com</cp:lastModifiedBy>
  <cp:revision>31</cp:revision>
  <dcterms:created xsi:type="dcterms:W3CDTF">2025-05-26T17:51:52Z</dcterms:created>
  <dcterms:modified xsi:type="dcterms:W3CDTF">2025-05-29T16:53:43Z</dcterms:modified>
</cp:coreProperties>
</file>