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8DD58-B958-47D3-9980-909B50F69120}"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C520-2000-4AD7-84DC-FFAEA3E9ACD7}" type="slidenum">
              <a:rPr lang="en-IN" smtClean="0"/>
              <a:t>‹#›</a:t>
            </a:fld>
            <a:endParaRPr lang="en-IN"/>
          </a:p>
        </p:txBody>
      </p:sp>
    </p:spTree>
    <p:extLst>
      <p:ext uri="{BB962C8B-B14F-4D97-AF65-F5344CB8AC3E}">
        <p14:creationId xmlns:p14="http://schemas.microsoft.com/office/powerpoint/2010/main" val="115319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154C520-2000-4AD7-84DC-FFAEA3E9ACD7}" type="slidenum">
              <a:rPr lang="en-IN" smtClean="0"/>
              <a:t>8</a:t>
            </a:fld>
            <a:endParaRPr lang="en-IN"/>
          </a:p>
        </p:txBody>
      </p:sp>
    </p:spTree>
    <p:extLst>
      <p:ext uri="{BB962C8B-B14F-4D97-AF65-F5344CB8AC3E}">
        <p14:creationId xmlns:p14="http://schemas.microsoft.com/office/powerpoint/2010/main" val="30024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
        <p:nvSpPr>
          <p:cNvPr id="4" name="flSlideMaster.Title SlideFooter" descr="Classification: Confidential Contains PII: No">
            <a:extLst>
              <a:ext uri="{FF2B5EF4-FFF2-40B4-BE49-F238E27FC236}">
                <a16:creationId xmlns:a16="http://schemas.microsoft.com/office/drawing/2014/main" id="{DE69995F-2F7C-B949-C589-950EFBC7478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1276139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Vertical TextFooter" descr="Classification: Confidential Contains PII: No">
            <a:extLst>
              <a:ext uri="{FF2B5EF4-FFF2-40B4-BE49-F238E27FC236}">
                <a16:creationId xmlns:a16="http://schemas.microsoft.com/office/drawing/2014/main" id="{6E7385A2-C624-EB48-7FD5-1AA6DA42CF3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009409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Vertical Title and TextFooter" descr="Classification: Confidential Contains PII: No">
            <a:extLst>
              <a:ext uri="{FF2B5EF4-FFF2-40B4-BE49-F238E27FC236}">
                <a16:creationId xmlns:a16="http://schemas.microsoft.com/office/drawing/2014/main" id="{7EF0134D-24DF-A670-9640-DC893035AA8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052610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ContentFooter" descr="Classification: Confidential Contains PII: No">
            <a:extLst>
              <a:ext uri="{FF2B5EF4-FFF2-40B4-BE49-F238E27FC236}">
                <a16:creationId xmlns:a16="http://schemas.microsoft.com/office/drawing/2014/main" id="{8490806D-767E-3DEC-64F7-A9CDBB25F6E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661710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
        <p:nvSpPr>
          <p:cNvPr id="7" name="flSlideMaster.Section HeaderFooter" descr="Classification: Confidential Contains PII: No">
            <a:extLst>
              <a:ext uri="{FF2B5EF4-FFF2-40B4-BE49-F238E27FC236}">
                <a16:creationId xmlns:a16="http://schemas.microsoft.com/office/drawing/2014/main" id="{F7CA7290-420B-6293-35B9-6386929E05F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9998900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2" name="flSlideMaster.Two ContentFooter" descr="Classification: Confidential Contains PII: No">
            <a:extLst>
              <a:ext uri="{FF2B5EF4-FFF2-40B4-BE49-F238E27FC236}">
                <a16:creationId xmlns:a16="http://schemas.microsoft.com/office/drawing/2014/main" id="{0AB30A45-5B26-FAEF-790E-E9E2B0672D0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94297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flSlideMaster.ComparisonFooter" descr="Classification: Confidential Contains PII: No">
            <a:extLst>
              <a:ext uri="{FF2B5EF4-FFF2-40B4-BE49-F238E27FC236}">
                <a16:creationId xmlns:a16="http://schemas.microsoft.com/office/drawing/2014/main" id="{ABE5848A-31C6-6509-C492-FA839C8B7B8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3228603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6" name="flSlideMaster.Title OnlyFooter" descr="Classification: Confidential Contains PII: No">
            <a:extLst>
              <a:ext uri="{FF2B5EF4-FFF2-40B4-BE49-F238E27FC236}">
                <a16:creationId xmlns:a16="http://schemas.microsoft.com/office/drawing/2014/main" id="{B490C649-2BBE-BED0-C765-BEE1F30DE71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9903585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
        <p:nvSpPr>
          <p:cNvPr id="5" name="flSlideMaster.BlankFooter" descr="Classification: Confidential Contains PII: No">
            <a:extLst>
              <a:ext uri="{FF2B5EF4-FFF2-40B4-BE49-F238E27FC236}">
                <a16:creationId xmlns:a16="http://schemas.microsoft.com/office/drawing/2014/main" id="{1549A0E4-817F-09F6-D6E5-C391D956D06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1229592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3/27/2024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
        <p:nvSpPr>
          <p:cNvPr id="5" name="flSlideMaster.Content with CaptionFooter" descr="Classification: Confidential Contains PII: No">
            <a:extLst>
              <a:ext uri="{FF2B5EF4-FFF2-40B4-BE49-F238E27FC236}">
                <a16:creationId xmlns:a16="http://schemas.microsoft.com/office/drawing/2014/main" id="{60239BE7-FC45-DCCE-025A-90E68B995D9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099111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lSlideMaster.Picture with CaptionFooter" descr="Classification: Confidential Contains PII: No">
            <a:extLst>
              <a:ext uri="{FF2B5EF4-FFF2-40B4-BE49-F238E27FC236}">
                <a16:creationId xmlns:a16="http://schemas.microsoft.com/office/drawing/2014/main" id="{CFBB1860-A112-6827-F8A2-3BA835F1D88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547012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800" spc="40">
                <a:solidFill>
                  <a:schemeClr val="tx1">
                    <a:lumMod val="75000"/>
                    <a:lumOff val="25000"/>
                  </a:schemeClr>
                </a:solidFill>
              </a:defRPr>
            </a:lvl1pPr>
          </a:lstStyle>
          <a:p>
            <a:fld id="{F6FA2B21-3FCD-4721-B95C-427943F61125}" type="datetime1">
              <a:rPr lang="en-US" smtClean="0"/>
              <a:t>3/27/2024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800" spc="4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385902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lang="en-US" sz="40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spc="1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1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spc="1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6" name="Rectangle 55">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accent1"/>
          </a:solidFill>
          <a:ln w="6350" cap="sq" cmpd="sng" algn="ctr">
            <a:no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8CB35D7-C61A-6F7A-8058-638538CD12B7}"/>
              </a:ext>
            </a:extLst>
          </p:cNvPr>
          <p:cNvSpPr>
            <a:spLocks noGrp="1"/>
          </p:cNvSpPr>
          <p:nvPr>
            <p:ph type="ctrTitle"/>
          </p:nvPr>
        </p:nvSpPr>
        <p:spPr>
          <a:xfrm>
            <a:off x="1209040" y="1754659"/>
            <a:ext cx="9860547" cy="3005463"/>
          </a:xfrm>
        </p:spPr>
        <p:txBody>
          <a:bodyPr>
            <a:normAutofit fontScale="90000"/>
          </a:bodyPr>
          <a:lstStyle/>
          <a:p>
            <a:r>
              <a:rPr lang="en-IN" sz="5300" dirty="0">
                <a:solidFill>
                  <a:srgbClr val="FFFFFF"/>
                </a:solidFill>
                <a:latin typeface="Abadi Extra Light" panose="020B0204020104020204" pitchFamily="34" charset="0"/>
                <a:cs typeface="Aldhabi" panose="020F0502020204030204" pitchFamily="2" charset="-78"/>
              </a:rPr>
              <a:t>Final Assessment</a:t>
            </a:r>
            <a:br>
              <a:rPr lang="en-IN" sz="5300" dirty="0">
                <a:solidFill>
                  <a:srgbClr val="FFFFFF"/>
                </a:solidFill>
                <a:latin typeface="Abadi Extra Light" panose="020B0204020104020204" pitchFamily="34" charset="0"/>
                <a:cs typeface="Aldhabi" panose="020F0502020204030204" pitchFamily="2" charset="-78"/>
              </a:rPr>
            </a:br>
            <a:r>
              <a:rPr lang="en-IN" sz="5300" dirty="0">
                <a:solidFill>
                  <a:srgbClr val="FFFFFF"/>
                </a:solidFill>
                <a:latin typeface="+mn-lt"/>
                <a:cs typeface="Aldhabi" panose="020F0502020204030204" pitchFamily="2" charset="-78"/>
              </a:rPr>
              <a:t>excel</a:t>
            </a:r>
            <a:br>
              <a:rPr lang="en-IN" sz="5300" dirty="0">
                <a:solidFill>
                  <a:srgbClr val="FFFFFF"/>
                </a:solidFill>
                <a:latin typeface="+mn-lt"/>
                <a:cs typeface="Aldhabi" panose="020F0502020204030204" pitchFamily="2" charset="-78"/>
              </a:rPr>
            </a:br>
            <a:br>
              <a:rPr lang="en-IN" sz="5300" dirty="0">
                <a:solidFill>
                  <a:srgbClr val="FFFFFF"/>
                </a:solidFill>
                <a:latin typeface="+mn-lt"/>
                <a:cs typeface="Aldhabi" panose="020F0502020204030204" pitchFamily="2" charset="-78"/>
              </a:rPr>
            </a:br>
            <a:r>
              <a:rPr lang="en-IN" sz="5300">
                <a:solidFill>
                  <a:srgbClr val="FFFFFF"/>
                </a:solidFill>
                <a:latin typeface="+mn-lt"/>
                <a:cs typeface="Aldhabi" panose="020F0502020204030204" pitchFamily="2" charset="-78"/>
              </a:rPr>
              <a:t>Anasuya Lingampalli</a:t>
            </a:r>
            <a:br>
              <a:rPr lang="en-IN" sz="5300">
                <a:solidFill>
                  <a:srgbClr val="FFFFFF"/>
                </a:solidFill>
                <a:latin typeface="+mn-lt"/>
                <a:cs typeface="Aldhabi" panose="020F0502020204030204" pitchFamily="2" charset="-78"/>
              </a:rPr>
            </a:br>
            <a:endParaRPr lang="en-IN" sz="5300" dirty="0">
              <a:solidFill>
                <a:srgbClr val="FFFFFF"/>
              </a:solidFill>
              <a:latin typeface="+mn-lt"/>
              <a:cs typeface="Aldhabi" panose="020F0502020204030204" pitchFamily="2" charset="-78"/>
            </a:endParaRPr>
          </a:p>
        </p:txBody>
      </p:sp>
      <p:sp>
        <p:nvSpPr>
          <p:cNvPr id="57" name="Rectangle 56">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57">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3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CC6265-E7B4-6F87-CA5F-2F1A30FB3161}"/>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46" name="Rectangle 4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48" name="Rectangle 4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A3AFE417-5F88-E33C-C3DB-928CBC9066E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61" name="Rectangle 60">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EFA6CA6-D904-FDF4-E0B8-9BF6331EF05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Q9</a:t>
            </a:r>
          </a:p>
        </p:txBody>
      </p:sp>
      <p:sp>
        <p:nvSpPr>
          <p:cNvPr id="4" name="Text Placeholder 3">
            <a:extLst>
              <a:ext uri="{FF2B5EF4-FFF2-40B4-BE49-F238E27FC236}">
                <a16:creationId xmlns:a16="http://schemas.microsoft.com/office/drawing/2014/main" id="{B95AAC9F-5CB7-3DED-1618-143EFDB2C3F6}"/>
              </a:ext>
            </a:extLst>
          </p:cNvPr>
          <p:cNvSpPr>
            <a:spLocks noGrp="1"/>
          </p:cNvSpPr>
          <p:nvPr>
            <p:ph type="body" sz="half" idx="2"/>
          </p:nvPr>
        </p:nvSpPr>
        <p:spPr>
          <a:xfrm>
            <a:off x="8560024" y="4708186"/>
            <a:ext cx="3238829" cy="1496816"/>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 </a:t>
            </a:r>
          </a:p>
          <a:p>
            <a:pPr algn="ctr">
              <a:lnSpc>
                <a:spcPct val="100000"/>
              </a:lnSpc>
              <a:spcBef>
                <a:spcPts val="0"/>
              </a:spcBef>
              <a:spcAft>
                <a:spcPts val="600"/>
              </a:spcAft>
            </a:pPr>
            <a:endParaRPr lang="en-US" spc="80" dirty="0">
              <a:solidFill>
                <a:schemeClr val="tx1">
                  <a:lumMod val="85000"/>
                  <a:lumOff val="15000"/>
                </a:schemeClr>
              </a:solidFill>
              <a:highlight>
                <a:srgbClr val="FFFF00"/>
              </a:highlight>
            </a:endParaRPr>
          </a:p>
        </p:txBody>
      </p:sp>
      <p:sp>
        <p:nvSpPr>
          <p:cNvPr id="63" name="Rectangle 62">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5" name="Straight Connector 64">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5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
            <a:extLst>
              <a:ext uri="{FF2B5EF4-FFF2-40B4-BE49-F238E27FC236}">
                <a16:creationId xmlns:a16="http://schemas.microsoft.com/office/drawing/2014/main" id="{DDAB0443-34B2-ECD8-A64B-DD122CEE5DF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334" r="3333" b="-1"/>
          <a:stretch/>
        </p:blipFill>
        <p:spPr>
          <a:xfrm>
            <a:off x="20" y="-22"/>
            <a:ext cx="12191977" cy="6858022"/>
          </a:xfrm>
          <a:prstGeom prst="rect">
            <a:avLst/>
          </a:prstGeom>
        </p:spPr>
      </p:pic>
      <p:sp>
        <p:nvSpPr>
          <p:cNvPr id="26" name="Rectangle 25">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267349B-FA2C-14A3-B910-36CF94A1BBBF}"/>
              </a:ext>
            </a:extLst>
          </p:cNvPr>
          <p:cNvSpPr>
            <a:spLocks noGrp="1"/>
          </p:cNvSpPr>
          <p:nvPr>
            <p:ph type="title"/>
          </p:nvPr>
        </p:nvSpPr>
        <p:spPr>
          <a:xfrm>
            <a:off x="643466" y="643467"/>
            <a:ext cx="5452529" cy="3569242"/>
          </a:xfrm>
        </p:spPr>
        <p:txBody>
          <a:bodyPr vert="horz" lIns="91440" tIns="45720" rIns="91440" bIns="45720" rtlCol="0" anchor="t">
            <a:normAutofit/>
          </a:bodyPr>
          <a:lstStyle/>
          <a:p>
            <a:pPr>
              <a:lnSpc>
                <a:spcPct val="83000"/>
              </a:lnSpc>
            </a:pPr>
            <a:r>
              <a:rPr lang="en-US" sz="6000" cap="all" spc="-100">
                <a:solidFill>
                  <a:schemeClr val="bg1"/>
                </a:solidFill>
              </a:rPr>
              <a:t>Q9</a:t>
            </a:r>
          </a:p>
        </p:txBody>
      </p:sp>
      <p:sp>
        <p:nvSpPr>
          <p:cNvPr id="28" name="Rectangle 27">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5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63" name="Rectangle 6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5" name="Rectangle 6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67" name="Group 6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8" name="Straight Connector 6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2" name="Rectangle 7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F5CB0467-7605-1229-DAE6-C76A21D2ADA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78" name="Rectangle 7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97C191-AA4F-607E-8CBB-BD584944D02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Q1</a:t>
            </a:r>
          </a:p>
        </p:txBody>
      </p:sp>
      <p:sp>
        <p:nvSpPr>
          <p:cNvPr id="4" name="Text Placeholder 3">
            <a:extLst>
              <a:ext uri="{FF2B5EF4-FFF2-40B4-BE49-F238E27FC236}">
                <a16:creationId xmlns:a16="http://schemas.microsoft.com/office/drawing/2014/main" id="{CC242025-5AC8-94DC-3B3A-4570DEF883E8}"/>
              </a:ext>
            </a:extLst>
          </p:cNvPr>
          <p:cNvSpPr>
            <a:spLocks noGrp="1"/>
          </p:cNvSpPr>
          <p:nvPr>
            <p:ph type="body" sz="half" idx="2"/>
          </p:nvPr>
        </p:nvSpPr>
        <p:spPr>
          <a:xfrm>
            <a:off x="8560024" y="4708186"/>
            <a:ext cx="3238829" cy="1496816"/>
          </a:xfrm>
        </p:spPr>
        <p:txBody>
          <a:bodyPr vert="horz" lIns="91440" tIns="45720" rIns="91440" bIns="45720" rtlCol="0">
            <a:normAutofit fontScale="77500" lnSpcReduction="2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 – </a:t>
            </a:r>
          </a:p>
          <a:p>
            <a:pPr algn="just">
              <a:lnSpc>
                <a:spcPct val="100000"/>
              </a:lnSpc>
              <a:spcBef>
                <a:spcPts val="0"/>
              </a:spcBef>
              <a:spcAft>
                <a:spcPts val="600"/>
              </a:spcAft>
            </a:pPr>
            <a:r>
              <a:rPr lang="en-US" b="0" i="0" dirty="0">
                <a:solidFill>
                  <a:srgbClr val="FF0000"/>
                </a:solidFill>
                <a:effectLst/>
                <a:highlight>
                  <a:srgbClr val="FFFF00"/>
                </a:highlight>
                <a:latin typeface="Söhne"/>
              </a:rPr>
              <a:t>The number of orders returned indicates the extent of dissatisfaction or issues faced by customers with the products or services offered. It reflects on product quality, accuracy in fulfilling orders, and customer service effectiveness.</a:t>
            </a:r>
            <a:endParaRPr lang="en-US" spc="80" dirty="0">
              <a:solidFill>
                <a:srgbClr val="FF0000"/>
              </a:solidFill>
              <a:highlight>
                <a:srgbClr val="FFFF00"/>
              </a:highlight>
            </a:endParaRPr>
          </a:p>
        </p:txBody>
      </p:sp>
      <p:sp>
        <p:nvSpPr>
          <p:cNvPr id="80" name="Rectangle 7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82" name="Straight Connector 8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65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04CA5-9917-2515-6063-0F1C738DD02F}"/>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9" name="Rectangle 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1" name="Rectangle 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63" name="Group 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4" name="Straight Connector 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FAE1D7B0-7F0C-C8EA-04B2-2BF8A74ED8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74" name="Rectangle 7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0A30874-665D-1540-7A2E-4A545CC1D4EA}"/>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Q2</a:t>
            </a:r>
          </a:p>
        </p:txBody>
      </p:sp>
      <p:sp>
        <p:nvSpPr>
          <p:cNvPr id="4" name="Text Placeholder 3">
            <a:extLst>
              <a:ext uri="{FF2B5EF4-FFF2-40B4-BE49-F238E27FC236}">
                <a16:creationId xmlns:a16="http://schemas.microsoft.com/office/drawing/2014/main" id="{F02EB804-6AA7-F530-FB04-36F8BA593462}"/>
              </a:ext>
            </a:extLst>
          </p:cNvPr>
          <p:cNvSpPr>
            <a:spLocks noGrp="1"/>
          </p:cNvSpPr>
          <p:nvPr>
            <p:ph type="body" sz="half" idx="2"/>
          </p:nvPr>
        </p:nvSpPr>
        <p:spPr>
          <a:xfrm>
            <a:off x="8560024" y="4708186"/>
            <a:ext cx="3238829" cy="1496816"/>
          </a:xfrm>
        </p:spPr>
        <p:txBody>
          <a:bodyPr vert="horz" lIns="91440" tIns="45720" rIns="91440" bIns="45720" rtlCol="0">
            <a:normAutofit fontScale="92500" lnSpcReduction="2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 </a:t>
            </a:r>
          </a:p>
          <a:p>
            <a:pPr algn="just">
              <a:lnSpc>
                <a:spcPct val="100000"/>
              </a:lnSpc>
              <a:spcBef>
                <a:spcPts val="0"/>
              </a:spcBef>
              <a:spcAft>
                <a:spcPts val="600"/>
              </a:spcAft>
            </a:pPr>
            <a:r>
              <a:rPr lang="en-US" b="0" i="0" dirty="0">
                <a:solidFill>
                  <a:srgbClr val="FF0000"/>
                </a:solidFill>
                <a:effectLst/>
                <a:highlight>
                  <a:srgbClr val="FFFF00"/>
                </a:highlight>
                <a:latin typeface="Söhne"/>
              </a:rPr>
              <a:t>Calculating the average shipping time for each shipping mode allows businesses to understand the typical turnaround time from order placement to shipment.</a:t>
            </a:r>
            <a:endParaRPr lang="en-US" spc="80" dirty="0">
              <a:solidFill>
                <a:srgbClr val="FF0000"/>
              </a:solidFill>
              <a:highlight>
                <a:srgbClr val="FFFF00"/>
              </a:highlight>
            </a:endParaRPr>
          </a:p>
        </p:txBody>
      </p:sp>
      <p:sp>
        <p:nvSpPr>
          <p:cNvPr id="76" name="Rectangle 7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8" name="Straight Connector 7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4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A3C63-3DB4-D140-779A-121257AF5A2F}"/>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9" name="Rectangle 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1" name="Rectangle 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63" name="Group 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4" name="Straight Connector 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6764C57A-79AB-0454-F666-BB25A9F199E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74" name="Rectangle 7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BE3F4CE-A7A2-94B2-97EC-22EB24FDC84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Q3</a:t>
            </a:r>
          </a:p>
        </p:txBody>
      </p:sp>
      <p:sp>
        <p:nvSpPr>
          <p:cNvPr id="4" name="Text Placeholder 3">
            <a:extLst>
              <a:ext uri="{FF2B5EF4-FFF2-40B4-BE49-F238E27FC236}">
                <a16:creationId xmlns:a16="http://schemas.microsoft.com/office/drawing/2014/main" id="{8A46F848-59E2-F10E-D5A5-0BA545C85742}"/>
              </a:ext>
            </a:extLst>
          </p:cNvPr>
          <p:cNvSpPr>
            <a:spLocks noGrp="1"/>
          </p:cNvSpPr>
          <p:nvPr>
            <p:ph type="body" sz="half" idx="2"/>
          </p:nvPr>
        </p:nvSpPr>
        <p:spPr>
          <a:xfrm>
            <a:off x="8560024" y="4708186"/>
            <a:ext cx="3238829" cy="1496816"/>
          </a:xfrm>
        </p:spPr>
        <p:txBody>
          <a:bodyPr vert="horz" lIns="91440" tIns="45720" rIns="91440" bIns="45720" rtlCol="0">
            <a:normAutofit fontScale="85000" lnSpcReduction="2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just">
              <a:lnSpc>
                <a:spcPct val="100000"/>
              </a:lnSpc>
              <a:spcBef>
                <a:spcPts val="0"/>
              </a:spcBef>
              <a:spcAft>
                <a:spcPts val="600"/>
              </a:spcAft>
            </a:pPr>
            <a:r>
              <a:rPr lang="en-US" b="0" i="0" dirty="0">
                <a:solidFill>
                  <a:srgbClr val="FF0000"/>
                </a:solidFill>
                <a:effectLst/>
                <a:highlight>
                  <a:srgbClr val="FFFF00"/>
                </a:highlight>
                <a:latin typeface="Söhne"/>
              </a:rPr>
              <a:t>Segmenting customers based on factors such as total sales, frequency of orders, average order value, or product preferences helps identify distinct groups with similar buying patterns.</a:t>
            </a:r>
            <a:endParaRPr lang="en-US" spc="80" dirty="0">
              <a:solidFill>
                <a:srgbClr val="FF0000"/>
              </a:solidFill>
              <a:highlight>
                <a:srgbClr val="FFFF00"/>
              </a:highlight>
            </a:endParaRPr>
          </a:p>
        </p:txBody>
      </p:sp>
      <p:sp>
        <p:nvSpPr>
          <p:cNvPr id="76" name="Rectangle 7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8" name="Straight Connector 7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5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B6C4E2-C924-F33B-8A13-4350C0DFC51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59" name="Rectangle 58">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61" name="Rectangle 60">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txBody>
          <a:bodyPr/>
          <a:lstStyle/>
          <a:p>
            <a:endParaRPr lang="en-IN"/>
          </a:p>
        </p:txBody>
      </p:sp>
      <p:pic>
        <p:nvPicPr>
          <p:cNvPr id="6" name="Picture Placeholder 5">
            <a:extLst>
              <a:ext uri="{FF2B5EF4-FFF2-40B4-BE49-F238E27FC236}">
                <a16:creationId xmlns:a16="http://schemas.microsoft.com/office/drawing/2014/main" id="{0E15DEB0-8CBB-EB83-6281-D2BF67304A2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7822" b="-1"/>
          <a:stretch/>
        </p:blipFill>
        <p:spPr>
          <a:xfrm>
            <a:off x="582639" y="578707"/>
            <a:ext cx="7882128" cy="5733288"/>
          </a:xfrm>
          <a:prstGeom prst="rect">
            <a:avLst/>
          </a:prstGeom>
        </p:spPr>
      </p:pic>
      <p:sp>
        <p:nvSpPr>
          <p:cNvPr id="65" name="Rectangle 64">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7" name="Rectangle 66">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5F82FEB-36CD-4A02-F87B-4E25AEA64F4A}"/>
              </a:ext>
            </a:extLst>
          </p:cNvPr>
          <p:cNvSpPr>
            <a:spLocks noGrp="1"/>
          </p:cNvSpPr>
          <p:nvPr>
            <p:ph type="title"/>
          </p:nvPr>
        </p:nvSpPr>
        <p:spPr>
          <a:xfrm>
            <a:off x="9321801" y="612843"/>
            <a:ext cx="2312480" cy="1499738"/>
          </a:xfrm>
        </p:spPr>
        <p:txBody>
          <a:bodyPr vert="horz" lIns="91440" tIns="45720" rIns="91440" bIns="45720" rtlCol="0" anchor="b">
            <a:normAutofit/>
          </a:bodyPr>
          <a:lstStyle/>
          <a:p>
            <a:pPr>
              <a:lnSpc>
                <a:spcPct val="90000"/>
              </a:lnSpc>
            </a:pPr>
            <a:r>
              <a:rPr lang="en-US" sz="2800" spc="0">
                <a:solidFill>
                  <a:schemeClr val="tx1">
                    <a:lumMod val="85000"/>
                    <a:lumOff val="15000"/>
                  </a:schemeClr>
                </a:solidFill>
              </a:rPr>
              <a:t>Q4</a:t>
            </a:r>
          </a:p>
        </p:txBody>
      </p:sp>
      <p:sp>
        <p:nvSpPr>
          <p:cNvPr id="4" name="Text Placeholder 3">
            <a:extLst>
              <a:ext uri="{FF2B5EF4-FFF2-40B4-BE49-F238E27FC236}">
                <a16:creationId xmlns:a16="http://schemas.microsoft.com/office/drawing/2014/main" id="{E5878D9D-864B-F1B8-38F9-D48A650B77B5}"/>
              </a:ext>
            </a:extLst>
          </p:cNvPr>
          <p:cNvSpPr>
            <a:spLocks noGrp="1"/>
          </p:cNvSpPr>
          <p:nvPr>
            <p:ph type="body" sz="half" idx="2"/>
          </p:nvPr>
        </p:nvSpPr>
        <p:spPr>
          <a:xfrm>
            <a:off x="9321801" y="2149813"/>
            <a:ext cx="2312479" cy="4046706"/>
          </a:xfrm>
        </p:spPr>
        <p:txBody>
          <a:bodyPr vert="horz" lIns="91440" tIns="45720" rIns="91440" bIns="45720" rtlCol="0">
            <a:normAutofit/>
          </a:bodyPr>
          <a:lstStyle/>
          <a:p>
            <a:pPr>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a:p>
            <a:pPr>
              <a:lnSpc>
                <a:spcPct val="100000"/>
              </a:lnSpc>
              <a:spcBef>
                <a:spcPts val="0"/>
              </a:spcBef>
              <a:spcAft>
                <a:spcPts val="600"/>
              </a:spcAft>
            </a:pPr>
            <a:r>
              <a:rPr lang="en-US" sz="1400" spc="80" dirty="0">
                <a:solidFill>
                  <a:schemeClr val="tx1">
                    <a:lumMod val="85000"/>
                    <a:lumOff val="15000"/>
                  </a:schemeClr>
                </a:solidFill>
                <a:highlight>
                  <a:srgbClr val="FFFF00"/>
                </a:highlight>
              </a:rPr>
              <a:t>Insights –</a:t>
            </a:r>
          </a:p>
          <a:p>
            <a:pPr>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a:p>
            <a:pPr algn="just">
              <a:lnSpc>
                <a:spcPct val="100000"/>
              </a:lnSpc>
              <a:spcBef>
                <a:spcPts val="0"/>
              </a:spcBef>
              <a:spcAft>
                <a:spcPts val="600"/>
              </a:spcAft>
            </a:pPr>
            <a:r>
              <a:rPr lang="en-US" sz="1400" b="0" i="0" dirty="0">
                <a:solidFill>
                  <a:srgbClr val="FF0000"/>
                </a:solidFill>
                <a:effectLst/>
                <a:highlight>
                  <a:srgbClr val="FFFF00"/>
                </a:highlight>
                <a:latin typeface="Söhne"/>
              </a:rPr>
              <a:t>The average profit margin provides insights into the profitability of products within each category and sub-category, taking into account variations in cost and pricing strategies.</a:t>
            </a:r>
            <a:endParaRPr lang="en-US" sz="1400" spc="80" dirty="0">
              <a:solidFill>
                <a:srgbClr val="FF0000"/>
              </a:solidFill>
              <a:highlight>
                <a:srgbClr val="FFFF00"/>
              </a:highlight>
            </a:endParaRPr>
          </a:p>
        </p:txBody>
      </p:sp>
    </p:spTree>
    <p:extLst>
      <p:ext uri="{BB962C8B-B14F-4D97-AF65-F5344CB8AC3E}">
        <p14:creationId xmlns:p14="http://schemas.microsoft.com/office/powerpoint/2010/main" val="23800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3716B5-702B-FB86-5FD9-EE0A7A6BE502}"/>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9" name="Rectangle 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1" name="Rectangle 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63" name="Group 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4" name="Straight Connector 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D0AE1B6-2630-B755-5505-767FD8A2EE7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74" name="Rectangle 7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B6F580A-B024-F1D6-0DEB-37A759EAA6E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Q5</a:t>
            </a:r>
          </a:p>
        </p:txBody>
      </p:sp>
      <p:sp>
        <p:nvSpPr>
          <p:cNvPr id="4" name="Text Placeholder 3">
            <a:extLst>
              <a:ext uri="{FF2B5EF4-FFF2-40B4-BE49-F238E27FC236}">
                <a16:creationId xmlns:a16="http://schemas.microsoft.com/office/drawing/2014/main" id="{A4569F30-F45F-E3E2-4D40-6E5708D367CA}"/>
              </a:ext>
            </a:extLst>
          </p:cNvPr>
          <p:cNvSpPr>
            <a:spLocks noGrp="1"/>
          </p:cNvSpPr>
          <p:nvPr>
            <p:ph type="body" sz="half" idx="2"/>
          </p:nvPr>
        </p:nvSpPr>
        <p:spPr>
          <a:xfrm>
            <a:off x="8560024" y="4033520"/>
            <a:ext cx="3238829" cy="2171482"/>
          </a:xfrm>
        </p:spPr>
        <p:txBody>
          <a:bodyPr vert="horz" lIns="91440" tIns="45720" rIns="91440" bIns="45720" rtlCol="0">
            <a:normAutofit fontScale="92500"/>
          </a:bodyPr>
          <a:lstStyle/>
          <a:p>
            <a:pPr algn="ctr">
              <a:lnSpc>
                <a:spcPct val="100000"/>
              </a:lnSpc>
              <a:spcBef>
                <a:spcPts val="0"/>
              </a:spcBef>
              <a:spcAft>
                <a:spcPts val="600"/>
              </a:spcAft>
            </a:pPr>
            <a:r>
              <a:rPr lang="en-US" sz="1400" spc="80" dirty="0">
                <a:solidFill>
                  <a:schemeClr val="tx1">
                    <a:lumMod val="85000"/>
                    <a:lumOff val="15000"/>
                  </a:schemeClr>
                </a:solidFill>
                <a:highlight>
                  <a:srgbClr val="FFFF00"/>
                </a:highlight>
              </a:rPr>
              <a:t>Insights-  </a:t>
            </a:r>
          </a:p>
          <a:p>
            <a:pPr algn="l"/>
            <a:r>
              <a:rPr lang="en-US" sz="1400" b="0" i="0" dirty="0">
                <a:solidFill>
                  <a:srgbClr val="FF0000"/>
                </a:solidFill>
                <a:effectLst/>
                <a:highlight>
                  <a:srgbClr val="FFFF00"/>
                </a:highlight>
                <a:latin typeface="Söhne"/>
              </a:rPr>
              <a:t>Aggregate sales data by region to determine total sales volume for each region.</a:t>
            </a:r>
          </a:p>
          <a:p>
            <a:pPr algn="l">
              <a:buFont typeface="Arial" panose="020B0604020202020204" pitchFamily="34" charset="0"/>
              <a:buChar char="•"/>
            </a:pPr>
            <a:r>
              <a:rPr lang="en-US" sz="1400" b="0" i="0" dirty="0">
                <a:solidFill>
                  <a:srgbClr val="FF0000"/>
                </a:solidFill>
                <a:effectLst/>
                <a:highlight>
                  <a:srgbClr val="FFFF00"/>
                </a:highlight>
                <a:latin typeface="Söhne"/>
              </a:rPr>
              <a:t>Compare sales performance across regions to identify regions with the highest and lowest sales. This comparison helps understand geographic variations in demand and market potential.</a:t>
            </a:r>
          </a:p>
          <a:p>
            <a:pPr algn="just">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p:txBody>
      </p:sp>
      <p:sp>
        <p:nvSpPr>
          <p:cNvPr id="76" name="Rectangle 7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8" name="Straight Connector 7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5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91C032-6CBB-EFFB-ED4A-40B034796787}"/>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7" name="Rectangle 3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9" name="Rectangle 3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1"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2" name="Straight Connector 4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9CD82DE6-A41F-2EFD-2826-2D541380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52" name="Rectangle 5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D1497E-2911-4BF2-28CE-B55BC1B5542C}"/>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Q6</a:t>
            </a:r>
          </a:p>
        </p:txBody>
      </p:sp>
      <p:sp>
        <p:nvSpPr>
          <p:cNvPr id="4" name="Text Placeholder 3">
            <a:extLst>
              <a:ext uri="{FF2B5EF4-FFF2-40B4-BE49-F238E27FC236}">
                <a16:creationId xmlns:a16="http://schemas.microsoft.com/office/drawing/2014/main" id="{26354831-0732-1DB7-2E79-120FA183737E}"/>
              </a:ext>
            </a:extLst>
          </p:cNvPr>
          <p:cNvSpPr>
            <a:spLocks noGrp="1"/>
          </p:cNvSpPr>
          <p:nvPr>
            <p:ph type="body" sz="half" idx="2"/>
          </p:nvPr>
        </p:nvSpPr>
        <p:spPr>
          <a:xfrm>
            <a:off x="8560024" y="3429000"/>
            <a:ext cx="3238829" cy="2776002"/>
          </a:xfrm>
        </p:spPr>
        <p:txBody>
          <a:bodyPr vert="horz" lIns="91440" tIns="45720" rIns="91440" bIns="45720" rtlCol="0">
            <a:normAutofit fontScale="85000" lnSpcReduction="1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just"/>
            <a:r>
              <a:rPr lang="en-US" b="0" i="0" dirty="0">
                <a:solidFill>
                  <a:srgbClr val="FF0000"/>
                </a:solidFill>
                <a:effectLst/>
                <a:highlight>
                  <a:srgbClr val="FFFF00"/>
                </a:highlight>
                <a:latin typeface="Söhne"/>
              </a:rPr>
              <a:t>Calculating the correlation between the discount rate and the quantity sold provides insights into the relationship between discounts and sales volume. A positive correlation suggests that higher discounts are associated with increased sales, while a negative correlation indicates the opposite.</a:t>
            </a:r>
            <a:r>
              <a:rPr lang="en-US" spc="80" dirty="0">
                <a:solidFill>
                  <a:srgbClr val="FF0000"/>
                </a:solidFill>
                <a:highlight>
                  <a:srgbClr val="FFFF00"/>
                </a:highlight>
              </a:rPr>
              <a:t> </a:t>
            </a:r>
          </a:p>
        </p:txBody>
      </p:sp>
      <p:sp>
        <p:nvSpPr>
          <p:cNvPr id="54" name="Rectangle 5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6" name="Straight Connector 5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0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6E891-D7F8-CCAE-A030-2D894B4D3D93}"/>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9" name="Rectangle 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61" name="Rectangle 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63" name="Group 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4" name="Straight Connector 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580F8E65-DF40-561A-AF7C-902639FDD4C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74" name="Rectangle 7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BD0B5A0-3026-F5B5-F27B-386C8EB970D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Q7</a:t>
            </a:r>
          </a:p>
        </p:txBody>
      </p:sp>
      <p:sp>
        <p:nvSpPr>
          <p:cNvPr id="4" name="Text Placeholder 3">
            <a:extLst>
              <a:ext uri="{FF2B5EF4-FFF2-40B4-BE49-F238E27FC236}">
                <a16:creationId xmlns:a16="http://schemas.microsoft.com/office/drawing/2014/main" id="{98500368-41AB-D90D-10F3-E0CE26028D5B}"/>
              </a:ext>
            </a:extLst>
          </p:cNvPr>
          <p:cNvSpPr>
            <a:spLocks noGrp="1"/>
          </p:cNvSpPr>
          <p:nvPr>
            <p:ph type="body" sz="half" idx="2"/>
          </p:nvPr>
        </p:nvSpPr>
        <p:spPr>
          <a:xfrm>
            <a:off x="8560024" y="3576320"/>
            <a:ext cx="3238829" cy="2628682"/>
          </a:xfrm>
        </p:spPr>
        <p:txBody>
          <a:bodyPr vert="horz" lIns="91440" tIns="45720" rIns="91440" bIns="45720" rtlCol="0">
            <a:normAutofit fontScale="77500" lnSpcReduction="2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l"/>
            <a:r>
              <a:rPr lang="en-US" b="0" i="0" dirty="0">
                <a:solidFill>
                  <a:srgbClr val="FF0000"/>
                </a:solidFill>
                <a:effectLst/>
                <a:highlight>
                  <a:srgbClr val="FFFF00"/>
                </a:highlight>
                <a:latin typeface="Söhne"/>
              </a:rPr>
              <a:t>Conduct market research to identify regions where your products or services are underrepresented or where there is a growing demand for similar offerings.</a:t>
            </a:r>
          </a:p>
          <a:p>
            <a:pPr algn="l"/>
            <a:r>
              <a:rPr lang="en-US" b="0" i="0" dirty="0">
                <a:solidFill>
                  <a:srgbClr val="FF0000"/>
                </a:solidFill>
                <a:effectLst/>
                <a:highlight>
                  <a:srgbClr val="FFFF00"/>
                </a:highlight>
                <a:latin typeface="Söhne"/>
              </a:rPr>
              <a:t>Analyze demographic data, economic indicators, consumer behavior, and competitive landscape to assess market potential and identify regions with low market saturation and high growth potential.</a:t>
            </a:r>
          </a:p>
          <a:p>
            <a:pPr algn="ctr">
              <a:lnSpc>
                <a:spcPct val="100000"/>
              </a:lnSpc>
              <a:spcBef>
                <a:spcPts val="0"/>
              </a:spcBef>
              <a:spcAft>
                <a:spcPts val="600"/>
              </a:spcAft>
            </a:pPr>
            <a:endParaRPr lang="en-US" spc="80" dirty="0">
              <a:solidFill>
                <a:schemeClr val="tx1">
                  <a:lumMod val="85000"/>
                  <a:lumOff val="15000"/>
                </a:schemeClr>
              </a:solidFill>
              <a:highlight>
                <a:srgbClr val="FFFF00"/>
              </a:highlight>
            </a:endParaRPr>
          </a:p>
          <a:p>
            <a:pPr algn="ctr">
              <a:lnSpc>
                <a:spcPct val="100000"/>
              </a:lnSpc>
              <a:spcBef>
                <a:spcPts val="0"/>
              </a:spcBef>
              <a:spcAft>
                <a:spcPts val="600"/>
              </a:spcAft>
            </a:pPr>
            <a:endParaRPr lang="en-US" spc="80" dirty="0">
              <a:solidFill>
                <a:schemeClr val="tx1">
                  <a:lumMod val="85000"/>
                  <a:lumOff val="15000"/>
                </a:schemeClr>
              </a:solidFill>
            </a:endParaRPr>
          </a:p>
        </p:txBody>
      </p:sp>
      <p:sp>
        <p:nvSpPr>
          <p:cNvPr id="76" name="Rectangle 7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8" name="Straight Connector 7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5818C-4EAF-3502-3AA0-9611702BF472}"/>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7" name="Rectangle 3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9" name="Rectangle 3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1"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2" name="Straight Connector 4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95AC3C8F-FB83-00F3-2565-F4CDE3A8189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41" r="3241"/>
          <a:stretch/>
        </p:blipFill>
        <p:spPr>
          <a:xfrm>
            <a:off x="643192" y="1485627"/>
            <a:ext cx="6909386" cy="3878854"/>
          </a:xfrm>
          <a:prstGeom prst="rect">
            <a:avLst/>
          </a:prstGeom>
        </p:spPr>
      </p:pic>
      <p:sp>
        <p:nvSpPr>
          <p:cNvPr id="52" name="Rectangle 5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4F4268-B1AB-A218-1B91-F93AAE71C90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Q8</a:t>
            </a:r>
          </a:p>
        </p:txBody>
      </p:sp>
      <p:sp>
        <p:nvSpPr>
          <p:cNvPr id="4" name="Text Placeholder 3">
            <a:extLst>
              <a:ext uri="{FF2B5EF4-FFF2-40B4-BE49-F238E27FC236}">
                <a16:creationId xmlns:a16="http://schemas.microsoft.com/office/drawing/2014/main" id="{79821B78-3310-C7F6-0F4B-40E5C2614E38}"/>
              </a:ext>
            </a:extLst>
          </p:cNvPr>
          <p:cNvSpPr>
            <a:spLocks noGrp="1"/>
          </p:cNvSpPr>
          <p:nvPr>
            <p:ph type="body" sz="half" idx="2"/>
          </p:nvPr>
        </p:nvSpPr>
        <p:spPr>
          <a:xfrm>
            <a:off x="8560024" y="3429000"/>
            <a:ext cx="3238829" cy="2776002"/>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rPr>
              <a:t>Insights</a:t>
            </a:r>
          </a:p>
          <a:p>
            <a:pPr algn="just">
              <a:lnSpc>
                <a:spcPct val="100000"/>
              </a:lnSpc>
              <a:spcBef>
                <a:spcPts val="0"/>
              </a:spcBef>
              <a:spcAft>
                <a:spcPts val="600"/>
              </a:spcAft>
            </a:pPr>
            <a:r>
              <a:rPr lang="en-US" b="0" i="0" dirty="0">
                <a:solidFill>
                  <a:srgbClr val="FF0000"/>
                </a:solidFill>
                <a:effectLst/>
                <a:highlight>
                  <a:srgbClr val="FFFF00"/>
                </a:highlight>
                <a:latin typeface="Söhne"/>
              </a:rPr>
              <a:t>Analyzing repeat orders from existing customers allows businesses to calculate the customer retention rate, which represents the percentage of customers who continue to make purchases over time.</a:t>
            </a:r>
            <a:endParaRPr lang="en-US" spc="80" dirty="0">
              <a:solidFill>
                <a:srgbClr val="FF0000"/>
              </a:solidFill>
              <a:highlight>
                <a:srgbClr val="FFFF00"/>
              </a:highlight>
            </a:endParaRPr>
          </a:p>
        </p:txBody>
      </p:sp>
      <p:sp>
        <p:nvSpPr>
          <p:cNvPr id="54" name="Rectangle 5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6" name="Straight Connector 5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9d126b1b-3955-488b-84aa-42a2ef923718</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573204DF-AC11-45ED-BAE9-A775C94356C0}">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otalTime>236</TotalTime>
  <Words>315</Words>
  <Application>Microsoft Office PowerPoint</Application>
  <PresentationFormat>Widescreen</PresentationFormat>
  <Paragraphs>33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 Extra Light</vt:lpstr>
      <vt:lpstr>Aptos</vt:lpstr>
      <vt:lpstr>Arial</vt:lpstr>
      <vt:lpstr>Avenir Next LT Pro</vt:lpstr>
      <vt:lpstr>Avenir Next LT Pro Light</vt:lpstr>
      <vt:lpstr>Garamond</vt:lpstr>
      <vt:lpstr>Microsoft Sans Serif</vt:lpstr>
      <vt:lpstr>Söhne</vt:lpstr>
      <vt:lpstr>SavonVTI</vt:lpstr>
      <vt:lpstr>Final Assessment excel  Anasuya Lingampalli </vt:lpstr>
      <vt:lpstr>Q1</vt:lpstr>
      <vt:lpstr>Q2</vt:lpstr>
      <vt:lpstr>Q3</vt:lpstr>
      <vt:lpstr>Q4</vt:lpstr>
      <vt:lpstr>Q5</vt:lpstr>
      <vt:lpstr>Q6</vt:lpstr>
      <vt:lpstr>Q7</vt:lpstr>
      <vt:lpstr>Q8</vt:lpstr>
      <vt:lpstr>Q9</vt:lpstr>
      <vt:lpstr>Q9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 excel -------------------------------------------------------------------------------------------------------------------------------------------------- NANDHA S P</dc:title>
  <dc:creator>Nandha S P</dc:creator>
  <cp:keywords>Classification=LV_C0NF1D3NT1AL</cp:keywords>
  <cp:lastModifiedBy>Lingampalli Anasuya Devi</cp:lastModifiedBy>
  <cp:revision>15</cp:revision>
  <dcterms:created xsi:type="dcterms:W3CDTF">2024-02-28T07:30:42Z</dcterms:created>
  <dcterms:modified xsi:type="dcterms:W3CDTF">2024-03-27T11:54:50Z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9d126b1b-3955-488b-84aa-42a2ef923718</vt:lpwstr>
  </property>
  <property fmtid="{D5CDD505-2E9C-101B-9397-08002B2CF9AE}" pid="3" name="Classification">
    <vt:lpwstr>LV_C0NF1D3NT1AL</vt:lpwstr>
  </property>
  <property fmtid="{D5CDD505-2E9C-101B-9397-08002B2CF9AE}" pid="4" name="ContainsPII">
    <vt:lpwstr>No</vt:lpwstr>
  </property>
</Properties>
</file>