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91" r:id="rId6"/>
    <p:sldId id="311" r:id="rId7"/>
    <p:sldId id="294" r:id="rId8"/>
    <p:sldId id="308" r:id="rId9"/>
    <p:sldId id="312" r:id="rId10"/>
    <p:sldId id="303" r:id="rId11"/>
    <p:sldId id="309" r:id="rId12"/>
    <p:sldId id="310" r:id="rId13"/>
    <p:sldId id="314" r:id="rId14"/>
    <p:sldId id="315" r:id="rId15"/>
    <p:sldId id="316" r:id="rId16"/>
    <p:sldId id="317" r:id="rId17"/>
    <p:sldId id="298" r:id="rId18"/>
    <p:sldId id="296" r:id="rId19"/>
    <p:sldId id="297" r:id="rId20"/>
    <p:sldId id="300" r:id="rId21"/>
    <p:sldId id="304" r:id="rId22"/>
    <p:sldId id="302" r:id="rId23"/>
    <p:sldId id="301" r:id="rId24"/>
    <p:sldId id="307" r:id="rId25"/>
    <p:sldId id="313" r:id="rId26"/>
    <p:sldId id="305" r:id="rId27"/>
    <p:sldId id="306" r:id="rId28"/>
    <p:sldId id="290" r:id="rId29"/>
  </p:sldIdLst>
  <p:sldSz cx="11522075" cy="64801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9B3606-ACF6-49B2-A697-EC1B5A4567A9}" v="15" dt="2018-08-25T01:38:34.172"/>
    <p1510:client id="{3000515F-A92C-51BF-8BC0-E407AECE2AE6}" v="1" dt="2018-09-03T10:17:20.089"/>
    <p1510:client id="{EE9C69AD-13F9-14D7-6E61-F6E6AF0E5361}" v="2" dt="2018-08-28T22:25:33.459"/>
    <p1510:client id="{C94C30D1-1AEA-342E-5D6E-9FE08B0E54AD}" v="1" dt="2018-09-05T18:14:23.943"/>
    <p1510:client id="{B22C2251-7E6A-2D39-A429-C3E7919AB536}" v="1" dt="2018-09-06T10:13:06.6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76000" y="258480"/>
            <a:ext cx="10369440" cy="108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76000" y="1516320"/>
            <a:ext cx="10369440" cy="1792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76000" y="3479400"/>
            <a:ext cx="10369440" cy="1792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76000" y="258480"/>
            <a:ext cx="10369440" cy="108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76000" y="1516320"/>
            <a:ext cx="5060160" cy="1792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889600" y="1516320"/>
            <a:ext cx="5060160" cy="1792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889600" y="3479400"/>
            <a:ext cx="5060160" cy="1792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76000" y="3479400"/>
            <a:ext cx="5060160" cy="1792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76000" y="258480"/>
            <a:ext cx="10369440" cy="108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76000" y="1516320"/>
            <a:ext cx="10369440" cy="3758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76000" y="1516320"/>
            <a:ext cx="10369440" cy="3758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405600" y="1515960"/>
            <a:ext cx="4709880" cy="375804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405600" y="1515960"/>
            <a:ext cx="4709880" cy="375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76000" y="258480"/>
            <a:ext cx="10369440" cy="108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76000" y="1516320"/>
            <a:ext cx="10369440" cy="3758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76000" y="258480"/>
            <a:ext cx="10369440" cy="108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76000" y="1516320"/>
            <a:ext cx="10369440" cy="3758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76000" y="258480"/>
            <a:ext cx="10369440" cy="108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76000" y="1516320"/>
            <a:ext cx="5060160" cy="3758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889600" y="1516320"/>
            <a:ext cx="5060160" cy="3758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76000" y="258480"/>
            <a:ext cx="10369440" cy="108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76000" y="258480"/>
            <a:ext cx="10369440" cy="5015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76000" y="258480"/>
            <a:ext cx="10369440" cy="108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76000" y="1516320"/>
            <a:ext cx="5060160" cy="1792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76000" y="3479400"/>
            <a:ext cx="5060160" cy="1792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889600" y="1516320"/>
            <a:ext cx="5060160" cy="3758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76000" y="258480"/>
            <a:ext cx="10369440" cy="108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76000" y="1516320"/>
            <a:ext cx="10369440" cy="3758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76000" y="258480"/>
            <a:ext cx="10369440" cy="108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76000" y="1516320"/>
            <a:ext cx="5060160" cy="3758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889600" y="1516320"/>
            <a:ext cx="5060160" cy="1792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889600" y="3479400"/>
            <a:ext cx="5060160" cy="1792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76000" y="258480"/>
            <a:ext cx="10369440" cy="108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76000" y="1516320"/>
            <a:ext cx="5060160" cy="1792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889600" y="1516320"/>
            <a:ext cx="5060160" cy="1792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76000" y="3479400"/>
            <a:ext cx="10369440" cy="1792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76000" y="258480"/>
            <a:ext cx="10369440" cy="108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76000" y="1516320"/>
            <a:ext cx="10369440" cy="1792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76000" y="3479400"/>
            <a:ext cx="10369440" cy="1792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76000" y="258480"/>
            <a:ext cx="10369440" cy="108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76000" y="1516320"/>
            <a:ext cx="5060160" cy="1792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889600" y="1516320"/>
            <a:ext cx="5060160" cy="1792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889600" y="3479400"/>
            <a:ext cx="5060160" cy="1792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76000" y="3479400"/>
            <a:ext cx="5060160" cy="1792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76000" y="258480"/>
            <a:ext cx="10369440" cy="108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76000" y="1516320"/>
            <a:ext cx="10369440" cy="3758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76000" y="1516320"/>
            <a:ext cx="10369440" cy="3758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405600" y="1515960"/>
            <a:ext cx="4709880" cy="375804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405600" y="1515960"/>
            <a:ext cx="4709880" cy="375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76000" y="258480"/>
            <a:ext cx="10369440" cy="108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76000" y="1516320"/>
            <a:ext cx="10369440" cy="3758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76000" y="258480"/>
            <a:ext cx="10369440" cy="108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76000" y="1516320"/>
            <a:ext cx="10369440" cy="3758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76000" y="258480"/>
            <a:ext cx="10369440" cy="108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76000" y="1516320"/>
            <a:ext cx="5060160" cy="3758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889600" y="1516320"/>
            <a:ext cx="5060160" cy="3758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76000" y="258480"/>
            <a:ext cx="10369440" cy="108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76000" y="258480"/>
            <a:ext cx="10369440" cy="108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76000" y="1516320"/>
            <a:ext cx="10369440" cy="3758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76000" y="258480"/>
            <a:ext cx="10369440" cy="5015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76000" y="258480"/>
            <a:ext cx="10369440" cy="108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76000" y="1516320"/>
            <a:ext cx="5060160" cy="1792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76000" y="3479400"/>
            <a:ext cx="5060160" cy="1792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889600" y="1516320"/>
            <a:ext cx="5060160" cy="3758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76000" y="258480"/>
            <a:ext cx="10369440" cy="108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76000" y="1516320"/>
            <a:ext cx="5060160" cy="3758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889600" y="1516320"/>
            <a:ext cx="5060160" cy="1792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889600" y="3479400"/>
            <a:ext cx="5060160" cy="1792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76000" y="258480"/>
            <a:ext cx="10369440" cy="108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76000" y="1516320"/>
            <a:ext cx="5060160" cy="1792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889600" y="1516320"/>
            <a:ext cx="5060160" cy="1792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76000" y="3479400"/>
            <a:ext cx="10369440" cy="1792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76000" y="258480"/>
            <a:ext cx="10369440" cy="108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76000" y="1516320"/>
            <a:ext cx="10369440" cy="1792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76000" y="3479400"/>
            <a:ext cx="10369440" cy="1792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76000" y="258480"/>
            <a:ext cx="10369440" cy="108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76000" y="1516320"/>
            <a:ext cx="5060160" cy="1792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889600" y="1516320"/>
            <a:ext cx="5060160" cy="1792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889600" y="3479400"/>
            <a:ext cx="5060160" cy="1792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76000" y="3479400"/>
            <a:ext cx="5060160" cy="1792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76000" y="258480"/>
            <a:ext cx="10369440" cy="108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76000" y="1516320"/>
            <a:ext cx="10369440" cy="3758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76000" y="1516320"/>
            <a:ext cx="10369440" cy="3758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3405600" y="1515960"/>
            <a:ext cx="4709880" cy="375804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3405600" y="1515960"/>
            <a:ext cx="4709880" cy="375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76000" y="258480"/>
            <a:ext cx="10369440" cy="108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76000" y="1516320"/>
            <a:ext cx="5060160" cy="3758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889600" y="1516320"/>
            <a:ext cx="5060160" cy="3758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76000" y="258480"/>
            <a:ext cx="10369440" cy="108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76000" y="258480"/>
            <a:ext cx="10369440" cy="5015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76000" y="258480"/>
            <a:ext cx="10369440" cy="108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76000" y="1516320"/>
            <a:ext cx="5060160" cy="1792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76000" y="3479400"/>
            <a:ext cx="5060160" cy="1792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889600" y="1516320"/>
            <a:ext cx="5060160" cy="3758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76000" y="258480"/>
            <a:ext cx="10369440" cy="108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76000" y="1516320"/>
            <a:ext cx="5060160" cy="3758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889600" y="1516320"/>
            <a:ext cx="5060160" cy="1792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889600" y="3479400"/>
            <a:ext cx="5060160" cy="1792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76000" y="258480"/>
            <a:ext cx="10369440" cy="108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76000" y="1516320"/>
            <a:ext cx="5060160" cy="1792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889600" y="1516320"/>
            <a:ext cx="5060160" cy="1792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76000" y="3479400"/>
            <a:ext cx="10369440" cy="1792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76000" y="258480"/>
            <a:ext cx="10369440" cy="108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76000" y="1516320"/>
            <a:ext cx="10369440" cy="37580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76000" y="258480"/>
            <a:ext cx="10369440" cy="108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76000" y="1516320"/>
            <a:ext cx="10369440" cy="37580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76000" y="258480"/>
            <a:ext cx="10369440" cy="108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76000" y="1516320"/>
            <a:ext cx="10369440" cy="37580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4"/>
          <p:cNvPicPr/>
          <p:nvPr/>
        </p:nvPicPr>
        <p:blipFill>
          <a:blip r:embed="rId2"/>
          <a:stretch/>
        </p:blipFill>
        <p:spPr>
          <a:xfrm>
            <a:off x="0" y="0"/>
            <a:ext cx="11511720" cy="6471360"/>
          </a:xfrm>
          <a:prstGeom prst="rect">
            <a:avLst/>
          </a:prstGeom>
          <a:ln>
            <a:noFill/>
          </a:ln>
        </p:spPr>
      </p:pic>
      <p:sp>
        <p:nvSpPr>
          <p:cNvPr id="109" name="CustomShape 1"/>
          <p:cNvSpPr/>
          <p:nvPr/>
        </p:nvSpPr>
        <p:spPr>
          <a:xfrm>
            <a:off x="7595280" y="3006000"/>
            <a:ext cx="3531240" cy="44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/>
          <a:lstStyle/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Calibri"/>
                <a:ea typeface="DejaVu Sans"/>
              </a:rPr>
              <a:t>Evolving binary code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Calibri"/>
                <a:ea typeface="DejaVu Sans"/>
              </a:rPr>
              <a:t>with </a:t>
            </a:r>
            <a:r>
              <a:rPr lang="en-US" sz="2400">
                <a:solidFill>
                  <a:srgbClr val="FFFFFF"/>
                </a:solidFill>
                <a:latin typeface="Calibri"/>
                <a:ea typeface="DejaVu Sans"/>
              </a:rPr>
              <a:t>GAs</a:t>
            </a:r>
            <a:endParaRPr/>
          </a:p>
        </p:txBody>
      </p:sp>
      <p:pic>
        <p:nvPicPr>
          <p:cNvPr id="110" name="Picture 7"/>
          <p:cNvPicPr/>
          <p:nvPr/>
        </p:nvPicPr>
        <p:blipFill>
          <a:blip r:embed="rId3"/>
          <a:stretch/>
        </p:blipFill>
        <p:spPr>
          <a:xfrm>
            <a:off x="1499040" y="3009600"/>
            <a:ext cx="1692000" cy="452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20360" y="719640"/>
            <a:ext cx="10072080" cy="7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5200" tIns="57600" rIns="57600" bIns="5760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alibri Light"/>
                <a:cs typeface="Calibri Light"/>
              </a:rPr>
              <a:t>Sandbox definition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7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1839470D-2B68-45C7-A9DB-D37642C3B07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217038" y="5638450"/>
            <a:ext cx="1692000" cy="452160"/>
          </a:xfrm>
          <a:prstGeom prst="rect">
            <a:avLst/>
          </a:prstGeom>
          <a:ln>
            <a:noFill/>
          </a:ln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AADBFD48-2567-4544-9B27-6BA926D48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492" y="1480505"/>
            <a:ext cx="4375059" cy="489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670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20360" y="719640"/>
            <a:ext cx="10072080" cy="7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5200" tIns="57600" rIns="57600" bIns="57600" anchor="ctr"/>
          <a:lstStyle/>
          <a:p>
            <a:pPr algn="ctr"/>
            <a:r>
              <a:rPr lang="en-US" sz="4800">
                <a:solidFill>
                  <a:schemeClr val="bg1"/>
                </a:solidFill>
                <a:latin typeface="Calibri Light"/>
                <a:cs typeface="Calibri Light"/>
              </a:rPr>
              <a:t>Sandbox child process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7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1839470D-2B68-45C7-A9DB-D37642C3B07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217038" y="5638450"/>
            <a:ext cx="1692000" cy="452160"/>
          </a:xfrm>
          <a:prstGeom prst="rect">
            <a:avLst/>
          </a:prstGeom>
          <a:ln>
            <a:noFill/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BEBC660-E10D-48C2-AD85-ED2B8CBFD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311" y="1577520"/>
            <a:ext cx="5204772" cy="474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723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20360" y="719640"/>
            <a:ext cx="10072080" cy="7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5200" tIns="57600" rIns="57600" bIns="57600" anchor="ctr"/>
          <a:lstStyle/>
          <a:p>
            <a:pPr algn="ctr"/>
            <a:r>
              <a:rPr lang="en-US" sz="4800">
                <a:solidFill>
                  <a:schemeClr val="bg1"/>
                </a:solidFill>
                <a:latin typeface="Calibri Light"/>
                <a:cs typeface="Calibri Light"/>
              </a:rPr>
              <a:t>Sandbox parent process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7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1839470D-2B68-45C7-A9DB-D37642C3B07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217038" y="5638450"/>
            <a:ext cx="1692000" cy="452160"/>
          </a:xfrm>
          <a:prstGeom prst="rect">
            <a:avLst/>
          </a:prstGeom>
          <a:ln>
            <a:noFill/>
          </a:ln>
        </p:spPr>
      </p:pic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A8AA179-96E6-492D-9A41-DAE85A5A4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015" y="1540499"/>
            <a:ext cx="5378981" cy="466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47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20360" y="719640"/>
            <a:ext cx="10072080" cy="7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5200" tIns="57600" rIns="57600" bIns="57600" anchor="ctr"/>
          <a:lstStyle/>
          <a:p>
            <a:pPr algn="ctr"/>
            <a:r>
              <a:rPr lang="en-US" sz="4800">
                <a:solidFill>
                  <a:schemeClr val="bg1"/>
                </a:solidFill>
                <a:latin typeface="Calibri Light"/>
                <a:cs typeface="Calibri Light"/>
              </a:rPr>
              <a:t>Sandbox parent process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7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1839470D-2B68-45C7-A9DB-D37642C3B07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217038" y="5638450"/>
            <a:ext cx="1692000" cy="452160"/>
          </a:xfrm>
          <a:prstGeom prst="rect">
            <a:avLst/>
          </a:prstGeom>
          <a:ln>
            <a:noFill/>
          </a:ln>
        </p:spPr>
      </p:pic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89E49F6-4309-4EE5-BB31-92E278FB1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307" y="1480524"/>
            <a:ext cx="4725049" cy="489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854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20360" y="719640"/>
            <a:ext cx="10072080" cy="7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5200" tIns="57600" rIns="57600" bIns="5760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alibri Light"/>
                <a:cs typeface="Calibri Light"/>
              </a:rPr>
              <a:t>Sandbox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7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1839470D-2B68-45C7-A9DB-D37642C3B07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217038" y="5638450"/>
            <a:ext cx="1692000" cy="452160"/>
          </a:xfrm>
          <a:prstGeom prst="rect">
            <a:avLst/>
          </a:prstGeom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3B92E34-D9F5-4E35-BC9A-84738E0934A7}"/>
              </a:ext>
            </a:extLst>
          </p:cNvPr>
          <p:cNvSpPr/>
          <p:nvPr/>
        </p:nvSpPr>
        <p:spPr>
          <a:xfrm>
            <a:off x="4458070" y="2083660"/>
            <a:ext cx="2719617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Arial"/>
              </a:rPr>
              <a:t>sigtrap</a:t>
            </a:r>
            <a:r>
              <a:rPr lang="en-US" dirty="0">
                <a:cs typeface="Arial"/>
              </a:rPr>
              <a:t> pool</a:t>
            </a:r>
            <a:endParaRPr lang="en-US"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86EBB4-08FF-4920-A70C-74C0EF1C7CCC}"/>
              </a:ext>
            </a:extLst>
          </p:cNvPr>
          <p:cNvSpPr/>
          <p:nvPr/>
        </p:nvSpPr>
        <p:spPr>
          <a:xfrm>
            <a:off x="4455400" y="4926626"/>
            <a:ext cx="2719617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Arial"/>
              </a:rPr>
              <a:t>sigtrap</a:t>
            </a:r>
            <a:r>
              <a:rPr lang="en-US" dirty="0">
                <a:cs typeface="Arial"/>
              </a:rPr>
              <a:t> pool</a:t>
            </a:r>
            <a:endParaRPr lang="en-US"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BFB64C-860F-476D-B9B1-05B4D9742E7D}"/>
              </a:ext>
            </a:extLst>
          </p:cNvPr>
          <p:cNvSpPr/>
          <p:nvPr/>
        </p:nvSpPr>
        <p:spPr>
          <a:xfrm>
            <a:off x="4455390" y="4328844"/>
            <a:ext cx="2719617" cy="5922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Return pool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B28021-F56A-4940-8A51-E558063D7905}"/>
              </a:ext>
            </a:extLst>
          </p:cNvPr>
          <p:cNvSpPr/>
          <p:nvPr/>
        </p:nvSpPr>
        <p:spPr>
          <a:xfrm>
            <a:off x="4455382" y="3003925"/>
            <a:ext cx="2719617" cy="13194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Genotype code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0084270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20360" y="719640"/>
            <a:ext cx="10072080" cy="7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5200" tIns="57600" rIns="57600" bIns="57600" anchor="ctr"/>
          <a:lstStyle/>
          <a:p>
            <a:pPr algn="ctr"/>
            <a:r>
              <a:rPr lang="en-US" sz="4800">
                <a:solidFill>
                  <a:schemeClr val="bg1"/>
                </a:solidFill>
                <a:latin typeface="Calibri Light"/>
                <a:cs typeface="Calibri Light"/>
              </a:rPr>
              <a:t>Mutation</a:t>
            </a:r>
            <a:endParaRPr lang="en-US"/>
          </a:p>
        </p:txBody>
      </p:sp>
      <p:sp>
        <p:nvSpPr>
          <p:cNvPr id="112" name="CustomShape 2"/>
          <p:cNvSpPr/>
          <p:nvPr/>
        </p:nvSpPr>
        <p:spPr>
          <a:xfrm>
            <a:off x="720360" y="2160000"/>
            <a:ext cx="10072080" cy="38938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9120" tIns="115200" rIns="115200" bIns="57600" anchor="t"/>
          <a:lstStyle/>
          <a:p>
            <a:r>
              <a:rPr lang="en-US" sz="2800">
                <a:solidFill>
                  <a:schemeClr val="bg1"/>
                </a:solidFill>
                <a:latin typeface="Calibri Light"/>
                <a:cs typeface="Calibri Light"/>
              </a:rPr>
              <a:t>- GAs must use very low mutation probability.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2800">
                <a:solidFill>
                  <a:schemeClr val="bg1"/>
                </a:solidFill>
                <a:latin typeface="Calibri Light"/>
                <a:cs typeface="Calibri Light"/>
              </a:rPr>
              <a:t>- Hight mutation = random search  --&gt; Don’t converge.</a:t>
            </a:r>
            <a:endParaRPr lang="en-US" sz="28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endParaRPr lang="en-US" sz="28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r>
              <a:rPr lang="en-US" sz="2800">
                <a:solidFill>
                  <a:schemeClr val="bg1"/>
                </a:solidFill>
                <a:latin typeface="Calibri Light"/>
                <a:cs typeface="Calibri Light"/>
              </a:rPr>
              <a:t>- Different probabilities: opcode, operads, inmediates.</a:t>
            </a:r>
            <a:endParaRPr lang="en-US" sz="28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r>
              <a:rPr lang="en-US" sz="2800">
                <a:solidFill>
                  <a:schemeClr val="bg1"/>
                </a:solidFill>
                <a:latin typeface="Calibri Light"/>
                <a:cs typeface="Calibri Light"/>
              </a:rPr>
              <a:t>- From exploration to optimization.</a:t>
            </a:r>
            <a:endParaRPr lang="en-US" sz="28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lang="en-US">
              <a:cs typeface="Arial"/>
            </a:endParaRPr>
          </a:p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2800" dirty="0">
              <a:solidFill>
                <a:srgbClr val="27A4CD"/>
              </a:solidFill>
              <a:latin typeface="Calibri Light"/>
              <a:cs typeface="Calibri Light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  <p:pic>
        <p:nvPicPr>
          <p:cNvPr id="2" name="Picture 7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1839470D-2B68-45C7-A9DB-D37642C3B07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217038" y="5638450"/>
            <a:ext cx="1692000" cy="4521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99185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20360" y="719640"/>
            <a:ext cx="10072080" cy="7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5200" tIns="57600" rIns="57600" bIns="5760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alibri Light"/>
                <a:cs typeface="Calibri Light"/>
              </a:rPr>
              <a:t>Crossover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720360" y="1511118"/>
            <a:ext cx="10072080" cy="45426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9120" tIns="115200" rIns="115200" bIns="57600" anchor="t"/>
          <a:lstStyle/>
          <a:p>
            <a:r>
              <a:rPr lang="en-US" sz="2800" dirty="0">
                <a:solidFill>
                  <a:schemeClr val="bg1"/>
                </a:solidFill>
                <a:latin typeface="Calibri Light"/>
                <a:cs typeface="Calibri Light"/>
              </a:rPr>
              <a:t>Byte level crossover:</a:t>
            </a:r>
            <a:endParaRPr lang="en-US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endParaRPr lang="en-US" sz="28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FFFFFF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>
              <a:cs typeface="Arial"/>
            </a:endParaRPr>
          </a:p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2800" dirty="0">
              <a:solidFill>
                <a:srgbClr val="27A4CD"/>
              </a:solidFill>
              <a:latin typeface="Calibri Light"/>
              <a:cs typeface="Calibri Light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  <p:pic>
        <p:nvPicPr>
          <p:cNvPr id="2" name="Picture 7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1839470D-2B68-45C7-A9DB-D37642C3B07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217038" y="5638450"/>
            <a:ext cx="1692000" cy="452160"/>
          </a:xfrm>
          <a:prstGeom prst="rect">
            <a:avLst/>
          </a:prstGeom>
          <a:ln>
            <a:noFill/>
          </a:ln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F8BC51FB-85F9-461D-AB34-EC50343FA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01" y="2510833"/>
            <a:ext cx="11072514" cy="1187692"/>
          </a:xfrm>
          <a:prstGeom prst="rect">
            <a:avLst/>
          </a:prstGeom>
        </p:spPr>
      </p:pic>
      <p:pic>
        <p:nvPicPr>
          <p:cNvPr id="5" name="Picture 5" descr="A red and black sign&#10;&#10;Description generated with high confidence">
            <a:extLst>
              <a:ext uri="{FF2B5EF4-FFF2-40B4-BE49-F238E27FC236}">
                <a16:creationId xmlns:a16="http://schemas.microsoft.com/office/drawing/2014/main" id="{2681AFF4-8893-473D-B516-2C6CD9EC4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01" y="3971980"/>
            <a:ext cx="11072515" cy="118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705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20360" y="719640"/>
            <a:ext cx="10072080" cy="7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5200" tIns="57600" rIns="57600" bIns="57600" anchor="ctr"/>
          <a:lstStyle/>
          <a:p>
            <a:pPr algn="ctr"/>
            <a:r>
              <a:rPr lang="en-US" sz="4800">
                <a:solidFill>
                  <a:schemeClr val="bg1"/>
                </a:solidFill>
                <a:latin typeface="Calibri Light"/>
                <a:cs typeface="Calibri Light"/>
              </a:rPr>
              <a:t>Crossover</a:t>
            </a:r>
            <a:endParaRPr lang="en-US"/>
          </a:p>
        </p:txBody>
      </p:sp>
      <p:sp>
        <p:nvSpPr>
          <p:cNvPr id="112" name="CustomShape 2"/>
          <p:cNvSpPr/>
          <p:nvPr/>
        </p:nvSpPr>
        <p:spPr>
          <a:xfrm>
            <a:off x="720360" y="1666850"/>
            <a:ext cx="10072080" cy="4386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9120" tIns="115200" rIns="115200" bIns="57600" anchor="t"/>
          <a:lstStyle/>
          <a:p>
            <a:r>
              <a:rPr lang="en-US" sz="2800">
                <a:solidFill>
                  <a:schemeClr val="bg1"/>
                </a:solidFill>
                <a:latin typeface="Calibri Light"/>
                <a:cs typeface="Calibri Light"/>
              </a:rPr>
              <a:t>Instruction level crossover:         (also basic-block level)</a:t>
            </a:r>
            <a:endParaRPr lang="en-US" sz="28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endParaRPr lang="en-US" sz="28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FFFFFF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>
              <a:cs typeface="Arial"/>
            </a:endParaRPr>
          </a:p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 sz="2800" dirty="0">
              <a:solidFill>
                <a:srgbClr val="27A4CD"/>
              </a:solidFill>
              <a:latin typeface="Calibri Light"/>
              <a:cs typeface="Calibri Light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  <p:pic>
        <p:nvPicPr>
          <p:cNvPr id="2" name="Picture 7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1839470D-2B68-45C7-A9DB-D37642C3B07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217038" y="5638450"/>
            <a:ext cx="1692000" cy="452160"/>
          </a:xfrm>
          <a:prstGeom prst="rect">
            <a:avLst/>
          </a:prstGeom>
          <a:ln>
            <a:noFill/>
          </a:ln>
        </p:spPr>
      </p:pic>
      <p:pic>
        <p:nvPicPr>
          <p:cNvPr id="3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8A21DF0C-C2B0-42FE-B4B6-EC6021F18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751" y="2307568"/>
            <a:ext cx="6562372" cy="1637494"/>
          </a:xfrm>
          <a:prstGeom prst="rect">
            <a:avLst/>
          </a:prstGeom>
        </p:spPr>
      </p:pic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5B71EB87-75B0-4373-B51B-2F0AEB220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750" y="4007449"/>
            <a:ext cx="8328340" cy="1523828"/>
          </a:xfrm>
          <a:prstGeom prst="rect">
            <a:avLst/>
          </a:prstGeom>
        </p:spPr>
      </p:pic>
      <p:pic>
        <p:nvPicPr>
          <p:cNvPr id="4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F8A7CE80-C9B1-4DB3-ADD7-110B105E1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657" y="3242951"/>
            <a:ext cx="9348618" cy="110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8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20360" y="719640"/>
            <a:ext cx="10072080" cy="7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5200" tIns="57600" rIns="57600" bIns="57600" anchor="ctr"/>
          <a:lstStyle/>
          <a:p>
            <a:pPr algn="ctr"/>
            <a:r>
              <a:rPr lang="en-US" sz="4800">
                <a:solidFill>
                  <a:schemeClr val="bg1"/>
                </a:solidFill>
                <a:latin typeface="Calibri Light"/>
                <a:cs typeface="Calibri Light"/>
              </a:rPr>
              <a:t>Evaluation</a:t>
            </a:r>
            <a:endParaRPr lang="en-US"/>
          </a:p>
        </p:txBody>
      </p:sp>
      <p:sp>
        <p:nvSpPr>
          <p:cNvPr id="112" name="CustomShape 2"/>
          <p:cNvSpPr/>
          <p:nvPr/>
        </p:nvSpPr>
        <p:spPr>
          <a:xfrm>
            <a:off x="214691" y="1335521"/>
            <a:ext cx="10998814" cy="21486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9120" tIns="115200" rIns="115200" bIns="57600" anchor="t"/>
          <a:lstStyle/>
          <a:p>
            <a:r>
              <a:rPr lang="en-US" sz="2800">
                <a:solidFill>
                  <a:schemeClr val="bg1"/>
                </a:solidFill>
                <a:latin typeface="Calibri Light"/>
                <a:cs typeface="Calibri Light"/>
              </a:rPr>
              <a:t>     Error = distance                                    (exploration vs optimization)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  <a:latin typeface="Calibri Light"/>
                <a:cs typeface="Calibri Light"/>
              </a:rPr>
              <a:t>                                                                                                        </a:t>
            </a:r>
            <a:endParaRPr lang="en-US" dirty="0">
              <a:solidFill>
                <a:schemeClr val="bg1"/>
              </a:solidFill>
            </a:endParaRPr>
          </a:p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2800" dirty="0">
              <a:solidFill>
                <a:srgbClr val="27A4CD"/>
              </a:solidFill>
              <a:latin typeface="Calibri Light"/>
              <a:cs typeface="Calibri Light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  <p:pic>
        <p:nvPicPr>
          <p:cNvPr id="2" name="Picture 7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1839470D-2B68-45C7-A9DB-D37642C3B07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217038" y="5638450"/>
            <a:ext cx="1692000" cy="452160"/>
          </a:xfrm>
          <a:prstGeom prst="rect">
            <a:avLst/>
          </a:prstGeom>
          <a:ln>
            <a:noFill/>
          </a:ln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D5679F99-17B1-4B11-8785-7D3158E91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783" y="1921643"/>
            <a:ext cx="6372607" cy="4316628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1474DD38-AA7C-40FD-86A2-EAA41AA2E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018" y="4378208"/>
            <a:ext cx="363169" cy="363314"/>
          </a:xfrm>
          <a:prstGeom prst="rect">
            <a:avLst/>
          </a:prstGeom>
        </p:spPr>
      </p:pic>
      <p:pic>
        <p:nvPicPr>
          <p:cNvPr id="3" name="Picture 7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4B2C7B2E-F2BC-4157-9D1C-34CCDDC06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109" y="4019476"/>
            <a:ext cx="363169" cy="363314"/>
          </a:xfrm>
          <a:prstGeom prst="rect">
            <a:avLst/>
          </a:prstGeom>
        </p:spPr>
      </p:pic>
      <p:pic>
        <p:nvPicPr>
          <p:cNvPr id="4" name="Picture 7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407F9067-F939-45EF-9BDD-3C2A752CC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187" y="2409505"/>
            <a:ext cx="363169" cy="363314"/>
          </a:xfrm>
          <a:prstGeom prst="rect">
            <a:avLst/>
          </a:prstGeom>
        </p:spPr>
      </p:pic>
      <p:pic>
        <p:nvPicPr>
          <p:cNvPr id="5" name="Picture 7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85F1B53D-0E19-4BE8-B5B2-877A3E31A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910" y="2396221"/>
            <a:ext cx="363169" cy="363314"/>
          </a:xfrm>
          <a:prstGeom prst="rect">
            <a:avLst/>
          </a:prstGeom>
        </p:spPr>
      </p:pic>
      <p:pic>
        <p:nvPicPr>
          <p:cNvPr id="6" name="Picture 7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0127AF47-A941-4D8C-8A03-9FA4B93E9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0832" y="3361135"/>
            <a:ext cx="362166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344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20360" y="719640"/>
            <a:ext cx="10072080" cy="7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5200" tIns="57600" rIns="57600" bIns="57600" anchor="ctr"/>
          <a:lstStyle/>
          <a:p>
            <a:pPr algn="ctr"/>
            <a:r>
              <a:rPr lang="en-US" sz="4800">
                <a:solidFill>
                  <a:schemeClr val="bg1"/>
                </a:solidFill>
                <a:latin typeface="Calibri Light"/>
                <a:cs typeface="Calibri Light"/>
              </a:rPr>
              <a:t>Evaluation</a:t>
            </a:r>
            <a:endParaRPr lang="en-US"/>
          </a:p>
        </p:txBody>
      </p:sp>
      <p:sp>
        <p:nvSpPr>
          <p:cNvPr id="112" name="CustomShape 2"/>
          <p:cNvSpPr/>
          <p:nvPr/>
        </p:nvSpPr>
        <p:spPr>
          <a:xfrm>
            <a:off x="214691" y="1335521"/>
            <a:ext cx="10998814" cy="21486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9120" tIns="115200" rIns="115200" bIns="57600" anchor="t"/>
          <a:lstStyle/>
          <a:p>
            <a:r>
              <a:rPr lang="en-US" sz="2800">
                <a:solidFill>
                  <a:schemeClr val="bg1"/>
                </a:solidFill>
                <a:latin typeface="Calibri Light"/>
                <a:cs typeface="Calibri Light"/>
              </a:rPr>
              <a:t>     Error = distance                                     (exploration vs optimization)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  <a:latin typeface="Calibri Light"/>
                <a:cs typeface="Calibri Light"/>
              </a:rPr>
              <a:t>                                                                                                        </a:t>
            </a:r>
            <a:endParaRPr lang="en-US" dirty="0">
              <a:solidFill>
                <a:schemeClr val="bg1"/>
              </a:solidFill>
            </a:endParaRPr>
          </a:p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2800" dirty="0">
              <a:solidFill>
                <a:srgbClr val="27A4CD"/>
              </a:solidFill>
              <a:latin typeface="Calibri Light"/>
              <a:cs typeface="Calibri Light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  <p:pic>
        <p:nvPicPr>
          <p:cNvPr id="2" name="Picture 7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1839470D-2B68-45C7-A9DB-D37642C3B07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217038" y="5638450"/>
            <a:ext cx="1692000" cy="452160"/>
          </a:xfrm>
          <a:prstGeom prst="rect">
            <a:avLst/>
          </a:prstGeom>
          <a:ln>
            <a:noFill/>
          </a:ln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D5679F99-17B1-4B11-8785-7D3158E91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783" y="1921643"/>
            <a:ext cx="6372607" cy="4316628"/>
          </a:xfrm>
          <a:prstGeom prst="rect">
            <a:avLst/>
          </a:prstGeom>
        </p:spPr>
      </p:pic>
      <p:pic>
        <p:nvPicPr>
          <p:cNvPr id="7" name="Picture 7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C456FD49-8F8B-4113-B9B2-6B9690FBD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709" y="4271963"/>
            <a:ext cx="362166" cy="361950"/>
          </a:xfrm>
          <a:prstGeom prst="rect">
            <a:avLst/>
          </a:prstGeom>
        </p:spPr>
      </p:pic>
      <p:pic>
        <p:nvPicPr>
          <p:cNvPr id="11" name="Picture 11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2DADAB66-5BD4-455C-9304-209AB5F0F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810" y="4271963"/>
            <a:ext cx="362166" cy="361950"/>
          </a:xfrm>
          <a:prstGeom prst="rect">
            <a:avLst/>
          </a:prstGeom>
        </p:spPr>
      </p:pic>
      <p:pic>
        <p:nvPicPr>
          <p:cNvPr id="14" name="Picture 1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A13EC38-C21D-49B1-BF54-837E6F5D6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128" y="4630774"/>
            <a:ext cx="362166" cy="361950"/>
          </a:xfrm>
          <a:prstGeom prst="rect">
            <a:avLst/>
          </a:prstGeom>
        </p:spPr>
      </p:pic>
      <p:pic>
        <p:nvPicPr>
          <p:cNvPr id="18" name="Picture 18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2B303957-AB46-49D6-A35E-6903733C3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183" y="3370335"/>
            <a:ext cx="362166" cy="361950"/>
          </a:xfrm>
          <a:prstGeom prst="rect">
            <a:avLst/>
          </a:prstGeom>
        </p:spPr>
      </p:pic>
      <p:pic>
        <p:nvPicPr>
          <p:cNvPr id="20" name="Picture 20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59AA13F7-50F7-4D01-A750-06C9FCFC5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493" y="4391568"/>
            <a:ext cx="362166" cy="361950"/>
          </a:xfrm>
          <a:prstGeom prst="rect">
            <a:avLst/>
          </a:prstGeom>
        </p:spPr>
      </p:pic>
      <p:pic>
        <p:nvPicPr>
          <p:cNvPr id="24" name="Picture 7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826C50DA-8157-474D-8326-03646F3C0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093" y="4566451"/>
            <a:ext cx="362166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20090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20360" y="719640"/>
            <a:ext cx="10072080" cy="7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5200" tIns="57600" rIns="57600" bIns="57600" anchor="ctr"/>
          <a:lstStyle/>
          <a:p>
            <a:pPr algn="ctr">
              <a:lnSpc>
                <a:spcPct val="100000"/>
              </a:lnSpc>
            </a:pPr>
            <a:r>
              <a:rPr lang="en-US" sz="4800" strike="noStrike" dirty="0">
                <a:solidFill>
                  <a:schemeClr val="bg1"/>
                </a:solidFill>
                <a:latin typeface="Calibri Light"/>
                <a:ea typeface="DejaVu Sans"/>
              </a:rPr>
              <a:t>Who am I</a:t>
            </a:r>
            <a:endParaRPr lang="en-US" sz="4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720360" y="2160000"/>
            <a:ext cx="10072080" cy="359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9120" tIns="115200" rIns="115200" bIns="57600" anchor="t"/>
          <a:lstStyle/>
          <a:p>
            <a:r>
              <a:rPr lang="en-US" sz="2800" dirty="0">
                <a:solidFill>
                  <a:schemeClr val="bg1"/>
                </a:solidFill>
                <a:latin typeface="Calibri Light"/>
                <a:cs typeface="Calibri Light"/>
              </a:rPr>
              <a:t>Jesús Olmos</a:t>
            </a:r>
          </a:p>
          <a:p>
            <a:endParaRPr lang="en-US" sz="28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endParaRPr lang="en-US" sz="28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endParaRPr lang="en-US" sz="28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endParaRPr lang="en-US" sz="28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endParaRPr lang="en-US" sz="28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Calibri Light"/>
                <a:cs typeface="Calibri Light"/>
              </a:rPr>
              <a:t>sha0@badchecksum.net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  <a:latin typeface="Calibri Light"/>
                <a:cs typeface="Calibri Light"/>
              </a:rPr>
              <a:t>https://github.com/sha0coder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27A4CD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>
              <a:cs typeface="Arial"/>
            </a:endParaRPr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 lang="en-US">
              <a:cs typeface="Arial"/>
            </a:endParaRPr>
          </a:p>
        </p:txBody>
      </p:sp>
      <p:pic>
        <p:nvPicPr>
          <p:cNvPr id="2" name="Picture 7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1839470D-2B68-45C7-A9DB-D37642C3B07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651673" y="4865437"/>
            <a:ext cx="2474874" cy="838761"/>
          </a:xfrm>
          <a:prstGeom prst="rect">
            <a:avLst/>
          </a:prstGeom>
          <a:ln>
            <a:noFill/>
          </a:ln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790A31C6-FB87-454F-B976-7C6CB4449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99" y="2806988"/>
            <a:ext cx="2697113" cy="12954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20360" y="719640"/>
            <a:ext cx="10072080" cy="7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5200" tIns="57600" rIns="57600" bIns="57600" anchor="ctr"/>
          <a:lstStyle/>
          <a:p>
            <a:pPr algn="ctr"/>
            <a:r>
              <a:rPr lang="en-US" sz="4800">
                <a:solidFill>
                  <a:schemeClr val="bg1"/>
                </a:solidFill>
                <a:latin typeface="Calibri Light"/>
                <a:cs typeface="Calibri Light"/>
              </a:rPr>
              <a:t>Evaluation</a:t>
            </a:r>
            <a:endParaRPr lang="en-US"/>
          </a:p>
        </p:txBody>
      </p:sp>
      <p:sp>
        <p:nvSpPr>
          <p:cNvPr id="112" name="CustomShape 2"/>
          <p:cNvSpPr/>
          <p:nvPr/>
        </p:nvSpPr>
        <p:spPr>
          <a:xfrm>
            <a:off x="720360" y="2160000"/>
            <a:ext cx="10072080" cy="38938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9120" tIns="115200" rIns="115200" bIns="57600" anchor="t"/>
          <a:lstStyle/>
          <a:p>
            <a:r>
              <a:rPr lang="en-US" sz="2800">
                <a:solidFill>
                  <a:schemeClr val="bg1"/>
                </a:solidFill>
                <a:latin typeface="Calibri Light"/>
                <a:cs typeface="Calibri Light"/>
              </a:rPr>
              <a:t>Dynamic evaluation.</a:t>
            </a:r>
            <a:endParaRPr lang="en-US"/>
          </a:p>
          <a:p>
            <a:endParaRPr lang="en-US" sz="28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r>
              <a:rPr lang="en-US" sz="2800">
                <a:solidFill>
                  <a:schemeClr val="bg1"/>
                </a:solidFill>
                <a:latin typeface="Calibri Light"/>
                <a:cs typeface="Calibri Light"/>
              </a:rPr>
              <a:t>    - Must end the execution properly:</a:t>
            </a:r>
            <a:endParaRPr lang="en-US" sz="28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r>
              <a:rPr lang="en-US" sz="2800">
                <a:solidFill>
                  <a:schemeClr val="bg1"/>
                </a:solidFill>
                <a:latin typeface="Calibri Light"/>
                <a:cs typeface="Calibri Light"/>
              </a:rPr>
              <a:t>          - No segfaults, traps, etc ...</a:t>
            </a:r>
            <a:endParaRPr lang="en-US" sz="28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r>
              <a:rPr lang="en-US" sz="2800">
                <a:solidFill>
                  <a:schemeClr val="bg1"/>
                </a:solidFill>
                <a:latin typeface="Calibri Light"/>
                <a:cs typeface="Calibri Light"/>
              </a:rPr>
              <a:t>          - In less than TIMEOUT seconds.</a:t>
            </a:r>
            <a:endParaRPr lang="en-US" sz="28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endParaRPr lang="en-US" sz="28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r>
              <a:rPr lang="en-US" sz="2800">
                <a:solidFill>
                  <a:schemeClr val="bg1"/>
                </a:solidFill>
                <a:latin typeface="Calibri Light"/>
                <a:cs typeface="Calibri Light"/>
              </a:rPr>
              <a:t>    - Measure process constants (oom, load, cpu, ram, ...)</a:t>
            </a:r>
            <a:endParaRPr lang="en-US" sz="28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r>
              <a:rPr lang="en-US" sz="2800">
                <a:solidFill>
                  <a:schemeClr val="bg1"/>
                </a:solidFill>
                <a:latin typeface="Calibri Light"/>
                <a:cs typeface="Calibri Light"/>
              </a:rPr>
              <a:t>    - Fork + sandboxing   vs  emulation + esil</a:t>
            </a:r>
            <a:endParaRPr lang="en-US" sz="28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lang="en-US">
              <a:cs typeface="Arial"/>
            </a:endParaRPr>
          </a:p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2800" dirty="0">
              <a:solidFill>
                <a:srgbClr val="27A4CD"/>
              </a:solidFill>
              <a:latin typeface="Calibri Light"/>
              <a:cs typeface="Calibri Light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  <p:pic>
        <p:nvPicPr>
          <p:cNvPr id="2" name="Picture 7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1839470D-2B68-45C7-A9DB-D37642C3B07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217038" y="5638450"/>
            <a:ext cx="1692000" cy="4521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53479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20360" y="719640"/>
            <a:ext cx="10072080" cy="7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5200" tIns="57600" rIns="57600" bIns="57600" anchor="ctr"/>
          <a:lstStyle/>
          <a:p>
            <a:pPr algn="ctr"/>
            <a:r>
              <a:rPr lang="en-US" sz="4800">
                <a:solidFill>
                  <a:schemeClr val="bg1"/>
                </a:solidFill>
                <a:latin typeface="Calibri Light"/>
                <a:cs typeface="Calibri Light"/>
              </a:rPr>
              <a:t>Evaluation</a:t>
            </a:r>
            <a:endParaRPr lang="en-US"/>
          </a:p>
        </p:txBody>
      </p:sp>
      <p:sp>
        <p:nvSpPr>
          <p:cNvPr id="112" name="CustomShape 2"/>
          <p:cNvSpPr/>
          <p:nvPr/>
        </p:nvSpPr>
        <p:spPr>
          <a:xfrm>
            <a:off x="720360" y="1961010"/>
            <a:ext cx="10072080" cy="4092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9120" tIns="115200" rIns="115200" bIns="57600" anchor="t"/>
          <a:lstStyle/>
          <a:p>
            <a:r>
              <a:rPr lang="en-US" sz="2800">
                <a:solidFill>
                  <a:schemeClr val="bg1"/>
                </a:solidFill>
                <a:latin typeface="Calibri Light"/>
                <a:cs typeface="Calibri Light"/>
              </a:rPr>
              <a:t>Static evaluation (r2pipe)</a:t>
            </a:r>
            <a:endParaRPr lang="en-US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r>
              <a:rPr lang="en-US" sz="2800">
                <a:solidFill>
                  <a:schemeClr val="bg1"/>
                </a:solidFill>
                <a:latin typeface="Calibri Light"/>
                <a:cs typeface="Calibri Light"/>
              </a:rPr>
              <a:t>Proper sytax:</a:t>
            </a:r>
            <a:endParaRPr lang="en-US" sz="28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r>
              <a:rPr lang="en-US" sz="2800">
                <a:solidFill>
                  <a:schemeClr val="bg1"/>
                </a:solidFill>
                <a:latin typeface="Calibri Light"/>
                <a:cs typeface="Calibri Light"/>
              </a:rPr>
              <a:t>    - only valid instructions</a:t>
            </a:r>
            <a:endParaRPr lang="en-US" sz="28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r>
              <a:rPr lang="en-US" sz="2800">
                <a:solidFill>
                  <a:schemeClr val="bg1"/>
                </a:solidFill>
                <a:latin typeface="Calibri Light"/>
                <a:cs typeface="Calibri Light"/>
              </a:rPr>
              <a:t>    - no ret instructions</a:t>
            </a:r>
          </a:p>
          <a:p>
            <a:endParaRPr lang="en-US" sz="28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r>
              <a:rPr lang="en-US" sz="2800">
                <a:solidFill>
                  <a:schemeClr val="bg1"/>
                </a:solidFill>
                <a:latin typeface="Calibri Light"/>
                <a:cs typeface="Calibri Light"/>
              </a:rPr>
              <a:t>Radare branch prediction:</a:t>
            </a:r>
            <a:endParaRPr lang="en-US" sz="28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r>
              <a:rPr lang="en-US" sz="2800">
                <a:solidFill>
                  <a:schemeClr val="bg1"/>
                </a:solidFill>
                <a:latin typeface="Calibri Light"/>
                <a:cs typeface="Calibri Light"/>
              </a:rPr>
              <a:t>   -  avoid out of scope branches</a:t>
            </a:r>
            <a:endParaRPr lang="en-US" sz="28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endParaRPr lang="en-US" sz="28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r>
              <a:rPr lang="en-US" sz="2800">
                <a:solidFill>
                  <a:schemeClr val="bg1"/>
                </a:solidFill>
                <a:latin typeface="Calibri Light"/>
                <a:cs typeface="Calibri Light"/>
              </a:rPr>
              <a:t>Sys-calls increase the bonus</a:t>
            </a:r>
            <a:endParaRPr lang="en-US" sz="28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 sz="2800" dirty="0">
              <a:solidFill>
                <a:srgbClr val="27A4CD"/>
              </a:solidFill>
              <a:latin typeface="Calibri Light"/>
              <a:cs typeface="Calibri Light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  <p:pic>
        <p:nvPicPr>
          <p:cNvPr id="2" name="Picture 7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1839470D-2B68-45C7-A9DB-D37642C3B07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217038" y="5638450"/>
            <a:ext cx="1692000" cy="4521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32523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20360" y="719640"/>
            <a:ext cx="10072080" cy="7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5200" tIns="57600" rIns="57600" bIns="57600" anchor="ctr"/>
          <a:lstStyle/>
          <a:p>
            <a:pPr algn="ctr"/>
            <a:r>
              <a:rPr lang="en-US" sz="4800">
                <a:solidFill>
                  <a:schemeClr val="bg1"/>
                </a:solidFill>
                <a:latin typeface="Calibri Light"/>
                <a:cs typeface="Calibri Light"/>
              </a:rPr>
              <a:t>Validation</a:t>
            </a:r>
            <a:endParaRPr lang="en-US"/>
          </a:p>
        </p:txBody>
      </p:sp>
      <p:sp>
        <p:nvSpPr>
          <p:cNvPr id="112" name="CustomShape 2"/>
          <p:cNvSpPr/>
          <p:nvPr/>
        </p:nvSpPr>
        <p:spPr>
          <a:xfrm>
            <a:off x="720360" y="1961010"/>
            <a:ext cx="10072080" cy="4092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9120" tIns="115200" rIns="115200" bIns="57600" anchor="t"/>
          <a:lstStyle/>
          <a:p>
            <a:r>
              <a:rPr lang="en-US" sz="2800">
                <a:solidFill>
                  <a:schemeClr val="bg1"/>
                </a:solidFill>
                <a:latin typeface="Calibri Light"/>
                <a:cs typeface="Calibri Light"/>
              </a:rPr>
              <a:t>Dataset based problems requires a validation.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cs typeface="Arial"/>
            </a:endParaRPr>
          </a:p>
          <a:p>
            <a:endParaRPr lang="en-US" sz="2800" dirty="0">
              <a:solidFill>
                <a:srgbClr val="27A4CD"/>
              </a:solidFill>
              <a:latin typeface="Calibri Light"/>
              <a:cs typeface="Calibri Light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  <p:pic>
        <p:nvPicPr>
          <p:cNvPr id="2" name="Picture 7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1839470D-2B68-45C7-A9DB-D37642C3B07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217038" y="5638450"/>
            <a:ext cx="1692000" cy="4521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39250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20360" y="719640"/>
            <a:ext cx="10072080" cy="7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5200" tIns="57600" rIns="57600" bIns="57600" anchor="ctr"/>
          <a:lstStyle/>
          <a:p>
            <a:pPr algn="ctr"/>
            <a:r>
              <a:rPr lang="en-US" sz="4800">
                <a:solidFill>
                  <a:schemeClr val="bg1"/>
                </a:solidFill>
                <a:latin typeface="Calibri Light"/>
                <a:cs typeface="Calibri Light"/>
              </a:rPr>
              <a:t>Use Cases?</a:t>
            </a:r>
            <a:endParaRPr lang="en-US"/>
          </a:p>
        </p:txBody>
      </p:sp>
      <p:sp>
        <p:nvSpPr>
          <p:cNvPr id="112" name="CustomShape 2"/>
          <p:cNvSpPr/>
          <p:nvPr/>
        </p:nvSpPr>
        <p:spPr>
          <a:xfrm>
            <a:off x="720360" y="1961010"/>
            <a:ext cx="10072080" cy="4092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9120" tIns="115200" rIns="115200" bIns="57600" anchor="t"/>
          <a:lstStyle/>
          <a:p>
            <a:r>
              <a:rPr lang="en-US" sz="2800" dirty="0">
                <a:solidFill>
                  <a:schemeClr val="bg1"/>
                </a:solidFill>
                <a:latin typeface="Calibri Light"/>
                <a:cs typeface="Calibri Light"/>
              </a:rPr>
              <a:t> - Triggering vulnerabilities?  (requires a complex EF)</a:t>
            </a:r>
          </a:p>
          <a:p>
            <a:r>
              <a:rPr lang="en-US" sz="2800">
                <a:solidFill>
                  <a:schemeClr val="bg1"/>
                </a:solidFill>
                <a:latin typeface="Calibri Light"/>
                <a:cs typeface="Calibri Light"/>
              </a:rPr>
              <a:t>- The perfect r2wars warrior.</a:t>
            </a:r>
            <a:endParaRPr lang="en-US" sz="28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r>
              <a:rPr lang="en-US" sz="2800" dirty="0">
                <a:solidFill>
                  <a:schemeClr val="bg1"/>
                </a:solidFill>
                <a:latin typeface="Calibri Light"/>
                <a:cs typeface="Calibri Light"/>
              </a:rPr>
              <a:t>- Local DoS.</a:t>
            </a:r>
          </a:p>
          <a:p>
            <a:r>
              <a:rPr lang="en-US" sz="2800" dirty="0">
                <a:solidFill>
                  <a:schemeClr val="bg1"/>
                </a:solidFill>
                <a:latin typeface="Calibri Light"/>
                <a:cs typeface="Calibri Light"/>
              </a:rPr>
              <a:t>- Remote DoS.</a:t>
            </a:r>
          </a:p>
          <a:p>
            <a:endParaRPr lang="en-US" sz="28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r>
              <a:rPr lang="en-US" sz="2800" dirty="0">
                <a:solidFill>
                  <a:schemeClr val="bg1"/>
                </a:solidFill>
                <a:latin typeface="Calibri Light"/>
                <a:cs typeface="Calibri Light"/>
              </a:rPr>
              <a:t>- Search problems.</a:t>
            </a:r>
            <a:endParaRPr lang="en-US">
              <a:solidFill>
                <a:schemeClr val="bg1"/>
              </a:solidFill>
              <a:cs typeface="Arial"/>
            </a:endParaRPr>
          </a:p>
          <a:p>
            <a:r>
              <a:rPr lang="en-US" sz="2800">
                <a:solidFill>
                  <a:schemeClr val="bg1"/>
                </a:solidFill>
                <a:latin typeface="Calibri Light"/>
                <a:cs typeface="Calibri Light"/>
              </a:rPr>
              <a:t>- Optimization problems.</a:t>
            </a:r>
            <a:endParaRPr lang="en-US" sz="28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endParaRPr lang="en-US" sz="28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2800" dirty="0">
              <a:solidFill>
                <a:srgbClr val="27A4CD"/>
              </a:solidFill>
              <a:latin typeface="Calibri Light"/>
              <a:cs typeface="Calibri Light"/>
            </a:endParaRPr>
          </a:p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  <p:pic>
        <p:nvPicPr>
          <p:cNvPr id="2" name="Picture 7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1839470D-2B68-45C7-A9DB-D37642C3B07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217038" y="5638450"/>
            <a:ext cx="1692000" cy="4521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81715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20360" y="719640"/>
            <a:ext cx="10072080" cy="7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5200" tIns="57600" rIns="57600" bIns="57600" anchor="ctr"/>
          <a:lstStyle/>
          <a:p>
            <a:pPr algn="ctr"/>
            <a:r>
              <a:rPr lang="en-US" sz="4800">
                <a:solidFill>
                  <a:schemeClr val="bg1"/>
                </a:solidFill>
                <a:latin typeface="Calibri Light"/>
                <a:cs typeface="Calibri Light"/>
              </a:rPr>
              <a:t>Demo time</a:t>
            </a:r>
          </a:p>
        </p:txBody>
      </p:sp>
      <p:pic>
        <p:nvPicPr>
          <p:cNvPr id="2" name="Picture 7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1839470D-2B68-45C7-A9DB-D37642C3B07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217038" y="5638450"/>
            <a:ext cx="1692000" cy="452160"/>
          </a:xfrm>
          <a:prstGeom prst="rect">
            <a:avLst/>
          </a:prstGeom>
          <a:ln>
            <a:noFill/>
          </a:ln>
        </p:spPr>
      </p:pic>
      <p:sp>
        <p:nvSpPr>
          <p:cNvPr id="3" name="CustomShape 2">
            <a:extLst>
              <a:ext uri="{FF2B5EF4-FFF2-40B4-BE49-F238E27FC236}">
                <a16:creationId xmlns:a16="http://schemas.microsoft.com/office/drawing/2014/main" id="{092A2968-0BB4-4E3D-9597-F5047E519101}"/>
              </a:ext>
            </a:extLst>
          </p:cNvPr>
          <p:cNvSpPr/>
          <p:nvPr/>
        </p:nvSpPr>
        <p:spPr>
          <a:xfrm>
            <a:off x="720360" y="1961010"/>
            <a:ext cx="10072080" cy="4092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9120" tIns="115200" rIns="115200" bIns="57600" anchor="t"/>
          <a:lstStyle/>
          <a:p>
            <a:r>
              <a:rPr lang="en-US" sz="2800">
                <a:solidFill>
                  <a:schemeClr val="bg1"/>
                </a:solidFill>
                <a:latin typeface="Calibri Light"/>
                <a:cs typeface="Calibri Light"/>
              </a:rPr>
              <a:t>Genotype size: 0x20</a:t>
            </a:r>
            <a:endParaRPr lang="en-US" sz="28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r>
              <a:rPr lang="en-US" sz="2800">
                <a:solidFill>
                  <a:schemeClr val="bg1"/>
                </a:solidFill>
                <a:latin typeface="Calibri Light"/>
                <a:cs typeface="Calibri Light"/>
              </a:rPr>
              <a:t>Mutation probability:  (8/g)%</a:t>
            </a:r>
            <a:endParaRPr lang="en-US" sz="28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r>
              <a:rPr lang="en-US" sz="2800">
                <a:solidFill>
                  <a:schemeClr val="bg1"/>
                </a:solidFill>
                <a:latin typeface="Calibri Light"/>
                <a:cs typeface="Calibri Light"/>
              </a:rPr>
              <a:t>Crossover rate: P*0.05</a:t>
            </a:r>
            <a:endParaRPr lang="en-US" sz="28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2800" dirty="0">
              <a:solidFill>
                <a:srgbClr val="27A4CD"/>
              </a:solidFill>
              <a:latin typeface="Calibri Light"/>
              <a:cs typeface="Calibri Light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41758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20360" y="719640"/>
            <a:ext cx="10072080" cy="7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5200" tIns="57600" rIns="57600" bIns="57600" anchor="ctr"/>
          <a:lstStyle/>
          <a:p>
            <a:pPr algn="ctr"/>
            <a:r>
              <a:rPr lang="en-US" sz="4800">
                <a:solidFill>
                  <a:schemeClr val="bg1"/>
                </a:solidFill>
                <a:latin typeface="Calibri Light"/>
                <a:cs typeface="Calibri Light"/>
              </a:rPr>
              <a:t>Github resources</a:t>
            </a:r>
          </a:p>
        </p:txBody>
      </p:sp>
      <p:pic>
        <p:nvPicPr>
          <p:cNvPr id="2" name="Picture 7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1839470D-2B68-45C7-A9DB-D37642C3B07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217038" y="5638450"/>
            <a:ext cx="1692000" cy="452160"/>
          </a:xfrm>
          <a:prstGeom prst="rect">
            <a:avLst/>
          </a:prstGeom>
          <a:ln>
            <a:noFill/>
          </a:ln>
        </p:spPr>
      </p:pic>
      <p:sp>
        <p:nvSpPr>
          <p:cNvPr id="3" name="CustomShape 2">
            <a:extLst>
              <a:ext uri="{FF2B5EF4-FFF2-40B4-BE49-F238E27FC236}">
                <a16:creationId xmlns:a16="http://schemas.microsoft.com/office/drawing/2014/main" id="{D9C9C96D-11A9-4ADB-AB8B-45C5AF840C55}"/>
              </a:ext>
            </a:extLst>
          </p:cNvPr>
          <p:cNvSpPr/>
          <p:nvPr/>
        </p:nvSpPr>
        <p:spPr>
          <a:xfrm>
            <a:off x="720360" y="1961010"/>
            <a:ext cx="10072080" cy="4092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9120" tIns="115200" rIns="115200" bIns="57600" anchor="t"/>
          <a:lstStyle/>
          <a:p>
            <a:r>
              <a:rPr lang="en-US" sz="2800">
                <a:solidFill>
                  <a:schemeClr val="bg1"/>
                </a:solidFill>
                <a:latin typeface="Calibri Light"/>
                <a:cs typeface="Calibri Light"/>
              </a:rPr>
              <a:t>Rust test-case solver:</a:t>
            </a:r>
            <a:endParaRPr lang="en-US" sz="28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r>
              <a:rPr lang="en-US" sz="2800" i="1" dirty="0">
                <a:solidFill>
                  <a:schemeClr val="bg1"/>
                </a:solidFill>
                <a:latin typeface="Calibri Light"/>
                <a:cs typeface="Calibri Light"/>
              </a:rPr>
              <a:t>  https://github.com/sha0coder/spocky</a:t>
            </a:r>
            <a:endParaRPr lang="en-US">
              <a:solidFill>
                <a:schemeClr val="bg1"/>
              </a:solidFill>
              <a:cs typeface="Arial"/>
            </a:endParaRPr>
          </a:p>
          <a:p>
            <a:endParaRPr lang="en-US" sz="28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r>
              <a:rPr lang="en-US" sz="2800">
                <a:solidFill>
                  <a:schemeClr val="bg1"/>
                </a:solidFill>
                <a:latin typeface="Calibri Light"/>
                <a:cs typeface="Calibri Light"/>
              </a:rPr>
              <a:t>C++ evolving assembly code: </a:t>
            </a:r>
          </a:p>
          <a:p>
            <a:r>
              <a:rPr lang="en-US" sz="2800" i="1" dirty="0">
                <a:solidFill>
                  <a:schemeClr val="bg1"/>
                </a:solidFill>
                <a:latin typeface="Calibri Light"/>
                <a:cs typeface="Calibri Light"/>
              </a:rPr>
              <a:t>  https://github.com/sha0coder/predator</a:t>
            </a:r>
            <a:endParaRPr lang="en-US" dirty="0">
              <a:solidFill>
                <a:schemeClr val="bg1"/>
              </a:solidFill>
            </a:endParaRPr>
          </a:p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 sz="2800" dirty="0">
              <a:solidFill>
                <a:srgbClr val="27A4CD"/>
              </a:solidFill>
              <a:latin typeface="Calibri Light"/>
              <a:cs typeface="Calibri Light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76614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icture 3"/>
          <p:cNvPicPr/>
          <p:nvPr/>
        </p:nvPicPr>
        <p:blipFill>
          <a:blip r:embed="rId2"/>
          <a:stretch/>
        </p:blipFill>
        <p:spPr>
          <a:xfrm>
            <a:off x="720" y="0"/>
            <a:ext cx="11511000" cy="6470640"/>
          </a:xfrm>
          <a:prstGeom prst="rect">
            <a:avLst/>
          </a:prstGeom>
          <a:ln>
            <a:noFill/>
          </a:ln>
        </p:spPr>
      </p:pic>
      <p:sp>
        <p:nvSpPr>
          <p:cNvPr id="227" name="CustomShape 1"/>
          <p:cNvSpPr/>
          <p:nvPr/>
        </p:nvSpPr>
        <p:spPr>
          <a:xfrm>
            <a:off x="3780720" y="2944440"/>
            <a:ext cx="10072080" cy="58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 Light"/>
              </a:rPr>
              <a:t>Thanks</a:t>
            </a:r>
            <a:r>
              <a:rPr lang="en-US" sz="2800">
                <a:solidFill>
                  <a:srgbClr val="FFFFFF"/>
                </a:solidFill>
                <a:latin typeface="Calibri Light"/>
                <a:cs typeface="Calibri Light"/>
              </a:rPr>
              <a:t>.</a:t>
            </a:r>
            <a:endParaRPr/>
          </a:p>
        </p:txBody>
      </p:sp>
      <p:pic>
        <p:nvPicPr>
          <p:cNvPr id="228" name="Picture 5"/>
          <p:cNvPicPr/>
          <p:nvPr/>
        </p:nvPicPr>
        <p:blipFill>
          <a:blip r:embed="rId3"/>
          <a:stretch/>
        </p:blipFill>
        <p:spPr>
          <a:xfrm>
            <a:off x="1499040" y="3009600"/>
            <a:ext cx="1692000" cy="452160"/>
          </a:xfrm>
          <a:prstGeom prst="rect">
            <a:avLst/>
          </a:prstGeom>
          <a:ln>
            <a:noFill/>
          </a:ln>
        </p:spPr>
      </p:pic>
      <p:sp>
        <p:nvSpPr>
          <p:cNvPr id="229" name="CustomShape 2"/>
          <p:cNvSpPr/>
          <p:nvPr/>
        </p:nvSpPr>
        <p:spPr>
          <a:xfrm rot="10800000">
            <a:off x="139870440" y="60363000"/>
            <a:ext cx="5251680" cy="2150640"/>
          </a:xfrm>
          <a:prstGeom prst="trapezoid">
            <a:avLst>
              <a:gd name="adj" fmla="val 15085"/>
            </a:avLst>
          </a:prstGeom>
          <a:solidFill>
            <a:srgbClr val="17BCDB"/>
          </a:solidFill>
          <a:ln w="41400">
            <a:solidFill>
              <a:srgbClr val="4BACC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Line 3"/>
          <p:cNvSpPr/>
          <p:nvPr/>
        </p:nvSpPr>
        <p:spPr>
          <a:xfrm flipV="1">
            <a:off x="3600720" y="4320000"/>
            <a:ext cx="4860360" cy="2160000"/>
          </a:xfrm>
          <a:prstGeom prst="line">
            <a:avLst/>
          </a:prstGeom>
          <a:ln w="9360">
            <a:solidFill>
              <a:srgbClr val="4BACC6"/>
            </a:solidFill>
            <a:round/>
          </a:ln>
        </p:spPr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20360" y="719640"/>
            <a:ext cx="10072080" cy="7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5200" tIns="57600" rIns="57600" bIns="57600" anchor="ctr"/>
          <a:lstStyle/>
          <a:p>
            <a:pPr algn="ctr"/>
            <a:r>
              <a:rPr lang="en-US" sz="4800">
                <a:solidFill>
                  <a:schemeClr val="bg1"/>
                </a:solidFill>
                <a:latin typeface="Calibri Light"/>
                <a:cs typeface="Calibri Light"/>
              </a:rPr>
              <a:t>Genetic Algorithms (GAs)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2" name="Picture 7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1839470D-2B68-45C7-A9DB-D37642C3B07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217038" y="5638450"/>
            <a:ext cx="1692000" cy="452160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A person wearing a hat&#10;&#10;Description generated with very high confidence">
            <a:extLst>
              <a:ext uri="{FF2B5EF4-FFF2-40B4-BE49-F238E27FC236}">
                <a16:creationId xmlns:a16="http://schemas.microsoft.com/office/drawing/2014/main" id="{0D5E5608-DF99-4991-A341-8A6E7B219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163" y="1617812"/>
            <a:ext cx="3340378" cy="45669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803F5E-26BD-46E3-990C-F65660450BFF}"/>
              </a:ext>
            </a:extLst>
          </p:cNvPr>
          <p:cNvSpPr txBox="1"/>
          <p:nvPr/>
        </p:nvSpPr>
        <p:spPr>
          <a:xfrm>
            <a:off x="4381396" y="3002282"/>
            <a:ext cx="515629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From evolving data to evolving code.</a:t>
            </a:r>
            <a:endParaRPr lang="en-US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7806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20360" y="719640"/>
            <a:ext cx="10072080" cy="7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5200" tIns="57600" rIns="57600" bIns="5760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alibri Light"/>
                <a:cs typeface="Calibri Light"/>
              </a:rPr>
              <a:t>Automatic logic creation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720360" y="2160000"/>
            <a:ext cx="10072080" cy="359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9120" tIns="115200" rIns="115200" bIns="57600" anchor="t"/>
          <a:lstStyle/>
          <a:p>
            <a:r>
              <a:rPr lang="en-US" sz="2800">
                <a:solidFill>
                  <a:schemeClr val="bg1"/>
                </a:solidFill>
                <a:latin typeface="Calibri Light"/>
                <a:cs typeface="Calibri Light"/>
              </a:rPr>
              <a:t>Two aproaches:</a:t>
            </a:r>
            <a:endParaRPr lang="en-US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r>
              <a:rPr lang="en-US" sz="2800">
                <a:solidFill>
                  <a:schemeClr val="bg1"/>
                </a:solidFill>
                <a:latin typeface="Calibri Light"/>
                <a:cs typeface="Calibri Light"/>
              </a:rPr>
              <a:t>    1. Providing all the details.</a:t>
            </a:r>
            <a:endParaRPr lang="en-US" sz="28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r>
              <a:rPr lang="en-US" sz="2800">
                <a:solidFill>
                  <a:schemeClr val="bg1"/>
                </a:solidFill>
                <a:latin typeface="Calibri Light"/>
                <a:cs typeface="Calibri Light"/>
              </a:rPr>
              <a:t>    2. Providing a purpose. (test cases or evaluation function)</a:t>
            </a:r>
            <a:endParaRPr lang="en-US" sz="28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FFFFFF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FFFFFF"/>
              </a:solidFill>
              <a:latin typeface="Calibri Light"/>
              <a:cs typeface="Calibri Light"/>
            </a:endParaRPr>
          </a:p>
          <a:p>
            <a:endParaRPr lang="en-US" sz="2800" dirty="0">
              <a:solidFill>
                <a:srgbClr val="FFFFFF"/>
              </a:solidFill>
              <a:latin typeface="Calibri Light"/>
              <a:cs typeface="Calibri Light"/>
            </a:endParaRPr>
          </a:p>
          <a:p>
            <a:endParaRPr lang="en-US" sz="2800" dirty="0">
              <a:solidFill>
                <a:srgbClr val="FFFFFF"/>
              </a:solidFill>
              <a:latin typeface="Calibri Light"/>
              <a:cs typeface="Calibri Light"/>
            </a:endParaRPr>
          </a:p>
          <a:p>
            <a:endParaRPr lang="en-US" sz="2800" dirty="0">
              <a:solidFill>
                <a:srgbClr val="FFFFFF"/>
              </a:solidFill>
              <a:latin typeface="Calibri Light"/>
              <a:cs typeface="Calibri Light"/>
            </a:endParaRPr>
          </a:p>
          <a:p>
            <a:endParaRPr lang="en-US" sz="2800" dirty="0">
              <a:solidFill>
                <a:srgbClr val="FFFFFF"/>
              </a:solidFill>
              <a:latin typeface="Calibri Light"/>
              <a:cs typeface="Calibri Light"/>
            </a:endParaRPr>
          </a:p>
          <a:p>
            <a:endParaRPr lang="en-US">
              <a:cs typeface="Arial"/>
            </a:endParaRPr>
          </a:p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2800" dirty="0">
              <a:solidFill>
                <a:srgbClr val="27A4CD"/>
              </a:solidFill>
              <a:latin typeface="Calibri Light"/>
              <a:cs typeface="Calibri Light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  <p:pic>
        <p:nvPicPr>
          <p:cNvPr id="2" name="Picture 7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1839470D-2B68-45C7-A9DB-D37642C3B07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217038" y="5638450"/>
            <a:ext cx="1692000" cy="4521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39735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20360" y="719640"/>
            <a:ext cx="10072080" cy="7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5200" tIns="57600" rIns="57600" bIns="5760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alibri Light"/>
                <a:cs typeface="Calibri Light"/>
              </a:rPr>
              <a:t>Measuring the evolution</a:t>
            </a:r>
            <a:endParaRPr lang="en-US" sz="4800" dirty="0">
              <a:latin typeface="Calibri Light"/>
              <a:cs typeface="Calibri Light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720360" y="2160000"/>
            <a:ext cx="10072080" cy="38938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9120" tIns="115200" rIns="115200" bIns="57600" anchor="t"/>
          <a:lstStyle/>
          <a:p>
            <a:r>
              <a:rPr lang="en-US" sz="2800" dirty="0">
                <a:solidFill>
                  <a:schemeClr val="bg1"/>
                </a:solidFill>
                <a:latin typeface="Calibri Light"/>
                <a:cs typeface="Calibri Light"/>
              </a:rPr>
              <a:t>Evolving trading strategy.</a:t>
            </a: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r>
              <a:rPr lang="en-US" sz="2800" dirty="0">
                <a:solidFill>
                  <a:schemeClr val="bg1"/>
                </a:solidFill>
                <a:latin typeface="Calibri Light"/>
                <a:cs typeface="Calibri Light"/>
              </a:rPr>
              <a:t>function buy(indicators) {</a:t>
            </a:r>
          </a:p>
          <a:p>
            <a:r>
              <a:rPr lang="en-US" sz="2800" dirty="0">
                <a:solidFill>
                  <a:schemeClr val="bg1"/>
                </a:solidFill>
                <a:latin typeface="Calibri Light"/>
                <a:cs typeface="Calibri Light"/>
              </a:rPr>
              <a:t>  </a:t>
            </a:r>
          </a:p>
          <a:p>
            <a:r>
              <a:rPr lang="en-US" sz="2800" dirty="0">
                <a:solidFill>
                  <a:schemeClr val="bg1"/>
                </a:solidFill>
                <a:latin typeface="Calibri Light"/>
                <a:cs typeface="Calibri Light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r>
              <a:rPr lang="en-US" sz="2800" dirty="0">
                <a:solidFill>
                  <a:schemeClr val="bg1"/>
                </a:solidFill>
                <a:latin typeface="Calibri Light"/>
                <a:cs typeface="Calibri Light"/>
              </a:rPr>
              <a:t>function sell(indicators) {</a:t>
            </a:r>
          </a:p>
          <a:p>
            <a:r>
              <a:rPr lang="en-US" sz="2800" dirty="0">
                <a:solidFill>
                  <a:schemeClr val="bg1"/>
                </a:solidFill>
                <a:latin typeface="Calibri Light"/>
                <a:cs typeface="Calibri Light"/>
              </a:rPr>
              <a:t>  </a:t>
            </a:r>
          </a:p>
          <a:p>
            <a:r>
              <a:rPr lang="en-US" sz="2800" dirty="0">
                <a:solidFill>
                  <a:schemeClr val="bg1"/>
                </a:solidFill>
                <a:latin typeface="Calibri Light"/>
                <a:cs typeface="Calibri Light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>
              <a:cs typeface="Arial"/>
            </a:endParaRPr>
          </a:p>
          <a:p>
            <a:endParaRPr lang="en-US" sz="2800" dirty="0">
              <a:solidFill>
                <a:srgbClr val="27A4CD"/>
              </a:solidFill>
              <a:latin typeface="Calibri Light"/>
              <a:cs typeface="Calibri Light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  <p:pic>
        <p:nvPicPr>
          <p:cNvPr id="2" name="Picture 7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1839470D-2B68-45C7-A9DB-D37642C3B07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217038" y="5638450"/>
            <a:ext cx="1692000" cy="4521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55896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20360" y="719640"/>
            <a:ext cx="10072080" cy="7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5200" tIns="57600" rIns="57600" bIns="5760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alibri Light"/>
                <a:cs typeface="Calibri Light"/>
              </a:rPr>
              <a:t>Measuring the evolution</a:t>
            </a:r>
            <a:endParaRPr lang="en-US" sz="4800" dirty="0">
              <a:latin typeface="Calibri Light"/>
              <a:cs typeface="Calibri Light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9A3AAD8-BE9F-4C0B-A3A4-723968489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" y="1871231"/>
            <a:ext cx="11061731" cy="404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875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20360" y="719640"/>
            <a:ext cx="10072080" cy="7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5200" tIns="57600" rIns="57600" bIns="57600" anchor="ctr"/>
          <a:lstStyle/>
          <a:p>
            <a:pPr algn="ctr"/>
            <a:r>
              <a:rPr lang="en-US" sz="4800">
                <a:solidFill>
                  <a:schemeClr val="bg1"/>
                </a:solidFill>
                <a:latin typeface="Calibri Light"/>
                <a:cs typeface="Calibri Light"/>
              </a:rPr>
              <a:t>Let's evolve ASM code!!</a:t>
            </a:r>
            <a:endParaRPr lang="en-US" sz="4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pic>
        <p:nvPicPr>
          <p:cNvPr id="2" name="Picture 3" descr="A picture containing table&#10;&#10;Description generated with high confidence">
            <a:extLst>
              <a:ext uri="{FF2B5EF4-FFF2-40B4-BE49-F238E27FC236}">
                <a16:creationId xmlns:a16="http://schemas.microsoft.com/office/drawing/2014/main" id="{EEC2EC0F-27DA-4BA1-84AF-8A7C8E7FA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951" y="2972542"/>
            <a:ext cx="3813231" cy="16085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63D2F6-801F-46A0-B608-53A60DD8D711}"/>
              </a:ext>
            </a:extLst>
          </p:cNvPr>
          <p:cNvSpPr txBox="1"/>
          <p:nvPr/>
        </p:nvSpPr>
        <p:spPr>
          <a:xfrm>
            <a:off x="3166233" y="4787138"/>
            <a:ext cx="455762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Genetic Algorithm powered by </a:t>
            </a:r>
            <a:r>
              <a:rPr lang="en-US">
                <a:solidFill>
                  <a:srgbClr val="FFFFFF"/>
                </a:solidFill>
                <a:cs typeface="Arial"/>
              </a:rPr>
              <a:t>ESIL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4832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20360" y="719640"/>
            <a:ext cx="10072080" cy="7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5200" tIns="57600" rIns="57600" bIns="57600" anchor="ctr"/>
          <a:lstStyle/>
          <a:p>
            <a:pPr algn="ctr"/>
            <a:r>
              <a:rPr lang="en-US" sz="4800">
                <a:solidFill>
                  <a:schemeClr val="bg1"/>
                </a:solidFill>
                <a:latin typeface="Calibri Light"/>
                <a:cs typeface="Calibri Light"/>
              </a:rPr>
              <a:t>Design</a:t>
            </a:r>
            <a:endParaRPr lang="en-US"/>
          </a:p>
        </p:txBody>
      </p:sp>
      <p:pic>
        <p:nvPicPr>
          <p:cNvPr id="2" name="Picture 7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1839470D-2B68-45C7-A9DB-D37642C3B07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217038" y="5638450"/>
            <a:ext cx="1692000" cy="452160"/>
          </a:xfrm>
          <a:prstGeom prst="rect">
            <a:avLst/>
          </a:prstGeom>
          <a:ln>
            <a:noFill/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7911E4D-3132-4EC1-ADDE-4B4E980CA843}"/>
              </a:ext>
            </a:extLst>
          </p:cNvPr>
          <p:cNvSpPr/>
          <p:nvPr/>
        </p:nvSpPr>
        <p:spPr>
          <a:xfrm>
            <a:off x="2211861" y="1761651"/>
            <a:ext cx="141175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Genotype</a:t>
            </a:r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F2050E4-C3CA-4270-80A4-67C741761D0C}"/>
              </a:ext>
            </a:extLst>
          </p:cNvPr>
          <p:cNvSpPr/>
          <p:nvPr/>
        </p:nvSpPr>
        <p:spPr>
          <a:xfrm>
            <a:off x="8039087" y="169738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Score</a:t>
            </a:r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930CA8-DEBB-4472-AC54-7533F96D0724}"/>
              </a:ext>
            </a:extLst>
          </p:cNvPr>
          <p:cNvSpPr/>
          <p:nvPr/>
        </p:nvSpPr>
        <p:spPr>
          <a:xfrm>
            <a:off x="1926435" y="3979131"/>
            <a:ext cx="2130158" cy="895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Population</a:t>
            </a:r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94284A-FAD2-4AB0-9FAD-FBD57F2CCB42}"/>
              </a:ext>
            </a:extLst>
          </p:cNvPr>
          <p:cNvSpPr/>
          <p:nvPr/>
        </p:nvSpPr>
        <p:spPr>
          <a:xfrm>
            <a:off x="5820464" y="3942398"/>
            <a:ext cx="1310442" cy="932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Sandbox</a:t>
            </a:r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2C09DF-4CFC-49D1-A4A0-D087D8EE873F}"/>
              </a:ext>
            </a:extLst>
          </p:cNvPr>
          <p:cNvSpPr/>
          <p:nvPr/>
        </p:nvSpPr>
        <p:spPr>
          <a:xfrm>
            <a:off x="8085071" y="398847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Eval</a:t>
            </a: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C98704-7BB5-4843-804F-51472BE98149}"/>
              </a:ext>
            </a:extLst>
          </p:cNvPr>
          <p:cNvCxnSpPr/>
          <p:nvPr/>
        </p:nvCxnSpPr>
        <p:spPr>
          <a:xfrm>
            <a:off x="2964910" y="2681634"/>
            <a:ext cx="11792" cy="129179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824176-26D8-460A-8D90-84D0B000640E}"/>
              </a:ext>
            </a:extLst>
          </p:cNvPr>
          <p:cNvCxnSpPr/>
          <p:nvPr/>
        </p:nvCxnSpPr>
        <p:spPr>
          <a:xfrm flipV="1">
            <a:off x="3619891" y="2170402"/>
            <a:ext cx="4469570" cy="4289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32F306-3621-47CE-A0FD-B52E3323E354}"/>
              </a:ext>
            </a:extLst>
          </p:cNvPr>
          <p:cNvCxnSpPr/>
          <p:nvPr/>
        </p:nvCxnSpPr>
        <p:spPr>
          <a:xfrm>
            <a:off x="8536884" y="2617203"/>
            <a:ext cx="21002" cy="136543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9117A7-6C26-4A42-8C64-AC2615383AE1}"/>
              </a:ext>
            </a:extLst>
          </p:cNvPr>
          <p:cNvCxnSpPr/>
          <p:nvPr/>
        </p:nvCxnSpPr>
        <p:spPr>
          <a:xfrm flipV="1">
            <a:off x="4051383" y="4415263"/>
            <a:ext cx="1770958" cy="152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5F6953-A713-4CB5-BB5F-BF3828457E62}"/>
              </a:ext>
            </a:extLst>
          </p:cNvPr>
          <p:cNvCxnSpPr/>
          <p:nvPr/>
        </p:nvCxnSpPr>
        <p:spPr>
          <a:xfrm flipV="1">
            <a:off x="7136748" y="4396854"/>
            <a:ext cx="1024923" cy="3369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D64EBB1-9CF1-4388-8A36-BE3916A7E661}"/>
              </a:ext>
            </a:extLst>
          </p:cNvPr>
          <p:cNvSpPr/>
          <p:nvPr/>
        </p:nvSpPr>
        <p:spPr>
          <a:xfrm>
            <a:off x="5826181" y="5166114"/>
            <a:ext cx="1310442" cy="932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Esil</a:t>
            </a:r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514251-C11C-4E61-9873-B4B7A7DBEB0A}"/>
              </a:ext>
            </a:extLst>
          </p:cNvPr>
          <p:cNvCxnSpPr>
            <a:cxnSpLocks/>
          </p:cNvCxnSpPr>
          <p:nvPr/>
        </p:nvCxnSpPr>
        <p:spPr>
          <a:xfrm flipV="1">
            <a:off x="7160065" y="4406065"/>
            <a:ext cx="960451" cy="126713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492951-F26D-4C20-BA95-EA540E2CD412}"/>
              </a:ext>
            </a:extLst>
          </p:cNvPr>
          <p:cNvCxnSpPr>
            <a:cxnSpLocks/>
          </p:cNvCxnSpPr>
          <p:nvPr/>
        </p:nvCxnSpPr>
        <p:spPr>
          <a:xfrm>
            <a:off x="4076557" y="4466806"/>
            <a:ext cx="1734118" cy="112610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95A40D3-D16D-497C-B658-3BC25BC61B31}"/>
              </a:ext>
            </a:extLst>
          </p:cNvPr>
          <p:cNvSpPr/>
          <p:nvPr/>
        </p:nvSpPr>
        <p:spPr>
          <a:xfrm>
            <a:off x="5829736" y="2617430"/>
            <a:ext cx="130123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R2Pipe</a:t>
            </a:r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34447A-2EB7-4DDB-B837-804A11BC096A}"/>
              </a:ext>
            </a:extLst>
          </p:cNvPr>
          <p:cNvCxnSpPr>
            <a:cxnSpLocks/>
          </p:cNvCxnSpPr>
          <p:nvPr/>
        </p:nvCxnSpPr>
        <p:spPr>
          <a:xfrm flipV="1">
            <a:off x="4076290" y="3062620"/>
            <a:ext cx="1835427" cy="131316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DB616A-D836-4B1B-9FF2-2E05F45EDACB}"/>
              </a:ext>
            </a:extLst>
          </p:cNvPr>
          <p:cNvCxnSpPr>
            <a:cxnSpLocks/>
          </p:cNvCxnSpPr>
          <p:nvPr/>
        </p:nvCxnSpPr>
        <p:spPr>
          <a:xfrm flipH="1" flipV="1">
            <a:off x="7106539" y="3099447"/>
            <a:ext cx="1019764" cy="133156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5917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20360" y="719640"/>
            <a:ext cx="10072080" cy="7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5200" tIns="57600" rIns="57600" bIns="5760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alibri Light"/>
                <a:cs typeface="Calibri Light"/>
              </a:rPr>
              <a:t>Genotype Definition</a:t>
            </a:r>
            <a:endParaRPr lang="en-US" dirty="0"/>
          </a:p>
        </p:txBody>
      </p:sp>
      <p:pic>
        <p:nvPicPr>
          <p:cNvPr id="2" name="Picture 7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1839470D-2B68-45C7-A9DB-D37642C3B07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217038" y="5638450"/>
            <a:ext cx="1692000" cy="452160"/>
          </a:xfrm>
          <a:prstGeom prst="rect">
            <a:avLst/>
          </a:prstGeom>
          <a:ln>
            <a:noFill/>
          </a:ln>
        </p:spPr>
      </p:pic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D50F9B2-1228-40F6-BA7C-D7F6A81B5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257" y="1427083"/>
            <a:ext cx="6613159" cy="495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999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26</Slides>
  <Notes>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799</cp:revision>
  <dcterms:modified xsi:type="dcterms:W3CDTF">2018-09-06T11:53:13Z</dcterms:modified>
</cp:coreProperties>
</file>