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07" r:id="rId7"/>
    <p:sldId id="281" r:id="rId8"/>
    <p:sldId id="282" r:id="rId9"/>
    <p:sldId id="314" r:id="rId10"/>
    <p:sldId id="315" r:id="rId11"/>
    <p:sldId id="317" r:id="rId12"/>
    <p:sldId id="319" r:id="rId13"/>
    <p:sldId id="321" r:id="rId14"/>
    <p:sldId id="322"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48" d="100"/>
          <a:sy n="48" d="100"/>
        </p:scale>
        <p:origin x="67" y="571"/>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0A4139-814C-45A4-86D9-AE08ED35D1B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697E913-DBCC-4346-BD90-4AA9BE31415A}">
      <dgm:prSet phldrT="[Text]" custT="1"/>
      <dgm:spPr>
        <a:solidFill>
          <a:schemeClr val="accent6">
            <a:lumMod val="50000"/>
          </a:schemeClr>
        </a:solidFill>
      </dgm:spPr>
      <dgm:t>
        <a:bodyPr/>
        <a:lstStyle/>
        <a:p>
          <a:r>
            <a:rPr lang="en-US" sz="2000" b="0" i="0" dirty="0"/>
            <a:t>Encourage customers to pay with credit cards to capitalize on the potential for generating more revenue for taxi cab drivers.</a:t>
          </a:r>
          <a:endParaRPr lang="en-IN" sz="2000" dirty="0"/>
        </a:p>
      </dgm:t>
    </dgm:pt>
    <dgm:pt modelId="{E547EFF3-EBD5-4EC6-9986-289A8CFD4E60}" type="parTrans" cxnId="{12BCB0D6-CB14-4464-9363-24583D7730FE}">
      <dgm:prSet/>
      <dgm:spPr/>
      <dgm:t>
        <a:bodyPr/>
        <a:lstStyle/>
        <a:p>
          <a:endParaRPr lang="en-IN"/>
        </a:p>
      </dgm:t>
    </dgm:pt>
    <dgm:pt modelId="{6AEA0A7C-9EB6-4531-89EC-7F578D08008D}" type="sibTrans" cxnId="{12BCB0D6-CB14-4464-9363-24583D7730FE}">
      <dgm:prSet/>
      <dgm:spPr/>
      <dgm:t>
        <a:bodyPr/>
        <a:lstStyle/>
        <a:p>
          <a:endParaRPr lang="en-IN"/>
        </a:p>
      </dgm:t>
    </dgm:pt>
    <dgm:pt modelId="{599B520C-3F25-4C24-A0DB-1FA674ECE369}">
      <dgm:prSet phldrT="[Text]" custT="1"/>
      <dgm:spPr>
        <a:solidFill>
          <a:schemeClr val="accent6">
            <a:lumMod val="75000"/>
          </a:schemeClr>
        </a:solidFill>
      </dgm:spPr>
      <dgm:t>
        <a:bodyPr/>
        <a:lstStyle/>
        <a:p>
          <a:r>
            <a:rPr lang="en-US" sz="2000" b="0" i="0" dirty="0"/>
            <a:t>Implement strategies such as offering incentives or discounts for credit card transactions to incentivize customers to choose this payment method.</a:t>
          </a:r>
          <a:endParaRPr lang="en-IN" sz="2000" dirty="0"/>
        </a:p>
      </dgm:t>
    </dgm:pt>
    <dgm:pt modelId="{80B4FC94-C0A4-4B04-BEEE-16F0CB6EC7BF}" type="parTrans" cxnId="{D6BE848E-7707-4AA7-9A19-9DD1156F441B}">
      <dgm:prSet/>
      <dgm:spPr/>
      <dgm:t>
        <a:bodyPr/>
        <a:lstStyle/>
        <a:p>
          <a:endParaRPr lang="en-IN"/>
        </a:p>
      </dgm:t>
    </dgm:pt>
    <dgm:pt modelId="{07AFDF07-4A59-47E0-9064-D0F348B93E5F}" type="sibTrans" cxnId="{D6BE848E-7707-4AA7-9A19-9DD1156F441B}">
      <dgm:prSet/>
      <dgm:spPr/>
      <dgm:t>
        <a:bodyPr/>
        <a:lstStyle/>
        <a:p>
          <a:endParaRPr lang="en-IN"/>
        </a:p>
      </dgm:t>
    </dgm:pt>
    <dgm:pt modelId="{913EDB4C-1E68-4BF9-98F0-789AA58171FF}">
      <dgm:prSet phldrT="[Text]" custT="1"/>
      <dgm:spPr>
        <a:solidFill>
          <a:schemeClr val="accent6">
            <a:lumMod val="60000"/>
            <a:lumOff val="40000"/>
          </a:schemeClr>
        </a:solidFill>
      </dgm:spPr>
      <dgm:t>
        <a:bodyPr/>
        <a:lstStyle/>
        <a:p>
          <a:r>
            <a:rPr lang="en-US" sz="2000" b="0" i="0" dirty="0"/>
            <a:t>Provide seamless and secure credit card payment options to enhance customer convenience and encourage adoption of this preferred payment method.</a:t>
          </a:r>
          <a:endParaRPr lang="en-IN" sz="2000" dirty="0"/>
        </a:p>
      </dgm:t>
    </dgm:pt>
    <dgm:pt modelId="{9B1B8690-0C6D-4DA3-B125-F6450567C21A}" type="parTrans" cxnId="{11CF83F0-590D-4621-8A4B-6FBCC724AB47}">
      <dgm:prSet/>
      <dgm:spPr/>
      <dgm:t>
        <a:bodyPr/>
        <a:lstStyle/>
        <a:p>
          <a:endParaRPr lang="en-IN"/>
        </a:p>
      </dgm:t>
    </dgm:pt>
    <dgm:pt modelId="{45F7F6B5-2F17-4718-81E1-E2E04F1CD1D5}" type="sibTrans" cxnId="{11CF83F0-590D-4621-8A4B-6FBCC724AB47}">
      <dgm:prSet/>
      <dgm:spPr/>
      <dgm:t>
        <a:bodyPr/>
        <a:lstStyle/>
        <a:p>
          <a:endParaRPr lang="en-IN"/>
        </a:p>
      </dgm:t>
    </dgm:pt>
    <dgm:pt modelId="{44981FB5-7905-4054-A381-5F91A6469F7D}" type="pres">
      <dgm:prSet presAssocID="{390A4139-814C-45A4-86D9-AE08ED35D1B4}" presName="linear" presStyleCnt="0">
        <dgm:presLayoutVars>
          <dgm:dir/>
          <dgm:animLvl val="lvl"/>
          <dgm:resizeHandles val="exact"/>
        </dgm:presLayoutVars>
      </dgm:prSet>
      <dgm:spPr/>
    </dgm:pt>
    <dgm:pt modelId="{47E41F9B-F4A4-4ADC-B049-B2F2835A2755}" type="pres">
      <dgm:prSet presAssocID="{2697E913-DBCC-4346-BD90-4AA9BE31415A}" presName="parentLin" presStyleCnt="0"/>
      <dgm:spPr/>
    </dgm:pt>
    <dgm:pt modelId="{5388C2E7-4DFC-4762-A105-C3608A364139}" type="pres">
      <dgm:prSet presAssocID="{2697E913-DBCC-4346-BD90-4AA9BE31415A}" presName="parentLeftMargin" presStyleLbl="node1" presStyleIdx="0" presStyleCnt="3"/>
      <dgm:spPr/>
    </dgm:pt>
    <dgm:pt modelId="{0B0DECCD-1743-44B7-B64F-2E2B4F2532A5}" type="pres">
      <dgm:prSet presAssocID="{2697E913-DBCC-4346-BD90-4AA9BE31415A}" presName="parentText" presStyleLbl="node1" presStyleIdx="0" presStyleCnt="3" custScaleY="547763">
        <dgm:presLayoutVars>
          <dgm:chMax val="0"/>
          <dgm:bulletEnabled val="1"/>
        </dgm:presLayoutVars>
      </dgm:prSet>
      <dgm:spPr/>
    </dgm:pt>
    <dgm:pt modelId="{3867A1D4-1F47-48BA-A7B5-5638DD7CE162}" type="pres">
      <dgm:prSet presAssocID="{2697E913-DBCC-4346-BD90-4AA9BE31415A}" presName="negativeSpace" presStyleCnt="0"/>
      <dgm:spPr/>
    </dgm:pt>
    <dgm:pt modelId="{88E9ADB2-7EB4-4C19-B2A8-5504B05F1CB9}" type="pres">
      <dgm:prSet presAssocID="{2697E913-DBCC-4346-BD90-4AA9BE31415A}" presName="childText" presStyleLbl="conFgAcc1" presStyleIdx="0" presStyleCnt="3">
        <dgm:presLayoutVars>
          <dgm:bulletEnabled val="1"/>
        </dgm:presLayoutVars>
      </dgm:prSet>
      <dgm:spPr/>
    </dgm:pt>
    <dgm:pt modelId="{15FCE8D7-CCEF-4775-8ADE-6D603414DA6E}" type="pres">
      <dgm:prSet presAssocID="{6AEA0A7C-9EB6-4531-89EC-7F578D08008D}" presName="spaceBetweenRectangles" presStyleCnt="0"/>
      <dgm:spPr/>
    </dgm:pt>
    <dgm:pt modelId="{FBB83787-A890-4518-9A4E-4077FF692B77}" type="pres">
      <dgm:prSet presAssocID="{599B520C-3F25-4C24-A0DB-1FA674ECE369}" presName="parentLin" presStyleCnt="0"/>
      <dgm:spPr/>
    </dgm:pt>
    <dgm:pt modelId="{DAC7B968-B1A6-4668-A267-D7448C8AFBFC}" type="pres">
      <dgm:prSet presAssocID="{599B520C-3F25-4C24-A0DB-1FA674ECE369}" presName="parentLeftMargin" presStyleLbl="node1" presStyleIdx="0" presStyleCnt="3"/>
      <dgm:spPr/>
    </dgm:pt>
    <dgm:pt modelId="{8E206503-738A-44F1-91CB-BDF20472E4F3}" type="pres">
      <dgm:prSet presAssocID="{599B520C-3F25-4C24-A0DB-1FA674ECE369}" presName="parentText" presStyleLbl="node1" presStyleIdx="1" presStyleCnt="3" custScaleY="519699" custLinFactX="6208" custLinFactNeighborX="100000" custLinFactNeighborY="-13586">
        <dgm:presLayoutVars>
          <dgm:chMax val="0"/>
          <dgm:bulletEnabled val="1"/>
        </dgm:presLayoutVars>
      </dgm:prSet>
      <dgm:spPr/>
    </dgm:pt>
    <dgm:pt modelId="{83C9645B-6E2E-4FF9-A8A9-A9038AA3BBB7}" type="pres">
      <dgm:prSet presAssocID="{599B520C-3F25-4C24-A0DB-1FA674ECE369}" presName="negativeSpace" presStyleCnt="0"/>
      <dgm:spPr/>
    </dgm:pt>
    <dgm:pt modelId="{8CF998E0-C292-48B9-9C9A-8265F184CE2D}" type="pres">
      <dgm:prSet presAssocID="{599B520C-3F25-4C24-A0DB-1FA674ECE369}" presName="childText" presStyleLbl="conFgAcc1" presStyleIdx="1" presStyleCnt="3">
        <dgm:presLayoutVars>
          <dgm:bulletEnabled val="1"/>
        </dgm:presLayoutVars>
      </dgm:prSet>
      <dgm:spPr/>
    </dgm:pt>
    <dgm:pt modelId="{C3452E42-D597-43DB-8D79-09CA0E375436}" type="pres">
      <dgm:prSet presAssocID="{07AFDF07-4A59-47E0-9064-D0F348B93E5F}" presName="spaceBetweenRectangles" presStyleCnt="0"/>
      <dgm:spPr/>
    </dgm:pt>
    <dgm:pt modelId="{03536649-8BEB-4C4B-AD29-A5DFCEA2609E}" type="pres">
      <dgm:prSet presAssocID="{913EDB4C-1E68-4BF9-98F0-789AA58171FF}" presName="parentLin" presStyleCnt="0"/>
      <dgm:spPr/>
    </dgm:pt>
    <dgm:pt modelId="{EEE1A2B1-1834-4D28-BDEB-765D2CC413A3}" type="pres">
      <dgm:prSet presAssocID="{913EDB4C-1E68-4BF9-98F0-789AA58171FF}" presName="parentLeftMargin" presStyleLbl="node1" presStyleIdx="1" presStyleCnt="3"/>
      <dgm:spPr/>
    </dgm:pt>
    <dgm:pt modelId="{6A70EC43-4C62-4CEB-ABBA-4DAFC7687E15}" type="pres">
      <dgm:prSet presAssocID="{913EDB4C-1E68-4BF9-98F0-789AA58171FF}" presName="parentText" presStyleLbl="node1" presStyleIdx="2" presStyleCnt="3" custScaleY="532383" custLinFactX="24940" custLinFactNeighborX="100000" custLinFactNeighborY="-8455">
        <dgm:presLayoutVars>
          <dgm:chMax val="0"/>
          <dgm:bulletEnabled val="1"/>
        </dgm:presLayoutVars>
      </dgm:prSet>
      <dgm:spPr/>
    </dgm:pt>
    <dgm:pt modelId="{4B77F9E3-2CBF-4298-8B52-9CC549FBD772}" type="pres">
      <dgm:prSet presAssocID="{913EDB4C-1E68-4BF9-98F0-789AA58171FF}" presName="negativeSpace" presStyleCnt="0"/>
      <dgm:spPr/>
    </dgm:pt>
    <dgm:pt modelId="{F05401E1-44DE-4E2D-B3AB-B94EB38F582C}" type="pres">
      <dgm:prSet presAssocID="{913EDB4C-1E68-4BF9-98F0-789AA58171FF}" presName="childText" presStyleLbl="conFgAcc1" presStyleIdx="2" presStyleCnt="3">
        <dgm:presLayoutVars>
          <dgm:bulletEnabled val="1"/>
        </dgm:presLayoutVars>
      </dgm:prSet>
      <dgm:spPr/>
    </dgm:pt>
  </dgm:ptLst>
  <dgm:cxnLst>
    <dgm:cxn modelId="{86C24901-635C-4140-97EA-029E15B45401}" type="presOf" srcId="{913EDB4C-1E68-4BF9-98F0-789AA58171FF}" destId="{EEE1A2B1-1834-4D28-BDEB-765D2CC413A3}" srcOrd="0" destOrd="0" presId="urn:microsoft.com/office/officeart/2005/8/layout/list1"/>
    <dgm:cxn modelId="{5AE1E015-8E75-45D9-844B-69B1B0A9D211}" type="presOf" srcId="{599B520C-3F25-4C24-A0DB-1FA674ECE369}" destId="{DAC7B968-B1A6-4668-A267-D7448C8AFBFC}" srcOrd="0" destOrd="0" presId="urn:microsoft.com/office/officeart/2005/8/layout/list1"/>
    <dgm:cxn modelId="{F2F3AC3E-B02D-40D2-9850-2BC61CC2EC4D}" type="presOf" srcId="{913EDB4C-1E68-4BF9-98F0-789AA58171FF}" destId="{6A70EC43-4C62-4CEB-ABBA-4DAFC7687E15}" srcOrd="1" destOrd="0" presId="urn:microsoft.com/office/officeart/2005/8/layout/list1"/>
    <dgm:cxn modelId="{E52FB449-CF24-4168-9202-14DB757892EF}" type="presOf" srcId="{2697E913-DBCC-4346-BD90-4AA9BE31415A}" destId="{5388C2E7-4DFC-4762-A105-C3608A364139}" srcOrd="0" destOrd="0" presId="urn:microsoft.com/office/officeart/2005/8/layout/list1"/>
    <dgm:cxn modelId="{D6BE848E-7707-4AA7-9A19-9DD1156F441B}" srcId="{390A4139-814C-45A4-86D9-AE08ED35D1B4}" destId="{599B520C-3F25-4C24-A0DB-1FA674ECE369}" srcOrd="1" destOrd="0" parTransId="{80B4FC94-C0A4-4B04-BEEE-16F0CB6EC7BF}" sibTransId="{07AFDF07-4A59-47E0-9064-D0F348B93E5F}"/>
    <dgm:cxn modelId="{EDC9B9B4-1A64-48C0-9C2F-6EEED636085D}" type="presOf" srcId="{390A4139-814C-45A4-86D9-AE08ED35D1B4}" destId="{44981FB5-7905-4054-A381-5F91A6469F7D}" srcOrd="0" destOrd="0" presId="urn:microsoft.com/office/officeart/2005/8/layout/list1"/>
    <dgm:cxn modelId="{97C753BC-E90D-4D46-93B9-210F1BD85345}" type="presOf" srcId="{599B520C-3F25-4C24-A0DB-1FA674ECE369}" destId="{8E206503-738A-44F1-91CB-BDF20472E4F3}" srcOrd="1" destOrd="0" presId="urn:microsoft.com/office/officeart/2005/8/layout/list1"/>
    <dgm:cxn modelId="{B49C1CBF-BF24-4D91-88E9-3B0681C354E3}" type="presOf" srcId="{2697E913-DBCC-4346-BD90-4AA9BE31415A}" destId="{0B0DECCD-1743-44B7-B64F-2E2B4F2532A5}" srcOrd="1" destOrd="0" presId="urn:microsoft.com/office/officeart/2005/8/layout/list1"/>
    <dgm:cxn modelId="{12BCB0D6-CB14-4464-9363-24583D7730FE}" srcId="{390A4139-814C-45A4-86D9-AE08ED35D1B4}" destId="{2697E913-DBCC-4346-BD90-4AA9BE31415A}" srcOrd="0" destOrd="0" parTransId="{E547EFF3-EBD5-4EC6-9986-289A8CFD4E60}" sibTransId="{6AEA0A7C-9EB6-4531-89EC-7F578D08008D}"/>
    <dgm:cxn modelId="{11CF83F0-590D-4621-8A4B-6FBCC724AB47}" srcId="{390A4139-814C-45A4-86D9-AE08ED35D1B4}" destId="{913EDB4C-1E68-4BF9-98F0-789AA58171FF}" srcOrd="2" destOrd="0" parTransId="{9B1B8690-0C6D-4DA3-B125-F6450567C21A}" sibTransId="{45F7F6B5-2F17-4718-81E1-E2E04F1CD1D5}"/>
    <dgm:cxn modelId="{B5E466D2-53E8-45CE-BAF8-D36B5E85F551}" type="presParOf" srcId="{44981FB5-7905-4054-A381-5F91A6469F7D}" destId="{47E41F9B-F4A4-4ADC-B049-B2F2835A2755}" srcOrd="0" destOrd="0" presId="urn:microsoft.com/office/officeart/2005/8/layout/list1"/>
    <dgm:cxn modelId="{DAD25574-2394-4A20-A6B2-5569453181AB}" type="presParOf" srcId="{47E41F9B-F4A4-4ADC-B049-B2F2835A2755}" destId="{5388C2E7-4DFC-4762-A105-C3608A364139}" srcOrd="0" destOrd="0" presId="urn:microsoft.com/office/officeart/2005/8/layout/list1"/>
    <dgm:cxn modelId="{C714EA50-0E81-4A84-A251-51548A4E69C4}" type="presParOf" srcId="{47E41F9B-F4A4-4ADC-B049-B2F2835A2755}" destId="{0B0DECCD-1743-44B7-B64F-2E2B4F2532A5}" srcOrd="1" destOrd="0" presId="urn:microsoft.com/office/officeart/2005/8/layout/list1"/>
    <dgm:cxn modelId="{5DD97B75-E74A-42E2-8B5D-391B2C933817}" type="presParOf" srcId="{44981FB5-7905-4054-A381-5F91A6469F7D}" destId="{3867A1D4-1F47-48BA-A7B5-5638DD7CE162}" srcOrd="1" destOrd="0" presId="urn:microsoft.com/office/officeart/2005/8/layout/list1"/>
    <dgm:cxn modelId="{82A86A11-DFF5-49A6-9929-46FF6EBD85F8}" type="presParOf" srcId="{44981FB5-7905-4054-A381-5F91A6469F7D}" destId="{88E9ADB2-7EB4-4C19-B2A8-5504B05F1CB9}" srcOrd="2" destOrd="0" presId="urn:microsoft.com/office/officeart/2005/8/layout/list1"/>
    <dgm:cxn modelId="{7D23D487-EE26-42F7-B451-C8FD33EFD2B3}" type="presParOf" srcId="{44981FB5-7905-4054-A381-5F91A6469F7D}" destId="{15FCE8D7-CCEF-4775-8ADE-6D603414DA6E}" srcOrd="3" destOrd="0" presId="urn:microsoft.com/office/officeart/2005/8/layout/list1"/>
    <dgm:cxn modelId="{1719E824-D62C-474C-B729-70439A2E6D09}" type="presParOf" srcId="{44981FB5-7905-4054-A381-5F91A6469F7D}" destId="{FBB83787-A890-4518-9A4E-4077FF692B77}" srcOrd="4" destOrd="0" presId="urn:microsoft.com/office/officeart/2005/8/layout/list1"/>
    <dgm:cxn modelId="{429036F9-4F57-43B7-B8E1-34C586F9C695}" type="presParOf" srcId="{FBB83787-A890-4518-9A4E-4077FF692B77}" destId="{DAC7B968-B1A6-4668-A267-D7448C8AFBFC}" srcOrd="0" destOrd="0" presId="urn:microsoft.com/office/officeart/2005/8/layout/list1"/>
    <dgm:cxn modelId="{8530F5A4-3BD4-4B7D-9E75-6ACBBB1751F0}" type="presParOf" srcId="{FBB83787-A890-4518-9A4E-4077FF692B77}" destId="{8E206503-738A-44F1-91CB-BDF20472E4F3}" srcOrd="1" destOrd="0" presId="urn:microsoft.com/office/officeart/2005/8/layout/list1"/>
    <dgm:cxn modelId="{62811DB1-A92F-4D7C-8651-35B3A0503C56}" type="presParOf" srcId="{44981FB5-7905-4054-A381-5F91A6469F7D}" destId="{83C9645B-6E2E-4FF9-A8A9-A9038AA3BBB7}" srcOrd="5" destOrd="0" presId="urn:microsoft.com/office/officeart/2005/8/layout/list1"/>
    <dgm:cxn modelId="{E844FCDB-48A2-4B4D-8C76-6B8D26C149C2}" type="presParOf" srcId="{44981FB5-7905-4054-A381-5F91A6469F7D}" destId="{8CF998E0-C292-48B9-9C9A-8265F184CE2D}" srcOrd="6" destOrd="0" presId="urn:microsoft.com/office/officeart/2005/8/layout/list1"/>
    <dgm:cxn modelId="{26DE57F1-8F6A-4ACD-B437-4686B11AF1CE}" type="presParOf" srcId="{44981FB5-7905-4054-A381-5F91A6469F7D}" destId="{C3452E42-D597-43DB-8D79-09CA0E375436}" srcOrd="7" destOrd="0" presId="urn:microsoft.com/office/officeart/2005/8/layout/list1"/>
    <dgm:cxn modelId="{040FC04B-5A19-43E3-ABE0-00BBE4811FB2}" type="presParOf" srcId="{44981FB5-7905-4054-A381-5F91A6469F7D}" destId="{03536649-8BEB-4C4B-AD29-A5DFCEA2609E}" srcOrd="8" destOrd="0" presId="urn:microsoft.com/office/officeart/2005/8/layout/list1"/>
    <dgm:cxn modelId="{58402F0E-17D8-4759-B709-E588B28B3AB4}" type="presParOf" srcId="{03536649-8BEB-4C4B-AD29-A5DFCEA2609E}" destId="{EEE1A2B1-1834-4D28-BDEB-765D2CC413A3}" srcOrd="0" destOrd="0" presId="urn:microsoft.com/office/officeart/2005/8/layout/list1"/>
    <dgm:cxn modelId="{418AA983-CFFD-4A9C-AF48-E85332BD7399}" type="presParOf" srcId="{03536649-8BEB-4C4B-AD29-A5DFCEA2609E}" destId="{6A70EC43-4C62-4CEB-ABBA-4DAFC7687E15}" srcOrd="1" destOrd="0" presId="urn:microsoft.com/office/officeart/2005/8/layout/list1"/>
    <dgm:cxn modelId="{DEC1DFE9-5103-40A1-AF02-5EE4B869518B}" type="presParOf" srcId="{44981FB5-7905-4054-A381-5F91A6469F7D}" destId="{4B77F9E3-2CBF-4298-8B52-9CC549FBD772}" srcOrd="9" destOrd="0" presId="urn:microsoft.com/office/officeart/2005/8/layout/list1"/>
    <dgm:cxn modelId="{A3EE31B9-1989-4270-B1BA-4008727BAF0B}" type="presParOf" srcId="{44981FB5-7905-4054-A381-5F91A6469F7D}" destId="{F05401E1-44DE-4E2D-B3AB-B94EB38F582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9ADB2-7EB4-4C19-B2A8-5504B05F1CB9}">
      <dsp:nvSpPr>
        <dsp:cNvPr id="0" name=""/>
        <dsp:cNvSpPr/>
      </dsp:nvSpPr>
      <dsp:spPr>
        <a:xfrm>
          <a:off x="0" y="1561322"/>
          <a:ext cx="10510838"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DECCD-1743-44B7-B64F-2E2B4F2532A5}">
      <dsp:nvSpPr>
        <dsp:cNvPr id="0" name=""/>
        <dsp:cNvSpPr/>
      </dsp:nvSpPr>
      <dsp:spPr>
        <a:xfrm>
          <a:off x="525028" y="238865"/>
          <a:ext cx="7350401" cy="1455296"/>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099" tIns="0" rIns="278099" bIns="0" numCol="1" spcCol="1270" anchor="ctr" anchorCtr="0">
          <a:noAutofit/>
        </a:bodyPr>
        <a:lstStyle/>
        <a:p>
          <a:pPr marL="0" lvl="0" indent="0" algn="l" defTabSz="889000">
            <a:lnSpc>
              <a:spcPct val="90000"/>
            </a:lnSpc>
            <a:spcBef>
              <a:spcPct val="0"/>
            </a:spcBef>
            <a:spcAft>
              <a:spcPct val="35000"/>
            </a:spcAft>
            <a:buNone/>
          </a:pPr>
          <a:r>
            <a:rPr lang="en-US" sz="2000" b="0" i="0" kern="1200" dirty="0"/>
            <a:t>Encourage customers to pay with credit cards to capitalize on the potential for generating more revenue for taxi cab drivers.</a:t>
          </a:r>
          <a:endParaRPr lang="en-IN" sz="2000" kern="1200" dirty="0"/>
        </a:p>
      </dsp:txBody>
      <dsp:txXfrm>
        <a:off x="596070" y="309907"/>
        <a:ext cx="7208317" cy="1313212"/>
      </dsp:txXfrm>
    </dsp:sp>
    <dsp:sp modelId="{8CF998E0-C292-48B9-9C9A-8265F184CE2D}">
      <dsp:nvSpPr>
        <dsp:cNvPr id="0" name=""/>
        <dsp:cNvSpPr/>
      </dsp:nvSpPr>
      <dsp:spPr>
        <a:xfrm>
          <a:off x="0" y="3084618"/>
          <a:ext cx="10510838"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206503-738A-44F1-91CB-BDF20472E4F3}">
      <dsp:nvSpPr>
        <dsp:cNvPr id="0" name=""/>
        <dsp:cNvSpPr/>
      </dsp:nvSpPr>
      <dsp:spPr>
        <a:xfrm>
          <a:off x="1506370" y="1800626"/>
          <a:ext cx="7350401" cy="1380736"/>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099" tIns="0" rIns="278099" bIns="0" numCol="1" spcCol="1270" anchor="ctr" anchorCtr="0">
          <a:noAutofit/>
        </a:bodyPr>
        <a:lstStyle/>
        <a:p>
          <a:pPr marL="0" lvl="0" indent="0" algn="l" defTabSz="889000">
            <a:lnSpc>
              <a:spcPct val="90000"/>
            </a:lnSpc>
            <a:spcBef>
              <a:spcPct val="0"/>
            </a:spcBef>
            <a:spcAft>
              <a:spcPct val="35000"/>
            </a:spcAft>
            <a:buNone/>
          </a:pPr>
          <a:r>
            <a:rPr lang="en-US" sz="2000" b="0" i="0" kern="1200" dirty="0"/>
            <a:t>Implement strategies such as offering incentives or discounts for credit card transactions to incentivize customers to choose this payment method.</a:t>
          </a:r>
          <a:endParaRPr lang="en-IN" sz="2000" kern="1200" dirty="0"/>
        </a:p>
      </dsp:txBody>
      <dsp:txXfrm>
        <a:off x="1573772" y="1868028"/>
        <a:ext cx="7215597" cy="1245932"/>
      </dsp:txXfrm>
    </dsp:sp>
    <dsp:sp modelId="{F05401E1-44DE-4E2D-B3AB-B94EB38F582C}">
      <dsp:nvSpPr>
        <dsp:cNvPr id="0" name=""/>
        <dsp:cNvSpPr/>
      </dsp:nvSpPr>
      <dsp:spPr>
        <a:xfrm>
          <a:off x="0" y="4641613"/>
          <a:ext cx="10510838"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70EC43-4C62-4CEB-ABBA-4DAFC7687E15}">
      <dsp:nvSpPr>
        <dsp:cNvPr id="0" name=""/>
        <dsp:cNvSpPr/>
      </dsp:nvSpPr>
      <dsp:spPr>
        <a:xfrm>
          <a:off x="2883247" y="3337555"/>
          <a:ext cx="7350401" cy="1414435"/>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099" tIns="0" rIns="278099" bIns="0" numCol="1" spcCol="1270" anchor="ctr" anchorCtr="0">
          <a:noAutofit/>
        </a:bodyPr>
        <a:lstStyle/>
        <a:p>
          <a:pPr marL="0" lvl="0" indent="0" algn="l" defTabSz="889000">
            <a:lnSpc>
              <a:spcPct val="90000"/>
            </a:lnSpc>
            <a:spcBef>
              <a:spcPct val="0"/>
            </a:spcBef>
            <a:spcAft>
              <a:spcPct val="35000"/>
            </a:spcAft>
            <a:buNone/>
          </a:pPr>
          <a:r>
            <a:rPr lang="en-US" sz="2000" b="0" i="0" kern="1200" dirty="0"/>
            <a:t>Provide seamless and secure credit card payment options to enhance customer convenience and encourage adoption of this preferred payment method.</a:t>
          </a:r>
          <a:endParaRPr lang="en-IN" sz="2000" kern="1200" dirty="0"/>
        </a:p>
      </dsp:txBody>
      <dsp:txXfrm>
        <a:off x="2952294" y="3406602"/>
        <a:ext cx="7212307" cy="12763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MAXIMIZING REVENUE FOR DRIVERS</a:t>
            </a:r>
            <a:br>
              <a:rPr lang="en-IN" dirty="0"/>
            </a:br>
            <a:br>
              <a:rPr lang="en-IN" dirty="0"/>
            </a:br>
            <a:r>
              <a:rPr lang="en-IN" sz="2800" dirty="0"/>
              <a:t>Through Payment Type</a:t>
            </a:r>
            <a:endParaRPr lang="en-US" sz="28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Hypothesis testing</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727036" cy="4322361"/>
          </a:xfrm>
        </p:spPr>
        <p:txBody>
          <a:bodyPr>
            <a:normAutofit/>
          </a:bodyPr>
          <a:lstStyle/>
          <a:p>
            <a:r>
              <a:rPr lang="en-US" sz="2000" dirty="0"/>
              <a:t>Null hypothesis: There is no difference in average fare between customers who use credit cards and customers who use cash.</a:t>
            </a:r>
          </a:p>
          <a:p>
            <a:endParaRPr lang="en-US" sz="2000" dirty="0"/>
          </a:p>
          <a:p>
            <a:r>
              <a:rPr lang="en-US" sz="2000" dirty="0"/>
              <a:t>Alternative hypothesis: There is a difference in average fare between customer who use credit cards and customers who use cash</a:t>
            </a:r>
          </a:p>
          <a:p>
            <a:endParaRPr lang="en-US" sz="2000" dirty="0"/>
          </a:p>
          <a:p>
            <a:r>
              <a:rPr lang="en-US" sz="2000" dirty="0"/>
              <a:t>With a T-statistic of 165.5 and a P-value of less than 0.05, we reject the null hypothesis, suggesting that there is indeed a significant difference in average fare between the two payment methods.</a:t>
            </a:r>
          </a:p>
          <a:p>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625642" y="230857"/>
            <a:ext cx="10511627" cy="1012785"/>
          </a:xfrm>
        </p:spPr>
        <p:txBody>
          <a:bodyPr/>
          <a:lstStyle/>
          <a:p>
            <a:r>
              <a:rPr lang="en-US" dirty="0"/>
              <a:t>recommendations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graphicFrame>
        <p:nvGraphicFramePr>
          <p:cNvPr id="16" name="Content Placeholder 15">
            <a:extLst>
              <a:ext uri="{FF2B5EF4-FFF2-40B4-BE49-F238E27FC236}">
                <a16:creationId xmlns:a16="http://schemas.microsoft.com/office/drawing/2014/main" id="{386300F4-3A2D-5DF5-6365-482F9E774B85}"/>
              </a:ext>
            </a:extLst>
          </p:cNvPr>
          <p:cNvGraphicFramePr>
            <a:graphicFrameLocks noGrp="1"/>
          </p:cNvGraphicFramePr>
          <p:nvPr>
            <p:ph sz="quarter" idx="4"/>
            <p:extLst>
              <p:ext uri="{D42A27DB-BD31-4B8C-83A1-F6EECF244321}">
                <p14:modId xmlns:p14="http://schemas.microsoft.com/office/powerpoint/2010/main" val="2668326577"/>
              </p:ext>
            </p:extLst>
          </p:nvPr>
        </p:nvGraphicFramePr>
        <p:xfrm>
          <a:off x="914400" y="1469984"/>
          <a:ext cx="10510838" cy="5107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2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a:p>
            <a:endParaRPr lang="en-US" dirty="0"/>
          </a:p>
          <a:p>
            <a:endParaRPr lang="en-US" dirty="0"/>
          </a:p>
          <a:p>
            <a:r>
              <a:rPr lang="en-US" dirty="0" err="1"/>
              <a:t>Anaswara</a:t>
            </a:r>
            <a:r>
              <a:rPr lang="en-US" dirty="0"/>
              <a:t> KS</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18598"/>
            <a:ext cx="6583680" cy="3207344"/>
          </a:xfrm>
        </p:spPr>
        <p:txBody>
          <a:bodyPr>
            <a:normAutofit fontScale="92500" lnSpcReduction="20000"/>
          </a:bodyPr>
          <a:lstStyle/>
          <a:p>
            <a:r>
              <a:rPr lang="en-IN" dirty="0"/>
              <a:t>Problem Statement</a:t>
            </a:r>
          </a:p>
          <a:p>
            <a:r>
              <a:rPr lang="en-IN" dirty="0"/>
              <a:t>Research Question</a:t>
            </a:r>
          </a:p>
          <a:p>
            <a:r>
              <a:rPr lang="en-IN" dirty="0"/>
              <a:t>Data Overview</a:t>
            </a:r>
          </a:p>
          <a:p>
            <a:r>
              <a:rPr lang="en-IN" dirty="0"/>
              <a:t>Methodology</a:t>
            </a:r>
          </a:p>
          <a:p>
            <a:r>
              <a:rPr lang="en-IN" dirty="0"/>
              <a:t>Analysis and Findings</a:t>
            </a:r>
          </a:p>
          <a:p>
            <a:r>
              <a:rPr lang="en-IN" dirty="0"/>
              <a:t>Hypothesis Testing</a:t>
            </a:r>
          </a:p>
          <a:p>
            <a:r>
              <a:rPr lang="en-IN" dirty="0"/>
              <a:t>Recommendations</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788040" y="498475"/>
            <a:ext cx="6637987" cy="5302252"/>
          </a:xfrm>
        </p:spPr>
        <p:txBody>
          <a:bodyPr/>
          <a:lstStyle/>
          <a:p>
            <a:r>
              <a:rPr lang="en-US" sz="2400" u="sng" dirty="0"/>
              <a:t>Problem Statement</a:t>
            </a:r>
            <a:br>
              <a:rPr lang="en-US" sz="1600" dirty="0"/>
            </a:br>
            <a:br>
              <a:rPr lang="en-US" sz="1600" dirty="0"/>
            </a:br>
            <a:r>
              <a:rPr lang="en-US" sz="1600" b="0" dirty="0">
                <a:latin typeface="Abadi" panose="020F0502020204030204" pitchFamily="34" charset="0"/>
              </a:rPr>
              <a:t>In the fast-paced taxi booking sector, making the most of</a:t>
            </a:r>
            <a:br>
              <a:rPr lang="en-US" sz="1600" b="0" dirty="0">
                <a:latin typeface="Abadi" panose="020F0502020204030204" pitchFamily="34" charset="0"/>
              </a:rPr>
            </a:br>
            <a:r>
              <a:rPr lang="en-US" sz="1600" b="0" dirty="0">
                <a:latin typeface="Abadi" panose="020F0502020204030204" pitchFamily="34" charset="0"/>
              </a:rPr>
              <a:t>revenue is essential for long-term success and driver</a:t>
            </a:r>
            <a:br>
              <a:rPr lang="en-US" sz="1600" b="0" dirty="0">
                <a:latin typeface="Abadi" panose="020F0502020204030204" pitchFamily="34" charset="0"/>
              </a:rPr>
            </a:br>
            <a:r>
              <a:rPr lang="en-US" sz="1600" b="0" dirty="0">
                <a:latin typeface="Abadi" panose="020F0502020204030204" pitchFamily="34" charset="0"/>
              </a:rPr>
              <a:t>happiness. »</a:t>
            </a:r>
            <a:br>
              <a:rPr lang="en-US" sz="1600" b="0" dirty="0">
                <a:latin typeface="Abadi" panose="020F0502020204030204" pitchFamily="34" charset="0"/>
              </a:rPr>
            </a:br>
            <a:br>
              <a:rPr lang="en-US" sz="1600" b="0" dirty="0">
                <a:latin typeface="Abadi" panose="020F0502020204030204" pitchFamily="34" charset="0"/>
              </a:rPr>
            </a:br>
            <a:r>
              <a:rPr lang="en-US" sz="1600" b="0" dirty="0">
                <a:latin typeface="Abadi" panose="020F0502020204030204" pitchFamily="34" charset="0"/>
              </a:rPr>
              <a:t>Our goal is to use data-driven insights to maximize</a:t>
            </a:r>
            <a:br>
              <a:rPr lang="en-US" sz="1600" b="0" dirty="0">
                <a:latin typeface="Abadi" panose="020F0502020204030204" pitchFamily="34" charset="0"/>
              </a:rPr>
            </a:br>
            <a:r>
              <a:rPr lang="en-US" sz="1600" b="0" dirty="0">
                <a:latin typeface="Abadi" panose="020F0502020204030204" pitchFamily="34" charset="0"/>
              </a:rPr>
              <a:t>revenue streams for taxi drivers in order to meet this need.</a:t>
            </a:r>
            <a:br>
              <a:rPr lang="en-US" sz="1600" b="0" dirty="0">
                <a:latin typeface="Abadi" panose="020F0502020204030204" pitchFamily="34" charset="0"/>
              </a:rPr>
            </a:br>
            <a:r>
              <a:rPr lang="en-US" sz="1600" b="0" dirty="0">
                <a:latin typeface="Abadi" panose="020F0502020204030204" pitchFamily="34" charset="0"/>
              </a:rPr>
              <a:t>Our research aims to determine whether payment</a:t>
            </a:r>
            <a:br>
              <a:rPr lang="en-US" sz="1600" b="0" dirty="0">
                <a:latin typeface="Abadi" panose="020F0502020204030204" pitchFamily="34" charset="0"/>
              </a:rPr>
            </a:br>
            <a:r>
              <a:rPr lang="en-US" sz="1600" b="0" dirty="0">
                <a:latin typeface="Abadi" panose="020F0502020204030204" pitchFamily="34" charset="0"/>
              </a:rPr>
              <a:t>methods have an impact on fare pricing by focusing on the</a:t>
            </a:r>
            <a:br>
              <a:rPr lang="en-US" sz="1600" b="0" dirty="0">
                <a:latin typeface="Abadi" panose="020F0502020204030204" pitchFamily="34" charset="0"/>
              </a:rPr>
            </a:br>
            <a:r>
              <a:rPr lang="en-US" sz="1600" b="0" dirty="0">
                <a:latin typeface="Abadi" panose="020F0502020204030204" pitchFamily="34" charset="0"/>
              </a:rPr>
              <a:t>relationship between payment type and fare amount..</a:t>
            </a:r>
          </a:p>
        </p:txBody>
      </p:sp>
      <p:pic>
        <p:nvPicPr>
          <p:cNvPr id="4" name="Picture 3">
            <a:extLst>
              <a:ext uri="{FF2B5EF4-FFF2-40B4-BE49-F238E27FC236}">
                <a16:creationId xmlns:a16="http://schemas.microsoft.com/office/drawing/2014/main" id="{84DCE010-63BC-97F9-DC8E-FA477267A946}"/>
              </a:ext>
            </a:extLst>
          </p:cNvPr>
          <p:cNvPicPr>
            <a:picLocks noChangeAspect="1"/>
          </p:cNvPicPr>
          <p:nvPr/>
        </p:nvPicPr>
        <p:blipFill>
          <a:blip r:embed="rId3"/>
          <a:stretch>
            <a:fillRect/>
          </a:stretch>
        </p:blipFill>
        <p:spPr>
          <a:xfrm>
            <a:off x="443345" y="122360"/>
            <a:ext cx="4352818" cy="5678367"/>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27158" y="527885"/>
            <a:ext cx="6499794" cy="2371725"/>
          </a:xfrm>
        </p:spPr>
        <p:txBody>
          <a:bodyPr/>
          <a:lstStyle/>
          <a:p>
            <a:r>
              <a:rPr lang="en-US" dirty="0"/>
              <a:t>Research question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251285" y="3358941"/>
            <a:ext cx="10507579" cy="2612983"/>
          </a:xfrm>
        </p:spPr>
        <p:txBody>
          <a:bodyPr/>
          <a:lstStyle/>
          <a:p>
            <a:r>
              <a:rPr lang="en-US" b="1" dirty="0"/>
              <a:t>Is there a relationship between total fare amount and payment type?</a:t>
            </a:r>
          </a:p>
          <a:p>
            <a:endParaRPr lang="en-US" b="1" dirty="0"/>
          </a:p>
          <a:p>
            <a:r>
              <a:rPr lang="en-US" b="0" i="0" dirty="0">
                <a:solidFill>
                  <a:srgbClr val="2E2E2E"/>
                </a:solidFill>
                <a:effectLst/>
                <a:highlight>
                  <a:srgbClr val="FDFBF6"/>
                </a:highlight>
              </a:rPr>
              <a:t>Can we nudge customers towards payment methods that generate higher revenue for drivers, without negatively impacting customer experience?</a:t>
            </a:r>
            <a:endParaRPr lang="en-US" dirty="0">
              <a:highlight>
                <a:srgbClr val="FDFBF6"/>
              </a:highlight>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Data Overview</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buNone/>
            </a:pPr>
            <a:r>
              <a:rPr lang="en-US" dirty="0"/>
              <a:t>For this analysis, we utilized the comprehensive dataset of NYC Taxi Trip records, used data cleaning and feature engineering procedures to concentrate solely on the relevant columns essential for our investigation.</a:t>
            </a:r>
          </a:p>
          <a:p>
            <a:pPr marL="0" indent="0">
              <a:buNone/>
            </a:pPr>
            <a:r>
              <a:rPr lang="en-US" b="1" dirty="0"/>
              <a:t>Relevant columns used for this research:</a:t>
            </a:r>
            <a:endParaRPr lang="en-US" dirty="0"/>
          </a:p>
          <a:p>
            <a:pPr>
              <a:buFont typeface="Arial" panose="020B0604020202020204" pitchFamily="34" charset="0"/>
              <a:buChar char="•"/>
            </a:pPr>
            <a:r>
              <a:rPr lang="en-US" dirty="0" err="1"/>
              <a:t>passenger_count</a:t>
            </a:r>
            <a:r>
              <a:rPr lang="en-US" dirty="0"/>
              <a:t> (1 to 5)</a:t>
            </a:r>
          </a:p>
          <a:p>
            <a:pPr>
              <a:buFont typeface="Arial" panose="020B0604020202020204" pitchFamily="34" charset="0"/>
              <a:buChar char="•"/>
            </a:pPr>
            <a:r>
              <a:rPr lang="en-US" dirty="0" err="1"/>
              <a:t>payment_type</a:t>
            </a:r>
            <a:r>
              <a:rPr lang="en-US" dirty="0"/>
              <a:t> (card or cash)</a:t>
            </a:r>
          </a:p>
          <a:p>
            <a:pPr>
              <a:buFont typeface="Arial" panose="020B0604020202020204" pitchFamily="34" charset="0"/>
              <a:buChar char="•"/>
            </a:pPr>
            <a:r>
              <a:rPr lang="en-US" dirty="0" err="1"/>
              <a:t>fare_amount</a:t>
            </a:r>
            <a:endParaRPr lang="en-US" dirty="0"/>
          </a:p>
          <a:p>
            <a:pPr>
              <a:buFont typeface="Arial" panose="020B0604020202020204" pitchFamily="34" charset="0"/>
              <a:buChar char="•"/>
            </a:pPr>
            <a:r>
              <a:rPr lang="en-US" dirty="0" err="1"/>
              <a:t>trip_distance</a:t>
            </a:r>
            <a:r>
              <a:rPr lang="en-US" dirty="0"/>
              <a:t> (miles)</a:t>
            </a:r>
          </a:p>
          <a:p>
            <a:pPr>
              <a:buFont typeface="Arial" panose="020B0604020202020204" pitchFamily="34" charset="0"/>
              <a:buChar char="•"/>
            </a:pPr>
            <a:r>
              <a:rPr lang="en-US" dirty="0"/>
              <a:t>duration (minutes)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5" name="Picture 4">
            <a:extLst>
              <a:ext uri="{FF2B5EF4-FFF2-40B4-BE49-F238E27FC236}">
                <a16:creationId xmlns:a16="http://schemas.microsoft.com/office/drawing/2014/main" id="{57E70187-7739-1C2F-933D-2F42D3EAF236}"/>
              </a:ext>
            </a:extLst>
          </p:cNvPr>
          <p:cNvPicPr>
            <a:picLocks noChangeAspect="1"/>
          </p:cNvPicPr>
          <p:nvPr/>
        </p:nvPicPr>
        <p:blipFill>
          <a:blip r:embed="rId3"/>
          <a:stretch>
            <a:fillRect/>
          </a:stretch>
        </p:blipFill>
        <p:spPr>
          <a:xfrm>
            <a:off x="7010400" y="3547856"/>
            <a:ext cx="4780546" cy="3239355"/>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62703" y="457199"/>
            <a:ext cx="7043617" cy="528241"/>
          </a:xfrm>
        </p:spPr>
        <p:txBody>
          <a:bodyPr/>
          <a:lstStyle/>
          <a:p>
            <a:r>
              <a:rPr lang="en-US" dirty="0"/>
              <a:t>methodology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graphicFrame>
        <p:nvGraphicFramePr>
          <p:cNvPr id="5" name="Content Placeholder 4">
            <a:extLst>
              <a:ext uri="{FF2B5EF4-FFF2-40B4-BE49-F238E27FC236}">
                <a16:creationId xmlns:a16="http://schemas.microsoft.com/office/drawing/2014/main" id="{80CDCAE3-4B0D-876D-BB30-40D9971659A5}"/>
              </a:ext>
            </a:extLst>
          </p:cNvPr>
          <p:cNvGraphicFramePr>
            <a:graphicFrameLocks noGrp="1"/>
          </p:cNvGraphicFramePr>
          <p:nvPr>
            <p:ph idx="11"/>
            <p:extLst>
              <p:ext uri="{D42A27DB-BD31-4B8C-83A1-F6EECF244321}">
                <p14:modId xmlns:p14="http://schemas.microsoft.com/office/powerpoint/2010/main" val="271811266"/>
              </p:ext>
            </p:extLst>
          </p:nvPr>
        </p:nvGraphicFramePr>
        <p:xfrm>
          <a:off x="3707082" y="1121193"/>
          <a:ext cx="7718945" cy="5349962"/>
        </p:xfrm>
        <a:graphic>
          <a:graphicData uri="http://schemas.openxmlformats.org/drawingml/2006/table">
            <a:tbl>
              <a:tblPr firstRow="1" bandRow="1">
                <a:tableStyleId>{3B4B98B0-60AC-42C2-AFA5-B58CD77FA1E5}</a:tableStyleId>
              </a:tblPr>
              <a:tblGrid>
                <a:gridCol w="3251328">
                  <a:extLst>
                    <a:ext uri="{9D8B030D-6E8A-4147-A177-3AD203B41FA5}">
                      <a16:colId xmlns:a16="http://schemas.microsoft.com/office/drawing/2014/main" val="410637423"/>
                    </a:ext>
                  </a:extLst>
                </a:gridCol>
                <a:gridCol w="4467617">
                  <a:extLst>
                    <a:ext uri="{9D8B030D-6E8A-4147-A177-3AD203B41FA5}">
                      <a16:colId xmlns:a16="http://schemas.microsoft.com/office/drawing/2014/main" val="3774640610"/>
                    </a:ext>
                  </a:extLst>
                </a:gridCol>
              </a:tblGrid>
              <a:tr h="874513">
                <a:tc>
                  <a:txBody>
                    <a:bodyPr/>
                    <a:lstStyle/>
                    <a:p>
                      <a:r>
                        <a:rPr lang="en-IN" sz="2800" dirty="0"/>
                        <a:t>step</a:t>
                      </a:r>
                    </a:p>
                  </a:txBody>
                  <a:tcPr/>
                </a:tc>
                <a:tc>
                  <a:txBody>
                    <a:bodyPr/>
                    <a:lstStyle/>
                    <a:p>
                      <a:r>
                        <a:rPr lang="en-IN" sz="2800" dirty="0"/>
                        <a:t>Description</a:t>
                      </a:r>
                    </a:p>
                  </a:txBody>
                  <a:tcPr/>
                </a:tc>
                <a:extLst>
                  <a:ext uri="{0D108BD9-81ED-4DB2-BD59-A6C34878D82A}">
                    <a16:rowId xmlns:a16="http://schemas.microsoft.com/office/drawing/2014/main" val="1532832161"/>
                  </a:ext>
                </a:extLst>
              </a:tr>
              <a:tr h="2006236">
                <a:tc>
                  <a:txBody>
                    <a:bodyPr/>
                    <a:lstStyle/>
                    <a:p>
                      <a:r>
                        <a:rPr lang="en-IN" dirty="0"/>
                        <a:t>Descriptive Analysis (EDA)</a:t>
                      </a:r>
                    </a:p>
                  </a:txBody>
                  <a:tcPr/>
                </a:tc>
                <a:tc>
                  <a:txBody>
                    <a:bodyPr/>
                    <a:lstStyle/>
                    <a:p>
                      <a:r>
                        <a:rPr lang="en-US" dirty="0"/>
                        <a:t>Performed statistical analysis to summarize key aspects of the data, focusing on fare</a:t>
                      </a:r>
                    </a:p>
                    <a:p>
                      <a:r>
                        <a:rPr lang="en-US" dirty="0"/>
                        <a:t>amounts and payment types.</a:t>
                      </a:r>
                    </a:p>
                    <a:p>
                      <a:endParaRPr lang="en-IN" dirty="0"/>
                    </a:p>
                  </a:txBody>
                  <a:tcPr/>
                </a:tc>
                <a:extLst>
                  <a:ext uri="{0D108BD9-81ED-4DB2-BD59-A6C34878D82A}">
                    <a16:rowId xmlns:a16="http://schemas.microsoft.com/office/drawing/2014/main" val="1960946375"/>
                  </a:ext>
                </a:extLst>
              </a:tr>
              <a:tr h="2469213">
                <a:tc>
                  <a:txBody>
                    <a:bodyPr/>
                    <a:lstStyle/>
                    <a:p>
                      <a:r>
                        <a:rPr lang="en-IN" dirty="0"/>
                        <a:t>Hypothesis Testing</a:t>
                      </a:r>
                    </a:p>
                  </a:txBody>
                  <a:tcPr/>
                </a:tc>
                <a:tc>
                  <a:txBody>
                    <a:bodyPr/>
                    <a:lstStyle/>
                    <a:p>
                      <a:r>
                        <a:rPr lang="en-US" dirty="0"/>
                        <a:t>Conducted T-test to evaluate the relationship between payment type and fare</a:t>
                      </a:r>
                    </a:p>
                    <a:p>
                      <a:r>
                        <a:rPr lang="en-US" dirty="0"/>
                        <a:t>amount, testing the hypothesis that different payment methods influence fare</a:t>
                      </a:r>
                    </a:p>
                    <a:p>
                      <a:r>
                        <a:rPr lang="en-US" dirty="0"/>
                        <a:t>amounts</a:t>
                      </a:r>
                      <a:endParaRPr lang="en-IN" dirty="0"/>
                    </a:p>
                  </a:txBody>
                  <a:tcPr/>
                </a:tc>
                <a:extLst>
                  <a:ext uri="{0D108BD9-81ED-4DB2-BD59-A6C34878D82A}">
                    <a16:rowId xmlns:a16="http://schemas.microsoft.com/office/drawing/2014/main" val="3493915602"/>
                  </a:ext>
                </a:extLst>
              </a:tr>
            </a:tbl>
          </a:graphicData>
        </a:graphic>
      </p:graphicFrame>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71413" y="-184074"/>
            <a:ext cx="3931920" cy="1527048"/>
          </a:xfrm>
        </p:spPr>
        <p:txBody>
          <a:bodyPr/>
          <a:lstStyle/>
          <a:p>
            <a:r>
              <a:rPr lang="en-US" dirty="0"/>
              <a:t>Journey insight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type="body" sz="half" idx="2"/>
          </p:nvPr>
        </p:nvSpPr>
        <p:spPr>
          <a:xfrm>
            <a:off x="0" y="1644316"/>
            <a:ext cx="4692858" cy="4788567"/>
          </a:xfrm>
        </p:spPr>
        <p:txBody>
          <a:bodyPr>
            <a:normAutofit/>
          </a:bodyPr>
          <a:lstStyle/>
          <a:p>
            <a:r>
              <a:rPr lang="en-US" sz="2000" dirty="0"/>
              <a:t>Customers paying with cards tend to have a slightly higher average trip distance and fare amount compared to those paying with cash.</a:t>
            </a:r>
          </a:p>
          <a:p>
            <a:endParaRPr lang="en-US" sz="2000" dirty="0"/>
          </a:p>
          <a:p>
            <a:endParaRPr lang="en-US" sz="2000" dirty="0"/>
          </a:p>
          <a:p>
            <a:endParaRPr lang="en-US" sz="2000" dirty="0"/>
          </a:p>
          <a:p>
            <a:endParaRPr lang="en-US" sz="2000" dirty="0"/>
          </a:p>
          <a:p>
            <a:r>
              <a:rPr lang="en-US" sz="2000" dirty="0"/>
              <a:t>Indicates that customers prefers to pay more with cards when they have high fare amount and long trip distance.</a:t>
            </a:r>
          </a:p>
          <a:p>
            <a:endParaRPr lang="en-US" dirty="0"/>
          </a:p>
          <a:p>
            <a:endParaRPr lang="en-US" dirty="0"/>
          </a:p>
        </p:txBody>
      </p:sp>
      <p:pic>
        <p:nvPicPr>
          <p:cNvPr id="8" name="Picture Placeholder 7">
            <a:extLst>
              <a:ext uri="{FF2B5EF4-FFF2-40B4-BE49-F238E27FC236}">
                <a16:creationId xmlns:a16="http://schemas.microsoft.com/office/drawing/2014/main" id="{A8E16BE1-DB86-D8C4-0924-507F98E53998}"/>
              </a:ext>
            </a:extLst>
          </p:cNvPr>
          <p:cNvPicPr>
            <a:picLocks noGrp="1" noChangeAspect="1"/>
          </p:cNvPicPr>
          <p:nvPr>
            <p:ph type="pic" idx="1"/>
          </p:nvPr>
        </p:nvPicPr>
        <p:blipFill>
          <a:blip r:embed="rId3"/>
          <a:srcRect t="2515" b="2515"/>
          <a:stretch/>
        </p:blipFill>
        <p:spPr>
          <a:xfrm>
            <a:off x="4692858" y="560348"/>
            <a:ext cx="7122694" cy="2712241"/>
          </a:xfrm>
        </p:spPr>
      </p:pic>
      <p:sp>
        <p:nvSpPr>
          <p:cNvPr id="10" name="TextBox 9">
            <a:extLst>
              <a:ext uri="{FF2B5EF4-FFF2-40B4-BE49-F238E27FC236}">
                <a16:creationId xmlns:a16="http://schemas.microsoft.com/office/drawing/2014/main" id="{21F5485F-F8E1-2C20-D2F5-BEEF9170063B}"/>
              </a:ext>
            </a:extLst>
          </p:cNvPr>
          <p:cNvSpPr txBox="1"/>
          <p:nvPr/>
        </p:nvSpPr>
        <p:spPr>
          <a:xfrm>
            <a:off x="5330027" y="160238"/>
            <a:ext cx="6096000" cy="400110"/>
          </a:xfrm>
          <a:prstGeom prst="rect">
            <a:avLst/>
          </a:prstGeom>
          <a:noFill/>
        </p:spPr>
        <p:txBody>
          <a:bodyPr wrap="square">
            <a:spAutoFit/>
          </a:bodyPr>
          <a:lstStyle/>
          <a:p>
            <a:r>
              <a:rPr lang="en-IN" sz="2000" b="1" dirty="0"/>
              <a:t>Fare amount </a:t>
            </a:r>
          </a:p>
        </p:txBody>
      </p:sp>
      <p:pic>
        <p:nvPicPr>
          <p:cNvPr id="12" name="Picture 11">
            <a:extLst>
              <a:ext uri="{FF2B5EF4-FFF2-40B4-BE49-F238E27FC236}">
                <a16:creationId xmlns:a16="http://schemas.microsoft.com/office/drawing/2014/main" id="{0CF99D40-C637-5AF3-24C0-778D8556EAB4}"/>
              </a:ext>
            </a:extLst>
          </p:cNvPr>
          <p:cNvPicPr>
            <a:picLocks noChangeAspect="1"/>
          </p:cNvPicPr>
          <p:nvPr/>
        </p:nvPicPr>
        <p:blipFill>
          <a:blip r:embed="rId4"/>
          <a:stretch>
            <a:fillRect/>
          </a:stretch>
        </p:blipFill>
        <p:spPr>
          <a:xfrm>
            <a:off x="5779206" y="4141830"/>
            <a:ext cx="5778100" cy="2555932"/>
          </a:xfrm>
          <a:prstGeom prst="rect">
            <a:avLst/>
          </a:prstGeom>
        </p:spPr>
      </p:pic>
      <p:sp>
        <p:nvSpPr>
          <p:cNvPr id="14" name="TextBox 13">
            <a:extLst>
              <a:ext uri="{FF2B5EF4-FFF2-40B4-BE49-F238E27FC236}">
                <a16:creationId xmlns:a16="http://schemas.microsoft.com/office/drawing/2014/main" id="{0543ECA3-95F4-FB9D-D1BF-046FB9E97CAE}"/>
              </a:ext>
            </a:extLst>
          </p:cNvPr>
          <p:cNvSpPr txBox="1"/>
          <p:nvPr/>
        </p:nvSpPr>
        <p:spPr>
          <a:xfrm>
            <a:off x="5330027" y="3672699"/>
            <a:ext cx="6128084" cy="400110"/>
          </a:xfrm>
          <a:prstGeom prst="rect">
            <a:avLst/>
          </a:prstGeom>
          <a:noFill/>
        </p:spPr>
        <p:txBody>
          <a:bodyPr wrap="square">
            <a:spAutoFit/>
          </a:bodyPr>
          <a:lstStyle/>
          <a:p>
            <a:r>
              <a:rPr lang="en-IN" sz="2000" b="1" dirty="0"/>
              <a:t>Trip Distance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948953" y="377500"/>
            <a:ext cx="6709647" cy="735093"/>
          </a:xfrm>
        </p:spPr>
        <p:txBody>
          <a:bodyPr/>
          <a:lstStyle/>
          <a:p>
            <a:r>
              <a:rPr lang="en-US" dirty="0"/>
              <a:t>Preference of payment Types</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4294967295"/>
          </p:nvPr>
        </p:nvSpPr>
        <p:spPr>
          <a:xfrm>
            <a:off x="4788040" y="1357312"/>
            <a:ext cx="7243047" cy="4143375"/>
          </a:xfrm>
        </p:spPr>
        <p:txBody>
          <a:bodyPr>
            <a:normAutofit fontScale="92500" lnSpcReduction="20000"/>
          </a:bodyPr>
          <a:lstStyle/>
          <a:p>
            <a:endParaRPr lang="en-US" dirty="0"/>
          </a:p>
          <a:p>
            <a:r>
              <a:rPr lang="en-US" dirty="0"/>
              <a:t>The proportion of customers paying with cards is significantly higher than those paying with cash, with card payments accounting for 67.5% of all transactions compared to cash payments at 32.5%.</a:t>
            </a:r>
          </a:p>
          <a:p>
            <a:endParaRPr lang="en-US" dirty="0"/>
          </a:p>
          <a:p>
            <a:r>
              <a:rPr lang="en-US" dirty="0"/>
              <a:t>This indicates a strong preference among customers for using card payments over cash, potentially due to convenience, security, or incentives offered for card transactions.</a:t>
            </a:r>
          </a:p>
          <a:p>
            <a:endParaRPr lang="en-US" dirty="0"/>
          </a:p>
          <a:p>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4294967295"/>
          </p:nvPr>
        </p:nvSpPr>
        <p:spPr>
          <a:xfrm>
            <a:off x="11125200" y="457200"/>
            <a:ext cx="1066800" cy="471488"/>
          </a:xfrm>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DF2518AA-2B2F-797A-0943-FD7EF116B71C}"/>
              </a:ext>
            </a:extLst>
          </p:cNvPr>
          <p:cNvPicPr>
            <a:picLocks noChangeAspect="1"/>
          </p:cNvPicPr>
          <p:nvPr/>
        </p:nvPicPr>
        <p:blipFill>
          <a:blip r:embed="rId3"/>
          <a:stretch>
            <a:fillRect/>
          </a:stretch>
        </p:blipFill>
        <p:spPr>
          <a:xfrm>
            <a:off x="52375" y="1156969"/>
            <a:ext cx="4735665" cy="4826736"/>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984122" y="-178298"/>
            <a:ext cx="9879012" cy="981075"/>
          </a:xfrm>
        </p:spPr>
        <p:txBody>
          <a:bodyPr/>
          <a:lstStyle/>
          <a:p>
            <a:r>
              <a:rPr lang="en-US" dirty="0"/>
              <a:t>Passenger count analysis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727451" y="966705"/>
            <a:ext cx="9874250" cy="3703637"/>
          </a:xfrm>
        </p:spPr>
        <p:txBody>
          <a:bodyPr/>
          <a:lstStyle/>
          <a:p>
            <a:pPr marL="285750" indent="-285750">
              <a:buFont typeface="Arial" panose="020B0604020202020204" pitchFamily="34" charset="0"/>
              <a:buChar char="•"/>
            </a:pPr>
            <a:r>
              <a:rPr lang="en-US" dirty="0"/>
              <a:t> Among card payments, rides with a single passenger (</a:t>
            </a:r>
            <a:r>
              <a:rPr lang="en-US" dirty="0" err="1"/>
              <a:t>passenger_count</a:t>
            </a:r>
            <a:r>
              <a:rPr lang="en-US" dirty="0"/>
              <a:t> = 1) comprise the largest proportion, constituting 40.08% of all card transactions.</a:t>
            </a:r>
          </a:p>
          <a:p>
            <a:pPr marL="285750" indent="-285750">
              <a:buFont typeface="Arial" panose="020B0604020202020204" pitchFamily="34" charset="0"/>
              <a:buChar char="•"/>
            </a:pPr>
            <a:r>
              <a:rPr lang="en-US" dirty="0"/>
              <a:t>Similarly, cash payments are predominantly associated with single-passenger rides, making up 20.04% of all cash transactions.</a:t>
            </a:r>
          </a:p>
          <a:p>
            <a:pPr marL="285750" indent="-285750">
              <a:buFont typeface="Arial" panose="020B0604020202020204" pitchFamily="34" charset="0"/>
              <a:buChar char="•"/>
            </a:pPr>
            <a:r>
              <a:rPr lang="en-US" dirty="0"/>
              <a:t> There is a noticeable decrease in the percentage of transactions as the passenger count increases, suggesting that larger groups are less likely to use taxis or may opt for alternative payment methods.</a:t>
            </a:r>
          </a:p>
          <a:p>
            <a:pPr marL="285750" indent="-285750">
              <a:buFont typeface="Arial" panose="020B0604020202020204" pitchFamily="34" charset="0"/>
              <a:buChar char="•"/>
            </a:pPr>
            <a:r>
              <a:rPr lang="en-US" dirty="0"/>
              <a:t>These insights emphasize the importance of considering both payment method and passenger count when analyzing transaction data, as they provide valuable insights into customer behavior and preferences.</a:t>
            </a:r>
          </a:p>
          <a:p>
            <a:endParaRPr lang="en-US" dirty="0"/>
          </a:p>
        </p:txBody>
      </p:sp>
      <p:pic>
        <p:nvPicPr>
          <p:cNvPr id="15" name="Content Placeholder 14" descr="A graph of a bar chart&#10;&#10;Description automatically generated with medium confidence">
            <a:extLst>
              <a:ext uri="{FF2B5EF4-FFF2-40B4-BE49-F238E27FC236}">
                <a16:creationId xmlns:a16="http://schemas.microsoft.com/office/drawing/2014/main" id="{C1B5EC72-5CCF-AA52-58BD-F66D346E5E0A}"/>
              </a:ext>
            </a:extLst>
          </p:cNvPr>
          <p:cNvPicPr>
            <a:picLocks noGrp="1" noChangeAspect="1"/>
          </p:cNvPicPr>
          <p:nvPr>
            <p:ph sz="half" idx="1"/>
          </p:nvPr>
        </p:nvPicPr>
        <p:blipFill>
          <a:blip r:embed="rId3"/>
          <a:stretch>
            <a:fillRect/>
          </a:stretch>
        </p:blipFill>
        <p:spPr>
          <a:xfrm>
            <a:off x="818147" y="4267200"/>
            <a:ext cx="4700337" cy="2390776"/>
          </a:xfrm>
        </p:spPr>
      </p:pic>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17" name="Picture 16">
            <a:extLst>
              <a:ext uri="{FF2B5EF4-FFF2-40B4-BE49-F238E27FC236}">
                <a16:creationId xmlns:a16="http://schemas.microsoft.com/office/drawing/2014/main" id="{F4523DB4-88DA-A4B5-6DA5-047A7FFF1D57}"/>
              </a:ext>
            </a:extLst>
          </p:cNvPr>
          <p:cNvPicPr>
            <a:picLocks noChangeAspect="1"/>
          </p:cNvPicPr>
          <p:nvPr/>
        </p:nvPicPr>
        <p:blipFill>
          <a:blip r:embed="rId4"/>
          <a:stretch>
            <a:fillRect/>
          </a:stretch>
        </p:blipFill>
        <p:spPr>
          <a:xfrm>
            <a:off x="6177700" y="3955164"/>
            <a:ext cx="5083857" cy="2851766"/>
          </a:xfrm>
          <a:prstGeom prst="rect">
            <a:avLst/>
          </a:prstGeom>
        </p:spPr>
      </p:pic>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{7F3443B6-EA7F-48FB-A704-1072C5FBD5EE}tf78438558_win32</Template>
  <TotalTime>966</TotalTime>
  <Words>651</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Arial Black</vt:lpstr>
      <vt:lpstr>Calibri</vt:lpstr>
      <vt:lpstr>Sabon Next LT</vt:lpstr>
      <vt:lpstr>Custom</vt:lpstr>
      <vt:lpstr>MAXIMIZING REVENUE FOR DRIVERS  Through Payment Type</vt:lpstr>
      <vt:lpstr>agenda</vt:lpstr>
      <vt:lpstr>Problem Statement  In the fast-paced taxi booking sector, making the most of revenue is essential for long-term success and driver happiness. »  Our goal is to use data-driven insights to maximize revenue streams for taxi drivers in order to meet this need. Our research aims to determine whether payment methods have an impact on fare pricing by focusing on the relationship between payment type and fare amount..</vt:lpstr>
      <vt:lpstr>Research question</vt:lpstr>
      <vt:lpstr>Data Overview</vt:lpstr>
      <vt:lpstr>methodology</vt:lpstr>
      <vt:lpstr>Journey insight</vt:lpstr>
      <vt:lpstr>Preference of payment Types</vt:lpstr>
      <vt:lpstr>Passenger count analysis</vt:lpstr>
      <vt:lpstr>Hypothesis testing</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Anu hojoon</dc:creator>
  <cp:lastModifiedBy>Anu hojoon</cp:lastModifiedBy>
  <cp:revision>2</cp:revision>
  <dcterms:created xsi:type="dcterms:W3CDTF">2024-12-24T17:29:07Z</dcterms:created>
  <dcterms:modified xsi:type="dcterms:W3CDTF">2025-02-21T20:18:18Z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