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jpe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1.jpeg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36D2E-8770-0748-946C-45FA8B76B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f-ZA"/>
              <a:t> IMMUNITETGA TASIR ETUVCHI</a:t>
            </a:r>
            <a:r>
              <a:rPr lang="ru-RU"/>
              <a:t> </a:t>
            </a:r>
            <a:r>
              <a:rPr lang="af-ZA"/>
              <a:t>MODDALAR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61B676-A068-1A43-8DF8-F9B08B15E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1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B0062F-E10D-8544-B01B-515D58EB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80" y="852964"/>
            <a:ext cx="10589419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af-ZA" sz="2400"/>
              <a:t>Prodigiozan, pirogenal bakteriyalarning liposaxaridlari </a:t>
            </a:r>
          </a:p>
          <a:p>
            <a:pPr marL="0" indent="0">
              <a:buNone/>
            </a:pPr>
            <a:r>
              <a:rPr lang="af-ZA" sz="2400"/>
              <a:t>hisoblanadi, asosan B-limfotsitlar faolligini, antitelolar hosil bo'lishini, </a:t>
            </a:r>
          </a:p>
          <a:p>
            <a:pPr marL="0" indent="0">
              <a:buNone/>
            </a:pPr>
            <a:r>
              <a:rPr lang="af-ZA" sz="2400"/>
              <a:t>organizmning yuqumli omillarga nisbatan spetsifik barrvfa nospetsifik </a:t>
            </a:r>
          </a:p>
          <a:p>
            <a:pPr marL="0" indent="0">
              <a:buNone/>
            </a:pPr>
            <a:r>
              <a:rPr lang="af-ZA" sz="2400"/>
              <a:t>chidamligini oshiradi. Prodigiozan interferonni induktori hisoblanadi. </a:t>
            </a:r>
          </a:p>
          <a:p>
            <a:pPr marL="0" indent="0">
              <a:buNone/>
            </a:pPr>
            <a:r>
              <a:rPr lang="af-ZA" sz="2400"/>
              <a:t>Prodigiozan ko'proq yuqumli omillami yo'qotish, yallig'lanish </a:t>
            </a:r>
          </a:p>
          <a:p>
            <a:pPr marL="0" indent="0">
              <a:buNone/>
            </a:pPr>
            <a:r>
              <a:rPr lang="af-ZA" sz="2400"/>
              <a:t>ekssudatlarining so'rilishi, yaralarni bitirish uchun q^tlaqadi.</a:t>
            </a:r>
            <a:endParaRPr lang="ru-RU" sz="2400"/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822762F0-9D79-214B-8ED1-5A785710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40" y="4045742"/>
            <a:ext cx="3638550" cy="19431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A25DF9B-4AA5-0145-ACDA-560738CD3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12" y="4045742"/>
            <a:ext cx="3810000" cy="22193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65374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8D7AA9-0B01-054C-9AF6-E9CEEEBB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440530"/>
            <a:ext cx="100584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f-ZA" sz="2000"/>
              <a:t>Ko'pincha antibiotiklar bilan birga mushaklar orasiga yuboriladi, </a:t>
            </a:r>
          </a:p>
          <a:p>
            <a:pPr marL="0" indent="0">
              <a:buNone/>
            </a:pPr>
            <a:r>
              <a:rPr lang="af-ZA" sz="2000"/>
              <a:t>moddalar yuborilgandan keyin bir necha soat mobaynida harorat 37</a:t>
            </a:r>
            <a:r>
              <a:rPr lang="ru-RU" sz="2000"/>
              <a:t>Д0- </a:t>
            </a:r>
          </a:p>
          <a:p>
            <a:pPr marL="0" indent="0">
              <a:buNone/>
            </a:pPr>
            <a:r>
              <a:rPr lang="ru-RU" sz="2000"/>
              <a:t>38°</a:t>
            </a:r>
            <a:r>
              <a:rPr lang="af-ZA" sz="2000"/>
              <a:t>S darajaga ko'tarilishi, qorinda, yurakda og'riq paydo bo'lishi </a:t>
            </a:r>
          </a:p>
          <a:p>
            <a:pPr marL="0" indent="0">
              <a:buNone/>
            </a:pPr>
            <a:r>
              <a:rPr lang="af-ZA" sz="2000"/>
              <a:t>mumkin. Markaziy nerv sistemasi kasalliklarida, yurak va qon</a:t>
            </a:r>
            <a:endParaRPr lang="ru-RU" sz="2000"/>
          </a:p>
          <a:p>
            <a:pPr marL="0" indent="0">
              <a:buNone/>
            </a:pPr>
            <a:r>
              <a:rPr lang="af-ZA" sz="2000"/>
              <a:t>tomirlarining o‘tkir yetishmovchiligida prodigiozanni qoilash man </a:t>
            </a:r>
          </a:p>
          <a:p>
            <a:pPr marL="0" indent="0">
              <a:buNone/>
            </a:pPr>
            <a:r>
              <a:rPr lang="af-ZA" sz="2000"/>
              <a:t>etiladi. Organizmning himoya kuchlarini oshirish uchun bolalarga </a:t>
            </a:r>
          </a:p>
          <a:p>
            <a:pPr marL="0" indent="0">
              <a:buNone/>
            </a:pPr>
            <a:r>
              <a:rPr lang="af-ZA" sz="2000"/>
              <a:t>vitaminli moddalar - askorbinat kislota, retinol, tokoferol, piridoksin, </a:t>
            </a:r>
          </a:p>
          <a:p>
            <a:pPr marL="0" indent="0">
              <a:buNone/>
            </a:pPr>
            <a:r>
              <a:rPr lang="af-ZA" sz="2000"/>
              <a:t>riboflavin, tiaminlar ham qoilaniladi.</a:t>
            </a:r>
          </a:p>
          <a:p>
            <a:pPr marL="0" indent="0">
              <a:buNone/>
            </a:pPr>
            <a:endParaRPr lang="af-ZA" sz="2000"/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87EF8D56-BA77-7745-9C4F-629DCE65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44" y="4023836"/>
            <a:ext cx="6310313" cy="21912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8449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A48E6EA-3965-2D40-9C61-147044565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394" y="1500015"/>
            <a:ext cx="3048000" cy="385796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566EEC1-1D2C-4D41-A494-37BD64A6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81" y="481357"/>
            <a:ext cx="4362450" cy="4362450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CF57DF4F-BDEE-944C-BA1A-14DCFEAAC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6" y="2014194"/>
            <a:ext cx="2421732" cy="37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7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BE8A7-0EBF-3147-8555-26FB4BE1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 IMMUNODEPRESSANTLAR</a:t>
            </a:r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1582917-3ED5-CF4C-8576-4498C8EC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af-ZA" sz="2000"/>
              <a:t>Organizmni himoya kuchlarining oshishi ba’zi holatlarda salbiy </a:t>
            </a:r>
          </a:p>
          <a:p>
            <a:pPr marL="0" indent="0">
              <a:buNone/>
            </a:pPr>
            <a:r>
              <a:rPr lang="af-ZA" sz="2000"/>
              <a:t>ta’sir ko'rsatadi, masalan, ko'chirib o'tkazilgan to‘qimalar, a’zolaming </a:t>
            </a:r>
          </a:p>
          <a:p>
            <a:pPr marL="0" indent="0">
              <a:buNone/>
            </a:pPr>
            <a:r>
              <a:rPr lang="af-ZA" sz="2000"/>
              <a:t>ko‘chishi, antitelolar, autoimmun jarayonlar hosil boiishi mumkin. Shu </a:t>
            </a:r>
          </a:p>
          <a:p>
            <a:pPr marL="0" indent="0">
              <a:buNone/>
            </a:pPr>
            <a:r>
              <a:rPr lang="af-ZA" sz="2000"/>
              <a:t>holatlarda immunitetni pasaytiradigan immunodepressantlar qoilanadi. </a:t>
            </a:r>
          </a:p>
          <a:p>
            <a:pPr marL="0" indent="0">
              <a:buNone/>
            </a:pPr>
            <a:r>
              <a:rPr lang="af-ZA" sz="2000"/>
              <a:t>Glyukokortikoidlar, azatioprin va boshqa sitostatik moddalar </a:t>
            </a:r>
          </a:p>
          <a:p>
            <a:pPr marL="0" indent="0">
              <a:buNone/>
            </a:pPr>
            <a:r>
              <a:rPr lang="af-ZA" sz="2000"/>
              <a:t>immunodepressiv xususiyatga ega. Glyukokortikoidlar limfotsitlar, T - </a:t>
            </a:r>
          </a:p>
          <a:p>
            <a:pPr marL="0" indent="0">
              <a:buNone/>
            </a:pPr>
            <a:r>
              <a:rPr lang="af-ZA" sz="2000"/>
              <a:t>limfotsitlarning proliferatsiya bosqichini pasaytiradi, antigenni </a:t>
            </a:r>
          </a:p>
          <a:p>
            <a:pPr marL="0" indent="0">
              <a:buNone/>
            </a:pPr>
            <a:r>
              <a:rPr lang="af-ZA" sz="2000"/>
              <a:t>aniqlash, tanish qobiliyatim kamaytiradi. 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3373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67A200-8C73-A549-8446-F681AB3E8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81" y="650558"/>
            <a:ext cx="5707857" cy="39319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af-ZA" sz="2000"/>
              <a:t>Glyukokortikoidlar lizosoma </a:t>
            </a:r>
          </a:p>
          <a:p>
            <a:pPr marL="0" indent="0">
              <a:buNone/>
            </a:pPr>
            <a:r>
              <a:rPr lang="af-ZA" sz="2000"/>
              <a:t>membranalarinimustaqkamlaydi, qondagi T - limfotsitlami kamaytiradi, </a:t>
            </a:r>
          </a:p>
          <a:p>
            <a:pPr marL="0" indent="0">
              <a:buNone/>
            </a:pPr>
            <a:r>
              <a:rPr lang="af-ZA" sz="2000"/>
              <a:t>immunoglobulinni hosil boiishiga to'sqinlik qiladi. Sitostatik </a:t>
            </a:r>
          </a:p>
          <a:p>
            <a:pPr marL="0" indent="0">
              <a:buNone/>
            </a:pPr>
            <a:r>
              <a:rPr lang="af-ZA" sz="2000"/>
              <a:t>immunodepressantlar dezoksiribonuklein kislota, ribonuklein kislota </a:t>
            </a:r>
          </a:p>
          <a:p>
            <a:pPr marL="0" indent="0">
              <a:buNone/>
            </a:pPr>
            <a:r>
              <a:rPr lang="af-ZA" sz="2000"/>
              <a:t>va oqsillaming hosil boiishini susaytiradi. Immunodepressantlar </a:t>
            </a:r>
          </a:p>
          <a:p>
            <a:pPr marL="0" indent="0">
              <a:buNone/>
            </a:pPr>
            <a:r>
              <a:rPr lang="af-ZA" sz="2000"/>
              <a:t>antitelo hosil boiishini to‘xtata oladi, sust o‘tadigan allergiya, </a:t>
            </a:r>
          </a:p>
          <a:p>
            <a:pPr marL="0" indent="0">
              <a:buNone/>
            </a:pPr>
            <a:r>
              <a:rPr lang="af-ZA" sz="2000"/>
              <a:t>granulomalar bilan davom etadigan yalligianish, shuningdek, ko'chirib </a:t>
            </a:r>
          </a:p>
          <a:p>
            <a:pPr marL="0" indent="0">
              <a:buNone/>
            </a:pPr>
            <a:r>
              <a:rPr lang="af-ZA" sz="2000"/>
              <a:t>o‘tkazilgan a’zo va to'qimalaming ko‘chish jarayonlarini susaytiradi</a:t>
            </a:r>
            <a:endParaRPr lang="ru-RU" sz="2000"/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E65A2CAB-5651-5943-93E2-840A0DAB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282" y="558164"/>
            <a:ext cx="4500562" cy="532352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021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0D86CC-5EA3-6B4F-8ACB-25FD8D5A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94" y="972026"/>
            <a:ext cx="1005840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af-ZA" sz="2000"/>
              <a:t>Azatioprin-imuran kimyoviy tuzilishidan merkaptopuringa yaqin. </a:t>
            </a:r>
          </a:p>
          <a:p>
            <a:pPr marL="0" indent="0">
              <a:buNone/>
            </a:pPr>
            <a:r>
              <a:rPr lang="af-ZA" sz="2000"/>
              <a:t>Sitostatik hamda immunodepressiv xususiyati bor. Sitostatik ta’siri </a:t>
            </a:r>
          </a:p>
          <a:p>
            <a:pPr marL="0" indent="0">
              <a:buNone/>
            </a:pPr>
            <a:r>
              <a:rPr lang="af-ZA" sz="2000"/>
              <a:t>kamroq, immunodepressiv xususiyati merkaptopuringa nisbatan ustunroq. </a:t>
            </a:r>
          </a:p>
          <a:p>
            <a:pPr marL="0" indent="0">
              <a:buNone/>
            </a:pPr>
            <a:r>
              <a:rPr lang="af-ZA" sz="2000"/>
              <a:t>Yuqori miqdorda miya ko‘miginmg faoliyatini pasaytiradi, leykopeniya </a:t>
            </a:r>
          </a:p>
          <a:p>
            <a:pPr marL="0" indent="0">
              <a:buNone/>
            </a:pPr>
            <a:r>
              <a:rPr lang="af-ZA" sz="2000"/>
              <a:t>paydo qiladi. Azatioprin asosan a’zolar, to'qimalar ko'chirib o'tkazilganda, </a:t>
            </a:r>
          </a:p>
          <a:p>
            <a:pPr marL="0" indent="0">
              <a:buNone/>
            </a:pPr>
            <a:r>
              <a:rPr lang="af-ZA" sz="2000"/>
              <a:t>to'qimalar bir-biriga mos kelmaganda qo'llanadi, ba’zi autoimmun </a:t>
            </a:r>
          </a:p>
          <a:p>
            <a:pPr marL="0" indent="0">
              <a:buNone/>
            </a:pPr>
            <a:r>
              <a:rPr lang="af-ZA" sz="2000"/>
              <a:t>kasalliklarda - nospetsifik revmatoid poliartritlarda, yarali kolit, qizil </a:t>
            </a:r>
          </a:p>
          <a:p>
            <a:pPr marL="0" indent="0">
              <a:buNone/>
            </a:pPr>
            <a:r>
              <a:rPr lang="af-ZA" sz="2000"/>
              <a:t>volchankani davolashda ham qo'llanadi, davomli qo'Ilanilganda ta’siri </a:t>
            </a:r>
          </a:p>
          <a:p>
            <a:pPr marL="0" indent="0">
              <a:buNone/>
            </a:pPr>
            <a:r>
              <a:rPr lang="af-ZA" sz="2000"/>
              <a:t>sezilarli bo'ladi. Azatioprinning nojo'ya ta’sirlari: ko'ngil aynaydi, bemor </a:t>
            </a:r>
          </a:p>
          <a:p>
            <a:pPr marL="0" indent="0">
              <a:buNone/>
            </a:pPr>
            <a:r>
              <a:rPr lang="af-ZA" sz="2000"/>
              <a:t>qayt qiladi, ishtaha pasayadi, toksik gepatit hosil bo'lishi mumkin. 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54309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BBBE97-84A4-2845-80D1-946C29A42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44" y="864870"/>
            <a:ext cx="5529261" cy="5147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f-ZA" sz="2000"/>
              <a:t>Sandimmun-siklosporin yuqori darajada immunodepressiv xususiyatga</a:t>
            </a:r>
            <a:r>
              <a:rPr lang="ru-RU" sz="2000"/>
              <a:t> </a:t>
            </a:r>
            <a:r>
              <a:rPr lang="af-ZA" sz="2000"/>
              <a:t>ega, modda tanlab limfotsitlar faoliyatini o'zgartiradi, limfokininlaming</a:t>
            </a:r>
            <a:r>
              <a:rPr lang="ru-RU" sz="2000"/>
              <a:t> a</a:t>
            </a:r>
            <a:r>
              <a:rPr lang="af-ZA" sz="2000"/>
              <a:t>jralishini va ulaming o'ziga xos retseptorlar bilan bogianishini, Thujayralarni asosan T-xelperlarni hosil bo'lishini kamaytiradi.</a:t>
            </a:r>
            <a:r>
              <a:rPr lang="ru-RU" sz="2000"/>
              <a:t> </a:t>
            </a:r>
            <a:endParaRPr lang="af-ZA" sz="2000"/>
          </a:p>
          <a:p>
            <a:pPr marL="0" indent="0">
              <a:buNone/>
            </a:pPr>
            <a:r>
              <a:rPr lang="af-ZA" sz="2000"/>
              <a:t>Transplantatlarni ko'chishini oldini oladi, a’zolar va to'qimalar </a:t>
            </a:r>
            <a:r>
              <a:rPr lang="ru-RU" sz="2000"/>
              <a:t>ko'chirilgand</a:t>
            </a:r>
            <a:r>
              <a:rPr lang="af-ZA" sz="2000"/>
              <a:t>a qo'llanadi. Noxush asoratlar: jigar, me’da-ichak, buyraklar faoliyatini izdan chiqishi, milklarni qalinlashishi,</a:t>
            </a:r>
            <a:r>
              <a:rPr lang="ru-RU" sz="2000"/>
              <a:t> T</a:t>
            </a:r>
            <a:r>
              <a:rPr lang="af-ZA" sz="2000"/>
              <a:t>rombotsitopeniya, organizmda suyuqliklaming ushlanishi.</a:t>
            </a: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CE571DF5-99A9-3644-A571-1FB1B1127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3" y="957262"/>
            <a:ext cx="4714875" cy="4543425"/>
          </a:xfrm>
          <a:prstGeom prst="roundRect">
            <a:avLst/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03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8C4DAD-8FDE-5043-B602-48D2EF4C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65" y="936307"/>
            <a:ext cx="1098946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f-ZA" sz="2400"/>
              <a:t>Limfotsitlarga qarshi zardoblar - ALS ham immunodepressiv </a:t>
            </a:r>
          </a:p>
          <a:p>
            <a:pPr marL="0" indent="0">
              <a:buNone/>
            </a:pPr>
            <a:r>
              <a:rPr lang="af-ZA" sz="2400"/>
              <a:t>xususiyatga ega, asosan transplantatsion imimmitetning oldini olish va </a:t>
            </a:r>
          </a:p>
          <a:p>
            <a:pPr marL="0" indent="0">
              <a:buNone/>
            </a:pPr>
            <a:r>
              <a:rPr lang="af-ZA" sz="2400"/>
              <a:t>davolash uchun qoilanadi. Shu yo‘sinda antilimfolin-KR va batriden</a:t>
            </a:r>
          </a:p>
          <a:p>
            <a:pPr marL="0" indent="0">
              <a:buNone/>
            </a:pPr>
            <a:r>
              <a:rPr lang="af-ZA" sz="2400"/>
              <a:t>moddalar transplantatsion immunitetda qoilanadi.</a:t>
            </a: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D09BCDAA-877E-C64B-97ED-92F9F2596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209569"/>
            <a:ext cx="1574364" cy="27687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F4943C4-3CDA-024B-BC01-CFDE7344B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3143250"/>
            <a:ext cx="2528412" cy="25284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90FE4A1-829E-FE43-869D-161645353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202" y="3143250"/>
            <a:ext cx="3356015" cy="25284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2790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1B051-D6B7-AE41-B9C8-D0F994AA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206" y="393926"/>
            <a:ext cx="10058400" cy="2515960"/>
          </a:xfrm>
        </p:spPr>
        <p:txBody>
          <a:bodyPr>
            <a:normAutofit/>
          </a:bodyPr>
          <a:lstStyle/>
          <a:p>
            <a:pPr algn="ctr"/>
            <a:r>
              <a:rPr lang="ru-RU" sz="6000"/>
              <a:t>E'tiboringiz uchun </a:t>
            </a:r>
            <a:br>
              <a:rPr lang="ru-RU" sz="6000"/>
            </a:br>
            <a:r>
              <a:rPr lang="ru-RU" sz="6000"/>
              <a:t>raxmat 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1E852F-EDCB-414D-B009-1BA6507E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280" y="2612230"/>
            <a:ext cx="4745440" cy="35545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21934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D62C2-0272-AB4A-BE05-98F95218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f-ZA"/>
              <a:t> IMMUNOSTIMULATORLAR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477C6-AB2E-3E4F-BC97-447DAE22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/>
              <a:t>Timodn, </a:t>
            </a:r>
            <a:endParaRPr lang="ru-RU"/>
          </a:p>
          <a:p>
            <a:r>
              <a:rPr lang="af-ZA"/>
              <a:t>timalin, </a:t>
            </a:r>
            <a:endParaRPr lang="ru-RU"/>
          </a:p>
          <a:p>
            <a:r>
              <a:rPr lang="af-ZA"/>
              <a:t>T- aktivin, </a:t>
            </a:r>
            <a:endParaRPr lang="ru-RU"/>
          </a:p>
          <a:p>
            <a:r>
              <a:rPr lang="af-ZA"/>
              <a:t>immunomodulin, </a:t>
            </a:r>
            <a:endParaRPr lang="ru-RU"/>
          </a:p>
          <a:p>
            <a:r>
              <a:rPr lang="af-ZA"/>
              <a:t>interferon,</a:t>
            </a:r>
          </a:p>
          <a:p>
            <a:r>
              <a:rPr lang="af-ZA"/>
              <a:t>prodigiozan, </a:t>
            </a:r>
            <a:endParaRPr lang="ru-RU"/>
          </a:p>
          <a:p>
            <a:r>
              <a:rPr lang="af-ZA"/>
              <a:t>levamizol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E385AEC-3456-D047-898E-83961298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28" y="2011814"/>
            <a:ext cx="4426744" cy="349281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323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4D5D65-A48E-DE43-BC86-915D8C8F6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94" y="793433"/>
            <a:ext cx="100584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f-ZA" sz="2000"/>
              <a:t>Immunostimulyatorlar bolalar va kattalar organizmining himoya </a:t>
            </a:r>
          </a:p>
          <a:p>
            <a:pPr marL="0" indent="0">
              <a:buNone/>
            </a:pPr>
            <a:r>
              <a:rPr lang="af-ZA" sz="2000"/>
              <a:t>kuchlari susayib ketganda, yuqumli kasalliklarga, noxush omillarga </a:t>
            </a:r>
          </a:p>
          <a:p>
            <a:pPr marL="0" indent="0">
              <a:buNone/>
            </a:pPr>
            <a:r>
              <a:rPr lang="af-ZA" sz="2000"/>
              <a:t>chidamlilik pasayganda qoilanadi. Timus moddalari - timozin, timalin, </a:t>
            </a:r>
          </a:p>
          <a:p>
            <a:pPr marL="0" indent="0">
              <a:buNone/>
            </a:pPr>
            <a:r>
              <a:rPr lang="af-ZA" sz="2000"/>
              <a:t>T - aktivin o‘z nomi bilan T - limfotsitlami (timusga qaram) hajmini, </a:t>
            </a:r>
          </a:p>
          <a:p>
            <a:pPr marL="0" indent="0">
              <a:buNone/>
            </a:pPr>
            <a:r>
              <a:rPr lang="af-ZA" sz="2000"/>
              <a:t>regeneratsiya jarayonlarini oshiradi. Bu moddalar radiy nurlari, </a:t>
            </a:r>
          </a:p>
          <a:p>
            <a:pPr marL="0" indent="0">
              <a:buNone/>
            </a:pPr>
            <a:r>
              <a:rPr lang="af-ZA" sz="2000"/>
              <a:t>o‘smalarga qarshi ximioterapevtik moddalar bilan davolanganda hamda </a:t>
            </a:r>
          </a:p>
          <a:p>
            <a:pPr marL="0" indent="0">
              <a:buNone/>
            </a:pPr>
            <a:r>
              <a:rPr lang="af-ZA" sz="2000"/>
              <a:t>surunkali yalligianishda, yiringli jarayonlarda qoilanadi.</a:t>
            </a:r>
            <a:endParaRPr lang="ru-RU" sz="200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5682AFC-2ACD-A64D-A63C-AA0256040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69" y="4033360"/>
            <a:ext cx="5650706" cy="216979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09899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79572B1-F167-8C4D-8810-DA528E410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612" y="861219"/>
            <a:ext cx="9619107" cy="51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8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0E5A442-4D0C-2843-BD38-923C9160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03" y="686276"/>
            <a:ext cx="10922793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af-ZA" sz="2000"/>
              <a:t>Immunomodulin timusning yuqori darajada tozalangan </a:t>
            </a:r>
          </a:p>
          <a:p>
            <a:pPr marL="0" indent="0">
              <a:buNone/>
            </a:pPr>
            <a:r>
              <a:rPr lang="af-ZA" sz="2000"/>
              <a:t>peptidlaridan iborat, immun sistemani normallashtirish xususiyatiga </a:t>
            </a:r>
          </a:p>
          <a:p>
            <a:pPr marL="0" indent="0">
              <a:buNone/>
            </a:pPr>
            <a:r>
              <a:rPr lang="af-ZA" sz="2000"/>
              <a:t>ega. Immunodefitsitlarda, autoimmun jarayonlarda, qonda T </a:t>
            </a:r>
          </a:p>
          <a:p>
            <a:pPr marL="0" indent="0">
              <a:buNone/>
            </a:pPr>
            <a:r>
              <a:rPr lang="af-ZA" sz="2000"/>
              <a:t>limfotsitlarni, T - supressorlami, T - xelperlami, fagotsitlami tiklaydi; </a:t>
            </a:r>
          </a:p>
          <a:p>
            <a:pPr marL="0" indent="0">
              <a:buNone/>
            </a:pPr>
            <a:r>
              <a:rPr lang="af-ZA" sz="2000"/>
              <a:t>o‘zining a’zolariga, to'qimalarga qaratilgan immun jarayonlarini </a:t>
            </a:r>
          </a:p>
          <a:p>
            <a:pPr marL="0" indent="0">
              <a:buNone/>
            </a:pPr>
            <a:r>
              <a:rPr lang="af-ZA" sz="2000"/>
              <a:t>pasaytiradi. Immunomodulin mikroorganizmlarga (virus, bakteriya, </a:t>
            </a:r>
          </a:p>
          <a:p>
            <a:pPr marL="0" indent="0">
              <a:buNone/>
            </a:pPr>
            <a:r>
              <a:rPr lang="af-ZA" sz="2000"/>
              <a:t>parazit, zambunig') qarshi immun jarayonlarining, vaksinatsiyaning </a:t>
            </a:r>
          </a:p>
          <a:p>
            <a:pPr marL="0" indent="0">
              <a:buNone/>
            </a:pPr>
            <a:r>
              <a:rPr lang="af-ZA" sz="2000"/>
              <a:t>ta’sirini oshiradi, biostimullovchi, gemostimullovchi xususiyatlarga </a:t>
            </a:r>
          </a:p>
          <a:p>
            <a:pPr marL="0" indent="0">
              <a:buNone/>
            </a:pPr>
            <a:r>
              <a:rPr lang="af-ZA" sz="2000"/>
              <a:t>ega. Modda bolalar va kattalarda immunodefitsitlami, virusli gepatit, </a:t>
            </a:r>
          </a:p>
          <a:p>
            <a:pPr marL="0" indent="0">
              <a:buNone/>
            </a:pPr>
            <a:r>
              <a:rPr lang="af-ZA" sz="2000"/>
              <a:t>kollagenoz, yiringli-septik holatlarni, pnevmoniya, osteomielit va </a:t>
            </a:r>
          </a:p>
          <a:p>
            <a:pPr marL="0" indent="0">
              <a:buNone/>
            </a:pPr>
            <a:r>
              <a:rPr lang="af-ZA" sz="2000"/>
              <a:t>boshqa kasalliklami davolashda qoilanadi, zaharsiz, noxush asoratlar </a:t>
            </a:r>
          </a:p>
          <a:p>
            <a:pPr marL="0" indent="0">
              <a:buNone/>
            </a:pPr>
            <a:r>
              <a:rPr lang="af-ZA" sz="2000"/>
              <a:t>keltirmaydi, Toshkentdagi vaksina va zardoblar institutida olingan.</a:t>
            </a:r>
            <a:endParaRPr lang="ru-RU" sz="2000"/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DBC63292-B599-7C4A-9BEB-51B487BB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92" y="1226342"/>
            <a:ext cx="2362201" cy="39319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4329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BA62E7-8945-8A4E-8540-F85CFF84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7" y="805340"/>
            <a:ext cx="1005840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af-ZA"/>
              <a:t>Endogen immunostimulatorlardan interferonlar katta ahamiyatga </a:t>
            </a:r>
          </a:p>
          <a:p>
            <a:pPr marL="0" indent="0">
              <a:buNone/>
            </a:pPr>
            <a:r>
              <a:rPr lang="af-ZA"/>
              <a:t>ega. Virus bilan jarohatlangan hujayralar viruslaming ko‘payishiga </a:t>
            </a:r>
          </a:p>
          <a:p>
            <a:pPr marL="0" indent="0">
              <a:buNone/>
            </a:pPr>
            <a:r>
              <a:rPr lang="af-ZA"/>
              <a:t>to'sqinlik qiladigan alohida oqsil hosil qilishi va uning atrof muhitga </a:t>
            </a:r>
          </a:p>
          <a:p>
            <a:pPr marL="0" indent="0">
              <a:buNone/>
            </a:pPr>
            <a:r>
              <a:rPr lang="af-ZA"/>
              <a:t>ajralishi birinchi bor 1957-yilda aniqlangan. Bu oqsil interferon deb </a:t>
            </a:r>
          </a:p>
          <a:p>
            <a:pPr marL="0" indent="0">
              <a:buNone/>
            </a:pPr>
            <a:r>
              <a:rPr lang="af-ZA"/>
              <a:t>atalgan. Organizmda interferon qancha ko‘p hosil boisa, uning </a:t>
            </a:r>
          </a:p>
          <a:p>
            <a:pPr marL="0" indent="0">
              <a:buNone/>
            </a:pPr>
            <a:r>
              <a:rPr lang="af-ZA"/>
              <a:t>viruslarga qarshi himoya kuchi shunchalik oshadi. So'nggi maiumotlarga </a:t>
            </a:r>
          </a:p>
          <a:p>
            <a:pPr marL="0" indent="0">
              <a:buNone/>
            </a:pPr>
            <a:r>
              <a:rPr lang="af-ZA"/>
              <a:t>ko'ra, interferonning viruslarga qarshi ta’siri uning immun kuchlarini </a:t>
            </a:r>
          </a:p>
          <a:p>
            <a:pPr marL="0" indent="0">
              <a:buNone/>
            </a:pPr>
            <a:r>
              <a:rPr lang="af-ZA"/>
              <a:t>oshirishiga ham bogiiq. Interferon boshqa hujayrali mikroorganizmlarga</a:t>
            </a:r>
          </a:p>
          <a:p>
            <a:pPr marL="0" indent="0">
              <a:buNone/>
            </a:pPr>
            <a:r>
              <a:rPr lang="af-ZA"/>
              <a:t>- traxoma, bezgak plazmodiylariga, toksoplazmoz, rikketsiyalar, hatto </a:t>
            </a:r>
          </a:p>
          <a:p>
            <a:pPr marL="0" indent="0">
              <a:buNone/>
            </a:pPr>
            <a:r>
              <a:rPr lang="af-ZA"/>
              <a:t>onkogen viruslarga qarshi ta’sir qiladi. Immun kuchlarining oshirishi </a:t>
            </a:r>
          </a:p>
          <a:p>
            <a:pPr marL="0" indent="0">
              <a:buNone/>
            </a:pPr>
            <a:r>
              <a:rPr lang="af-ZA"/>
              <a:t>tufayli boshqa moddalar bilan birga gepatitlarni, ba’zi qon o'smalarini</a:t>
            </a:r>
          </a:p>
          <a:p>
            <a:pPr marL="0" indent="0">
              <a:buNone/>
            </a:pPr>
            <a:r>
              <a:rPr lang="af-ZA"/>
              <a:t>- mieloma, limfomalami davolashda qoilanadi.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7FA401EF-5CA6-4D49-B424-4B4CB28C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8840977" y="1049073"/>
            <a:ext cx="2854290" cy="458166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0537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CEDE27B-552A-F74C-A2C6-0FEA77E8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6" y="591027"/>
            <a:ext cx="8517732" cy="4973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f-ZA" sz="2000"/>
              <a:t>Immunostimulyatorlar sifatida pirimidin unumlaridan pentoksil,</a:t>
            </a:r>
          </a:p>
          <a:p>
            <a:pPr marL="0" indent="0">
              <a:buNone/>
            </a:pPr>
            <a:r>
              <a:rPr lang="af-ZA" sz="2000"/>
              <a:t>metiluratsil qo'llanadi, moddalar nuklein kislotalar va oqsillar </a:t>
            </a:r>
          </a:p>
          <a:p>
            <a:pPr marL="0" indent="0">
              <a:buNone/>
            </a:pPr>
            <a:r>
              <a:rPr lang="af-ZA" sz="2000"/>
              <a:t>makrofaglarini faolligini, lizotsim, interferon hosil bo'lishini, yangi </a:t>
            </a:r>
          </a:p>
          <a:p>
            <a:pPr marL="0" indent="0">
              <a:buNone/>
            </a:pPr>
            <a:r>
              <a:rPr lang="af-ZA" sz="2000"/>
              <a:t>to'qimalar paydo bo'lishini, yaralaming bitishini tezlashtiradi. </a:t>
            </a:r>
          </a:p>
          <a:p>
            <a:pPr marL="0" indent="0">
              <a:buNone/>
            </a:pPr>
            <a:r>
              <a:rPr lang="af-ZA" sz="2000"/>
              <a:t>Pirimidin unumlari tez-tez kasal bo'lib turadigan, infeksiyaga nisbatan </a:t>
            </a:r>
          </a:p>
          <a:p>
            <a:pPr marL="0" indent="0">
              <a:buNone/>
            </a:pPr>
            <a:r>
              <a:rPr lang="af-ZA" sz="2000"/>
              <a:t>chidamligi pasayib ketgan bolalami davolashda keng qo'llanadi. </a:t>
            </a:r>
          </a:p>
          <a:p>
            <a:pPr marL="0" indent="0">
              <a:buNone/>
            </a:pPr>
            <a:r>
              <a:rPr lang="af-ZA" sz="2000"/>
              <a:t>Immun kuchlarini oshirish uchun nukleinat natriy ham qo'llanadi, </a:t>
            </a:r>
          </a:p>
          <a:p>
            <a:pPr marL="0" indent="0">
              <a:buNone/>
            </a:pPr>
            <a:r>
              <a:rPr lang="af-ZA" sz="2000"/>
              <a:t>modda regeneratsiya jarayonlarini, gemopoez, T- va B - limfotsitlaming </a:t>
            </a:r>
          </a:p>
          <a:p>
            <a:pPr marL="0" indent="0">
              <a:buNone/>
            </a:pPr>
            <a:r>
              <a:rPr lang="af-ZA" sz="2000"/>
              <a:t>migratsiyasini, makrofaglar, fagotsitlar faoliyatini oshiradi.</a:t>
            </a:r>
            <a:endParaRPr lang="ru-RU" sz="2000"/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6A5547C0-A77A-3441-8311-EF61617F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438" y="983456"/>
            <a:ext cx="2562226" cy="45815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8365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25F448E-B91D-4C47-8865-7069C0FA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31" y="579119"/>
            <a:ext cx="10494169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af-ZA" sz="2000"/>
              <a:t>Levamizol (dekaris) - gijjalarga qarshi modda, shu bilan birga </a:t>
            </a:r>
          </a:p>
          <a:p>
            <a:pPr marL="0" indent="0">
              <a:buNone/>
            </a:pPr>
            <a:r>
              <a:rPr lang="af-ZA" sz="2000"/>
              <a:t>himoya kuchlarini oshirish xususiyatiga ham ega, modda T </a:t>
            </a:r>
          </a:p>
          <a:p>
            <a:pPr marL="0" indent="0">
              <a:buNone/>
            </a:pPr>
            <a:r>
              <a:rPr lang="af-ZA" sz="2000"/>
              <a:t>limfotsitlar, monotsit, makrofag va neytrofillar faolligini oshiradi. </a:t>
            </a:r>
          </a:p>
          <a:p>
            <a:pPr marL="0" indent="0">
              <a:buNone/>
            </a:pPr>
            <a:r>
              <a:rPr lang="af-ZA" sz="2000"/>
              <a:t>Levamizol T - limfotsitlar faoliyatini boshqarib boradi, ya’ni hujayrali </a:t>
            </a:r>
          </a:p>
          <a:p>
            <a:pPr marL="0" indent="0">
              <a:buNone/>
            </a:pPr>
            <a:r>
              <a:rPr lang="af-ZA" sz="2000"/>
              <a:t>immunitet jarayonlari pasayib ketganda ulami oshiradi, shuning </a:t>
            </a:r>
          </a:p>
          <a:p>
            <a:pPr marL="0" indent="0">
              <a:buNone/>
            </a:pPr>
            <a:r>
              <a:rPr lang="af-ZA" sz="2000"/>
              <a:t>uchun bu modda birlamchi va ikkilamchi immunodefitsit holatlarda, </a:t>
            </a:r>
          </a:p>
          <a:p>
            <a:pPr marL="0" indent="0">
              <a:buNone/>
            </a:pPr>
            <a:r>
              <a:rPr lang="af-ZA" sz="2000"/>
              <a:t>autoimmun kasalliklarda, surunkali va qaytalovchi infeksiyalarda, </a:t>
            </a:r>
          </a:p>
          <a:p>
            <a:pPr marL="0" indent="0">
              <a:buNone/>
            </a:pPr>
            <a:r>
              <a:rPr lang="af-ZA" sz="2000"/>
              <a:t>o'smalarda qo'llanadi. Levamizol boshqa moddalar bilan birga </a:t>
            </a:r>
          </a:p>
          <a:p>
            <a:pPr marL="0" indent="0">
              <a:buNone/>
            </a:pPr>
            <a:r>
              <a:rPr lang="af-ZA" sz="2000"/>
              <a:t>surunkali ikkilamchi T- va B-limfotsitlaming kamayishi, ikkilamchi </a:t>
            </a:r>
          </a:p>
          <a:p>
            <a:pPr marL="0" indent="0">
              <a:buNone/>
            </a:pPr>
            <a:r>
              <a:rPr lang="af-ZA" sz="2000"/>
              <a:t>immunodefitsit bilan bog'liq surunkali va qaytalovchi infeksiyalarda, </a:t>
            </a:r>
          </a:p>
          <a:p>
            <a:pPr marL="0" indent="0">
              <a:buNone/>
            </a:pPr>
            <a:r>
              <a:rPr lang="af-ZA" sz="2000"/>
              <a:t>o'smalarda qo'llanadi.</a:t>
            </a:r>
            <a:endParaRPr lang="ru-RU" sz="2000"/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0854CD7D-3605-6641-BC34-1F622BBD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031" y="719666"/>
            <a:ext cx="2672038" cy="54186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3020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715E48-729F-3248-8294-AA646C90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93" y="852964"/>
            <a:ext cx="10434638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af-ZA" sz="2000"/>
              <a:t>Levamizolni immunostimulyator sifatida faqat hujayrali Timmunitet kamayganda, T-limfotsitlaming miqdorini puxta aniqlab </a:t>
            </a:r>
          </a:p>
          <a:p>
            <a:pPr marL="0" indent="0">
              <a:buNone/>
            </a:pPr>
            <a:r>
              <a:rPr lang="af-ZA" sz="2000"/>
              <a:t>qo'llash kerak, aks holda, levamizol himoya kuchlarini oshirish </a:t>
            </a:r>
          </a:p>
          <a:p>
            <a:pPr marL="0" indent="0">
              <a:buNone/>
            </a:pPr>
            <a:r>
              <a:rPr lang="af-ZA" sz="2000"/>
              <a:t>o'rniga ulami kamaytirib yuboradi - immunodepressiv ta’sir </a:t>
            </a:r>
          </a:p>
          <a:p>
            <a:pPr marL="0" indent="0">
              <a:buNone/>
            </a:pPr>
            <a:r>
              <a:rPr lang="af-ZA" sz="2000"/>
              <a:t>ko'rsatadi.</a:t>
            </a:r>
          </a:p>
          <a:p>
            <a:pPr marL="0" indent="0">
              <a:buNone/>
            </a:pPr>
            <a:r>
              <a:rPr lang="af-ZA" sz="2000"/>
              <a:t>Levamizol bir marta qo'llanganda salbiy ta’sir qilmaydi, takror </a:t>
            </a:r>
          </a:p>
          <a:p>
            <a:pPr marL="0" indent="0">
              <a:buNone/>
            </a:pPr>
            <a:r>
              <a:rPr lang="af-ZA" sz="2000"/>
              <a:t>qo'llanganda bosh og'rishi, bosh aylanishi, uyqusizlik, bezovtalik, </a:t>
            </a:r>
          </a:p>
          <a:p>
            <a:pPr marL="0" indent="0">
              <a:buNone/>
            </a:pPr>
            <a:r>
              <a:rPr lang="af-ZA" sz="2000"/>
              <a:t>haroratning ko'tarilishi, dispeptik holatlar va agranulotsitoz yuz berishi </a:t>
            </a:r>
          </a:p>
          <a:p>
            <a:pPr marL="0" indent="0">
              <a:buNone/>
            </a:pPr>
            <a:r>
              <a:rPr lang="af-ZA" sz="2000"/>
              <a:t>mumkin. Davolash davrida leykotsitlar miqdori 3000 dan kamayib </a:t>
            </a:r>
          </a:p>
          <a:p>
            <a:pPr marL="0" indent="0">
              <a:buNone/>
            </a:pPr>
            <a:r>
              <a:rPr lang="af-ZA" sz="2000"/>
              <a:t>ketsa, levamizolni qo'llash to'xtatiladi.</a:t>
            </a:r>
            <a:endParaRPr lang="ru-RU" sz="200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61A6F72-770E-824E-B9EE-81BF235A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782" y="4529136"/>
            <a:ext cx="3933825" cy="18478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58804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Савон</vt:lpstr>
      <vt:lpstr> IMMUNITETGA TASIR ETUVCHI MODDALAR</vt:lpstr>
      <vt:lpstr> IMMUNOSTIMULATORLAR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IMMUNODEPRESSANTLAR</vt:lpstr>
      <vt:lpstr>Презентация PowerPoint</vt:lpstr>
      <vt:lpstr>Презентация PowerPoint</vt:lpstr>
      <vt:lpstr>Презентация PowerPoint</vt:lpstr>
      <vt:lpstr>Презентация PowerPoint</vt:lpstr>
      <vt:lpstr>E'tiboringiz uchun  raxmat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IMMUNITETGA TASIR ETUVCHI MODDALAR</dc:title>
  <cp:revision>2</cp:revision>
  <dcterms:modified xsi:type="dcterms:W3CDTF">2019-03-17T21:13:50Z</dcterms:modified>
</cp:coreProperties>
</file>