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9" autoAdjust="0"/>
    <p:restoredTop sz="94660"/>
  </p:normalViewPr>
  <p:slideViewPr>
    <p:cSldViewPr>
      <p:cViewPr varScale="1">
        <p:scale>
          <a:sx n="67" d="100"/>
          <a:sy n="67" d="100"/>
        </p:scale>
        <p:origin x="-5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8C7-EE72-4DDC-A7C5-E615CE3BC562}" type="datetimeFigureOut">
              <a:rPr lang="ru-RU" smtClean="0"/>
              <a:t>02.09.2016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3619-6265-46B2-AC57-11DF72E45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23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8C7-EE72-4DDC-A7C5-E615CE3BC562}" type="datetimeFigureOut">
              <a:rPr lang="ru-RU" smtClean="0"/>
              <a:t>02.09.2016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3619-6265-46B2-AC57-11DF72E45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62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8C7-EE72-4DDC-A7C5-E615CE3BC562}" type="datetimeFigureOut">
              <a:rPr lang="ru-RU" smtClean="0"/>
              <a:t>02.09.2016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3619-6265-46B2-AC57-11DF72E45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46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8C7-EE72-4DDC-A7C5-E615CE3BC562}" type="datetimeFigureOut">
              <a:rPr lang="ru-RU" smtClean="0"/>
              <a:t>02.09.2016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3619-6265-46B2-AC57-11DF72E45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85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8C7-EE72-4DDC-A7C5-E615CE3BC562}" type="datetimeFigureOut">
              <a:rPr lang="ru-RU" smtClean="0"/>
              <a:t>02.09.2016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3619-6265-46B2-AC57-11DF72E45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75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8C7-EE72-4DDC-A7C5-E615CE3BC562}" type="datetimeFigureOut">
              <a:rPr lang="ru-RU" smtClean="0"/>
              <a:t>02.09.2016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3619-6265-46B2-AC57-11DF72E45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25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8C7-EE72-4DDC-A7C5-E615CE3BC562}" type="datetimeFigureOut">
              <a:rPr lang="ru-RU" smtClean="0"/>
              <a:t>02.09.2016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3619-6265-46B2-AC57-11DF72E45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88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8C7-EE72-4DDC-A7C5-E615CE3BC562}" type="datetimeFigureOut">
              <a:rPr lang="ru-RU" smtClean="0"/>
              <a:t>02.09.2016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3619-6265-46B2-AC57-11DF72E45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3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8C7-EE72-4DDC-A7C5-E615CE3BC562}" type="datetimeFigureOut">
              <a:rPr lang="ru-RU" smtClean="0"/>
              <a:t>02.09.2016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3619-6265-46B2-AC57-11DF72E45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32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8C7-EE72-4DDC-A7C5-E615CE3BC562}" type="datetimeFigureOut">
              <a:rPr lang="ru-RU" smtClean="0"/>
              <a:t>02.09.2016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3619-6265-46B2-AC57-11DF72E45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75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8C7-EE72-4DDC-A7C5-E615CE3BC562}" type="datetimeFigureOut">
              <a:rPr lang="ru-RU" smtClean="0"/>
              <a:t>02.09.2016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3619-6265-46B2-AC57-11DF72E45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44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A8C7-EE72-4DDC-A7C5-E615CE3BC562}" type="datetimeFigureOut">
              <a:rPr lang="ru-RU" smtClean="0"/>
              <a:t>02.09.2016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3619-6265-46B2-AC57-11DF72E45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01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и структуры данных – 2-ой курс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1.  Потоки: введение.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433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Форда-</a:t>
            </a:r>
            <a:r>
              <a:rPr lang="ru-RU" dirty="0" err="1" smtClean="0"/>
              <a:t>Фалкерсона</a:t>
            </a:r>
            <a:r>
              <a:rPr lang="ru-RU" dirty="0" smtClean="0"/>
              <a:t> - 2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Пусть </a:t>
            </a:r>
            <a:r>
              <a:rPr lang="en-US" dirty="0" err="1"/>
              <a:t>G</a:t>
            </a:r>
            <a:r>
              <a:rPr lang="en-US" baseline="-25000" dirty="0" err="1"/>
              <a:t>f</a:t>
            </a:r>
            <a:r>
              <a:rPr lang="en-US" baseline="-25000" dirty="0"/>
              <a:t> </a:t>
            </a:r>
            <a:r>
              <a:rPr lang="en-US" dirty="0" smtClean="0"/>
              <a:t>– </a:t>
            </a:r>
            <a:r>
              <a:rPr lang="ru-RU" dirty="0" smtClean="0"/>
              <a:t>остаточная сеть, и в ней нет увеличивающих путей;</a:t>
            </a:r>
          </a:p>
          <a:p>
            <a:r>
              <a:rPr lang="ru-RU" dirty="0" smtClean="0"/>
              <a:t>Пусть </a:t>
            </a:r>
            <a:r>
              <a:rPr lang="en-US" dirty="0" smtClean="0"/>
              <a:t>S = {v</a:t>
            </a:r>
            <a:r>
              <a:rPr lang="ru-RU" dirty="0" smtClean="0"/>
              <a:t>∈</a:t>
            </a:r>
            <a:r>
              <a:rPr lang="en-US" dirty="0" smtClean="0"/>
              <a:t>V|</a:t>
            </a:r>
            <a:r>
              <a:rPr lang="ru-RU" dirty="0" smtClean="0"/>
              <a:t>существует путь от </a:t>
            </a:r>
            <a:r>
              <a:rPr lang="en-US" dirty="0" smtClean="0"/>
              <a:t>s </a:t>
            </a:r>
            <a:r>
              <a:rPr lang="ru-RU" dirty="0" smtClean="0"/>
              <a:t>до </a:t>
            </a:r>
            <a:r>
              <a:rPr lang="en-US" dirty="0"/>
              <a:t>v</a:t>
            </a:r>
            <a:r>
              <a:rPr lang="en-US" dirty="0" smtClean="0"/>
              <a:t>}, T = V\S</a:t>
            </a:r>
            <a:r>
              <a:rPr lang="ru-RU" dirty="0" smtClean="0"/>
              <a:t>;</a:t>
            </a:r>
          </a:p>
          <a:p>
            <a:r>
              <a:rPr lang="ru-RU" dirty="0" smtClean="0"/>
              <a:t>По определению множества </a:t>
            </a:r>
            <a:r>
              <a:rPr lang="en-US" dirty="0" smtClean="0"/>
              <a:t>S: 1) t</a:t>
            </a:r>
            <a:r>
              <a:rPr lang="ru-RU" dirty="0" smtClean="0"/>
              <a:t>∉</a:t>
            </a:r>
            <a:r>
              <a:rPr lang="en-US" dirty="0" smtClean="0"/>
              <a:t>S; 2) </a:t>
            </a:r>
            <a:r>
              <a:rPr lang="ru-RU" dirty="0" smtClean="0"/>
              <a:t>∀</a:t>
            </a:r>
            <a:r>
              <a:rPr lang="en-US" dirty="0" smtClean="0"/>
              <a:t>u</a:t>
            </a:r>
            <a:r>
              <a:rPr lang="ru-RU" dirty="0" smtClean="0"/>
              <a:t> ∈</a:t>
            </a:r>
            <a:r>
              <a:rPr lang="en-US" dirty="0" smtClean="0"/>
              <a:t>S</a:t>
            </a:r>
            <a:r>
              <a:rPr lang="en-US" smtClean="0"/>
              <a:t>, v</a:t>
            </a:r>
            <a:r>
              <a:rPr lang="ru-RU" smtClean="0"/>
              <a:t>∈</a:t>
            </a:r>
            <a:r>
              <a:rPr lang="en-US" dirty="0" smtClean="0"/>
              <a:t>T: f(u, v) = c(u, v);</a:t>
            </a:r>
          </a:p>
          <a:p>
            <a:r>
              <a:rPr lang="ru-RU" dirty="0" smtClean="0"/>
              <a:t>Следовательно, </a:t>
            </a:r>
            <a:r>
              <a:rPr lang="en-US" dirty="0" smtClean="0"/>
              <a:t>(S,</a:t>
            </a:r>
            <a:r>
              <a:rPr lang="ru-RU" dirty="0" smtClean="0"/>
              <a:t> </a:t>
            </a:r>
            <a:r>
              <a:rPr lang="en-US" dirty="0" smtClean="0"/>
              <a:t>T)-</a:t>
            </a:r>
            <a:r>
              <a:rPr lang="ru-RU" dirty="0" smtClean="0"/>
              <a:t>разрез, причем </a:t>
            </a:r>
            <a:r>
              <a:rPr lang="en-US" dirty="0" smtClean="0"/>
              <a:t>|f| = f(S, T) = c(S, T); </a:t>
            </a:r>
            <a:r>
              <a:rPr lang="ru-RU" dirty="0" smtClean="0"/>
              <a:t>полученный результат завершает доказательство теоремы.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7787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/>
          </a:bodyPr>
          <a:lstStyle/>
          <a:p>
            <a:r>
              <a:rPr lang="ru-RU" dirty="0" smtClean="0"/>
              <a:t>Транспортная сеть: 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904656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 smtClean="0"/>
              <a:t>Транспортная сеть</a:t>
            </a:r>
            <a:r>
              <a:rPr lang="en-US" b="1" dirty="0" smtClean="0"/>
              <a:t> (</a:t>
            </a:r>
            <a:r>
              <a:rPr lang="ru-RU" b="1" dirty="0" smtClean="0"/>
              <a:t>сеть)</a:t>
            </a:r>
            <a:r>
              <a:rPr lang="en-US" b="1" dirty="0" smtClean="0"/>
              <a:t> G(V, E)</a:t>
            </a:r>
            <a:r>
              <a:rPr lang="en-US" dirty="0" smtClean="0"/>
              <a:t> – </a:t>
            </a:r>
            <a:r>
              <a:rPr lang="ru-RU" dirty="0" smtClean="0"/>
              <a:t>ориентированный граф, в котором:</a:t>
            </a:r>
          </a:p>
          <a:p>
            <a:pPr marL="457200" lvl="1" indent="0">
              <a:buNone/>
            </a:pPr>
            <a:r>
              <a:rPr lang="ru-RU" dirty="0" smtClean="0"/>
              <a:t>1) каждое ребро (</a:t>
            </a:r>
            <a:r>
              <a:rPr lang="en-US" dirty="0" smtClean="0"/>
              <a:t>u, v) </a:t>
            </a:r>
            <a:r>
              <a:rPr lang="ru-RU" dirty="0" smtClean="0"/>
              <a:t>ϵ</a:t>
            </a:r>
            <a:r>
              <a:rPr lang="en-US" dirty="0" smtClean="0"/>
              <a:t> E </a:t>
            </a:r>
            <a:r>
              <a:rPr lang="ru-RU" dirty="0" smtClean="0"/>
              <a:t>имеет неотрицательную </a:t>
            </a:r>
            <a:r>
              <a:rPr lang="ru-RU" b="1" dirty="0" smtClean="0"/>
              <a:t>пропускную способность</a:t>
            </a:r>
            <a:r>
              <a:rPr lang="ru-RU" dirty="0" smtClean="0"/>
              <a:t> </a:t>
            </a:r>
            <a:r>
              <a:rPr lang="ru-RU" b="1" dirty="0" smtClean="0"/>
              <a:t>с(</a:t>
            </a:r>
            <a:r>
              <a:rPr lang="en-US" b="1" dirty="0" smtClean="0"/>
              <a:t>u, v)</a:t>
            </a:r>
            <a:r>
              <a:rPr lang="en-US" dirty="0" smtClean="0"/>
              <a:t> </a:t>
            </a:r>
            <a:r>
              <a:rPr lang="ru-RU" dirty="0" smtClean="0"/>
              <a:t>≥</a:t>
            </a:r>
            <a:r>
              <a:rPr lang="en-US" dirty="0" smtClean="0"/>
              <a:t> 0;</a:t>
            </a:r>
          </a:p>
          <a:p>
            <a:pPr marL="457200" lvl="1" indent="0">
              <a:buNone/>
            </a:pPr>
            <a:r>
              <a:rPr lang="ru-RU" dirty="0" smtClean="0"/>
              <a:t>2) если (</a:t>
            </a:r>
            <a:r>
              <a:rPr lang="en-US" dirty="0" smtClean="0"/>
              <a:t>u, v)</a:t>
            </a:r>
            <a:r>
              <a:rPr lang="ru-RU" dirty="0" smtClean="0"/>
              <a:t> ∉</a:t>
            </a:r>
            <a:r>
              <a:rPr lang="en-US" dirty="0" smtClean="0"/>
              <a:t> E, </a:t>
            </a:r>
            <a:r>
              <a:rPr lang="ru-RU" dirty="0" smtClean="0"/>
              <a:t>то с(</a:t>
            </a:r>
            <a:r>
              <a:rPr lang="en-US" dirty="0" smtClean="0"/>
              <a:t>u, v)</a:t>
            </a:r>
            <a:r>
              <a:rPr lang="ru-RU" dirty="0" smtClean="0"/>
              <a:t> </a:t>
            </a:r>
            <a:r>
              <a:rPr lang="en-US" dirty="0" smtClean="0"/>
              <a:t>:= 0; </a:t>
            </a:r>
            <a:r>
              <a:rPr lang="ru-RU" dirty="0" smtClean="0"/>
              <a:t>будем считать, что петли и кратные ребра в сети отсутствуют;</a:t>
            </a:r>
          </a:p>
          <a:p>
            <a:pPr marL="457200" lvl="1" indent="0">
              <a:buNone/>
            </a:pPr>
            <a:r>
              <a:rPr lang="ru-RU" dirty="0" smtClean="0"/>
              <a:t>3) Выделены две различные вершины: </a:t>
            </a:r>
            <a:r>
              <a:rPr lang="ru-RU" b="1" dirty="0" smtClean="0"/>
              <a:t>исток</a:t>
            </a:r>
            <a:r>
              <a:rPr lang="ru-RU" dirty="0" smtClean="0"/>
              <a:t>(</a:t>
            </a:r>
            <a:r>
              <a:rPr lang="en-US" dirty="0" smtClean="0"/>
              <a:t>source, s) </a:t>
            </a:r>
            <a:r>
              <a:rPr lang="ru-RU" dirty="0" smtClean="0"/>
              <a:t>и </a:t>
            </a:r>
            <a:r>
              <a:rPr lang="ru-RU" b="1" dirty="0" smtClean="0"/>
              <a:t>сток</a:t>
            </a:r>
            <a:r>
              <a:rPr lang="ru-RU" dirty="0" smtClean="0"/>
              <a:t>(</a:t>
            </a:r>
            <a:r>
              <a:rPr lang="en-US" dirty="0" smtClean="0"/>
              <a:t>sink, t).</a:t>
            </a:r>
            <a:endParaRPr lang="ru-RU" dirty="0"/>
          </a:p>
          <a:p>
            <a:r>
              <a:rPr lang="ru-RU" dirty="0" smtClean="0"/>
              <a:t>Пример: карта трубопровода:</a:t>
            </a:r>
          </a:p>
          <a:p>
            <a:pPr lvl="1"/>
            <a:r>
              <a:rPr lang="ru-RU" dirty="0"/>
              <a:t>в</a:t>
            </a:r>
            <a:r>
              <a:rPr lang="ru-RU" dirty="0" smtClean="0"/>
              <a:t>ершины – пункты перераспределения воды;</a:t>
            </a:r>
          </a:p>
          <a:p>
            <a:pPr lvl="1"/>
            <a:r>
              <a:rPr lang="ru-RU" dirty="0" smtClean="0"/>
              <a:t>ребра – трубы, соединяющие вершины; </a:t>
            </a:r>
          </a:p>
          <a:p>
            <a:pPr lvl="1"/>
            <a:r>
              <a:rPr lang="ru-RU" dirty="0"/>
              <a:t>п</a:t>
            </a:r>
            <a:r>
              <a:rPr lang="ru-RU" dirty="0" smtClean="0"/>
              <a:t>ропускная способность  - количество воды, которое может течь в трубе в </a:t>
            </a:r>
            <a:r>
              <a:rPr lang="ru-RU" b="1" dirty="0" smtClean="0"/>
              <a:t>единицу времени</a:t>
            </a:r>
            <a:r>
              <a:rPr lang="ru-RU" dirty="0" smtClean="0"/>
              <a:t>;</a:t>
            </a:r>
          </a:p>
          <a:p>
            <a:r>
              <a:rPr lang="ru-RU" dirty="0" smtClean="0"/>
              <a:t>Задача: Какое же максимальное количество воды может перетекать из исток в сток в единицу времени?</a:t>
            </a:r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533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784976" cy="980728"/>
          </a:xfrm>
        </p:spPr>
        <p:txBody>
          <a:bodyPr/>
          <a:lstStyle/>
          <a:p>
            <a:r>
              <a:rPr lang="ru-RU" dirty="0" smtClean="0"/>
              <a:t>Поток: 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smtClean="0"/>
              <a:t>Поток</a:t>
            </a:r>
            <a:r>
              <a:rPr lang="ru-RU" dirty="0" smtClean="0"/>
              <a:t> в сети </a:t>
            </a:r>
            <a:r>
              <a:rPr lang="en-US" dirty="0" smtClean="0"/>
              <a:t>G = (V, E)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функция </a:t>
            </a:r>
            <a:r>
              <a:rPr lang="en-US" dirty="0" smtClean="0"/>
              <a:t>f: V</a:t>
            </a:r>
            <a:r>
              <a:rPr lang="ru-RU" dirty="0" smtClean="0"/>
              <a:t>×</a:t>
            </a:r>
            <a:r>
              <a:rPr lang="en-US" dirty="0" smtClean="0"/>
              <a:t>V </a:t>
            </a:r>
            <a:r>
              <a:rPr lang="ru-RU" dirty="0" smtClean="0"/>
              <a:t>→</a:t>
            </a:r>
            <a:r>
              <a:rPr lang="en-US" dirty="0" smtClean="0"/>
              <a:t> </a:t>
            </a:r>
            <a:r>
              <a:rPr lang="ru-RU" dirty="0" smtClean="0"/>
              <a:t>ℝ</a:t>
            </a:r>
            <a:r>
              <a:rPr lang="en-US" dirty="0" smtClean="0"/>
              <a:t>, </a:t>
            </a:r>
            <a:r>
              <a:rPr lang="ru-RU" dirty="0" smtClean="0"/>
              <a:t>удовлетворяющая следующим свойствам:</a:t>
            </a:r>
          </a:p>
          <a:p>
            <a:pPr marL="971550" lvl="1" indent="-514350">
              <a:buFont typeface="Arial" panose="020B0604020202020204" pitchFamily="34" charset="0"/>
              <a:buAutoNum type="arabicParenR"/>
            </a:pPr>
            <a:r>
              <a:rPr lang="ru-RU" dirty="0" smtClean="0"/>
              <a:t>Антисимметричность:</a:t>
            </a:r>
            <a:r>
              <a:rPr lang="ru-RU" dirty="0"/>
              <a:t> </a:t>
            </a:r>
            <a:r>
              <a:rPr lang="en-US" dirty="0" smtClean="0"/>
              <a:t>f(u, v) = -f(v, u);</a:t>
            </a:r>
            <a:endParaRPr lang="ru-RU" dirty="0" smtClean="0"/>
          </a:p>
          <a:p>
            <a:pPr marL="971550" lvl="1" indent="-514350">
              <a:buAutoNum type="arabicParenR"/>
            </a:pPr>
            <a:r>
              <a:rPr lang="ru-RU" dirty="0" smtClean="0"/>
              <a:t>Ограничение потока: </a:t>
            </a:r>
            <a:r>
              <a:rPr lang="en-US" dirty="0" smtClean="0"/>
              <a:t>f(u, v) </a:t>
            </a:r>
            <a:r>
              <a:rPr lang="ru-RU" dirty="0" smtClean="0"/>
              <a:t>⩽</a:t>
            </a:r>
            <a:r>
              <a:rPr lang="en-US" dirty="0" smtClean="0"/>
              <a:t> c(u, v);</a:t>
            </a:r>
            <a:endParaRPr lang="ru-RU" dirty="0" smtClean="0"/>
          </a:p>
          <a:p>
            <a:pPr marL="971550" lvl="1" indent="-514350">
              <a:buAutoNum type="arabicParenR"/>
            </a:pPr>
            <a:r>
              <a:rPr lang="ru-RU" dirty="0" smtClean="0"/>
              <a:t>Сохранение потока: для всех </a:t>
            </a:r>
            <a:r>
              <a:rPr lang="en-US" dirty="0" smtClean="0"/>
              <a:t>u </a:t>
            </a:r>
            <a:r>
              <a:rPr lang="ru-RU" dirty="0" smtClean="0"/>
              <a:t>∈</a:t>
            </a:r>
            <a:r>
              <a:rPr lang="en-US" dirty="0" smtClean="0"/>
              <a:t> V\{s, t} </a:t>
            </a:r>
            <a:r>
              <a:rPr lang="ru-RU" dirty="0" smtClean="0"/>
              <a:t>должно выполняться: ∑</a:t>
            </a:r>
            <a:r>
              <a:rPr lang="en-US" dirty="0" smtClean="0"/>
              <a:t>{f(u, </a:t>
            </a:r>
            <a:r>
              <a:rPr lang="en-US" dirty="0"/>
              <a:t>v</a:t>
            </a:r>
            <a:r>
              <a:rPr lang="en-US" dirty="0" smtClean="0"/>
              <a:t>) | v</a:t>
            </a:r>
            <a:r>
              <a:rPr lang="ru-RU" dirty="0" smtClean="0"/>
              <a:t>∈</a:t>
            </a:r>
            <a:r>
              <a:rPr lang="en-US" dirty="0" smtClean="0"/>
              <a:t>V} = 0.</a:t>
            </a:r>
          </a:p>
          <a:p>
            <a:pPr marL="571500" indent="-514350"/>
            <a:r>
              <a:rPr lang="ru-RU" b="1" dirty="0" smtClean="0"/>
              <a:t>Величина</a:t>
            </a:r>
            <a:r>
              <a:rPr lang="ru-RU" dirty="0" smtClean="0"/>
              <a:t> потока:</a:t>
            </a:r>
            <a:endParaRPr lang="en-US" dirty="0"/>
          </a:p>
          <a:p>
            <a:pPr marL="971550" lvl="1" indent="-514350"/>
            <a:r>
              <a:rPr lang="ru-RU" dirty="0" smtClean="0"/>
              <a:t>Опр.1: </a:t>
            </a:r>
            <a:r>
              <a:rPr lang="en-US" dirty="0" smtClean="0"/>
              <a:t>|f|</a:t>
            </a:r>
            <a:r>
              <a:rPr lang="ru-RU" dirty="0" smtClean="0"/>
              <a:t> = ∑</a:t>
            </a:r>
            <a:r>
              <a:rPr lang="en-US" dirty="0" smtClean="0"/>
              <a:t>{f(</a:t>
            </a:r>
            <a:r>
              <a:rPr lang="en-US" dirty="0"/>
              <a:t>s</a:t>
            </a:r>
            <a:r>
              <a:rPr lang="en-US" dirty="0" smtClean="0"/>
              <a:t>, u) | u</a:t>
            </a:r>
            <a:r>
              <a:rPr lang="ru-RU" dirty="0" smtClean="0"/>
              <a:t>∈</a:t>
            </a:r>
            <a:r>
              <a:rPr lang="en-US" dirty="0" smtClean="0"/>
              <a:t>V}</a:t>
            </a:r>
            <a:r>
              <a:rPr lang="ru-RU" dirty="0" smtClean="0"/>
              <a:t> («сколько воды вытекает из истока»);</a:t>
            </a:r>
            <a:endParaRPr lang="en-US" dirty="0" smtClean="0"/>
          </a:p>
          <a:p>
            <a:pPr marL="971550" lvl="1" indent="-514350"/>
            <a:r>
              <a:rPr lang="ru-RU" dirty="0" smtClean="0"/>
              <a:t>Опр.2: </a:t>
            </a:r>
            <a:r>
              <a:rPr lang="en-US" dirty="0" smtClean="0"/>
              <a:t>|f| = </a:t>
            </a:r>
            <a:r>
              <a:rPr lang="ru-RU" dirty="0" smtClean="0"/>
              <a:t>∑</a:t>
            </a:r>
            <a:r>
              <a:rPr lang="en-US" dirty="0" smtClean="0"/>
              <a:t>{f(u, </a:t>
            </a:r>
            <a:r>
              <a:rPr lang="en-US" dirty="0"/>
              <a:t>t</a:t>
            </a:r>
            <a:r>
              <a:rPr lang="en-US" dirty="0" smtClean="0"/>
              <a:t>) | u</a:t>
            </a:r>
            <a:r>
              <a:rPr lang="ru-RU" dirty="0" smtClean="0"/>
              <a:t>∈</a:t>
            </a:r>
            <a:r>
              <a:rPr lang="en-US" dirty="0" smtClean="0"/>
              <a:t>V} (</a:t>
            </a:r>
            <a:r>
              <a:rPr lang="ru-RU" dirty="0" smtClean="0"/>
              <a:t>«сколько воды втекает в сток»)</a:t>
            </a:r>
            <a:endParaRPr lang="en-US" dirty="0"/>
          </a:p>
          <a:p>
            <a:pPr marL="571500" indent="-514350"/>
            <a:r>
              <a:rPr lang="ru-RU" u="sng" dirty="0" smtClean="0"/>
              <a:t>Лемма 1.1</a:t>
            </a:r>
            <a:r>
              <a:rPr lang="ru-RU" dirty="0"/>
              <a:t>: </a:t>
            </a:r>
            <a:r>
              <a:rPr lang="ru-RU" dirty="0" smtClean="0"/>
              <a:t>определения 1 и 2 эквивалентны!</a:t>
            </a:r>
          </a:p>
          <a:p>
            <a:pPr marL="571500" indent="-514350"/>
            <a:r>
              <a:rPr lang="ru-RU" u="sng" dirty="0" smtClean="0"/>
              <a:t>Доказательство</a:t>
            </a:r>
            <a:r>
              <a:rPr lang="ru-RU" dirty="0" smtClean="0"/>
              <a:t>: 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Заметим, что 0 =</a:t>
            </a:r>
            <a:r>
              <a:rPr lang="en-US" dirty="0" smtClean="0"/>
              <a:t> /* </a:t>
            </a:r>
            <a:r>
              <a:rPr lang="ru-RU" dirty="0" err="1" smtClean="0"/>
              <a:t>св</a:t>
            </a:r>
            <a:r>
              <a:rPr lang="ru-RU" dirty="0" smtClean="0"/>
              <a:t>-во </a:t>
            </a:r>
            <a:r>
              <a:rPr lang="en-US" dirty="0" smtClean="0"/>
              <a:t>3</a:t>
            </a:r>
            <a:r>
              <a:rPr lang="ru-RU" dirty="0" smtClean="0"/>
              <a:t> *</a:t>
            </a:r>
            <a:r>
              <a:rPr lang="en-US" dirty="0" smtClean="0"/>
              <a:t>/ = </a:t>
            </a:r>
            <a:r>
              <a:rPr lang="ru-RU" dirty="0" smtClean="0"/>
              <a:t>∑</a:t>
            </a:r>
            <a:r>
              <a:rPr lang="en-US" dirty="0"/>
              <a:t>{</a:t>
            </a:r>
            <a:r>
              <a:rPr lang="ru-RU" dirty="0" smtClean="0"/>
              <a:t>∑</a:t>
            </a:r>
            <a:r>
              <a:rPr lang="en-US" dirty="0" smtClean="0"/>
              <a:t>{f(v, </a:t>
            </a:r>
            <a:r>
              <a:rPr lang="en-US" dirty="0"/>
              <a:t>u</a:t>
            </a:r>
            <a:r>
              <a:rPr lang="en-US" dirty="0" smtClean="0"/>
              <a:t>)|u</a:t>
            </a:r>
            <a:r>
              <a:rPr lang="ru-RU" dirty="0" smtClean="0"/>
              <a:t>∈</a:t>
            </a:r>
            <a:r>
              <a:rPr lang="en-US" dirty="0" smtClean="0"/>
              <a:t>V\{s, t}}|v</a:t>
            </a:r>
            <a:r>
              <a:rPr lang="ru-RU" dirty="0" smtClean="0"/>
              <a:t>∈</a:t>
            </a:r>
            <a:r>
              <a:rPr lang="en-US" dirty="0" smtClean="0"/>
              <a:t>V} = </a:t>
            </a:r>
            <a:r>
              <a:rPr lang="ru-RU" dirty="0" smtClean="0"/>
              <a:t>∑</a:t>
            </a:r>
            <a:r>
              <a:rPr lang="en-US" dirty="0" smtClean="0"/>
              <a:t>{</a:t>
            </a:r>
            <a:r>
              <a:rPr lang="ru-RU" dirty="0" smtClean="0"/>
              <a:t>∑</a:t>
            </a:r>
            <a:r>
              <a:rPr lang="en-US" dirty="0" smtClean="0"/>
              <a:t>{f(v, u)|u</a:t>
            </a:r>
            <a:r>
              <a:rPr lang="ru-RU" dirty="0" smtClean="0"/>
              <a:t>∈</a:t>
            </a:r>
            <a:r>
              <a:rPr lang="en-US" dirty="0" smtClean="0"/>
              <a:t>V\{</a:t>
            </a:r>
            <a:r>
              <a:rPr lang="en-US" dirty="0" err="1" smtClean="0"/>
              <a:t>s,t</a:t>
            </a:r>
            <a:r>
              <a:rPr lang="en-US" dirty="0" smtClean="0"/>
              <a:t>}}|</a:t>
            </a:r>
            <a:r>
              <a:rPr lang="en-US" dirty="0"/>
              <a:t>v</a:t>
            </a:r>
            <a:r>
              <a:rPr lang="ru-RU" dirty="0" smtClean="0"/>
              <a:t>∈</a:t>
            </a:r>
            <a:r>
              <a:rPr lang="en-US" dirty="0" smtClean="0"/>
              <a:t>V\{s, t}} + </a:t>
            </a:r>
            <a:r>
              <a:rPr lang="ru-RU" dirty="0" smtClean="0"/>
              <a:t>∑</a:t>
            </a:r>
            <a:r>
              <a:rPr lang="en-US" dirty="0" smtClean="0"/>
              <a:t>{f(s, </a:t>
            </a:r>
            <a:r>
              <a:rPr lang="en-US" dirty="0"/>
              <a:t>u</a:t>
            </a:r>
            <a:r>
              <a:rPr lang="en-US" dirty="0" smtClean="0"/>
              <a:t>)|u</a:t>
            </a:r>
            <a:r>
              <a:rPr lang="ru-RU" dirty="0" smtClean="0"/>
              <a:t>∈</a:t>
            </a:r>
            <a:r>
              <a:rPr lang="en-US" dirty="0" smtClean="0"/>
              <a:t>V\{</a:t>
            </a:r>
            <a:r>
              <a:rPr lang="en-US" dirty="0" err="1" smtClean="0"/>
              <a:t>s,t</a:t>
            </a:r>
            <a:r>
              <a:rPr lang="en-US" dirty="0" smtClean="0"/>
              <a:t>}}  + </a:t>
            </a:r>
            <a:r>
              <a:rPr lang="ru-RU" dirty="0" smtClean="0"/>
              <a:t>∑</a:t>
            </a:r>
            <a:r>
              <a:rPr lang="en-US" dirty="0" smtClean="0"/>
              <a:t>{f(t, </a:t>
            </a:r>
            <a:r>
              <a:rPr lang="en-US" dirty="0"/>
              <a:t>u</a:t>
            </a:r>
            <a:r>
              <a:rPr lang="en-US" dirty="0" smtClean="0"/>
              <a:t>)|u</a:t>
            </a:r>
            <a:r>
              <a:rPr lang="ru-RU" dirty="0" smtClean="0"/>
              <a:t>∈</a:t>
            </a:r>
            <a:r>
              <a:rPr lang="en-US" dirty="0"/>
              <a:t>V\{</a:t>
            </a:r>
            <a:r>
              <a:rPr lang="en-US" dirty="0" err="1"/>
              <a:t>s,t</a:t>
            </a:r>
            <a:r>
              <a:rPr lang="en-US" dirty="0"/>
              <a:t>}}} </a:t>
            </a:r>
            <a:r>
              <a:rPr lang="en-US" dirty="0" smtClean="0"/>
              <a:t>=  /* </a:t>
            </a:r>
            <a:r>
              <a:rPr lang="ru-RU" dirty="0" err="1" smtClean="0"/>
              <a:t>св</a:t>
            </a:r>
            <a:r>
              <a:rPr lang="ru-RU" dirty="0" smtClean="0"/>
              <a:t>-во 1 *</a:t>
            </a:r>
            <a:r>
              <a:rPr lang="en-US" dirty="0" smtClean="0"/>
              <a:t>/ = </a:t>
            </a:r>
            <a:r>
              <a:rPr lang="ru-RU" dirty="0" smtClean="0"/>
              <a:t>∑</a:t>
            </a:r>
            <a:r>
              <a:rPr lang="en-US" dirty="0" smtClean="0"/>
              <a:t>{f(s, u)|u</a:t>
            </a:r>
            <a:r>
              <a:rPr lang="ru-RU" dirty="0" smtClean="0"/>
              <a:t>∈</a:t>
            </a:r>
            <a:r>
              <a:rPr lang="en-US" dirty="0"/>
              <a:t>V\{</a:t>
            </a:r>
            <a:r>
              <a:rPr lang="en-US" dirty="0" err="1"/>
              <a:t>s,t</a:t>
            </a:r>
            <a:r>
              <a:rPr lang="en-US" dirty="0"/>
              <a:t>}} </a:t>
            </a:r>
            <a:r>
              <a:rPr lang="en-US" dirty="0" smtClean="0"/>
              <a:t>- </a:t>
            </a:r>
            <a:r>
              <a:rPr lang="ru-RU" dirty="0" smtClean="0"/>
              <a:t>∑</a:t>
            </a:r>
            <a:r>
              <a:rPr lang="en-US" dirty="0" smtClean="0"/>
              <a:t>{f(u, t)|u</a:t>
            </a:r>
            <a:r>
              <a:rPr lang="ru-RU" dirty="0" smtClean="0"/>
              <a:t>∈</a:t>
            </a:r>
            <a:r>
              <a:rPr lang="en-US" dirty="0"/>
              <a:t>V\{</a:t>
            </a:r>
            <a:r>
              <a:rPr lang="en-US" dirty="0" err="1"/>
              <a:t>s,t</a:t>
            </a:r>
            <a:r>
              <a:rPr lang="en-US" dirty="0"/>
              <a:t>}}</a:t>
            </a:r>
            <a:r>
              <a:rPr lang="ru-RU" dirty="0" smtClean="0"/>
              <a:t>;</a:t>
            </a:r>
            <a:r>
              <a:rPr lang="en-US" dirty="0" smtClean="0"/>
              <a:t> </a:t>
            </a:r>
            <a:endParaRPr lang="ru-RU" dirty="0" smtClean="0"/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Следовательно,</a:t>
            </a:r>
            <a:r>
              <a:rPr lang="en-US" dirty="0" smtClean="0"/>
              <a:t> </a:t>
            </a:r>
            <a:r>
              <a:rPr lang="ru-RU" dirty="0" smtClean="0"/>
              <a:t>∑</a:t>
            </a:r>
            <a:r>
              <a:rPr lang="en-US" dirty="0" smtClean="0"/>
              <a:t>{f(s, u)|u</a:t>
            </a:r>
            <a:r>
              <a:rPr lang="ru-RU" dirty="0" smtClean="0"/>
              <a:t>∈</a:t>
            </a:r>
            <a:r>
              <a:rPr lang="en-US" dirty="0" smtClean="0"/>
              <a:t>V} = </a:t>
            </a:r>
            <a:r>
              <a:rPr lang="ru-RU" dirty="0" smtClean="0"/>
              <a:t>∑</a:t>
            </a:r>
            <a:r>
              <a:rPr lang="en-US" dirty="0" smtClean="0"/>
              <a:t>{f(u, t)|u</a:t>
            </a:r>
            <a:r>
              <a:rPr lang="ru-RU" dirty="0" smtClean="0"/>
              <a:t>∈</a:t>
            </a:r>
            <a:r>
              <a:rPr lang="en-US" dirty="0" smtClean="0"/>
              <a:t>V}, QED.</a:t>
            </a:r>
            <a:endParaRPr lang="ru-RU" dirty="0" smtClean="0"/>
          </a:p>
          <a:p>
            <a:pPr marL="971550" lvl="1" indent="-514350"/>
            <a:endParaRPr lang="ru-RU" dirty="0" smtClean="0"/>
          </a:p>
          <a:p>
            <a:pPr marL="571500" indent="-51435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357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Сеть и поток: 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Истоком в сети является Ванкувер, стоком – Виннипег;</a:t>
            </a:r>
          </a:p>
          <a:p>
            <a:r>
              <a:rPr lang="ru-RU" dirty="0" smtClean="0"/>
              <a:t>Величина потока – 19;</a:t>
            </a:r>
          </a:p>
          <a:p>
            <a:r>
              <a:rPr lang="ru-RU" dirty="0" smtClean="0"/>
              <a:t>Можно ли оптимизировать данный поток?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8708511" cy="2530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2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ru-RU" dirty="0" smtClean="0"/>
              <a:t>Остаточная сеть: 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Пусть в сети </a:t>
            </a:r>
            <a:r>
              <a:rPr lang="en-US" dirty="0" smtClean="0"/>
              <a:t>G </a:t>
            </a:r>
            <a:r>
              <a:rPr lang="ru-RU" dirty="0" smtClean="0"/>
              <a:t>имеется поток </a:t>
            </a:r>
            <a:r>
              <a:rPr lang="en-US" dirty="0" smtClean="0"/>
              <a:t>f</a:t>
            </a:r>
            <a:r>
              <a:rPr lang="ru-RU" dirty="0" smtClean="0"/>
              <a:t>, и пусть </a:t>
            </a:r>
            <a:r>
              <a:rPr lang="en-US" dirty="0" err="1" smtClean="0"/>
              <a:t>u,v</a:t>
            </a:r>
            <a:r>
              <a:rPr lang="ru-RU" dirty="0" smtClean="0"/>
              <a:t>ϵ</a:t>
            </a:r>
            <a:r>
              <a:rPr lang="en-US" dirty="0" smtClean="0"/>
              <a:t>V.</a:t>
            </a:r>
          </a:p>
          <a:p>
            <a:r>
              <a:rPr lang="ru-RU" dirty="0" smtClean="0"/>
              <a:t>Определим остаточную пропускную способность </a:t>
            </a:r>
            <a:r>
              <a:rPr lang="ru-RU" dirty="0"/>
              <a:t>с</a:t>
            </a:r>
            <a:r>
              <a:rPr lang="en-US" baseline="-25000" dirty="0"/>
              <a:t>f</a:t>
            </a:r>
            <a:r>
              <a:rPr lang="ru-RU" dirty="0"/>
              <a:t>(</a:t>
            </a:r>
            <a:r>
              <a:rPr lang="en-US" dirty="0"/>
              <a:t>u</a:t>
            </a:r>
            <a:r>
              <a:rPr lang="ru-RU" dirty="0"/>
              <a:t>, </a:t>
            </a:r>
            <a:r>
              <a:rPr lang="en-US" dirty="0"/>
              <a:t>v</a:t>
            </a:r>
            <a:r>
              <a:rPr lang="ru-RU" dirty="0" smtClean="0"/>
              <a:t>) следующим образом:</a:t>
            </a:r>
            <a:r>
              <a:rPr lang="en-US" dirty="0" smtClean="0"/>
              <a:t> </a:t>
            </a:r>
          </a:p>
          <a:p>
            <a:pPr lvl="1"/>
            <a:r>
              <a:rPr lang="ru-RU" dirty="0" smtClean="0"/>
              <a:t>с</a:t>
            </a:r>
            <a:r>
              <a:rPr lang="en-US" baseline="-25000" dirty="0" smtClean="0"/>
              <a:t>f</a:t>
            </a:r>
            <a:r>
              <a:rPr lang="ru-RU" dirty="0" smtClean="0"/>
              <a:t>(</a:t>
            </a:r>
            <a:r>
              <a:rPr lang="en-US" dirty="0" smtClean="0"/>
              <a:t>u</a:t>
            </a:r>
            <a:r>
              <a:rPr lang="ru-RU" dirty="0" smtClean="0"/>
              <a:t>, </a:t>
            </a:r>
            <a:r>
              <a:rPr lang="en-US" dirty="0" smtClean="0"/>
              <a:t>v</a:t>
            </a:r>
            <a:r>
              <a:rPr lang="ru-RU" dirty="0" smtClean="0"/>
              <a:t>) </a:t>
            </a:r>
            <a:r>
              <a:rPr lang="en-US" dirty="0"/>
              <a:t>:</a:t>
            </a:r>
            <a:r>
              <a:rPr lang="ru-RU" dirty="0" smtClean="0"/>
              <a:t>= с(</a:t>
            </a:r>
            <a:r>
              <a:rPr lang="en-US" dirty="0" smtClean="0"/>
              <a:t>u, v) – f(u, v);</a:t>
            </a:r>
          </a:p>
          <a:p>
            <a:r>
              <a:rPr lang="ru-RU" dirty="0" smtClean="0"/>
              <a:t>Пример:</a:t>
            </a:r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ru-RU" dirty="0" smtClean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 smtClean="0"/>
          </a:p>
          <a:p>
            <a:pPr marL="457200" lvl="1" indent="0">
              <a:buNone/>
            </a:pPr>
            <a:endParaRPr lang="ru-RU" dirty="0" smtClean="0"/>
          </a:p>
          <a:p>
            <a:pPr marL="457200" lvl="1" indent="0">
              <a:buNone/>
            </a:pPr>
            <a:endParaRPr lang="ru-RU" dirty="0" smtClean="0"/>
          </a:p>
          <a:p>
            <a:pPr marL="457200" lvl="1" indent="0">
              <a:buNone/>
            </a:pPr>
            <a:r>
              <a:rPr lang="ru-RU" dirty="0" smtClean="0"/>
              <a:t>Получается, что поток можно увеличить! Но как же формализовать</a:t>
            </a:r>
            <a:r>
              <a:rPr lang="en-US" dirty="0" smtClean="0"/>
              <a:t> </a:t>
            </a:r>
            <a:r>
              <a:rPr lang="ru-RU" dirty="0" smtClean="0"/>
              <a:t>такой процесс?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95" y="3284984"/>
            <a:ext cx="855095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31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Остаточная сеть: увеличение потока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G = (V, E) – </a:t>
            </a:r>
            <a:r>
              <a:rPr lang="ru-RU" dirty="0" smtClean="0"/>
              <a:t>сеть, и </a:t>
            </a:r>
            <a:r>
              <a:rPr lang="en-US" dirty="0" smtClean="0"/>
              <a:t>f – </a:t>
            </a:r>
            <a:r>
              <a:rPr lang="ru-RU" dirty="0" smtClean="0"/>
              <a:t>поток в ней. Пусть </a:t>
            </a:r>
            <a:r>
              <a:rPr lang="en-US" dirty="0" smtClean="0"/>
              <a:t>f’ – </a:t>
            </a:r>
            <a:r>
              <a:rPr lang="ru-RU" dirty="0" smtClean="0"/>
              <a:t>поток в остаточной сети </a:t>
            </a:r>
            <a:r>
              <a:rPr lang="en-US" dirty="0" err="1"/>
              <a:t>G</a:t>
            </a:r>
            <a:r>
              <a:rPr lang="en-US" baseline="-25000" dirty="0" err="1"/>
              <a:t>f</a:t>
            </a:r>
            <a:r>
              <a:rPr lang="en-US" dirty="0" smtClean="0"/>
              <a:t>. </a:t>
            </a:r>
            <a:r>
              <a:rPr lang="ru-RU" dirty="0" smtClean="0"/>
              <a:t>Определим </a:t>
            </a:r>
            <a:r>
              <a:rPr lang="ru-RU" b="1" dirty="0" smtClean="0"/>
              <a:t>увеличение </a:t>
            </a:r>
            <a:r>
              <a:rPr lang="ru-RU" dirty="0" smtClean="0"/>
              <a:t>потока </a:t>
            </a:r>
            <a:r>
              <a:rPr lang="en-US" dirty="0" smtClean="0"/>
              <a:t>f </a:t>
            </a:r>
            <a:r>
              <a:rPr lang="ru-RU" dirty="0" smtClean="0"/>
              <a:t>на </a:t>
            </a:r>
            <a:r>
              <a:rPr lang="en-US" dirty="0" smtClean="0"/>
              <a:t>f’ </a:t>
            </a:r>
            <a:r>
              <a:rPr lang="ru-RU" dirty="0" smtClean="0"/>
              <a:t>как функцию (</a:t>
            </a:r>
            <a:r>
              <a:rPr lang="en-US" dirty="0" smtClean="0"/>
              <a:t>f</a:t>
            </a:r>
            <a:r>
              <a:rPr lang="ru-RU" dirty="0"/>
              <a:t> </a:t>
            </a:r>
            <a:r>
              <a:rPr lang="ru-RU" dirty="0" smtClean="0"/>
              <a:t>↑</a:t>
            </a:r>
            <a:r>
              <a:rPr lang="en-US" dirty="0" smtClean="0"/>
              <a:t> f’) : V</a:t>
            </a:r>
            <a:r>
              <a:rPr lang="ru-RU" dirty="0" smtClean="0"/>
              <a:t>×</a:t>
            </a:r>
            <a:r>
              <a:rPr lang="en-US" dirty="0" smtClean="0"/>
              <a:t>V </a:t>
            </a:r>
            <a:r>
              <a:rPr lang="ru-RU" dirty="0" smtClean="0"/>
              <a:t>→</a:t>
            </a:r>
            <a:r>
              <a:rPr lang="en-US" dirty="0" smtClean="0"/>
              <a:t> </a:t>
            </a:r>
            <a:r>
              <a:rPr lang="ru-RU" dirty="0" smtClean="0"/>
              <a:t>ℝ</a:t>
            </a:r>
            <a:r>
              <a:rPr lang="en-US" dirty="0" smtClean="0"/>
              <a:t>, </a:t>
            </a:r>
            <a:r>
              <a:rPr lang="ru-RU" dirty="0" smtClean="0"/>
              <a:t>определяемую следующим образом:</a:t>
            </a:r>
            <a:r>
              <a:rPr lang="ru-RU" b="1" dirty="0" smtClean="0"/>
              <a:t> </a:t>
            </a:r>
          </a:p>
          <a:p>
            <a:pPr lvl="1"/>
            <a:r>
              <a:rPr lang="ru-RU" dirty="0" smtClean="0"/>
              <a:t>(</a:t>
            </a:r>
            <a:r>
              <a:rPr lang="en-US" dirty="0" smtClean="0"/>
              <a:t>f</a:t>
            </a:r>
            <a:r>
              <a:rPr lang="ru-RU" dirty="0" smtClean="0"/>
              <a:t> ↑</a:t>
            </a:r>
            <a:r>
              <a:rPr lang="en-US" dirty="0" smtClean="0"/>
              <a:t> f’)(u, v) := f(u, v) + f’(u, v)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u, v)</a:t>
            </a:r>
            <a:r>
              <a:rPr lang="ru-RU" dirty="0" smtClean="0"/>
              <a:t> ∈</a:t>
            </a:r>
            <a:r>
              <a:rPr lang="en-US" dirty="0" smtClean="0"/>
              <a:t> E;</a:t>
            </a:r>
            <a:endParaRPr lang="ru-RU" dirty="0" smtClean="0"/>
          </a:p>
          <a:p>
            <a:r>
              <a:rPr lang="ru-RU" dirty="0" smtClean="0"/>
              <a:t>Лемма 1.2: </a:t>
            </a:r>
            <a:r>
              <a:rPr lang="en-US" dirty="0" smtClean="0"/>
              <a:t>(f</a:t>
            </a:r>
            <a:r>
              <a:rPr lang="ru-RU" dirty="0" smtClean="0"/>
              <a:t> ↑</a:t>
            </a:r>
            <a:r>
              <a:rPr lang="en-US" dirty="0" smtClean="0"/>
              <a:t> f’) –</a:t>
            </a:r>
            <a:r>
              <a:rPr lang="ru-RU" dirty="0" smtClean="0"/>
              <a:t> поток в сети </a:t>
            </a:r>
            <a:r>
              <a:rPr lang="en-US" dirty="0" smtClean="0"/>
              <a:t>G, </a:t>
            </a:r>
            <a:r>
              <a:rPr lang="ru-RU" dirty="0" smtClean="0"/>
              <a:t>причем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|(f</a:t>
            </a:r>
            <a:r>
              <a:rPr lang="ru-RU" dirty="0" smtClean="0"/>
              <a:t> ↑</a:t>
            </a:r>
            <a:r>
              <a:rPr lang="en-US" dirty="0" smtClean="0"/>
              <a:t> f’)| = |f| + |f’|.</a:t>
            </a:r>
            <a:endParaRPr lang="ru-RU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4339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Остаточная сеть: доказательство леммы 1.2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925144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Чтобы доказать лемму 1.2, необходимо: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Доказать, что ∀</a:t>
            </a:r>
            <a:r>
              <a:rPr lang="en-US" dirty="0" smtClean="0"/>
              <a:t>u, v </a:t>
            </a:r>
            <a:r>
              <a:rPr lang="ru-RU" dirty="0" smtClean="0"/>
              <a:t>∈</a:t>
            </a:r>
            <a:r>
              <a:rPr lang="en-US" dirty="0" smtClean="0"/>
              <a:t> V: </a:t>
            </a:r>
            <a:r>
              <a:rPr lang="ru-RU" dirty="0" smtClean="0"/>
              <a:t>(</a:t>
            </a:r>
            <a:r>
              <a:rPr lang="en-US" dirty="0" smtClean="0"/>
              <a:t>f</a:t>
            </a:r>
            <a:r>
              <a:rPr lang="ru-RU" dirty="0" smtClean="0"/>
              <a:t>↑</a:t>
            </a:r>
            <a:r>
              <a:rPr lang="en-US" dirty="0" smtClean="0"/>
              <a:t>f’)(u, v) </a:t>
            </a:r>
            <a:r>
              <a:rPr lang="ru-RU" dirty="0"/>
              <a:t>⩽</a:t>
            </a:r>
            <a:r>
              <a:rPr lang="en-US" dirty="0" smtClean="0"/>
              <a:t> c(u, v);</a:t>
            </a:r>
            <a:endParaRPr lang="ru-RU" dirty="0" smtClean="0"/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Доказать, что ∀</a:t>
            </a:r>
            <a:r>
              <a:rPr lang="en-US" dirty="0" smtClean="0"/>
              <a:t>u</a:t>
            </a:r>
            <a:r>
              <a:rPr lang="ru-RU" dirty="0" smtClean="0"/>
              <a:t>∈</a:t>
            </a:r>
            <a:r>
              <a:rPr lang="en-US" dirty="0" smtClean="0"/>
              <a:t>V\{</a:t>
            </a:r>
            <a:r>
              <a:rPr lang="en-US" dirty="0" err="1" smtClean="0"/>
              <a:t>s,t</a:t>
            </a:r>
            <a:r>
              <a:rPr lang="en-US" dirty="0" smtClean="0"/>
              <a:t>}:</a:t>
            </a:r>
            <a:r>
              <a:rPr lang="ru-RU" dirty="0" smtClean="0"/>
              <a:t> ∑</a:t>
            </a:r>
            <a:r>
              <a:rPr lang="en-US" dirty="0" smtClean="0"/>
              <a:t>{</a:t>
            </a:r>
            <a:r>
              <a:rPr lang="ru-RU" dirty="0" smtClean="0"/>
              <a:t>(</a:t>
            </a:r>
            <a:r>
              <a:rPr lang="en-US" dirty="0" smtClean="0"/>
              <a:t>f</a:t>
            </a:r>
            <a:r>
              <a:rPr lang="ru-RU" dirty="0" smtClean="0"/>
              <a:t>↑</a:t>
            </a:r>
            <a:r>
              <a:rPr lang="en-US" dirty="0" smtClean="0"/>
              <a:t>f’)(u, v)|v</a:t>
            </a:r>
            <a:r>
              <a:rPr lang="ru-RU" dirty="0" smtClean="0"/>
              <a:t>∈</a:t>
            </a:r>
            <a:r>
              <a:rPr lang="en-US" dirty="0" smtClean="0"/>
              <a:t>V} = 0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Доказать, что </a:t>
            </a:r>
            <a:r>
              <a:rPr lang="en-US" dirty="0" smtClean="0"/>
              <a:t>|</a:t>
            </a:r>
            <a:r>
              <a:rPr lang="ru-RU" dirty="0" smtClean="0"/>
              <a:t>(</a:t>
            </a:r>
            <a:r>
              <a:rPr lang="en-US" dirty="0" smtClean="0"/>
              <a:t>f</a:t>
            </a:r>
            <a:r>
              <a:rPr lang="ru-RU" dirty="0" smtClean="0"/>
              <a:t>↑</a:t>
            </a:r>
            <a:r>
              <a:rPr lang="en-US" dirty="0" smtClean="0"/>
              <a:t>f’)|=|f|+|f’|.</a:t>
            </a:r>
          </a:p>
          <a:p>
            <a:pPr marL="514350" indent="-457200"/>
            <a:r>
              <a:rPr lang="ru-RU" dirty="0" smtClean="0"/>
              <a:t>Единственный нетривиальный </a:t>
            </a:r>
            <a:r>
              <a:rPr lang="ru-RU" dirty="0"/>
              <a:t>п</a:t>
            </a:r>
            <a:r>
              <a:rPr lang="ru-RU" dirty="0" smtClean="0"/>
              <a:t>ункт – пункт 1:</a:t>
            </a:r>
          </a:p>
          <a:p>
            <a:pPr marL="914400" lvl="1" indent="-457200"/>
            <a:r>
              <a:rPr lang="ru-RU" dirty="0" smtClean="0"/>
              <a:t>(</a:t>
            </a:r>
            <a:r>
              <a:rPr lang="en-US" dirty="0" smtClean="0"/>
              <a:t>f</a:t>
            </a:r>
            <a:r>
              <a:rPr lang="ru-RU" dirty="0" smtClean="0"/>
              <a:t>↑</a:t>
            </a:r>
            <a:r>
              <a:rPr lang="en-US" dirty="0" smtClean="0"/>
              <a:t>f’)(u, v) =</a:t>
            </a:r>
            <a:r>
              <a:rPr lang="ru-RU" dirty="0" smtClean="0"/>
              <a:t> </a:t>
            </a:r>
            <a:r>
              <a:rPr lang="en-US" dirty="0" smtClean="0"/>
              <a:t>f(u, v) + f’(u, v) </a:t>
            </a:r>
            <a:r>
              <a:rPr lang="ru-RU" dirty="0" smtClean="0"/>
              <a:t>⩽</a:t>
            </a:r>
            <a:r>
              <a:rPr lang="en-US" dirty="0" smtClean="0"/>
              <a:t> f(u, v) + c(u, v) – f(u, v) = c(u, v)</a:t>
            </a:r>
            <a:r>
              <a:rPr lang="ru-RU" dirty="0" smtClean="0"/>
              <a:t>. Лемма доказана.</a:t>
            </a:r>
          </a:p>
          <a:p>
            <a:pPr marL="514350" indent="-457200"/>
            <a:r>
              <a:rPr lang="ru-RU" dirty="0" smtClean="0"/>
              <a:t>Будем говорить, что в сети есть ребро</a:t>
            </a:r>
            <a:r>
              <a:rPr lang="en-US" dirty="0" smtClean="0"/>
              <a:t> </a:t>
            </a:r>
            <a:r>
              <a:rPr lang="ru-RU" dirty="0" smtClean="0"/>
              <a:t>из </a:t>
            </a:r>
            <a:r>
              <a:rPr lang="en-US" dirty="0" smtClean="0"/>
              <a:t>u </a:t>
            </a:r>
            <a:r>
              <a:rPr lang="ru-RU" dirty="0" smtClean="0"/>
              <a:t>в </a:t>
            </a:r>
            <a:r>
              <a:rPr lang="en-US" dirty="0" smtClean="0"/>
              <a:t>v, </a:t>
            </a:r>
            <a:r>
              <a:rPr lang="ru-RU" dirty="0" smtClean="0"/>
              <a:t>если с(</a:t>
            </a:r>
            <a:r>
              <a:rPr lang="en-US" dirty="0" smtClean="0"/>
              <a:t>u, v) &gt; 0.</a:t>
            </a:r>
          </a:p>
          <a:p>
            <a:pPr marL="514350" indent="-457200"/>
            <a:r>
              <a:rPr lang="ru-RU" dirty="0" smtClean="0"/>
              <a:t>Также будем говорить, что существует путь из </a:t>
            </a:r>
            <a:r>
              <a:rPr lang="en-US" dirty="0" smtClean="0"/>
              <a:t>u</a:t>
            </a:r>
            <a:r>
              <a:rPr lang="ru-RU" dirty="0" smtClean="0"/>
              <a:t> в </a:t>
            </a:r>
            <a:r>
              <a:rPr lang="en-US" dirty="0" smtClean="0"/>
              <a:t>v, </a:t>
            </a:r>
            <a:r>
              <a:rPr lang="ru-RU" dirty="0" smtClean="0"/>
              <a:t>если существует последовательность </a:t>
            </a:r>
            <a:r>
              <a:rPr lang="en-US" dirty="0" smtClean="0"/>
              <a:t>u = 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, …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= v</a:t>
            </a:r>
            <a:r>
              <a:rPr lang="ru-RU" dirty="0" smtClean="0"/>
              <a:t>, </a:t>
            </a:r>
            <a:r>
              <a:rPr lang="ru-RU" dirty="0" err="1" smtClean="0"/>
              <a:t>т.ч</a:t>
            </a:r>
            <a:r>
              <a:rPr lang="ru-RU" dirty="0" smtClean="0"/>
              <a:t>. ∀</a:t>
            </a:r>
            <a:r>
              <a:rPr lang="en-US" dirty="0"/>
              <a:t>i</a:t>
            </a:r>
            <a:r>
              <a:rPr lang="ru-RU" dirty="0" smtClean="0"/>
              <a:t>∈</a:t>
            </a:r>
            <a:r>
              <a:rPr lang="en-US" dirty="0" smtClean="0"/>
              <a:t>[1,k):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f</a:t>
            </a:r>
            <a:r>
              <a:rPr lang="en-US" dirty="0" smtClean="0"/>
              <a:t>(v</a:t>
            </a:r>
            <a:r>
              <a:rPr lang="en-US" baseline="-25000" dirty="0" smtClean="0"/>
              <a:t>i</a:t>
            </a:r>
            <a:r>
              <a:rPr lang="en-US" dirty="0" smtClean="0"/>
              <a:t>, v</a:t>
            </a:r>
            <a:r>
              <a:rPr lang="en-US" baseline="-25000" dirty="0" smtClean="0"/>
              <a:t>i+1</a:t>
            </a:r>
            <a:r>
              <a:rPr lang="en-US" dirty="0" smtClean="0"/>
              <a:t>) &gt; 0;</a:t>
            </a:r>
            <a:r>
              <a:rPr lang="ru-RU" dirty="0" smtClean="0"/>
              <a:t> </a:t>
            </a:r>
            <a:endParaRPr lang="en-US" dirty="0" smtClean="0"/>
          </a:p>
          <a:p>
            <a:pPr marL="514350" indent="-457200"/>
            <a:r>
              <a:rPr lang="ru-RU" dirty="0" smtClean="0"/>
              <a:t>Увеличивающим путем в сети назовем путь из</a:t>
            </a:r>
            <a:r>
              <a:rPr lang="en-US" dirty="0" smtClean="0"/>
              <a:t> s </a:t>
            </a:r>
            <a:r>
              <a:rPr lang="ru-RU" dirty="0" smtClean="0"/>
              <a:t>в </a:t>
            </a:r>
            <a:r>
              <a:rPr lang="en-US" dirty="0" smtClean="0"/>
              <a:t>t</a:t>
            </a:r>
            <a:r>
              <a:rPr lang="ru-RU" dirty="0" smtClean="0"/>
              <a:t>;</a:t>
            </a:r>
            <a:endParaRPr lang="en-US" dirty="0" smtClean="0"/>
          </a:p>
          <a:p>
            <a:pPr marL="514350" indent="-457200"/>
            <a:r>
              <a:rPr lang="ru-RU" dirty="0" smtClean="0"/>
              <a:t>Лемма 1.2, если в остаточной сети есть увеличивающий путь</a:t>
            </a:r>
            <a:r>
              <a:rPr lang="en-US" dirty="0" smtClean="0"/>
              <a:t>, </a:t>
            </a:r>
            <a:r>
              <a:rPr lang="ru-RU" dirty="0" smtClean="0"/>
              <a:t>то поток </a:t>
            </a:r>
            <a:r>
              <a:rPr lang="en-US" dirty="0" smtClean="0"/>
              <a:t>f </a:t>
            </a:r>
            <a:r>
              <a:rPr lang="ru-RU" dirty="0" smtClean="0"/>
              <a:t>можно увеличить! Но является ли такое условие необходимым? Найдем ли мы максимальный поток, просто пропуская поток в остаточной сети?</a:t>
            </a:r>
            <a:endParaRPr lang="ru-RU" dirty="0"/>
          </a:p>
          <a:p>
            <a:pPr marL="514350" indent="-457200"/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77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980728"/>
          </a:xfrm>
        </p:spPr>
        <p:txBody>
          <a:bodyPr>
            <a:normAutofit/>
          </a:bodyPr>
          <a:lstStyle/>
          <a:p>
            <a:r>
              <a:rPr lang="ru-RU" dirty="0" smtClean="0"/>
              <a:t>Разрезы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 smtClean="0"/>
              <a:t>Разрез</a:t>
            </a:r>
            <a:r>
              <a:rPr lang="ru-RU" dirty="0" smtClean="0"/>
              <a:t> </a:t>
            </a:r>
            <a:r>
              <a:rPr lang="en-US" dirty="0" smtClean="0"/>
              <a:t>(S, T) </a:t>
            </a:r>
            <a:r>
              <a:rPr lang="ru-RU" dirty="0" smtClean="0"/>
              <a:t>в сети </a:t>
            </a:r>
            <a:r>
              <a:rPr lang="en-US" dirty="0" smtClean="0"/>
              <a:t>G=(V,E) – </a:t>
            </a:r>
            <a:r>
              <a:rPr lang="ru-RU" dirty="0" smtClean="0"/>
              <a:t>это разбиение множества вершин на два непустых множества </a:t>
            </a:r>
            <a:r>
              <a:rPr lang="en-US" dirty="0" smtClean="0"/>
              <a:t>S </a:t>
            </a:r>
            <a:r>
              <a:rPr lang="ru-RU" dirty="0" smtClean="0"/>
              <a:t>и</a:t>
            </a:r>
            <a:r>
              <a:rPr lang="en-US" dirty="0" smtClean="0"/>
              <a:t> T, </a:t>
            </a:r>
            <a:r>
              <a:rPr lang="ru-RU" dirty="0" err="1" smtClean="0"/>
              <a:t>т.ч</a:t>
            </a:r>
            <a:r>
              <a:rPr lang="ru-RU" dirty="0" smtClean="0"/>
              <a:t>. </a:t>
            </a:r>
            <a:r>
              <a:rPr lang="en-US" dirty="0" smtClean="0"/>
              <a:t>s</a:t>
            </a:r>
            <a:r>
              <a:rPr lang="ru-RU" dirty="0" smtClean="0"/>
              <a:t>∈</a:t>
            </a:r>
            <a:r>
              <a:rPr lang="en-US" dirty="0" smtClean="0"/>
              <a:t>S, t</a:t>
            </a:r>
            <a:r>
              <a:rPr lang="ru-RU" dirty="0" smtClean="0"/>
              <a:t>∈</a:t>
            </a:r>
            <a:r>
              <a:rPr lang="en-US" dirty="0" smtClean="0"/>
              <a:t>T;</a:t>
            </a:r>
          </a:p>
          <a:p>
            <a:r>
              <a:rPr lang="ru-RU" b="1" dirty="0" smtClean="0"/>
              <a:t>Пропускной способностью разреза</a:t>
            </a:r>
            <a:r>
              <a:rPr lang="ru-RU" dirty="0" smtClean="0"/>
              <a:t> </a:t>
            </a:r>
            <a:r>
              <a:rPr lang="en-US" dirty="0" smtClean="0"/>
              <a:t>c(S, T) </a:t>
            </a:r>
            <a:r>
              <a:rPr lang="ru-RU" dirty="0" smtClean="0"/>
              <a:t>назовём число ∑</a:t>
            </a:r>
            <a:r>
              <a:rPr lang="en-US" dirty="0" smtClean="0"/>
              <a:t>{c(u, v)|u</a:t>
            </a:r>
            <a:r>
              <a:rPr lang="ru-RU" dirty="0" smtClean="0"/>
              <a:t>∈</a:t>
            </a:r>
            <a:r>
              <a:rPr lang="en-US" dirty="0" smtClean="0"/>
              <a:t>S, v</a:t>
            </a:r>
            <a:r>
              <a:rPr lang="ru-RU" dirty="0" smtClean="0"/>
              <a:t>∈</a:t>
            </a:r>
            <a:r>
              <a:rPr lang="en-US" dirty="0" smtClean="0"/>
              <a:t>T};</a:t>
            </a:r>
          </a:p>
          <a:p>
            <a:r>
              <a:rPr lang="ru-RU" b="1" dirty="0" smtClean="0"/>
              <a:t>Минимальным разрезом </a:t>
            </a:r>
            <a:r>
              <a:rPr lang="ru-RU" dirty="0" smtClean="0"/>
              <a:t>назовем разрез, пропускная способность которого минимальна;</a:t>
            </a:r>
          </a:p>
          <a:p>
            <a:r>
              <a:rPr lang="ru-RU" dirty="0" smtClean="0"/>
              <a:t>Пусть </a:t>
            </a:r>
            <a:r>
              <a:rPr lang="en-US" dirty="0" smtClean="0"/>
              <a:t>f – </a:t>
            </a:r>
            <a:r>
              <a:rPr lang="ru-RU" dirty="0" smtClean="0"/>
              <a:t>поток в сети </a:t>
            </a:r>
            <a:r>
              <a:rPr lang="en-US" dirty="0" smtClean="0"/>
              <a:t>G</a:t>
            </a:r>
            <a:r>
              <a:rPr lang="ru-RU" dirty="0" smtClean="0"/>
              <a:t>;</a:t>
            </a:r>
            <a:r>
              <a:rPr lang="ru-RU" b="1" dirty="0" smtClean="0"/>
              <a:t> чистым потоком</a:t>
            </a:r>
            <a:r>
              <a:rPr lang="ru-RU" dirty="0" smtClean="0"/>
              <a:t> </a:t>
            </a:r>
            <a:r>
              <a:rPr lang="en-US" dirty="0" smtClean="0"/>
              <a:t>f(S, T) </a:t>
            </a:r>
            <a:r>
              <a:rPr lang="ru-RU" dirty="0" smtClean="0"/>
              <a:t>через разрез (</a:t>
            </a:r>
            <a:r>
              <a:rPr lang="en-US" dirty="0" smtClean="0"/>
              <a:t>S, T) </a:t>
            </a:r>
            <a:r>
              <a:rPr lang="ru-RU" dirty="0" smtClean="0"/>
              <a:t>назовем число ∑</a:t>
            </a:r>
            <a:r>
              <a:rPr lang="en-US" dirty="0" smtClean="0"/>
              <a:t>{f(u, v)|u</a:t>
            </a:r>
            <a:r>
              <a:rPr lang="ru-RU" dirty="0" smtClean="0"/>
              <a:t>∈</a:t>
            </a:r>
            <a:r>
              <a:rPr lang="en-US" dirty="0" smtClean="0"/>
              <a:t>S, v</a:t>
            </a:r>
            <a:r>
              <a:rPr lang="ru-RU" dirty="0" smtClean="0"/>
              <a:t>∈</a:t>
            </a:r>
            <a:r>
              <a:rPr lang="en-US" dirty="0" smtClean="0"/>
              <a:t>T};</a:t>
            </a:r>
          </a:p>
          <a:p>
            <a:r>
              <a:rPr lang="ru-RU" b="1" dirty="0" smtClean="0"/>
              <a:t>Лемма 1.3</a:t>
            </a:r>
            <a:r>
              <a:rPr lang="ru-RU" dirty="0" smtClean="0"/>
              <a:t>: для любого разреза (</a:t>
            </a:r>
            <a:r>
              <a:rPr lang="en-US" dirty="0" smtClean="0"/>
              <a:t>S, T) f(S, T) = |f|;</a:t>
            </a:r>
          </a:p>
          <a:p>
            <a:r>
              <a:rPr lang="ru-RU" dirty="0" smtClean="0"/>
              <a:t>Доказательство: по свойствам антисим</a:t>
            </a:r>
            <a:r>
              <a:rPr lang="ru-RU" dirty="0"/>
              <a:t>м</a:t>
            </a:r>
            <a:r>
              <a:rPr lang="ru-RU" dirty="0" smtClean="0"/>
              <a:t>етричности и сохранения потока</a:t>
            </a:r>
            <a:r>
              <a:rPr lang="en-US" dirty="0" smtClean="0"/>
              <a:t>|f| = </a:t>
            </a:r>
            <a:r>
              <a:rPr lang="ru-RU" dirty="0" smtClean="0"/>
              <a:t>∑</a:t>
            </a:r>
            <a:r>
              <a:rPr lang="en-US" dirty="0" smtClean="0"/>
              <a:t>{f(s, v)|v</a:t>
            </a:r>
            <a:r>
              <a:rPr lang="ru-RU" dirty="0" smtClean="0"/>
              <a:t>∈</a:t>
            </a:r>
            <a:r>
              <a:rPr lang="en-US" dirty="0"/>
              <a:t>V</a:t>
            </a:r>
            <a:r>
              <a:rPr lang="en-US" dirty="0" smtClean="0"/>
              <a:t>} = </a:t>
            </a:r>
            <a:r>
              <a:rPr lang="ru-RU" dirty="0" smtClean="0"/>
              <a:t>∑</a:t>
            </a:r>
            <a:r>
              <a:rPr lang="en-US" dirty="0" smtClean="0"/>
              <a:t>{f(s, v)|v</a:t>
            </a:r>
            <a:r>
              <a:rPr lang="ru-RU" dirty="0" smtClean="0"/>
              <a:t>∈</a:t>
            </a:r>
            <a:r>
              <a:rPr lang="en-US" dirty="0" smtClean="0"/>
              <a:t>V} + </a:t>
            </a:r>
            <a:r>
              <a:rPr lang="ru-RU" dirty="0" smtClean="0"/>
              <a:t>∑</a:t>
            </a:r>
            <a:r>
              <a:rPr lang="en-US" dirty="0" smtClean="0"/>
              <a:t>{f(u, v)|u</a:t>
            </a:r>
            <a:r>
              <a:rPr lang="ru-RU" dirty="0" smtClean="0"/>
              <a:t>∈</a:t>
            </a:r>
            <a:r>
              <a:rPr lang="en-US" dirty="0" smtClean="0"/>
              <a:t>S\{s}, v</a:t>
            </a:r>
            <a:r>
              <a:rPr lang="ru-RU" dirty="0" smtClean="0"/>
              <a:t>∈</a:t>
            </a:r>
            <a:r>
              <a:rPr lang="en-US" dirty="0" smtClean="0"/>
              <a:t>V} = </a:t>
            </a:r>
            <a:r>
              <a:rPr lang="ru-RU" dirty="0" smtClean="0"/>
              <a:t>∑</a:t>
            </a:r>
            <a:r>
              <a:rPr lang="en-US" dirty="0" smtClean="0"/>
              <a:t>{f(s, v)|v</a:t>
            </a:r>
            <a:r>
              <a:rPr lang="ru-RU" dirty="0" smtClean="0"/>
              <a:t>∈</a:t>
            </a:r>
            <a:r>
              <a:rPr lang="en-US" dirty="0" smtClean="0"/>
              <a:t>V} + </a:t>
            </a:r>
            <a:r>
              <a:rPr lang="ru-RU" dirty="0" smtClean="0"/>
              <a:t>∑</a:t>
            </a:r>
            <a:r>
              <a:rPr lang="en-US" dirty="0" smtClean="0"/>
              <a:t>{f(u, v)|u</a:t>
            </a:r>
            <a:r>
              <a:rPr lang="ru-RU" dirty="0" smtClean="0"/>
              <a:t>∈</a:t>
            </a:r>
            <a:r>
              <a:rPr lang="en-US" dirty="0" smtClean="0"/>
              <a:t>S\{s}, v</a:t>
            </a:r>
            <a:r>
              <a:rPr lang="ru-RU" dirty="0" smtClean="0"/>
              <a:t>∈</a:t>
            </a:r>
            <a:r>
              <a:rPr lang="en-US" dirty="0"/>
              <a:t>S</a:t>
            </a:r>
            <a:r>
              <a:rPr lang="en-US" dirty="0" smtClean="0"/>
              <a:t>} + </a:t>
            </a:r>
            <a:r>
              <a:rPr lang="ru-RU" dirty="0" smtClean="0"/>
              <a:t>∑</a:t>
            </a:r>
            <a:r>
              <a:rPr lang="en-US" dirty="0" smtClean="0"/>
              <a:t>{f(u, v)|u</a:t>
            </a:r>
            <a:r>
              <a:rPr lang="ru-RU" dirty="0" smtClean="0"/>
              <a:t>∈</a:t>
            </a:r>
            <a:r>
              <a:rPr lang="en-US" dirty="0" smtClean="0"/>
              <a:t>S\{s}, v</a:t>
            </a:r>
            <a:r>
              <a:rPr lang="ru-RU" dirty="0" smtClean="0"/>
              <a:t>∈</a:t>
            </a:r>
            <a:r>
              <a:rPr lang="en-US" dirty="0"/>
              <a:t>T</a:t>
            </a:r>
            <a:r>
              <a:rPr lang="en-US" dirty="0" smtClean="0"/>
              <a:t>} = </a:t>
            </a:r>
            <a:r>
              <a:rPr lang="ru-RU" dirty="0"/>
              <a:t>∑</a:t>
            </a:r>
            <a:r>
              <a:rPr lang="en-US" dirty="0"/>
              <a:t>{f(s, v)|v</a:t>
            </a:r>
            <a:r>
              <a:rPr lang="ru-RU" dirty="0" smtClean="0"/>
              <a:t>∈</a:t>
            </a:r>
            <a:r>
              <a:rPr lang="en-US" dirty="0" smtClean="0"/>
              <a:t>T} </a:t>
            </a:r>
            <a:r>
              <a:rPr lang="en-US" dirty="0"/>
              <a:t>+ </a:t>
            </a:r>
            <a:r>
              <a:rPr lang="ru-RU" dirty="0" smtClean="0"/>
              <a:t>∑</a:t>
            </a:r>
            <a:r>
              <a:rPr lang="en-US" dirty="0" smtClean="0"/>
              <a:t>{f(u, v)|u</a:t>
            </a:r>
            <a:r>
              <a:rPr lang="ru-RU" dirty="0" smtClean="0"/>
              <a:t>∈</a:t>
            </a:r>
            <a:r>
              <a:rPr lang="en-US" dirty="0" smtClean="0"/>
              <a:t>S, v</a:t>
            </a:r>
            <a:r>
              <a:rPr lang="ru-RU" dirty="0" smtClean="0"/>
              <a:t>∈</a:t>
            </a:r>
            <a:r>
              <a:rPr lang="en-US" dirty="0" smtClean="0"/>
              <a:t>S} + </a:t>
            </a:r>
            <a:r>
              <a:rPr lang="ru-RU" dirty="0" smtClean="0"/>
              <a:t>∑</a:t>
            </a:r>
            <a:r>
              <a:rPr lang="en-US" dirty="0" smtClean="0"/>
              <a:t>{f(u, v)|u</a:t>
            </a:r>
            <a:r>
              <a:rPr lang="ru-RU" dirty="0" smtClean="0"/>
              <a:t>∈</a:t>
            </a:r>
            <a:r>
              <a:rPr lang="en-US" dirty="0" smtClean="0"/>
              <a:t>S\{s}, v</a:t>
            </a:r>
            <a:r>
              <a:rPr lang="ru-RU" dirty="0" smtClean="0"/>
              <a:t>∈</a:t>
            </a:r>
            <a:r>
              <a:rPr lang="en-US" dirty="0" smtClean="0"/>
              <a:t>T}  </a:t>
            </a:r>
            <a:r>
              <a:rPr lang="ru-RU" dirty="0" smtClean="0"/>
              <a:t>= </a:t>
            </a:r>
            <a:r>
              <a:rPr lang="ru-RU" dirty="0"/>
              <a:t>∑</a:t>
            </a:r>
            <a:r>
              <a:rPr lang="en-US" dirty="0"/>
              <a:t>{f(s, v)|v</a:t>
            </a:r>
            <a:r>
              <a:rPr lang="ru-RU" dirty="0"/>
              <a:t>∈</a:t>
            </a:r>
            <a:r>
              <a:rPr lang="en-US" dirty="0"/>
              <a:t>T} + </a:t>
            </a:r>
            <a:r>
              <a:rPr lang="en-US" dirty="0" smtClean="0"/>
              <a:t> </a:t>
            </a:r>
            <a:r>
              <a:rPr lang="ru-RU" dirty="0" smtClean="0"/>
              <a:t>∑</a:t>
            </a:r>
            <a:r>
              <a:rPr lang="en-US" dirty="0" smtClean="0"/>
              <a:t>{f(u, v)|u</a:t>
            </a:r>
            <a:r>
              <a:rPr lang="ru-RU" dirty="0" smtClean="0"/>
              <a:t>∈</a:t>
            </a:r>
            <a:r>
              <a:rPr lang="en-US" dirty="0" smtClean="0"/>
              <a:t>S\{s}, v</a:t>
            </a:r>
            <a:r>
              <a:rPr lang="ru-RU" dirty="0" smtClean="0"/>
              <a:t>∈</a:t>
            </a:r>
            <a:r>
              <a:rPr lang="en-US" dirty="0" smtClean="0"/>
              <a:t>T} = </a:t>
            </a:r>
            <a:r>
              <a:rPr lang="ru-RU" dirty="0"/>
              <a:t>∑</a:t>
            </a:r>
            <a:r>
              <a:rPr lang="en-US" dirty="0"/>
              <a:t>{f(u, v)|u</a:t>
            </a:r>
            <a:r>
              <a:rPr lang="ru-RU" dirty="0"/>
              <a:t>∈</a:t>
            </a:r>
            <a:r>
              <a:rPr lang="en-US" dirty="0" smtClean="0"/>
              <a:t>S, </a:t>
            </a:r>
            <a:r>
              <a:rPr lang="en-US" dirty="0"/>
              <a:t>v</a:t>
            </a:r>
            <a:r>
              <a:rPr lang="ru-RU" dirty="0"/>
              <a:t>∈</a:t>
            </a:r>
            <a:r>
              <a:rPr lang="en-US" dirty="0"/>
              <a:t>T}</a:t>
            </a:r>
            <a:r>
              <a:rPr lang="ru-RU" dirty="0" smtClean="0"/>
              <a:t>, </a:t>
            </a:r>
            <a:r>
              <a:rPr lang="en-US" dirty="0" smtClean="0"/>
              <a:t>QED.</a:t>
            </a:r>
            <a:endParaRPr lang="ru-RU" dirty="0" smtClean="0"/>
          </a:p>
          <a:p>
            <a:r>
              <a:rPr lang="ru-RU" b="1" dirty="0" smtClean="0"/>
              <a:t>Лемма 1.3.1</a:t>
            </a:r>
            <a:r>
              <a:rPr lang="ru-RU" dirty="0" smtClean="0"/>
              <a:t>: </a:t>
            </a:r>
            <a:r>
              <a:rPr lang="en-US" dirty="0" smtClean="0"/>
              <a:t>|f|</a:t>
            </a:r>
            <a:r>
              <a:rPr lang="ru-RU" dirty="0" smtClean="0"/>
              <a:t>не превосходит пропускной способности минимального разреза.</a:t>
            </a:r>
          </a:p>
          <a:p>
            <a:r>
              <a:rPr lang="ru-RU" dirty="0" smtClean="0"/>
              <a:t>Доказательство:  для любого разреза </a:t>
            </a:r>
            <a:r>
              <a:rPr lang="en-US" dirty="0" smtClean="0"/>
              <a:t>(S, T) |f| = </a:t>
            </a:r>
            <a:r>
              <a:rPr lang="ru-RU" dirty="0" smtClean="0"/>
              <a:t>∑</a:t>
            </a:r>
            <a:r>
              <a:rPr lang="en-US" dirty="0" smtClean="0"/>
              <a:t>{f(u, v)|u</a:t>
            </a:r>
            <a:r>
              <a:rPr lang="ru-RU" dirty="0" smtClean="0"/>
              <a:t>∈</a:t>
            </a:r>
            <a:r>
              <a:rPr lang="en-US" dirty="0" smtClean="0"/>
              <a:t>S, v</a:t>
            </a:r>
            <a:r>
              <a:rPr lang="ru-RU" dirty="0" smtClean="0"/>
              <a:t>∈</a:t>
            </a:r>
            <a:r>
              <a:rPr lang="en-US" dirty="0" smtClean="0"/>
              <a:t>T} </a:t>
            </a:r>
            <a:r>
              <a:rPr lang="ru-RU" dirty="0" smtClean="0"/>
              <a:t>⩽</a:t>
            </a:r>
            <a:r>
              <a:rPr lang="en-US" dirty="0" smtClean="0"/>
              <a:t> </a:t>
            </a:r>
            <a:r>
              <a:rPr lang="ru-RU" dirty="0" smtClean="0"/>
              <a:t>∑</a:t>
            </a:r>
            <a:r>
              <a:rPr lang="en-US" dirty="0" smtClean="0"/>
              <a:t>{c(u, v)|u</a:t>
            </a:r>
            <a:r>
              <a:rPr lang="ru-RU" dirty="0" smtClean="0"/>
              <a:t>∈</a:t>
            </a:r>
            <a:r>
              <a:rPr lang="en-US" dirty="0" smtClean="0"/>
              <a:t>S, v</a:t>
            </a:r>
            <a:r>
              <a:rPr lang="ru-RU" dirty="0" smtClean="0"/>
              <a:t>∈</a:t>
            </a:r>
            <a:r>
              <a:rPr lang="en-US" dirty="0" smtClean="0"/>
              <a:t>T} = c(S, T); </a:t>
            </a:r>
            <a:r>
              <a:rPr lang="ru-RU" dirty="0" smtClean="0"/>
              <a:t>следовательно, </a:t>
            </a:r>
            <a:r>
              <a:rPr lang="en-US" dirty="0" smtClean="0"/>
              <a:t>|f| </a:t>
            </a:r>
            <a:r>
              <a:rPr lang="ru-RU" dirty="0" smtClean="0"/>
              <a:t>не превосходит минимально</a:t>
            </a:r>
            <a:r>
              <a:rPr lang="ru-RU" dirty="0"/>
              <a:t>й</a:t>
            </a:r>
            <a:r>
              <a:rPr lang="ru-RU" dirty="0" smtClean="0"/>
              <a:t> из пропускных способностей разрезов, </a:t>
            </a:r>
            <a:r>
              <a:rPr lang="en-US" dirty="0" smtClean="0"/>
              <a:t>QED.</a:t>
            </a:r>
            <a:endParaRPr lang="ru-RU" dirty="0" smtClean="0"/>
          </a:p>
          <a:p>
            <a:r>
              <a:rPr lang="ru-RU" dirty="0" smtClean="0"/>
              <a:t>Лемма 1.3.1 даёт верхнюю оценку на величину максимального потока. Но точна ли эта оценка?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463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ru-RU" dirty="0" smtClean="0"/>
              <a:t>Теорема Форда-</a:t>
            </a:r>
            <a:r>
              <a:rPr lang="ru-RU" dirty="0" err="1" smtClean="0"/>
              <a:t>Фалкерсона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/>
          <a:lstStyle/>
          <a:p>
            <a:r>
              <a:rPr lang="ru-RU" b="1" dirty="0" smtClean="0"/>
              <a:t>Теорема (Форда-</a:t>
            </a:r>
            <a:r>
              <a:rPr lang="ru-RU" b="1" dirty="0" err="1" smtClean="0"/>
              <a:t>Фалкерсона</a:t>
            </a:r>
            <a:r>
              <a:rPr lang="ru-RU" b="1" dirty="0" smtClean="0"/>
              <a:t>)</a:t>
            </a:r>
            <a:r>
              <a:rPr lang="ru-RU" dirty="0" smtClean="0"/>
              <a:t>: пусть </a:t>
            </a:r>
            <a:r>
              <a:rPr lang="en-US" dirty="0" smtClean="0"/>
              <a:t>G = (V, E) – </a:t>
            </a:r>
            <a:r>
              <a:rPr lang="ru-RU" dirty="0" smtClean="0"/>
              <a:t>сеть, а </a:t>
            </a:r>
            <a:r>
              <a:rPr lang="en-US" dirty="0" smtClean="0"/>
              <a:t>f – </a:t>
            </a:r>
            <a:r>
              <a:rPr lang="ru-RU" dirty="0" smtClean="0"/>
              <a:t>поток в этой сети. Тогда эквивалентны следующие три утверждения: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f – </a:t>
            </a:r>
            <a:r>
              <a:rPr lang="ru-RU" dirty="0" smtClean="0"/>
              <a:t>максимальный поток;</a:t>
            </a:r>
          </a:p>
          <a:p>
            <a:pPr marL="971550" lvl="1" indent="-514350">
              <a:buFont typeface="+mj-lt"/>
              <a:buAutoNum type="arabicParenR"/>
            </a:pPr>
            <a:r>
              <a:rPr lang="ru-RU" dirty="0" smtClean="0"/>
              <a:t>Остаточная сеть </a:t>
            </a:r>
            <a:r>
              <a:rPr lang="en-US" dirty="0" err="1"/>
              <a:t>G</a:t>
            </a:r>
            <a:r>
              <a:rPr lang="en-US" baseline="-25000" dirty="0" err="1"/>
              <a:t>f</a:t>
            </a:r>
            <a:r>
              <a:rPr lang="ru-RU" dirty="0" smtClean="0"/>
              <a:t> не содержит увеличивающих путей;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|f| = c(S, T)  </a:t>
            </a:r>
            <a:r>
              <a:rPr lang="ru-RU" dirty="0" smtClean="0"/>
              <a:t>для некоторого разреза сети </a:t>
            </a:r>
            <a:r>
              <a:rPr lang="en-US" dirty="0" smtClean="0"/>
              <a:t>G.</a:t>
            </a:r>
          </a:p>
          <a:p>
            <a:pPr marL="571500" indent="-514350"/>
            <a:r>
              <a:rPr lang="ru-RU" dirty="0" smtClean="0"/>
              <a:t>Докажем, что 1) ⇒ 2) ⇒ 3) ⇒ 1).</a:t>
            </a:r>
          </a:p>
          <a:p>
            <a:pPr marL="571500" indent="-514350"/>
            <a:r>
              <a:rPr lang="ru-RU" dirty="0" smtClean="0"/>
              <a:t>1) ⇒ 2): очевидно из рассмотренного ранее;</a:t>
            </a:r>
          </a:p>
          <a:p>
            <a:pPr marL="571500" indent="-514350"/>
            <a:r>
              <a:rPr lang="ru-RU" dirty="0" smtClean="0"/>
              <a:t>3) ⇒ 1): прямое следствие леммы 1.3.1.</a:t>
            </a:r>
          </a:p>
          <a:p>
            <a:pPr marL="571500" indent="-514350"/>
            <a:r>
              <a:rPr lang="ru-RU" dirty="0" smtClean="0"/>
              <a:t>Но как же доказать 2) ⇒ 3) ?</a:t>
            </a:r>
            <a:endParaRPr lang="en-US" dirty="0" smtClean="0"/>
          </a:p>
          <a:p>
            <a:pPr marL="57150" indent="0">
              <a:buNone/>
            </a:pPr>
            <a:endParaRPr lang="en-US" dirty="0" smtClean="0"/>
          </a:p>
          <a:p>
            <a:pPr marL="571500" indent="-514350"/>
            <a:endParaRPr lang="ru-RU" dirty="0" smtClean="0"/>
          </a:p>
          <a:p>
            <a:pPr marL="457200" lvl="1" indent="0">
              <a:buNone/>
            </a:pP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3942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1485</Words>
  <Application>Microsoft Office PowerPoint</Application>
  <PresentationFormat>Экран (4:3)</PresentationFormat>
  <Paragraphs>88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Алгоритмы и структуры данных – 2-ой курс</vt:lpstr>
      <vt:lpstr>Транспортная сеть: определение</vt:lpstr>
      <vt:lpstr>Поток: определение</vt:lpstr>
      <vt:lpstr>Сеть и поток: пример</vt:lpstr>
      <vt:lpstr>Остаточная сеть: определение</vt:lpstr>
      <vt:lpstr>Остаточная сеть: увеличение потока</vt:lpstr>
      <vt:lpstr>Остаточная сеть: доказательство леммы 1.2</vt:lpstr>
      <vt:lpstr>Разрезы</vt:lpstr>
      <vt:lpstr>Теорема Форда-Фалкерсона</vt:lpstr>
      <vt:lpstr>Теорема Форда-Фалкерсона - 2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 – 2-ой курс</dc:title>
  <dc:creator>dprpavlin</dc:creator>
  <cp:lastModifiedBy>dprpavlin</cp:lastModifiedBy>
  <cp:revision>42</cp:revision>
  <dcterms:created xsi:type="dcterms:W3CDTF">2016-09-01T15:35:19Z</dcterms:created>
  <dcterms:modified xsi:type="dcterms:W3CDTF">2016-09-02T13:35:05Z</dcterms:modified>
</cp:coreProperties>
</file>