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7" r:id="rId7"/>
    <p:sldId id="4782" r:id="rId8"/>
    <p:sldId id="4783" r:id="rId9"/>
    <p:sldId id="4784" r:id="rId10"/>
    <p:sldId id="4785" r:id="rId11"/>
    <p:sldId id="4786" r:id="rId12"/>
    <p:sldId id="275" r:id="rId13"/>
  </p:sldIdLst>
  <p:sldSz cx="12192000" cy="6858000"/>
  <p:notesSz cx="6858000" cy="9144000"/>
  <p:embeddedFontLst>
    <p:embeddedFont>
      <p:font typeface="Roboto Medium" panose="020B0604020202020204" charset="0"/>
      <p:regular r:id="rId15"/>
      <p:italic r:id="rId16"/>
    </p:embeddedFont>
    <p:embeddedFont>
      <p:font typeface="Roboto Light" panose="020B0604020202020204" charset="0"/>
      <p:regular r:id="rId17"/>
      <p:italic r:id="rId18"/>
    </p:embeddedFont>
    <p:embeddedFont>
      <p:font typeface="Noto Serif Bengali ExtraBold" pitchFamily="2" charset="0"/>
      <p:bold r:id="rId19"/>
    </p:embeddedFont>
    <p:embeddedFont>
      <p:font typeface="Montserrat SemiBold" panose="00000700000000000000" pitchFamily="2" charset="0"/>
      <p:bold r:id="rId20"/>
    </p:embeddedFont>
    <p:embeddedFont>
      <p:font typeface="Robot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3030"/>
    <a:srgbClr val="000005"/>
    <a:srgbClr val="C7C5C4"/>
    <a:srgbClr val="BCB5AC"/>
    <a:srgbClr val="80DF7C"/>
    <a:srgbClr val="8F73BF"/>
    <a:srgbClr val="C96478"/>
    <a:srgbClr val="EF6348"/>
    <a:srgbClr val="EF9C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5441" autoAdjust="0"/>
  </p:normalViewPr>
  <p:slideViewPr>
    <p:cSldViewPr snapToGrid="0" showGuides="1">
      <p:cViewPr varScale="1">
        <p:scale>
          <a:sx n="87" d="100"/>
          <a:sy n="87" d="100"/>
        </p:scale>
        <p:origin x="762" y="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A:\Python\brand_coun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brand_count!$C$1</c:f>
              <c:strCache>
                <c:ptCount val="1"/>
                <c:pt idx="0">
                  <c:v>count</c:v>
                </c:pt>
              </c:strCache>
            </c:strRef>
          </c:tx>
          <c:dPt>
            <c:idx val="0"/>
            <c:bubble3D val="0"/>
            <c:spPr>
              <a:solidFill>
                <a:schemeClr val="accent1">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322-4DC6-BC6C-DE57548F9E6E}"/>
              </c:ext>
            </c:extLst>
          </c:dPt>
          <c:dPt>
            <c:idx val="1"/>
            <c:bubble3D val="0"/>
            <c:spPr>
              <a:solidFill>
                <a:schemeClr val="accent1">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322-4DC6-BC6C-DE57548F9E6E}"/>
              </c:ext>
            </c:extLst>
          </c:dPt>
          <c:dPt>
            <c:idx val="2"/>
            <c:bubble3D val="0"/>
            <c:spPr>
              <a:solidFill>
                <a:schemeClr val="accent1">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322-4DC6-BC6C-DE57548F9E6E}"/>
              </c:ext>
            </c:extLst>
          </c:dPt>
          <c:dPt>
            <c:idx val="3"/>
            <c:bubble3D val="0"/>
            <c:spPr>
              <a:solidFill>
                <a:schemeClr val="accent1">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322-4DC6-BC6C-DE57548F9E6E}"/>
              </c:ext>
            </c:extLst>
          </c:dPt>
          <c:dPt>
            <c:idx val="4"/>
            <c:bubble3D val="0"/>
            <c:spPr>
              <a:solidFill>
                <a:schemeClr val="accent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322-4DC6-BC6C-DE57548F9E6E}"/>
              </c:ext>
            </c:extLst>
          </c:dPt>
          <c:dPt>
            <c:idx val="5"/>
            <c:bubble3D val="0"/>
            <c:spPr>
              <a:solidFill>
                <a:schemeClr val="accent1">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A322-4DC6-BC6C-DE57548F9E6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brand_count!$B$2:$B$7</c:f>
              <c:strCache>
                <c:ptCount val="6"/>
                <c:pt idx="0">
                  <c:v>Kettle</c:v>
                </c:pt>
                <c:pt idx="1">
                  <c:v>Smith</c:v>
                </c:pt>
                <c:pt idx="2">
                  <c:v>Doritos</c:v>
                </c:pt>
                <c:pt idx="3">
                  <c:v>Pringles</c:v>
                </c:pt>
                <c:pt idx="4">
                  <c:v>RRD</c:v>
                </c:pt>
                <c:pt idx="5">
                  <c:v>Woolworths</c:v>
                </c:pt>
              </c:strCache>
            </c:strRef>
          </c:cat>
          <c:val>
            <c:numRef>
              <c:f>brand_count!$C$2:$C$7</c:f>
              <c:numCache>
                <c:formatCode>General</c:formatCode>
                <c:ptCount val="6"/>
                <c:pt idx="0">
                  <c:v>41288</c:v>
                </c:pt>
                <c:pt idx="1">
                  <c:v>31822</c:v>
                </c:pt>
                <c:pt idx="2">
                  <c:v>28145</c:v>
                </c:pt>
                <c:pt idx="3">
                  <c:v>25102</c:v>
                </c:pt>
                <c:pt idx="4">
                  <c:v>17779</c:v>
                </c:pt>
                <c:pt idx="5">
                  <c:v>14757</c:v>
                </c:pt>
              </c:numCache>
            </c:numRef>
          </c:val>
          <c:extLst>
            <c:ext xmlns:c16="http://schemas.microsoft.com/office/drawing/2014/chart" uri="{C3380CC4-5D6E-409C-BE32-E72D297353CC}">
              <c16:uniqueId val="{0000000C-A322-4DC6-BC6C-DE57548F9E6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solidFill>
                  <a:schemeClr val="accent1"/>
                </a:solidFill>
              </a:rPr>
              <a:t>Category </a:t>
            </a:r>
            <a:r>
              <a:rPr lang="en-AU" dirty="0" smtClean="0">
                <a:solidFill>
                  <a:schemeClr val="accent1"/>
                </a:solidFill>
              </a:rPr>
              <a:t>Review</a:t>
            </a:r>
            <a:r>
              <a:rPr lang="en-AU" dirty="0"/>
              <a:t>: </a:t>
            </a:r>
            <a:r>
              <a:rPr lang="en-AU" sz="4800" b="1" dirty="0"/>
              <a:t>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September 2024</a:t>
            </a:r>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
        <p:nvSpPr>
          <p:cNvPr id="5" name="Rectangle 4"/>
          <p:cNvSpPr/>
          <p:nvPr/>
        </p:nvSpPr>
        <p:spPr>
          <a:xfrm>
            <a:off x="7569843" y="0"/>
            <a:ext cx="4622157"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18072" y="409584"/>
            <a:ext cx="2196220" cy="383911"/>
          </a:xfrm>
        </p:spPr>
        <p:txBody>
          <a:bodyPr anchor="ctr"/>
          <a:lstStyle/>
          <a:p>
            <a:r>
              <a:rPr lang="en-AU" dirty="0"/>
              <a:t>C</a:t>
            </a:r>
            <a:r>
              <a:rPr lang="en-AU" dirty="0" smtClean="0"/>
              <a:t>ontrol store:</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4035748" y="3079296"/>
            <a:ext cx="6558901" cy="3082232"/>
          </a:xfrm>
          <a:prstGeom prst="rect">
            <a:avLst/>
          </a:prstGeom>
        </p:spPr>
      </p:pic>
      <p:sp>
        <p:nvSpPr>
          <p:cNvPr id="5" name="TextBox 4"/>
          <p:cNvSpPr txBox="1"/>
          <p:nvPr/>
        </p:nvSpPr>
        <p:spPr>
          <a:xfrm>
            <a:off x="3205907" y="1931490"/>
            <a:ext cx="8218582" cy="834742"/>
          </a:xfrm>
          <a:prstGeom prst="rect">
            <a:avLst/>
          </a:prstGeom>
          <a:solidFill>
            <a:schemeClr val="tx1"/>
          </a:solidFill>
        </p:spPr>
        <p:txBody>
          <a:bodyPr wrap="square" lIns="0" tIns="0" rIns="0" bIns="0" rtlCol="0" anchor="ctr">
            <a:noAutofit/>
          </a:bodyPr>
          <a:lstStyle/>
          <a:p>
            <a:pPr algn="ctr"/>
            <a:r>
              <a:rPr lang="en-US" dirty="0" smtClean="0">
                <a:solidFill>
                  <a:schemeClr val="bg1"/>
                </a:solidFill>
                <a:latin typeface="Roboto Medium" panose="020B0604020202020204" charset="0"/>
                <a:ea typeface="Roboto Medium" panose="020B0604020202020204" charset="0"/>
              </a:rPr>
              <a:t>Control Stores resembles the sales and customer metrics to that of the trial stores before the trial period starts.</a:t>
            </a:r>
          </a:p>
        </p:txBody>
      </p:sp>
      <p:grpSp>
        <p:nvGrpSpPr>
          <p:cNvPr id="19" name="Group 18"/>
          <p:cNvGrpSpPr/>
          <p:nvPr/>
        </p:nvGrpSpPr>
        <p:grpSpPr>
          <a:xfrm>
            <a:off x="3414292" y="409584"/>
            <a:ext cx="7801811" cy="1212015"/>
            <a:chOff x="3902474" y="453370"/>
            <a:chExt cx="7801811" cy="1212015"/>
          </a:xfrm>
        </p:grpSpPr>
        <p:grpSp>
          <p:nvGrpSpPr>
            <p:cNvPr id="20" name="Group 19"/>
            <p:cNvGrpSpPr/>
            <p:nvPr/>
          </p:nvGrpSpPr>
          <p:grpSpPr>
            <a:xfrm>
              <a:off x="3902474" y="453370"/>
              <a:ext cx="2328421" cy="1212015"/>
              <a:chOff x="4039565" y="453371"/>
              <a:chExt cx="2539947" cy="1282832"/>
            </a:xfrm>
          </p:grpSpPr>
          <p:sp>
            <p:nvSpPr>
              <p:cNvPr id="29" name="Rectangle 28"/>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30" name="TextBox 29"/>
              <p:cNvSpPr txBox="1"/>
              <p:nvPr/>
            </p:nvSpPr>
            <p:spPr>
              <a:xfrm>
                <a:off x="4148419" y="628735"/>
                <a:ext cx="2431093" cy="555585"/>
              </a:xfrm>
              <a:prstGeom prst="rect">
                <a:avLst/>
              </a:prstGeom>
              <a:noFill/>
            </p:spPr>
            <p:txBody>
              <a:bodyPr wrap="square" lIns="0" tIns="0" rIns="0" bIns="0" rtlCol="0" anchor="t">
                <a:noAutofit/>
              </a:bodyPr>
              <a:lstStyle/>
              <a:p>
                <a:pPr algn="ctr"/>
                <a:r>
                  <a:rPr lang="en-US" sz="3600" dirty="0" smtClean="0">
                    <a:solidFill>
                      <a:srgbClr val="44D6A3"/>
                    </a:solidFill>
                    <a:latin typeface="Montserrat SemiBold" panose="00000700000000000000" pitchFamily="2" charset="0"/>
                    <a:ea typeface="Roboto Light" panose="02000000000000000000" pitchFamily="2" charset="0"/>
                    <a:cs typeface="Noto Serif Bengali ExtraBold" pitchFamily="2" charset="0"/>
                  </a:rPr>
                  <a:t>Store77</a:t>
                </a:r>
              </a:p>
            </p:txBody>
          </p:sp>
          <p:sp>
            <p:nvSpPr>
              <p:cNvPr id="31" name="TextBox 30"/>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Control Store: 233</a:t>
                </a:r>
              </a:p>
            </p:txBody>
          </p:sp>
        </p:grpSp>
        <p:grpSp>
          <p:nvGrpSpPr>
            <p:cNvPr id="21" name="Group 20"/>
            <p:cNvGrpSpPr/>
            <p:nvPr/>
          </p:nvGrpSpPr>
          <p:grpSpPr>
            <a:xfrm>
              <a:off x="6643837" y="453370"/>
              <a:ext cx="2323753" cy="1212015"/>
              <a:chOff x="4039565" y="453371"/>
              <a:chExt cx="2534855" cy="1282832"/>
            </a:xfrm>
          </p:grpSpPr>
          <p:sp>
            <p:nvSpPr>
              <p:cNvPr id="26" name="Rectangle 25"/>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27" name="TextBox 26"/>
              <p:cNvSpPr txBox="1"/>
              <p:nvPr/>
            </p:nvSpPr>
            <p:spPr>
              <a:xfrm>
                <a:off x="4143327" y="628735"/>
                <a:ext cx="2431093" cy="555585"/>
              </a:xfrm>
              <a:prstGeom prst="rect">
                <a:avLst/>
              </a:prstGeom>
              <a:noFill/>
            </p:spPr>
            <p:txBody>
              <a:bodyPr wrap="square" lIns="0" tIns="0" rIns="0" bIns="0" rtlCol="0" anchor="t">
                <a:noAutofit/>
              </a:bodyPr>
              <a:lstStyle/>
              <a:p>
                <a:pPr algn="ctr"/>
                <a:r>
                  <a:rPr lang="en-US" sz="3600" dirty="0" smtClean="0">
                    <a:solidFill>
                      <a:srgbClr val="EACC77"/>
                    </a:solidFill>
                    <a:latin typeface="Montserrat SemiBold" panose="00000700000000000000" pitchFamily="2" charset="0"/>
                    <a:ea typeface="Roboto Light" panose="02000000000000000000" pitchFamily="2" charset="0"/>
                    <a:cs typeface="Noto Serif Bengali ExtraBold" pitchFamily="2" charset="0"/>
                  </a:rPr>
                  <a:t>Store86</a:t>
                </a:r>
              </a:p>
            </p:txBody>
          </p:sp>
          <p:sp>
            <p:nvSpPr>
              <p:cNvPr id="28" name="TextBox 27"/>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Control Store: 155</a:t>
                </a:r>
              </a:p>
            </p:txBody>
          </p:sp>
        </p:grpSp>
        <p:grpSp>
          <p:nvGrpSpPr>
            <p:cNvPr id="22" name="Group 21"/>
            <p:cNvGrpSpPr/>
            <p:nvPr/>
          </p:nvGrpSpPr>
          <p:grpSpPr>
            <a:xfrm>
              <a:off x="9380532" y="453370"/>
              <a:ext cx="2323753" cy="1212015"/>
              <a:chOff x="4039565" y="453371"/>
              <a:chExt cx="2534855" cy="1282832"/>
            </a:xfrm>
          </p:grpSpPr>
          <p:sp>
            <p:nvSpPr>
              <p:cNvPr id="23" name="Rectangle 22"/>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24" name="TextBox 23"/>
              <p:cNvSpPr txBox="1"/>
              <p:nvPr/>
            </p:nvSpPr>
            <p:spPr>
              <a:xfrm>
                <a:off x="4143327" y="628735"/>
                <a:ext cx="2431093" cy="555585"/>
              </a:xfrm>
              <a:prstGeom prst="rect">
                <a:avLst/>
              </a:prstGeom>
              <a:noFill/>
            </p:spPr>
            <p:txBody>
              <a:bodyPr wrap="square" lIns="0" tIns="0" rIns="0" bIns="0" rtlCol="0" anchor="t">
                <a:noAutofit/>
              </a:bodyPr>
              <a:lstStyle/>
              <a:p>
                <a:pPr algn="ctr"/>
                <a:r>
                  <a:rPr lang="en-US" sz="3600" dirty="0" smtClean="0">
                    <a:solidFill>
                      <a:srgbClr val="44D6A3"/>
                    </a:solidFill>
                    <a:latin typeface="Montserrat SemiBold" panose="00000700000000000000" pitchFamily="2" charset="0"/>
                    <a:ea typeface="Roboto Light" panose="02000000000000000000" pitchFamily="2" charset="0"/>
                    <a:cs typeface="Noto Serif Bengali ExtraBold" pitchFamily="2" charset="0"/>
                  </a:rPr>
                  <a:t>Store88</a:t>
                </a:r>
              </a:p>
            </p:txBody>
          </p:sp>
          <p:sp>
            <p:nvSpPr>
              <p:cNvPr id="25" name="TextBox 24"/>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Control Store: 237</a:t>
                </a:r>
              </a:p>
            </p:txBody>
          </p:sp>
        </p:grpSp>
      </p:grpSp>
      <p:sp>
        <p:nvSpPr>
          <p:cNvPr id="32" name="TextBox 31"/>
          <p:cNvSpPr txBox="1"/>
          <p:nvPr/>
        </p:nvSpPr>
        <p:spPr>
          <a:xfrm rot="16200000">
            <a:off x="1967163" y="4464332"/>
            <a:ext cx="2781677" cy="312158"/>
          </a:xfrm>
          <a:prstGeom prst="rect">
            <a:avLst/>
          </a:prstGeom>
          <a:noFill/>
          <a:ln>
            <a:solidFill>
              <a:schemeClr val="tx1"/>
            </a:solidFill>
          </a:ln>
        </p:spPr>
        <p:txBody>
          <a:bodyPr wrap="square" lIns="0" tIns="0" rIns="0" bIns="0" rtlCol="0" anchor="ctr">
            <a:noAutofit/>
          </a:bodyPr>
          <a:lstStyle/>
          <a:p>
            <a:pPr algn="ctr"/>
            <a:r>
              <a:rPr lang="en-US" sz="1200" b="1" spc="300" dirty="0" smtClean="0">
                <a:latin typeface="+mj-lt"/>
                <a:ea typeface="Roboto Light" panose="02000000000000000000" pitchFamily="2" charset="0"/>
              </a:rPr>
              <a:t>Example of Store77</a:t>
            </a:r>
            <a:endParaRPr lang="en-US" sz="1200" b="1" spc="300" dirty="0" smtClean="0">
              <a:latin typeface="+mj-lt"/>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37433" y="388189"/>
            <a:ext cx="2809956" cy="416962"/>
          </a:xfrm>
        </p:spPr>
        <p:txBody>
          <a:bodyPr/>
          <a:lstStyle/>
          <a:p>
            <a:r>
              <a:rPr lang="en-AU" dirty="0" smtClean="0"/>
              <a:t>Trial Performance :</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28" name="Picture 27"/>
          <p:cNvPicPr>
            <a:picLocks noChangeAspect="1"/>
          </p:cNvPicPr>
          <p:nvPr/>
        </p:nvPicPr>
        <p:blipFill>
          <a:blip r:embed="rId3"/>
          <a:stretch>
            <a:fillRect/>
          </a:stretch>
        </p:blipFill>
        <p:spPr>
          <a:xfrm>
            <a:off x="1037433" y="1438046"/>
            <a:ext cx="3556601" cy="2175162"/>
          </a:xfrm>
          <a:prstGeom prst="rect">
            <a:avLst/>
          </a:prstGeom>
        </p:spPr>
      </p:pic>
      <p:pic>
        <p:nvPicPr>
          <p:cNvPr id="29" name="Picture 28"/>
          <p:cNvPicPr>
            <a:picLocks noChangeAspect="1"/>
          </p:cNvPicPr>
          <p:nvPr/>
        </p:nvPicPr>
        <p:blipFill>
          <a:blip r:embed="rId4"/>
          <a:stretch>
            <a:fillRect/>
          </a:stretch>
        </p:blipFill>
        <p:spPr>
          <a:xfrm>
            <a:off x="1037433" y="3772377"/>
            <a:ext cx="3556601" cy="2030551"/>
          </a:xfrm>
          <a:prstGeom prst="rect">
            <a:avLst/>
          </a:prstGeom>
        </p:spPr>
      </p:pic>
      <p:sp>
        <p:nvSpPr>
          <p:cNvPr id="31" name="TextBox 30"/>
          <p:cNvSpPr txBox="1"/>
          <p:nvPr/>
        </p:nvSpPr>
        <p:spPr>
          <a:xfrm>
            <a:off x="1211857" y="1082016"/>
            <a:ext cx="3382178"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Store 77</a:t>
            </a:r>
          </a:p>
        </p:txBody>
      </p:sp>
      <p:sp>
        <p:nvSpPr>
          <p:cNvPr id="32" name="TextBox 31"/>
          <p:cNvSpPr txBox="1"/>
          <p:nvPr/>
        </p:nvSpPr>
        <p:spPr>
          <a:xfrm>
            <a:off x="4878637" y="1068366"/>
            <a:ext cx="3382178"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Store 86</a:t>
            </a:r>
          </a:p>
        </p:txBody>
      </p:sp>
      <p:sp>
        <p:nvSpPr>
          <p:cNvPr id="33" name="TextBox 32"/>
          <p:cNvSpPr txBox="1"/>
          <p:nvPr/>
        </p:nvSpPr>
        <p:spPr>
          <a:xfrm>
            <a:off x="8545417" y="1068366"/>
            <a:ext cx="3382178"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Store 88</a:t>
            </a:r>
          </a:p>
        </p:txBody>
      </p:sp>
      <p:pic>
        <p:nvPicPr>
          <p:cNvPr id="34" name="Picture 33"/>
          <p:cNvPicPr>
            <a:picLocks noChangeAspect="1"/>
          </p:cNvPicPr>
          <p:nvPr/>
        </p:nvPicPr>
        <p:blipFill>
          <a:blip r:embed="rId5"/>
          <a:stretch>
            <a:fillRect/>
          </a:stretch>
        </p:blipFill>
        <p:spPr>
          <a:xfrm>
            <a:off x="4682400" y="1438046"/>
            <a:ext cx="3578416" cy="2175162"/>
          </a:xfrm>
          <a:prstGeom prst="rect">
            <a:avLst/>
          </a:prstGeom>
        </p:spPr>
      </p:pic>
      <p:pic>
        <p:nvPicPr>
          <p:cNvPr id="35" name="Picture 34"/>
          <p:cNvPicPr>
            <a:picLocks noChangeAspect="1"/>
          </p:cNvPicPr>
          <p:nvPr/>
        </p:nvPicPr>
        <p:blipFill>
          <a:blip r:embed="rId6"/>
          <a:stretch>
            <a:fillRect/>
          </a:stretch>
        </p:blipFill>
        <p:spPr>
          <a:xfrm>
            <a:off x="4682400" y="3772377"/>
            <a:ext cx="3578415" cy="2030551"/>
          </a:xfrm>
          <a:prstGeom prst="rect">
            <a:avLst/>
          </a:prstGeom>
        </p:spPr>
      </p:pic>
      <p:pic>
        <p:nvPicPr>
          <p:cNvPr id="36" name="Picture 35"/>
          <p:cNvPicPr>
            <a:picLocks noChangeAspect="1"/>
          </p:cNvPicPr>
          <p:nvPr/>
        </p:nvPicPr>
        <p:blipFill>
          <a:blip r:embed="rId7"/>
          <a:stretch>
            <a:fillRect/>
          </a:stretch>
        </p:blipFill>
        <p:spPr>
          <a:xfrm>
            <a:off x="8349182" y="1438046"/>
            <a:ext cx="3578414" cy="2175162"/>
          </a:xfrm>
          <a:prstGeom prst="rect">
            <a:avLst/>
          </a:prstGeom>
        </p:spPr>
      </p:pic>
      <p:pic>
        <p:nvPicPr>
          <p:cNvPr id="37" name="Picture 36"/>
          <p:cNvPicPr>
            <a:picLocks noChangeAspect="1"/>
          </p:cNvPicPr>
          <p:nvPr/>
        </p:nvPicPr>
        <p:blipFill>
          <a:blip r:embed="rId8"/>
          <a:stretch>
            <a:fillRect/>
          </a:stretch>
        </p:blipFill>
        <p:spPr>
          <a:xfrm>
            <a:off x="8349181" y="3772377"/>
            <a:ext cx="3578414" cy="2030551"/>
          </a:xfrm>
          <a:prstGeom prst="rect">
            <a:avLst/>
          </a:prstGeom>
        </p:spPr>
      </p:pic>
      <p:sp>
        <p:nvSpPr>
          <p:cNvPr id="38" name="TextBox 37"/>
          <p:cNvSpPr txBox="1"/>
          <p:nvPr/>
        </p:nvSpPr>
        <p:spPr>
          <a:xfrm rot="16200000">
            <a:off x="-1243421" y="3522073"/>
            <a:ext cx="4249550" cy="312158"/>
          </a:xfrm>
          <a:prstGeom prst="rect">
            <a:avLst/>
          </a:prstGeom>
          <a:noFill/>
          <a:ln>
            <a:solidFill>
              <a:schemeClr val="tx1"/>
            </a:solidFill>
          </a:ln>
        </p:spPr>
        <p:txBody>
          <a:bodyPr wrap="square" lIns="0" tIns="0" rIns="0" bIns="0" rtlCol="0" anchor="ctr">
            <a:noAutofit/>
          </a:bodyPr>
          <a:lstStyle/>
          <a:p>
            <a:pPr algn="ctr"/>
            <a:r>
              <a:rPr lang="en-US" sz="1200" b="1" spc="300" dirty="0" smtClean="0">
                <a:latin typeface="+mj-lt"/>
                <a:ea typeface="Roboto Light" panose="02000000000000000000" pitchFamily="2" charset="0"/>
              </a:rPr>
              <a:t>Customer                   Sales</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2127692"/>
          </a:xfrm>
          <a:prstGeom prst="rect">
            <a:avLst/>
          </a:prstGeom>
          <a:noFill/>
        </p:spPr>
        <p:txBody>
          <a:bodyPr wrap="square" lIns="0" tIns="0" rIns="0" bIns="0" rtlCol="0" anchor="t">
            <a:noAutofit/>
          </a:bodyPr>
          <a:lstStyle/>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December Month clocks the highest sales.</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175 Pack size is the most sold size wise.</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Kettle, Smith, Doritos, Pringles, RRD are the top 5 brands.</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Mainstream buyers contribute to major chunk of Chips sale.</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Older families and Young families are the </a:t>
            </a:r>
            <a:r>
              <a:rPr lang="en-AU" sz="1200" dirty="0" smtClean="0">
                <a:latin typeface="Roboto Light" panose="02000000000000000000" pitchFamily="2" charset="0"/>
                <a:ea typeface="Roboto Light" panose="02000000000000000000" pitchFamily="2" charset="0"/>
              </a:rPr>
              <a:t>highest average</a:t>
            </a:r>
            <a:r>
              <a:rPr lang="en-AU" sz="1200" dirty="0" smtClean="0">
                <a:latin typeface="Roboto Light" panose="02000000000000000000" pitchFamily="2" charset="0"/>
                <a:ea typeface="Roboto Light" panose="02000000000000000000" pitchFamily="2" charset="0"/>
              </a:rPr>
              <a:t> </a:t>
            </a:r>
            <a:r>
              <a:rPr lang="en-AU" sz="1200" dirty="0" smtClean="0">
                <a:latin typeface="Roboto Light" panose="02000000000000000000" pitchFamily="2" charset="0"/>
                <a:ea typeface="Roboto Light" panose="02000000000000000000" pitchFamily="2" charset="0"/>
              </a:rPr>
              <a:t>category spenders in the store.</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Store 77 resembles the metrics of Store 233, the analysis shows the trial was successful.</a:t>
            </a:r>
          </a:p>
          <a:p>
            <a:pPr marL="171450" indent="-171450">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Store 86 resembles the metrics of Store 155, the analysis shows increase in customer but similar sales numbers.</a:t>
            </a:r>
          </a:p>
          <a:p>
            <a:pPr marL="171450" indent="-171450">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Store 88 resembles the metrics of Store 237, the analysis shows the trial was successful. </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smtClean="0"/>
              <a:t>Target Customer </a:t>
            </a:r>
          </a:p>
          <a:p>
            <a:r>
              <a:rPr lang="en-AU" dirty="0" smtClean="0"/>
              <a:t>and Customer Behaviour </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2339439" cy="1290768"/>
          </a:xfrm>
        </p:spPr>
        <p:txBody>
          <a:bodyPr/>
          <a:lstStyle/>
          <a:p>
            <a:r>
              <a:rPr lang="en-AU" dirty="0" smtClean="0"/>
              <a:t>Chips Sales Overview:</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grpSp>
        <p:nvGrpSpPr>
          <p:cNvPr id="2" name="Group 1"/>
          <p:cNvGrpSpPr/>
          <p:nvPr/>
        </p:nvGrpSpPr>
        <p:grpSpPr>
          <a:xfrm>
            <a:off x="3680750" y="461307"/>
            <a:ext cx="8188417" cy="1286471"/>
            <a:chOff x="3680750" y="461307"/>
            <a:chExt cx="8188417" cy="1286471"/>
          </a:xfrm>
        </p:grpSpPr>
        <p:grpSp>
          <p:nvGrpSpPr>
            <p:cNvPr id="7" name="Group 6"/>
            <p:cNvGrpSpPr/>
            <p:nvPr/>
          </p:nvGrpSpPr>
          <p:grpSpPr>
            <a:xfrm>
              <a:off x="3680750" y="461307"/>
              <a:ext cx="2534855" cy="1282832"/>
              <a:chOff x="4039565" y="453371"/>
              <a:chExt cx="2534855" cy="1282832"/>
            </a:xfrm>
          </p:grpSpPr>
          <p:sp>
            <p:nvSpPr>
              <p:cNvPr id="3" name="Rectangle 2"/>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5" name="TextBox 4"/>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8.7%</a:t>
                </a:r>
              </a:p>
            </p:txBody>
          </p:sp>
          <p:sp>
            <p:nvSpPr>
              <p:cNvPr id="6" name="TextBox 5"/>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Sales in December Month</a:t>
                </a:r>
              </a:p>
            </p:txBody>
          </p:sp>
        </p:grpSp>
        <p:grpSp>
          <p:nvGrpSpPr>
            <p:cNvPr id="9" name="Group 8"/>
            <p:cNvGrpSpPr/>
            <p:nvPr/>
          </p:nvGrpSpPr>
          <p:grpSpPr>
            <a:xfrm>
              <a:off x="6507531" y="461307"/>
              <a:ext cx="2534855" cy="1282832"/>
              <a:chOff x="4039565" y="453371"/>
              <a:chExt cx="2534855" cy="1282832"/>
            </a:xfrm>
          </p:grpSpPr>
          <p:sp>
            <p:nvSpPr>
              <p:cNvPr id="11" name="Rectangle 10"/>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12" name="TextBox 11"/>
              <p:cNvSpPr txBox="1"/>
              <p:nvPr/>
            </p:nvSpPr>
            <p:spPr>
              <a:xfrm>
                <a:off x="4443903" y="673610"/>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175g</a:t>
                </a:r>
              </a:p>
            </p:txBody>
          </p:sp>
          <p:sp>
            <p:nvSpPr>
              <p:cNvPr id="13" name="TextBox 12"/>
              <p:cNvSpPr txBox="1"/>
              <p:nvPr/>
            </p:nvSpPr>
            <p:spPr>
              <a:xfrm>
                <a:off x="4380627"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Most bought size pack</a:t>
                </a:r>
              </a:p>
            </p:txBody>
          </p:sp>
        </p:grpSp>
        <p:grpSp>
          <p:nvGrpSpPr>
            <p:cNvPr id="14" name="Group 13"/>
            <p:cNvGrpSpPr/>
            <p:nvPr/>
          </p:nvGrpSpPr>
          <p:grpSpPr>
            <a:xfrm>
              <a:off x="9334312" y="464946"/>
              <a:ext cx="2534855" cy="1282832"/>
              <a:chOff x="4039565" y="453371"/>
              <a:chExt cx="2534855" cy="1282832"/>
            </a:xfrm>
          </p:grpSpPr>
          <p:sp>
            <p:nvSpPr>
              <p:cNvPr id="15" name="Rectangle 14"/>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16" name="TextBox 15"/>
              <p:cNvSpPr txBox="1"/>
              <p:nvPr/>
            </p:nvSpPr>
            <p:spPr>
              <a:xfrm>
                <a:off x="4443903" y="673610"/>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~60%</a:t>
                </a:r>
              </a:p>
            </p:txBody>
          </p:sp>
          <p:sp>
            <p:nvSpPr>
              <p:cNvPr id="17" name="TextBox 16"/>
              <p:cNvSpPr txBox="1"/>
              <p:nvPr/>
            </p:nvSpPr>
            <p:spPr>
              <a:xfrm>
                <a:off x="4380627"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Retirees, Old/Young Singles/Couples </a:t>
                </a:r>
              </a:p>
            </p:txBody>
          </p:sp>
        </p:grpSp>
      </p:grpSp>
      <p:graphicFrame>
        <p:nvGraphicFramePr>
          <p:cNvPr id="18" name="Chart 17"/>
          <p:cNvGraphicFramePr>
            <a:graphicFrameLocks/>
          </p:cNvGraphicFramePr>
          <p:nvPr>
            <p:extLst>
              <p:ext uri="{D42A27DB-BD31-4B8C-83A1-F6EECF244321}">
                <p14:modId xmlns:p14="http://schemas.microsoft.com/office/powerpoint/2010/main" val="2547142016"/>
              </p:ext>
            </p:extLst>
          </p:nvPr>
        </p:nvGraphicFramePr>
        <p:xfrm>
          <a:off x="1643605" y="2716479"/>
          <a:ext cx="4572000" cy="2990257"/>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1643605" y="2250112"/>
            <a:ext cx="4572000"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Top 5 Chips Brand by quantity sold</a:t>
            </a:r>
          </a:p>
        </p:txBody>
      </p:sp>
      <p:sp>
        <p:nvSpPr>
          <p:cNvPr id="22" name="TextBox 21"/>
          <p:cNvSpPr txBox="1"/>
          <p:nvPr/>
        </p:nvSpPr>
        <p:spPr>
          <a:xfrm>
            <a:off x="6602819" y="2250112"/>
            <a:ext cx="5195592"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Avg. Sales per Segment</a:t>
            </a:r>
          </a:p>
        </p:txBody>
      </p:sp>
      <p:pic>
        <p:nvPicPr>
          <p:cNvPr id="23" name="Picture 22"/>
          <p:cNvPicPr>
            <a:picLocks noChangeAspect="1"/>
          </p:cNvPicPr>
          <p:nvPr/>
        </p:nvPicPr>
        <p:blipFill>
          <a:blip r:embed="rId4"/>
          <a:stretch>
            <a:fillRect/>
          </a:stretch>
        </p:blipFill>
        <p:spPr>
          <a:xfrm>
            <a:off x="6472153" y="2716480"/>
            <a:ext cx="5361636" cy="355705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32540" y="1629453"/>
            <a:ext cx="5421443" cy="3482374"/>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06766" y="453372"/>
            <a:ext cx="10479600" cy="824400"/>
          </a:xfrm>
        </p:spPr>
        <p:txBody>
          <a:bodyPr/>
          <a:lstStyle/>
          <a:p>
            <a:r>
              <a:rPr lang="en-AU" dirty="0" smtClean="0"/>
              <a:t>Target Customer Segment:</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grpSp>
        <p:nvGrpSpPr>
          <p:cNvPr id="16" name="Group 15"/>
          <p:cNvGrpSpPr/>
          <p:nvPr/>
        </p:nvGrpSpPr>
        <p:grpSpPr>
          <a:xfrm>
            <a:off x="6830311" y="1277772"/>
            <a:ext cx="4957834" cy="1773130"/>
            <a:chOff x="6654188" y="1277772"/>
            <a:chExt cx="5166911" cy="2014851"/>
          </a:xfrm>
        </p:grpSpPr>
        <p:sp>
          <p:nvSpPr>
            <p:cNvPr id="19" name="TextBox 18"/>
            <p:cNvSpPr txBox="1"/>
            <p:nvPr/>
          </p:nvSpPr>
          <p:spPr>
            <a:xfrm>
              <a:off x="6654188" y="1277772"/>
              <a:ext cx="5166911"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Top 5 segment by Total Sales</a:t>
              </a:r>
            </a:p>
          </p:txBody>
        </p:sp>
        <p:sp>
          <p:nvSpPr>
            <p:cNvPr id="18" name="TextBox 17"/>
            <p:cNvSpPr txBox="1"/>
            <p:nvPr/>
          </p:nvSpPr>
          <p:spPr>
            <a:xfrm>
              <a:off x="10962698" y="3105336"/>
              <a:ext cx="776865" cy="187287"/>
            </a:xfrm>
            <a:prstGeom prst="rect">
              <a:avLst/>
            </a:prstGeom>
            <a:noFill/>
          </p:spPr>
          <p:txBody>
            <a:bodyPr wrap="square" lIns="0" tIns="0" rIns="0" bIns="0" rtlCol="0" anchor="t">
              <a:noAutofit/>
            </a:bodyPr>
            <a:lstStyle/>
            <a:p>
              <a:pPr algn="ctr"/>
              <a:r>
                <a:rPr lang="en-US" sz="1000" dirty="0" smtClean="0">
                  <a:solidFill>
                    <a:srgbClr val="C00000"/>
                  </a:solidFill>
                  <a:latin typeface="Roboto Light" panose="02000000000000000000" pitchFamily="2" charset="0"/>
                  <a:ea typeface="Roboto Light" panose="02000000000000000000" pitchFamily="2" charset="0"/>
                </a:rPr>
                <a:t>Sales Mean</a:t>
              </a:r>
            </a:p>
          </p:txBody>
        </p:sp>
      </p:grpSp>
      <p:grpSp>
        <p:nvGrpSpPr>
          <p:cNvPr id="8" name="Group 7"/>
          <p:cNvGrpSpPr/>
          <p:nvPr/>
        </p:nvGrpSpPr>
        <p:grpSpPr>
          <a:xfrm>
            <a:off x="822917" y="1277772"/>
            <a:ext cx="5461009" cy="3430214"/>
            <a:chOff x="822917" y="1277772"/>
            <a:chExt cx="5461009" cy="3430214"/>
          </a:xfrm>
        </p:grpSpPr>
        <p:sp>
          <p:nvSpPr>
            <p:cNvPr id="7" name="TextBox 6"/>
            <p:cNvSpPr txBox="1"/>
            <p:nvPr/>
          </p:nvSpPr>
          <p:spPr>
            <a:xfrm>
              <a:off x="1158241" y="1277772"/>
              <a:ext cx="5059680"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Customer Count Per Segment</a:t>
              </a:r>
            </a:p>
          </p:txBody>
        </p:sp>
        <p:pic>
          <p:nvPicPr>
            <p:cNvPr id="5" name="Picture 4"/>
            <p:cNvPicPr>
              <a:picLocks noChangeAspect="1"/>
            </p:cNvPicPr>
            <p:nvPr/>
          </p:nvPicPr>
          <p:blipFill>
            <a:blip r:embed="rId4"/>
            <a:stretch>
              <a:fillRect/>
            </a:stretch>
          </p:blipFill>
          <p:spPr>
            <a:xfrm>
              <a:off x="822917" y="1629453"/>
              <a:ext cx="5461009" cy="3078533"/>
            </a:xfrm>
            <a:prstGeom prst="rect">
              <a:avLst/>
            </a:prstGeom>
          </p:spPr>
        </p:pic>
      </p:grpSp>
      <p:sp>
        <p:nvSpPr>
          <p:cNvPr id="23" name="TextBox 22"/>
          <p:cNvSpPr txBox="1"/>
          <p:nvPr/>
        </p:nvSpPr>
        <p:spPr>
          <a:xfrm>
            <a:off x="3716726" y="5325285"/>
            <a:ext cx="5059680" cy="403486"/>
          </a:xfrm>
          <a:prstGeom prst="rect">
            <a:avLst/>
          </a:prstGeom>
          <a:solidFill>
            <a:srgbClr val="000005"/>
          </a:solidFill>
        </p:spPr>
        <p:txBody>
          <a:bodyPr wrap="square" lIns="0" tIns="0" rIns="0" bIns="0" rtlCol="0" anchor="ctr">
            <a:noAutofit/>
          </a:bodyPr>
          <a:lstStyle/>
          <a:p>
            <a:pPr algn="ctr"/>
            <a:r>
              <a:rPr lang="en-US" sz="1400" dirty="0" smtClean="0">
                <a:solidFill>
                  <a:srgbClr val="00FFFF"/>
                </a:solidFill>
                <a:latin typeface="Roboto Medium" panose="020B0604020202020204" charset="0"/>
                <a:ea typeface="Roboto Medium" panose="020B0604020202020204" charset="0"/>
              </a:rPr>
              <a:t>Mainstream (Young Singles/Couples &amp; Retirees) </a:t>
            </a:r>
          </a:p>
        </p:txBody>
      </p:sp>
    </p:spTree>
    <p:extLst>
      <p:ext uri="{BB962C8B-B14F-4D97-AF65-F5344CB8AC3E}">
        <p14:creationId xmlns:p14="http://schemas.microsoft.com/office/powerpoint/2010/main" val="180707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06766" y="453372"/>
            <a:ext cx="10479600" cy="824400"/>
          </a:xfrm>
        </p:spPr>
        <p:txBody>
          <a:bodyPr/>
          <a:lstStyle/>
          <a:p>
            <a:r>
              <a:rPr lang="en-AU" dirty="0" smtClean="0"/>
              <a:t>Customer Spending Behaviour on Chips: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grpSp>
        <p:nvGrpSpPr>
          <p:cNvPr id="11" name="Group 10"/>
          <p:cNvGrpSpPr/>
          <p:nvPr/>
        </p:nvGrpSpPr>
        <p:grpSpPr>
          <a:xfrm>
            <a:off x="911756" y="1277772"/>
            <a:ext cx="5334810" cy="4224437"/>
            <a:chOff x="900739" y="1336919"/>
            <a:chExt cx="5334810" cy="4224437"/>
          </a:xfrm>
        </p:grpSpPr>
        <p:sp>
          <p:nvSpPr>
            <p:cNvPr id="7" name="TextBox 6"/>
            <p:cNvSpPr txBox="1"/>
            <p:nvPr/>
          </p:nvSpPr>
          <p:spPr>
            <a:xfrm>
              <a:off x="1608463" y="1336919"/>
              <a:ext cx="4483865"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(Sales vs Quantity) Per Customer Data</a:t>
              </a:r>
            </a:p>
          </p:txBody>
        </p:sp>
        <p:pic>
          <p:nvPicPr>
            <p:cNvPr id="9" name="Picture 8"/>
            <p:cNvPicPr>
              <a:picLocks noChangeAspect="1"/>
            </p:cNvPicPr>
            <p:nvPr/>
          </p:nvPicPr>
          <p:blipFill>
            <a:blip r:embed="rId3"/>
            <a:stretch>
              <a:fillRect/>
            </a:stretch>
          </p:blipFill>
          <p:spPr>
            <a:xfrm>
              <a:off x="900739" y="1672513"/>
              <a:ext cx="5334810" cy="3888843"/>
            </a:xfrm>
            <a:prstGeom prst="rect">
              <a:avLst/>
            </a:prstGeom>
          </p:spPr>
        </p:pic>
      </p:grpSp>
      <p:sp>
        <p:nvSpPr>
          <p:cNvPr id="20" name="TextBox 19"/>
          <p:cNvSpPr txBox="1"/>
          <p:nvPr/>
        </p:nvSpPr>
        <p:spPr>
          <a:xfrm>
            <a:off x="7238082" y="1277772"/>
            <a:ext cx="4538949"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Total (Sales </a:t>
            </a:r>
            <a:r>
              <a:rPr lang="en-US" sz="1400" b="1" dirty="0">
                <a:solidFill>
                  <a:schemeClr val="bg1"/>
                </a:solidFill>
                <a:latin typeface="Roboto Light" panose="02000000000000000000" pitchFamily="2" charset="0"/>
                <a:ea typeface="Roboto Light" panose="02000000000000000000" pitchFamily="2" charset="0"/>
              </a:rPr>
              <a:t>vs Quantity</a:t>
            </a:r>
            <a:r>
              <a:rPr lang="en-US" sz="1400" b="1" dirty="0" smtClean="0">
                <a:solidFill>
                  <a:schemeClr val="bg1"/>
                </a:solidFill>
                <a:latin typeface="Roboto Light" panose="02000000000000000000" pitchFamily="2" charset="0"/>
                <a:ea typeface="Roboto Light" panose="02000000000000000000" pitchFamily="2" charset="0"/>
              </a:rPr>
              <a:t>) </a:t>
            </a:r>
            <a:r>
              <a:rPr lang="en-US" sz="1400" b="1" dirty="0">
                <a:solidFill>
                  <a:schemeClr val="bg1"/>
                </a:solidFill>
                <a:latin typeface="Roboto Light" panose="02000000000000000000" pitchFamily="2" charset="0"/>
                <a:ea typeface="Roboto Light" panose="02000000000000000000" pitchFamily="2" charset="0"/>
              </a:rPr>
              <a:t>Data</a:t>
            </a:r>
          </a:p>
        </p:txBody>
      </p:sp>
      <p:pic>
        <p:nvPicPr>
          <p:cNvPr id="21" name="Picture 20"/>
          <p:cNvPicPr>
            <a:picLocks noChangeAspect="1"/>
          </p:cNvPicPr>
          <p:nvPr/>
        </p:nvPicPr>
        <p:blipFill>
          <a:blip r:embed="rId4"/>
          <a:stretch>
            <a:fillRect/>
          </a:stretch>
        </p:blipFill>
        <p:spPr>
          <a:xfrm>
            <a:off x="6434348" y="1613366"/>
            <a:ext cx="5420298" cy="392222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2824182" cy="824400"/>
          </a:xfrm>
        </p:spPr>
        <p:txBody>
          <a:bodyPr/>
          <a:lstStyle/>
          <a:p>
            <a:r>
              <a:rPr lang="en-AU" dirty="0" smtClean="0"/>
              <a:t>Target Customer Segment Overview:</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grpSp>
        <p:nvGrpSpPr>
          <p:cNvPr id="16" name="Group 15"/>
          <p:cNvGrpSpPr/>
          <p:nvPr/>
        </p:nvGrpSpPr>
        <p:grpSpPr>
          <a:xfrm>
            <a:off x="4316484" y="453371"/>
            <a:ext cx="2429249" cy="1282832"/>
            <a:chOff x="4039565" y="453371"/>
            <a:chExt cx="2534855" cy="1282832"/>
          </a:xfrm>
        </p:grpSpPr>
        <p:sp>
          <p:nvSpPr>
            <p:cNvPr id="17" name="Rectangle 16"/>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18" name="TextBox 17"/>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~11%</a:t>
              </a:r>
            </a:p>
          </p:txBody>
        </p:sp>
        <p:sp>
          <p:nvSpPr>
            <p:cNvPr id="19" name="TextBox 18"/>
            <p:cNvSpPr txBox="1"/>
            <p:nvPr/>
          </p:nvSpPr>
          <p:spPr>
            <a:xfrm>
              <a:off x="4380629" y="1284924"/>
              <a:ext cx="1852723" cy="268815"/>
            </a:xfrm>
            <a:prstGeom prst="rect">
              <a:avLst/>
            </a:prstGeom>
            <a:noFill/>
          </p:spPr>
          <p:txBody>
            <a:bodyPr wrap="square" lIns="0" tIns="0" rIns="0" bIns="0" rtlCol="0" anchor="ctr">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Total Customer Counts</a:t>
              </a:r>
            </a:p>
          </p:txBody>
        </p:sp>
      </p:grpSp>
      <p:grpSp>
        <p:nvGrpSpPr>
          <p:cNvPr id="21" name="Group 20"/>
          <p:cNvGrpSpPr/>
          <p:nvPr/>
        </p:nvGrpSpPr>
        <p:grpSpPr>
          <a:xfrm>
            <a:off x="6964475" y="453371"/>
            <a:ext cx="2331524" cy="1282832"/>
            <a:chOff x="4039565" y="453371"/>
            <a:chExt cx="2534855" cy="1282832"/>
          </a:xfrm>
        </p:grpSpPr>
        <p:sp>
          <p:nvSpPr>
            <p:cNvPr id="22" name="Rectangle 21"/>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23" name="TextBox 22"/>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~8%</a:t>
              </a:r>
            </a:p>
          </p:txBody>
        </p:sp>
        <p:sp>
          <p:nvSpPr>
            <p:cNvPr id="24" name="TextBox 23"/>
            <p:cNvSpPr txBox="1"/>
            <p:nvPr/>
          </p:nvSpPr>
          <p:spPr>
            <a:xfrm>
              <a:off x="4443903" y="1284924"/>
              <a:ext cx="1852723" cy="268815"/>
            </a:xfrm>
            <a:prstGeom prst="rect">
              <a:avLst/>
            </a:prstGeom>
            <a:noFill/>
          </p:spPr>
          <p:txBody>
            <a:bodyPr wrap="square" lIns="0" tIns="0" rIns="0" bIns="0" rtlCol="0" anchor="ctr">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Total Sales Amount</a:t>
              </a:r>
            </a:p>
          </p:txBody>
        </p:sp>
      </p:grpSp>
      <p:sp>
        <p:nvSpPr>
          <p:cNvPr id="29" name="Text Placeholder 3">
            <a:extLst>
              <a:ext uri="{FF2B5EF4-FFF2-40B4-BE49-F238E27FC236}">
                <a16:creationId xmlns:a16="http://schemas.microsoft.com/office/drawing/2014/main" id="{AE016588-9575-44B2-BAA3-5937B6A9EDA0}"/>
              </a:ext>
            </a:extLst>
          </p:cNvPr>
          <p:cNvSpPr txBox="1">
            <a:spLocks/>
          </p:cNvSpPr>
          <p:nvPr/>
        </p:nvSpPr>
        <p:spPr>
          <a:xfrm>
            <a:off x="1196976" y="1269266"/>
            <a:ext cx="2824182" cy="284473"/>
          </a:xfrm>
          <a:prstGeom prst="rect">
            <a:avLst/>
          </a:prstGeom>
          <a:solidFill>
            <a:schemeClr val="tx1"/>
          </a:solidFill>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b="1" dirty="0" smtClean="0">
                <a:solidFill>
                  <a:srgbClr val="FFFFFF"/>
                </a:solidFill>
              </a:rPr>
              <a:t>(Mainstream: Young Singles/Couples)</a:t>
            </a:r>
            <a:endParaRPr lang="en-AU" sz="1200" b="1" dirty="0">
              <a:solidFill>
                <a:srgbClr val="FFFFFF"/>
              </a:solidFill>
            </a:endParaRPr>
          </a:p>
        </p:txBody>
      </p:sp>
      <p:grpSp>
        <p:nvGrpSpPr>
          <p:cNvPr id="30" name="Group 29"/>
          <p:cNvGrpSpPr/>
          <p:nvPr/>
        </p:nvGrpSpPr>
        <p:grpSpPr>
          <a:xfrm>
            <a:off x="9514741" y="453371"/>
            <a:ext cx="2331524" cy="1282832"/>
            <a:chOff x="4039565" y="453371"/>
            <a:chExt cx="2534855" cy="1282832"/>
          </a:xfrm>
        </p:grpSpPr>
        <p:sp>
          <p:nvSpPr>
            <p:cNvPr id="31" name="Rectangle 30"/>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32" name="TextBox 31"/>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4.08</a:t>
              </a:r>
            </a:p>
          </p:txBody>
        </p:sp>
        <p:sp>
          <p:nvSpPr>
            <p:cNvPr id="33" name="TextBox 32"/>
            <p:cNvSpPr txBox="1"/>
            <p:nvPr/>
          </p:nvSpPr>
          <p:spPr>
            <a:xfrm>
              <a:off x="4443903" y="1284924"/>
              <a:ext cx="1852723" cy="268815"/>
            </a:xfrm>
            <a:prstGeom prst="rect">
              <a:avLst/>
            </a:prstGeom>
            <a:noFill/>
          </p:spPr>
          <p:txBody>
            <a:bodyPr wrap="square" lIns="0" tIns="0" rIns="0" bIns="0" rtlCol="0" anchor="ctr">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Avg. Price Per Chips</a:t>
              </a:r>
            </a:p>
          </p:txBody>
        </p:sp>
      </p:grpSp>
      <p:pic>
        <p:nvPicPr>
          <p:cNvPr id="5" name="Picture 4"/>
          <p:cNvPicPr>
            <a:picLocks noChangeAspect="1"/>
          </p:cNvPicPr>
          <p:nvPr/>
        </p:nvPicPr>
        <p:blipFill rotWithShape="1">
          <a:blip r:embed="rId3"/>
          <a:srcRect r="12780"/>
          <a:stretch/>
        </p:blipFill>
        <p:spPr>
          <a:xfrm>
            <a:off x="1863943" y="1859349"/>
            <a:ext cx="4881790" cy="4001625"/>
          </a:xfrm>
          <a:prstGeom prst="rect">
            <a:avLst/>
          </a:prstGeom>
        </p:spPr>
      </p:pic>
      <p:pic>
        <p:nvPicPr>
          <p:cNvPr id="34" name="Picture 33"/>
          <p:cNvPicPr>
            <a:picLocks noChangeAspect="1"/>
          </p:cNvPicPr>
          <p:nvPr/>
        </p:nvPicPr>
        <p:blipFill>
          <a:blip r:embed="rId4"/>
          <a:stretch>
            <a:fillRect/>
          </a:stretch>
        </p:blipFill>
        <p:spPr>
          <a:xfrm>
            <a:off x="6964475" y="1859350"/>
            <a:ext cx="4881790" cy="3682134"/>
          </a:xfrm>
          <a:prstGeom prst="rect">
            <a:avLst/>
          </a:prstGeom>
        </p:spPr>
      </p:pic>
      <p:sp>
        <p:nvSpPr>
          <p:cNvPr id="35" name="Text Placeholder 3">
            <a:extLst>
              <a:ext uri="{FF2B5EF4-FFF2-40B4-BE49-F238E27FC236}">
                <a16:creationId xmlns:a16="http://schemas.microsoft.com/office/drawing/2014/main" id="{AE016588-9575-44B2-BAA3-5937B6A9EDA0}"/>
              </a:ext>
            </a:extLst>
          </p:cNvPr>
          <p:cNvSpPr txBox="1">
            <a:spLocks/>
          </p:cNvSpPr>
          <p:nvPr/>
        </p:nvSpPr>
        <p:spPr>
          <a:xfrm>
            <a:off x="3101058" y="5841883"/>
            <a:ext cx="2824182" cy="284473"/>
          </a:xfrm>
          <a:prstGeom prst="rect">
            <a:avLst/>
          </a:prstGeom>
          <a:solidFill>
            <a:schemeClr val="tx1"/>
          </a:solidFill>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b="1" dirty="0" smtClean="0">
                <a:solidFill>
                  <a:srgbClr val="FFFFFF"/>
                </a:solidFill>
              </a:rPr>
              <a:t>Preferred Brands: </a:t>
            </a:r>
            <a:r>
              <a:rPr lang="en-AU" sz="1200" b="1" dirty="0" smtClean="0">
                <a:solidFill>
                  <a:srgbClr val="00FFFF"/>
                </a:solidFill>
              </a:rPr>
              <a:t>Tyrrells, Twisties</a:t>
            </a:r>
            <a:endParaRPr lang="en-AU" sz="1200" b="1" dirty="0">
              <a:solidFill>
                <a:srgbClr val="00FFFF"/>
              </a:solidFill>
            </a:endParaRPr>
          </a:p>
        </p:txBody>
      </p:sp>
      <p:sp>
        <p:nvSpPr>
          <p:cNvPr id="36" name="Text Placeholder 3">
            <a:extLst>
              <a:ext uri="{FF2B5EF4-FFF2-40B4-BE49-F238E27FC236}">
                <a16:creationId xmlns:a16="http://schemas.microsoft.com/office/drawing/2014/main" id="{AE016588-9575-44B2-BAA3-5937B6A9EDA0}"/>
              </a:ext>
            </a:extLst>
          </p:cNvPr>
          <p:cNvSpPr txBox="1">
            <a:spLocks/>
          </p:cNvSpPr>
          <p:nvPr/>
        </p:nvSpPr>
        <p:spPr>
          <a:xfrm>
            <a:off x="7854483" y="5841882"/>
            <a:ext cx="2824182" cy="284473"/>
          </a:xfrm>
          <a:prstGeom prst="rect">
            <a:avLst/>
          </a:prstGeom>
          <a:solidFill>
            <a:schemeClr val="tx1"/>
          </a:solidFill>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b="1" dirty="0" smtClean="0">
                <a:solidFill>
                  <a:srgbClr val="FFFFFF"/>
                </a:solidFill>
              </a:rPr>
              <a:t>Preferred Pack Sizes: </a:t>
            </a:r>
            <a:r>
              <a:rPr lang="en-AU" sz="1200" b="1" dirty="0" smtClean="0">
                <a:solidFill>
                  <a:srgbClr val="00FFFF"/>
                </a:solidFill>
              </a:rPr>
              <a:t>270g, 380g</a:t>
            </a:r>
            <a:endParaRPr lang="en-AU" sz="1200" b="1" dirty="0">
              <a:solidFill>
                <a:srgbClr val="00FFFF"/>
              </a:solidFill>
            </a:endParaRPr>
          </a:p>
        </p:txBody>
      </p:sp>
      <p:sp>
        <p:nvSpPr>
          <p:cNvPr id="6" name="TextBox 5"/>
          <p:cNvSpPr txBox="1"/>
          <p:nvPr/>
        </p:nvSpPr>
        <p:spPr>
          <a:xfrm rot="16200000">
            <a:off x="-80782" y="3462962"/>
            <a:ext cx="3139808" cy="312158"/>
          </a:xfrm>
          <a:prstGeom prst="rect">
            <a:avLst/>
          </a:prstGeom>
          <a:noFill/>
          <a:ln>
            <a:solidFill>
              <a:schemeClr val="tx1"/>
            </a:solidFill>
          </a:ln>
        </p:spPr>
        <p:txBody>
          <a:bodyPr wrap="square" lIns="0" tIns="0" rIns="0" bIns="0" rtlCol="0" anchor="ctr">
            <a:noAutofit/>
          </a:bodyPr>
          <a:lstStyle/>
          <a:p>
            <a:pPr algn="ctr"/>
            <a:r>
              <a:rPr lang="en-US" sz="1200" b="1" spc="300" dirty="0" smtClean="0">
                <a:latin typeface="+mj-lt"/>
                <a:ea typeface="Roboto Light" panose="02000000000000000000" pitchFamily="2" charset="0"/>
              </a:rPr>
              <a:t>Affinity Heat Map</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6932</TotalTime>
  <Words>547</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Wingdings</vt:lpstr>
      <vt:lpstr>Roboto Medium</vt:lpstr>
      <vt:lpstr>Roboto Light</vt:lpstr>
      <vt:lpstr>Noto Serif Bengali ExtraBold</vt:lpstr>
      <vt:lpstr>Montserrat SemiBold</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KNIGHT GOKU</cp:lastModifiedBy>
  <cp:revision>508</cp:revision>
  <dcterms:created xsi:type="dcterms:W3CDTF">2018-02-07T23:23:24Z</dcterms:created>
  <dcterms:modified xsi:type="dcterms:W3CDTF">2024-09-08T21:28:24Z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