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024"/>
    <a:srgbClr val="4E79A6"/>
    <a:srgbClr val="E7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Sheet1!$A$1:$B$1</c:f>
              <c:strCache>
                <c:ptCount val="2"/>
                <c:pt idx="0">
                  <c:v>Total Transactions</c:v>
                </c:pt>
                <c:pt idx="1">
                  <c:v>Cleaned Data step 1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541909</c:v>
                </c:pt>
                <c:pt idx="1">
                  <c:v>531285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CC-4D36-9338-C90066DC6E0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243199055"/>
        <c:axId val="243197391"/>
      </c:barChart>
      <c:catAx>
        <c:axId val="24319905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197391"/>
        <c:crosses val="autoZero"/>
        <c:auto val="1"/>
        <c:lblAlgn val="ctr"/>
        <c:lblOffset val="100"/>
        <c:noMultiLvlLbl val="0"/>
      </c:catAx>
      <c:valAx>
        <c:axId val="243197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3199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Cleaned Data step 1</c:v>
                </c:pt>
                <c:pt idx="1">
                  <c:v>Cleaned Data step 2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531285</c:v>
                </c:pt>
                <c:pt idx="1">
                  <c:v>531283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ED-46AF-9D48-F44F8C9A425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243196975"/>
        <c:axId val="243197807"/>
      </c:barChart>
      <c:catAx>
        <c:axId val="24319697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197807"/>
        <c:crosses val="autoZero"/>
        <c:auto val="1"/>
        <c:lblAlgn val="ctr"/>
        <c:lblOffset val="100"/>
        <c:noMultiLvlLbl val="0"/>
      </c:catAx>
      <c:valAx>
        <c:axId val="24319780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3196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Hyp. Online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68108"/>
            <a:ext cx="2478692" cy="399396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(Store Analysis Report)</a:t>
            </a:r>
            <a:endParaRPr lang="en-US" sz="1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29375" y="3668108"/>
            <a:ext cx="2478692" cy="3993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/>
              <a:t>By: TATA DA Team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91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6375" y="876300"/>
            <a:ext cx="9258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3</a:t>
            </a:r>
            <a:r>
              <a:rPr lang="en-US" sz="4000" u="sng" dirty="0" smtClean="0"/>
              <a:t>. Top 10 Customers by Revenue</a:t>
            </a:r>
            <a:endParaRPr lang="en-US" sz="40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781" y="1660469"/>
            <a:ext cx="7329487" cy="425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6375" y="876300"/>
            <a:ext cx="9258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/>
              <a:t>4. Demands by Region</a:t>
            </a:r>
            <a:endParaRPr lang="en-US" sz="40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796259"/>
            <a:ext cx="6061327" cy="3471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1796259"/>
            <a:ext cx="3381375" cy="2089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4098273"/>
            <a:ext cx="3394892" cy="116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65131" y="2554014"/>
            <a:ext cx="78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Revenue is driven by the quantity of orders.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9876" y="4121761"/>
            <a:ext cx="7872248" cy="980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Ireland &amp; Germany spends per quantity more than Netherland which is the top revenue region, excl. United Kingdom.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Netherland: 1.42, Ireland: 1.92, Germany: 1.91 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159876" y="3076312"/>
            <a:ext cx="78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9/10 top 10 customers by revenue have made transaction more than once.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59876" y="3598610"/>
            <a:ext cx="78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20% of your products lineup are driving 80% </a:t>
            </a:r>
            <a:r>
              <a:rPr lang="en-US" dirty="0" smtClean="0"/>
              <a:t>of </a:t>
            </a:r>
            <a:r>
              <a:rPr lang="en-US" dirty="0" smtClean="0"/>
              <a:t>the store’s revenue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Todays Agenda</a:t>
            </a:r>
            <a:endParaRPr lang="en-US" dirty="0"/>
          </a:p>
        </p:txBody>
      </p:sp>
      <p:sp>
        <p:nvSpPr>
          <p:cNvPr id="3" name="TextBox 4"/>
          <p:cNvSpPr txBox="1"/>
          <p:nvPr/>
        </p:nvSpPr>
        <p:spPr>
          <a:xfrm>
            <a:off x="3833324" y="2777167"/>
            <a:ext cx="4525352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spc="-19" dirty="0" smtClean="0">
                <a:solidFill>
                  <a:srgbClr val="000000"/>
                </a:solidFill>
                <a:latin typeface="+mj-lt"/>
              </a:rPr>
              <a:t>Project recap &amp; Problem Defining</a:t>
            </a:r>
            <a:endParaRPr lang="en-US" sz="2000" spc="-19" dirty="0">
              <a:solidFill>
                <a:srgbClr val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sz="2000" spc="-19" dirty="0">
                <a:solidFill>
                  <a:srgbClr val="000000"/>
                </a:solidFill>
                <a:latin typeface="+mj-lt"/>
              </a:rPr>
              <a:t>Process</a:t>
            </a:r>
          </a:p>
          <a:p>
            <a:pPr algn="ctr">
              <a:lnSpc>
                <a:spcPct val="150000"/>
              </a:lnSpc>
            </a:pPr>
            <a:r>
              <a:rPr lang="en-US" sz="2000" spc="-19" dirty="0">
                <a:solidFill>
                  <a:srgbClr val="000000"/>
                </a:solidFill>
                <a:latin typeface="+mj-lt"/>
              </a:rPr>
              <a:t>Insights</a:t>
            </a:r>
          </a:p>
          <a:p>
            <a:pPr algn="ctr">
              <a:lnSpc>
                <a:spcPct val="150000"/>
              </a:lnSpc>
            </a:pPr>
            <a:r>
              <a:rPr lang="en-US" sz="2000" spc="-19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03986" y="2777167"/>
            <a:ext cx="3584028" cy="512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13434" y="3340689"/>
            <a:ext cx="2049518" cy="389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13433" y="3780906"/>
            <a:ext cx="2049519" cy="390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13433" y="4221122"/>
            <a:ext cx="2049520" cy="4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Recap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7779" y="2711669"/>
            <a:ext cx="863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Analyzing the transactional data provided by the store and answering the CEO and CMO’s query regarding the stores performance.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7779" y="3460504"/>
            <a:ext cx="863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Q1: What is the Revenue trend over the time for the year 2011. (Monthly Revenue Chart)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807779" y="3882765"/>
            <a:ext cx="863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Q2: Top 10 countries by Revenue. (Exc. United Kingdom)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07779" y="4305026"/>
            <a:ext cx="863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Q3: Top 10 customers by Revenue.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807779" y="4727287"/>
            <a:ext cx="863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Q4: Product popularity and demand by Region. (Exc. United Kingdom)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62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3"/>
          <p:cNvSpPr txBox="1"/>
          <p:nvPr/>
        </p:nvSpPr>
        <p:spPr>
          <a:xfrm>
            <a:off x="8092966" y="355914"/>
            <a:ext cx="327299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4800" b="1" spc="-80" dirty="0">
                <a:solidFill>
                  <a:schemeClr val="bg2">
                    <a:lumMod val="50000"/>
                  </a:schemeClr>
                </a:solidFill>
                <a:latin typeface="Microsoft PhagsPa" panose="020B0502040204020203" pitchFamily="34" charset="0"/>
              </a:rPr>
              <a:t>Process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640188" y="1587020"/>
            <a:ext cx="7137857" cy="3495095"/>
            <a:chOff x="1903391" y="899362"/>
            <a:chExt cx="12859636" cy="6746042"/>
          </a:xfrm>
        </p:grpSpPr>
        <p:grpSp>
          <p:nvGrpSpPr>
            <p:cNvPr id="46" name="Group 13"/>
            <p:cNvGrpSpPr/>
            <p:nvPr/>
          </p:nvGrpSpPr>
          <p:grpSpPr>
            <a:xfrm>
              <a:off x="1903391" y="1027892"/>
              <a:ext cx="1854962" cy="1781248"/>
              <a:chOff x="0" y="0"/>
              <a:chExt cx="2473282" cy="2374997"/>
            </a:xfrm>
          </p:grpSpPr>
          <p:grpSp>
            <p:nvGrpSpPr>
              <p:cNvPr id="73" name="Group 14"/>
              <p:cNvGrpSpPr>
                <a:grpSpLocks noChangeAspect="1"/>
              </p:cNvGrpSpPr>
              <p:nvPr/>
            </p:nvGrpSpPr>
            <p:grpSpPr>
              <a:xfrm>
                <a:off x="0" y="342565"/>
                <a:ext cx="2032432" cy="2032432"/>
                <a:chOff x="0" y="0"/>
                <a:chExt cx="6350000" cy="6350000"/>
              </a:xfrm>
            </p:grpSpPr>
            <p:sp>
              <p:nvSpPr>
                <p:cNvPr id="75" name="Freeform 15"/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4928870" y="0"/>
                        <a:pt x="6350000" y="1421130"/>
                        <a:pt x="6350000" y="3175000"/>
                      </a:cubicBezTo>
                      <a:cubicBezTo>
                        <a:pt x="6350000" y="4928870"/>
                        <a:pt x="4928870" y="6350000"/>
                        <a:pt x="3175000" y="6350000"/>
                      </a:cubicBezTo>
                      <a:cubicBezTo>
                        <a:pt x="1421130" y="6350000"/>
                        <a:pt x="0" y="4928870"/>
                        <a:pt x="0" y="3175000"/>
                      </a:cubicBezTo>
                      <a:cubicBezTo>
                        <a:pt x="0" y="1421130"/>
                        <a:pt x="1421130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2831A2"/>
                </a:solidFill>
              </p:spPr>
            </p:sp>
          </p:grpSp>
          <p:pic>
            <p:nvPicPr>
              <p:cNvPr id="74" name="Picture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rcRect b="321"/>
              <a:stretch>
                <a:fillRect/>
              </a:stretch>
            </p:blipFill>
            <p:spPr>
              <a:xfrm rot="-5115457">
                <a:off x="358154" y="78550"/>
                <a:ext cx="2032432" cy="2036765"/>
              </a:xfrm>
              <a:prstGeom prst="rect">
                <a:avLst/>
              </a:prstGeom>
            </p:spPr>
          </p:pic>
        </p:grpSp>
        <p:grpSp>
          <p:nvGrpSpPr>
            <p:cNvPr id="47" name="Group 17"/>
            <p:cNvGrpSpPr/>
            <p:nvPr/>
          </p:nvGrpSpPr>
          <p:grpSpPr>
            <a:xfrm>
              <a:off x="3758754" y="2639980"/>
              <a:ext cx="1854962" cy="1781248"/>
              <a:chOff x="0" y="0"/>
              <a:chExt cx="2473282" cy="2374997"/>
            </a:xfrm>
          </p:grpSpPr>
          <p:grpSp>
            <p:nvGrpSpPr>
              <p:cNvPr id="70" name="Group 18"/>
              <p:cNvGrpSpPr>
                <a:grpSpLocks noChangeAspect="1"/>
              </p:cNvGrpSpPr>
              <p:nvPr/>
            </p:nvGrpSpPr>
            <p:grpSpPr>
              <a:xfrm>
                <a:off x="0" y="342565"/>
                <a:ext cx="2032432" cy="2032432"/>
                <a:chOff x="0" y="0"/>
                <a:chExt cx="6350000" cy="6350000"/>
              </a:xfrm>
            </p:grpSpPr>
            <p:sp>
              <p:nvSpPr>
                <p:cNvPr id="72" name="Freeform 19"/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4928870" y="0"/>
                        <a:pt x="6350000" y="1421130"/>
                        <a:pt x="6350000" y="3175000"/>
                      </a:cubicBezTo>
                      <a:cubicBezTo>
                        <a:pt x="6350000" y="4928870"/>
                        <a:pt x="4928870" y="6350000"/>
                        <a:pt x="3175000" y="6350000"/>
                      </a:cubicBezTo>
                      <a:cubicBezTo>
                        <a:pt x="1421130" y="6350000"/>
                        <a:pt x="0" y="4928870"/>
                        <a:pt x="0" y="3175000"/>
                      </a:cubicBezTo>
                      <a:cubicBezTo>
                        <a:pt x="0" y="1421130"/>
                        <a:pt x="1421130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2831A2"/>
                </a:solidFill>
              </p:spPr>
            </p:sp>
          </p:grpSp>
          <p:pic>
            <p:nvPicPr>
              <p:cNvPr id="71" name="Picture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rcRect b="321"/>
              <a:stretch>
                <a:fillRect/>
              </a:stretch>
            </p:blipFill>
            <p:spPr>
              <a:xfrm rot="-5115457">
                <a:off x="358154" y="78550"/>
                <a:ext cx="2032432" cy="2036765"/>
              </a:xfrm>
              <a:prstGeom prst="rect">
                <a:avLst/>
              </a:prstGeom>
            </p:spPr>
          </p:pic>
        </p:grpSp>
        <p:grpSp>
          <p:nvGrpSpPr>
            <p:cNvPr id="48" name="Group 21"/>
            <p:cNvGrpSpPr/>
            <p:nvPr/>
          </p:nvGrpSpPr>
          <p:grpSpPr>
            <a:xfrm>
              <a:off x="5614117" y="4252068"/>
              <a:ext cx="1854962" cy="1781248"/>
              <a:chOff x="0" y="0"/>
              <a:chExt cx="2473282" cy="2374997"/>
            </a:xfrm>
          </p:grpSpPr>
          <p:grpSp>
            <p:nvGrpSpPr>
              <p:cNvPr id="67" name="Group 22"/>
              <p:cNvGrpSpPr>
                <a:grpSpLocks noChangeAspect="1"/>
              </p:cNvGrpSpPr>
              <p:nvPr/>
            </p:nvGrpSpPr>
            <p:grpSpPr>
              <a:xfrm>
                <a:off x="0" y="342565"/>
                <a:ext cx="2032432" cy="2032432"/>
                <a:chOff x="0" y="0"/>
                <a:chExt cx="6350000" cy="6350000"/>
              </a:xfrm>
            </p:grpSpPr>
            <p:sp>
              <p:nvSpPr>
                <p:cNvPr id="69" name="Freeform 23"/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4928870" y="0"/>
                        <a:pt x="6350000" y="1421130"/>
                        <a:pt x="6350000" y="3175000"/>
                      </a:cubicBezTo>
                      <a:cubicBezTo>
                        <a:pt x="6350000" y="4928870"/>
                        <a:pt x="4928870" y="6350000"/>
                        <a:pt x="3175000" y="6350000"/>
                      </a:cubicBezTo>
                      <a:cubicBezTo>
                        <a:pt x="1421130" y="6350000"/>
                        <a:pt x="0" y="4928870"/>
                        <a:pt x="0" y="3175000"/>
                      </a:cubicBezTo>
                      <a:cubicBezTo>
                        <a:pt x="0" y="1421130"/>
                        <a:pt x="1421130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2831A2"/>
                </a:solidFill>
              </p:spPr>
            </p:sp>
          </p:grpSp>
          <p:pic>
            <p:nvPicPr>
              <p:cNvPr id="68" name="Picture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rcRect b="321"/>
              <a:stretch>
                <a:fillRect/>
              </a:stretch>
            </p:blipFill>
            <p:spPr>
              <a:xfrm rot="-5115457">
                <a:off x="358154" y="78550"/>
                <a:ext cx="2032432" cy="2036765"/>
              </a:xfrm>
              <a:prstGeom prst="rect">
                <a:avLst/>
              </a:prstGeom>
            </p:spPr>
          </p:pic>
        </p:grpSp>
        <p:grpSp>
          <p:nvGrpSpPr>
            <p:cNvPr id="49" name="Group 25"/>
            <p:cNvGrpSpPr/>
            <p:nvPr/>
          </p:nvGrpSpPr>
          <p:grpSpPr>
            <a:xfrm>
              <a:off x="7469480" y="5864156"/>
              <a:ext cx="1854962" cy="1781248"/>
              <a:chOff x="0" y="0"/>
              <a:chExt cx="2473282" cy="2374997"/>
            </a:xfrm>
          </p:grpSpPr>
          <p:grpSp>
            <p:nvGrpSpPr>
              <p:cNvPr id="64" name="Group 26"/>
              <p:cNvGrpSpPr>
                <a:grpSpLocks noChangeAspect="1"/>
              </p:cNvGrpSpPr>
              <p:nvPr/>
            </p:nvGrpSpPr>
            <p:grpSpPr>
              <a:xfrm>
                <a:off x="0" y="342565"/>
                <a:ext cx="2032432" cy="2032432"/>
                <a:chOff x="0" y="0"/>
                <a:chExt cx="6350000" cy="6350000"/>
              </a:xfrm>
            </p:grpSpPr>
            <p:sp>
              <p:nvSpPr>
                <p:cNvPr id="66" name="Freeform 27"/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4928870" y="0"/>
                        <a:pt x="6350000" y="1421130"/>
                        <a:pt x="6350000" y="3175000"/>
                      </a:cubicBezTo>
                      <a:cubicBezTo>
                        <a:pt x="6350000" y="4928870"/>
                        <a:pt x="4928870" y="6350000"/>
                        <a:pt x="3175000" y="6350000"/>
                      </a:cubicBezTo>
                      <a:cubicBezTo>
                        <a:pt x="1421130" y="6350000"/>
                        <a:pt x="0" y="4928870"/>
                        <a:pt x="0" y="3175000"/>
                      </a:cubicBezTo>
                      <a:cubicBezTo>
                        <a:pt x="0" y="1421130"/>
                        <a:pt x="1421130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2831A2"/>
                </a:solidFill>
              </p:spPr>
            </p:sp>
          </p:grpSp>
          <p:pic>
            <p:nvPicPr>
              <p:cNvPr id="65" name="Picture 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rcRect b="321"/>
              <a:stretch>
                <a:fillRect/>
              </a:stretch>
            </p:blipFill>
            <p:spPr>
              <a:xfrm rot="-5115457">
                <a:off x="358154" y="78550"/>
                <a:ext cx="2032432" cy="2036765"/>
              </a:xfrm>
              <a:prstGeom prst="rect">
                <a:avLst/>
              </a:prstGeom>
            </p:spPr>
          </p:pic>
        </p:grpSp>
        <p:sp>
          <p:nvSpPr>
            <p:cNvPr id="51" name="TextBox 34"/>
            <p:cNvSpPr txBox="1"/>
            <p:nvPr/>
          </p:nvSpPr>
          <p:spPr>
            <a:xfrm>
              <a:off x="2693817" y="899362"/>
              <a:ext cx="1229487" cy="17821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92"/>
                </a:lnSpc>
              </a:pPr>
              <a:r>
                <a:rPr lang="en-US" sz="3600" spc="-640" dirty="0">
                  <a:solidFill>
                    <a:schemeClr val="bg1"/>
                  </a:solidFill>
                  <a:latin typeface="Clear Sans Regular Bold"/>
                </a:rPr>
                <a:t>1</a:t>
              </a:r>
            </a:p>
          </p:txBody>
        </p:sp>
        <p:sp>
          <p:nvSpPr>
            <p:cNvPr id="52" name="TextBox 35"/>
            <p:cNvSpPr txBox="1"/>
            <p:nvPr/>
          </p:nvSpPr>
          <p:spPr>
            <a:xfrm>
              <a:off x="4544582" y="2465399"/>
              <a:ext cx="1229487" cy="1539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92"/>
                </a:lnSpc>
              </a:pPr>
              <a:r>
                <a:rPr lang="en-US" sz="3600" spc="-640" dirty="0">
                  <a:solidFill>
                    <a:schemeClr val="bg1"/>
                  </a:solidFill>
                  <a:latin typeface="Clear Sans Regular Bold"/>
                </a:rPr>
                <a:t>2</a:t>
              </a:r>
            </a:p>
          </p:txBody>
        </p:sp>
        <p:sp>
          <p:nvSpPr>
            <p:cNvPr id="54" name="TextBox 37"/>
            <p:cNvSpPr txBox="1"/>
            <p:nvPr/>
          </p:nvSpPr>
          <p:spPr>
            <a:xfrm>
              <a:off x="8249329" y="5660232"/>
              <a:ext cx="1229487" cy="17821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92"/>
                </a:lnSpc>
              </a:pPr>
              <a:r>
                <a:rPr lang="en-US" sz="3600" spc="-640" dirty="0">
                  <a:solidFill>
                    <a:schemeClr val="bg1"/>
                  </a:solidFill>
                  <a:latin typeface="Clear Sans Regular Bold"/>
                </a:rPr>
                <a:t>4</a:t>
              </a:r>
            </a:p>
          </p:txBody>
        </p:sp>
        <p:sp>
          <p:nvSpPr>
            <p:cNvPr id="55" name="TextBox 38"/>
            <p:cNvSpPr txBox="1"/>
            <p:nvPr/>
          </p:nvSpPr>
          <p:spPr>
            <a:xfrm>
              <a:off x="6396356" y="4071629"/>
              <a:ext cx="1229487" cy="1539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92"/>
                </a:lnSpc>
              </a:pPr>
              <a:r>
                <a:rPr lang="en-US" sz="3600" spc="-640" dirty="0">
                  <a:solidFill>
                    <a:schemeClr val="bg1"/>
                  </a:solidFill>
                  <a:latin typeface="Clear Sans Regular Bold"/>
                </a:rPr>
                <a:t>3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92450" y="1353772"/>
              <a:ext cx="5231993" cy="65345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2">
                      <a:lumMod val="50000"/>
                    </a:schemeClr>
                  </a:solidFill>
                  <a:latin typeface="Adobe Caslon Pro" panose="0205050205050A020403" pitchFamily="18" charset="0"/>
                </a:rPr>
                <a:t>Data Understanding</a:t>
              </a:r>
              <a:endParaRPr lang="en-US" sz="1600" b="1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Caslon Pro" panose="0205050205050A020403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59326" y="2929310"/>
              <a:ext cx="5231993" cy="65345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2">
                      <a:lumMod val="50000"/>
                    </a:schemeClr>
                  </a:solidFill>
                  <a:latin typeface="Adobe Caslon Pro" panose="0205050205050A020403" pitchFamily="18" charset="0"/>
                </a:rPr>
                <a:t>Data Cleaning</a:t>
              </a:r>
              <a:endParaRPr lang="en-US" sz="1600" b="1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Caslon Pro" panose="0205050205050A020403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925278" y="4548885"/>
              <a:ext cx="5231993" cy="65345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>
                      <a:lumMod val="50000"/>
                    </a:schemeClr>
                  </a:solidFill>
                  <a:latin typeface="Adobe Caslon Pro" panose="0205050205050A020403" pitchFamily="18" charset="0"/>
                </a:rPr>
                <a:t>Data </a:t>
              </a:r>
              <a:r>
                <a:rPr lang="en-US" sz="1600" b="1" dirty="0" smtClean="0">
                  <a:solidFill>
                    <a:schemeClr val="bg2">
                      <a:lumMod val="50000"/>
                    </a:schemeClr>
                  </a:solidFill>
                  <a:latin typeface="Adobe Caslon Pro" panose="0205050205050A020403" pitchFamily="18" charset="0"/>
                </a:rPr>
                <a:t>Preparation for Analysis</a:t>
              </a:r>
              <a:endParaRPr lang="en-US" sz="1600" b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Caslon Pro" panose="0205050205050A020403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531034" y="6229783"/>
              <a:ext cx="5231993" cy="65345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>
                      <a:lumMod val="50000"/>
                    </a:schemeClr>
                  </a:solidFill>
                  <a:latin typeface="Adobe Caslon Pro" panose="0205050205050A020403" pitchFamily="18" charset="0"/>
                </a:rPr>
                <a:t>Final </a:t>
              </a:r>
              <a:r>
                <a:rPr lang="en-US" sz="1600" b="1" dirty="0" smtClean="0">
                  <a:solidFill>
                    <a:schemeClr val="bg2">
                      <a:lumMod val="50000"/>
                    </a:schemeClr>
                  </a:solidFill>
                  <a:latin typeface="Adobe Caslon Pro" panose="0205050205050A020403" pitchFamily="18" charset="0"/>
                </a:rPr>
                <a:t>Insights in BI tools</a:t>
              </a:r>
              <a:endParaRPr lang="en-US" sz="1600" b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Caslon Pro" panose="0205050205050A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51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Data Understanding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33550" y="2743200"/>
            <a:ext cx="494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was loaded </a:t>
            </a:r>
            <a:r>
              <a:rPr lang="en-US" dirty="0"/>
              <a:t>o</a:t>
            </a:r>
            <a:r>
              <a:rPr lang="en-US" dirty="0" smtClean="0"/>
              <a:t>n python for general Analysis.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48" y="2743200"/>
            <a:ext cx="3253102" cy="27622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733550" y="3248025"/>
            <a:ext cx="1981200" cy="828675"/>
            <a:chOff x="2457450" y="3476625"/>
            <a:chExt cx="1981200" cy="828675"/>
          </a:xfrm>
        </p:grpSpPr>
        <p:sp>
          <p:nvSpPr>
            <p:cNvPr id="5" name="Rectangle 4"/>
            <p:cNvSpPr/>
            <p:nvPr/>
          </p:nvSpPr>
          <p:spPr>
            <a:xfrm>
              <a:off x="2457450" y="3476625"/>
              <a:ext cx="1981200" cy="8286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76550" y="3544461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541909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57450" y="3938290"/>
              <a:ext cx="1981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Total Transactions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78948" y="3248025"/>
            <a:ext cx="1981200" cy="828675"/>
            <a:chOff x="2457450" y="3476625"/>
            <a:chExt cx="1981200" cy="828675"/>
          </a:xfrm>
        </p:grpSpPr>
        <p:sp>
          <p:nvSpPr>
            <p:cNvPr id="10" name="Rectangle 9"/>
            <p:cNvSpPr/>
            <p:nvPr/>
          </p:nvSpPr>
          <p:spPr>
            <a:xfrm>
              <a:off x="2457450" y="3476625"/>
              <a:ext cx="1981200" cy="8286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76550" y="3544461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4372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57450" y="3938290"/>
              <a:ext cx="1981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Total Customers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33550" y="4239191"/>
            <a:ext cx="1981200" cy="828675"/>
            <a:chOff x="2457450" y="3476625"/>
            <a:chExt cx="1981200" cy="828675"/>
          </a:xfrm>
        </p:grpSpPr>
        <p:sp>
          <p:nvSpPr>
            <p:cNvPr id="14" name="Rectangle 13"/>
            <p:cNvSpPr/>
            <p:nvPr/>
          </p:nvSpPr>
          <p:spPr>
            <a:xfrm>
              <a:off x="2457450" y="3476625"/>
              <a:ext cx="1981200" cy="8286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76550" y="3544461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25900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57450" y="3938290"/>
              <a:ext cx="1981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Total Orders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78948" y="4239190"/>
            <a:ext cx="1981200" cy="828675"/>
            <a:chOff x="2457450" y="3476625"/>
            <a:chExt cx="1981200" cy="828675"/>
          </a:xfrm>
        </p:grpSpPr>
        <p:sp>
          <p:nvSpPr>
            <p:cNvPr id="18" name="Rectangle 17"/>
            <p:cNvSpPr/>
            <p:nvPr/>
          </p:nvSpPr>
          <p:spPr>
            <a:xfrm>
              <a:off x="2457450" y="3476625"/>
              <a:ext cx="1981200" cy="8286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76550" y="3544461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5.17 M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57450" y="3938290"/>
              <a:ext cx="1981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Total Products Sold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67050" y="5218657"/>
            <a:ext cx="1981200" cy="828675"/>
            <a:chOff x="2457450" y="3476625"/>
            <a:chExt cx="1981200" cy="828675"/>
          </a:xfrm>
        </p:grpSpPr>
        <p:sp>
          <p:nvSpPr>
            <p:cNvPr id="22" name="Rectangle 21"/>
            <p:cNvSpPr/>
            <p:nvPr/>
          </p:nvSpPr>
          <p:spPr>
            <a:xfrm>
              <a:off x="2457450" y="3476625"/>
              <a:ext cx="1981200" cy="8286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76550" y="3544461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38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7450" y="3938290"/>
              <a:ext cx="1981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Total Countries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51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Data Cleaning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Quantity </a:t>
            </a:r>
            <a:r>
              <a:rPr lang="en-US" dirty="0"/>
              <a:t>&lt;</a:t>
            </a:r>
            <a:r>
              <a:rPr lang="en-US" dirty="0" smtClean="0"/>
              <a:t> 1 removed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Unit Price </a:t>
            </a:r>
            <a:r>
              <a:rPr lang="en-US" dirty="0"/>
              <a:t>&lt;</a:t>
            </a:r>
            <a:r>
              <a:rPr lang="en-US" dirty="0" smtClean="0"/>
              <a:t> 0 removed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0052834"/>
              </p:ext>
            </p:extLst>
          </p:nvPr>
        </p:nvGraphicFramePr>
        <p:xfrm>
          <a:off x="1295400" y="3243263"/>
          <a:ext cx="4718050" cy="263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ontent Placeholder 1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62695653"/>
              </p:ext>
            </p:extLst>
          </p:nvPr>
        </p:nvGraphicFramePr>
        <p:xfrm>
          <a:off x="6180138" y="3243263"/>
          <a:ext cx="4718050" cy="263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914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75" y="2895600"/>
            <a:ext cx="62960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u="sng" dirty="0" smtClean="0"/>
              <a:t>Insights</a:t>
            </a:r>
            <a:endParaRPr lang="en-US" sz="6600" u="sng" dirty="0"/>
          </a:p>
        </p:txBody>
      </p:sp>
    </p:spTree>
    <p:extLst>
      <p:ext uri="{BB962C8B-B14F-4D97-AF65-F5344CB8AC3E}">
        <p14:creationId xmlns:p14="http://schemas.microsoft.com/office/powerpoint/2010/main" val="18890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6375" y="876300"/>
            <a:ext cx="9258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/>
              <a:t>1. Revenue Over Time</a:t>
            </a:r>
            <a:endParaRPr lang="en-US" sz="40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2" y="1584186"/>
            <a:ext cx="7629525" cy="43482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622381" y="5994731"/>
            <a:ext cx="152400" cy="152400"/>
          </a:xfrm>
          <a:prstGeom prst="rect">
            <a:avLst/>
          </a:prstGeom>
          <a:solidFill>
            <a:srgbClr val="4E79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74781" y="5932431"/>
            <a:ext cx="100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Quantity Sold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936831" y="5994731"/>
            <a:ext cx="152400" cy="152400"/>
          </a:xfrm>
          <a:prstGeom prst="rect">
            <a:avLst/>
          </a:prstGeom>
          <a:solidFill>
            <a:srgbClr val="F290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89231" y="5932431"/>
            <a:ext cx="100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Revenue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79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6375" y="876300"/>
            <a:ext cx="9258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/>
              <a:t>2. Top 10 Countries by Revenue</a:t>
            </a:r>
            <a:endParaRPr lang="en-US" sz="4000" u="sng" dirty="0"/>
          </a:p>
        </p:txBody>
      </p:sp>
      <p:grpSp>
        <p:nvGrpSpPr>
          <p:cNvPr id="12" name="Group 11"/>
          <p:cNvGrpSpPr/>
          <p:nvPr/>
        </p:nvGrpSpPr>
        <p:grpSpPr>
          <a:xfrm>
            <a:off x="4394297" y="1584187"/>
            <a:ext cx="7003855" cy="4278837"/>
            <a:chOff x="2822672" y="1584187"/>
            <a:chExt cx="7003855" cy="427883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696"/>
            <a:stretch/>
          </p:blipFill>
          <p:spPr>
            <a:xfrm>
              <a:off x="2822672" y="1584187"/>
              <a:ext cx="6565705" cy="388316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4714875" y="5586025"/>
              <a:ext cx="1162050" cy="276999"/>
              <a:chOff x="3790950" y="5624125"/>
              <a:chExt cx="1162050" cy="27699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790950" y="5686425"/>
                <a:ext cx="152400" cy="152400"/>
              </a:xfrm>
              <a:prstGeom prst="rect">
                <a:avLst/>
              </a:prstGeom>
              <a:solidFill>
                <a:srgbClr val="4E79A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943350" y="5624125"/>
                <a:ext cx="1009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Quantity Sold</a:t>
                </a:r>
                <a:endParaRPr lang="en-US" sz="12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029325" y="5586025"/>
              <a:ext cx="1162050" cy="276999"/>
              <a:chOff x="3790950" y="5624125"/>
              <a:chExt cx="1162050" cy="27699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790950" y="5686425"/>
                <a:ext cx="152400" cy="152400"/>
              </a:xfrm>
              <a:prstGeom prst="rect">
                <a:avLst/>
              </a:prstGeom>
              <a:solidFill>
                <a:srgbClr val="F2902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943350" y="5624125"/>
                <a:ext cx="1009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Revenue</a:t>
                </a:r>
                <a:endParaRPr lang="en-US" sz="1200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8016777" y="5434012"/>
              <a:ext cx="18097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Excluding: United Kingdom</a:t>
              </a:r>
              <a:endParaRPr lang="en-US" sz="9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7" y="2106544"/>
            <a:ext cx="19716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219</TotalTime>
  <Words>269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Adobe Caslon Pro</vt:lpstr>
      <vt:lpstr>Arial</vt:lpstr>
      <vt:lpstr>Clear Sans Regular Bold</vt:lpstr>
      <vt:lpstr>Garamond</vt:lpstr>
      <vt:lpstr>Microsoft PhagsPa</vt:lpstr>
      <vt:lpstr>Organic</vt:lpstr>
      <vt:lpstr>Hyp. Online Store</vt:lpstr>
      <vt:lpstr>Todays Agenda</vt:lpstr>
      <vt:lpstr>Project Recap</vt:lpstr>
      <vt:lpstr>PowerPoint Presentation</vt:lpstr>
      <vt:lpstr>1. Data Understanding</vt:lpstr>
      <vt:lpstr>2. 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KNIGHT GOKU</dc:creator>
  <cp:lastModifiedBy>KNIGHT GOKU</cp:lastModifiedBy>
  <cp:revision>22</cp:revision>
  <dcterms:created xsi:type="dcterms:W3CDTF">2024-09-13T10:26:10Z</dcterms:created>
  <dcterms:modified xsi:type="dcterms:W3CDTF">2024-09-14T17:49:57Z</dcterms:modified>
</cp:coreProperties>
</file>