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2"/>
  </p:notesMasterIdLst>
  <p:sldIdLst>
    <p:sldId id="257" r:id="rId2"/>
    <p:sldId id="283" r:id="rId3"/>
    <p:sldId id="262" r:id="rId4"/>
    <p:sldId id="266" r:id="rId5"/>
    <p:sldId id="268" r:id="rId6"/>
    <p:sldId id="284" r:id="rId7"/>
    <p:sldId id="285" r:id="rId8"/>
    <p:sldId id="269" r:id="rId9"/>
    <p:sldId id="275" r:id="rId10"/>
    <p:sldId id="270" r:id="rId11"/>
    <p:sldId id="271" r:id="rId12"/>
    <p:sldId id="263" r:id="rId13"/>
    <p:sldId id="273" r:id="rId14"/>
    <p:sldId id="261" r:id="rId15"/>
    <p:sldId id="277" r:id="rId16"/>
    <p:sldId id="278" r:id="rId17"/>
    <p:sldId id="281" r:id="rId18"/>
    <p:sldId id="282" r:id="rId19"/>
    <p:sldId id="279" r:id="rId20"/>
    <p:sldId id="280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97957" autoAdjust="0"/>
  </p:normalViewPr>
  <p:slideViewPr>
    <p:cSldViewPr>
      <p:cViewPr varScale="1">
        <p:scale>
          <a:sx n="107" d="100"/>
          <a:sy n="107" d="100"/>
        </p:scale>
        <p:origin x="173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F5921-76D4-4B60-AAAD-453AC3753306}" type="datetimeFigureOut">
              <a:rPr lang="ru-RU" smtClean="0"/>
              <a:t>28.08.2019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9AF3-4B7A-475B-81F4-BD57675DD7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69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48D200-A159-48C3-AF48-D53435515099}" type="slidenum">
              <a:rPr lang="ru-RU" altLang="ru-RU"/>
              <a:pPr/>
              <a:t>15</a:t>
            </a:fld>
            <a:endParaRPr lang="ru-RU" altLang="ru-RU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470" rIns="0" bIns="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393869" algn="l"/>
                <a:tab pos="787737" algn="l"/>
                <a:tab pos="1181606" algn="l"/>
                <a:tab pos="1575474" algn="l"/>
                <a:tab pos="1969343" algn="l"/>
                <a:tab pos="2363211" algn="l"/>
                <a:tab pos="2757079" algn="l"/>
                <a:tab pos="3150947" algn="l"/>
                <a:tab pos="3544816" algn="l"/>
                <a:tab pos="3938684" algn="l"/>
                <a:tab pos="4332553" algn="l"/>
                <a:tab pos="4726421" algn="l"/>
                <a:tab pos="5120290" algn="l"/>
              </a:tabLst>
            </a:pPr>
            <a:r>
              <a:rPr lang="ru-RU" altLang="ru-RU" sz="1400">
                <a:latin typeface="Arial" charset="0"/>
                <a:cs typeface="DejaVu Sans" charset="0"/>
              </a:rPr>
              <a:t>Реальные понятия предметной области имеют сложную природу.</a:t>
            </a:r>
          </a:p>
          <a:p>
            <a:pPr>
              <a:lnSpc>
                <a:spcPct val="93000"/>
              </a:lnSpc>
              <a:spcBef>
                <a:spcPct val="0"/>
              </a:spcBef>
              <a:tabLst>
                <a:tab pos="393869" algn="l"/>
                <a:tab pos="787737" algn="l"/>
                <a:tab pos="1181606" algn="l"/>
                <a:tab pos="1575474" algn="l"/>
                <a:tab pos="1969343" algn="l"/>
                <a:tab pos="2363211" algn="l"/>
                <a:tab pos="2757079" algn="l"/>
                <a:tab pos="3150947" algn="l"/>
                <a:tab pos="3544816" algn="l"/>
                <a:tab pos="3938684" algn="l"/>
                <a:tab pos="4332553" algn="l"/>
                <a:tab pos="4726421" algn="l"/>
                <a:tab pos="5120290" algn="l"/>
              </a:tabLst>
            </a:pPr>
            <a:r>
              <a:rPr lang="ru-RU" altLang="ru-RU" sz="1400">
                <a:latin typeface="Arial" charset="0"/>
                <a:cs typeface="DejaVu Sans" charset="0"/>
              </a:rPr>
              <a:t>Свойства принципиального разного вида.</a:t>
            </a:r>
          </a:p>
          <a:p>
            <a:pPr>
              <a:lnSpc>
                <a:spcPct val="93000"/>
              </a:lnSpc>
              <a:spcBef>
                <a:spcPct val="0"/>
              </a:spcBef>
              <a:tabLst>
                <a:tab pos="393869" algn="l"/>
                <a:tab pos="787737" algn="l"/>
                <a:tab pos="1181606" algn="l"/>
                <a:tab pos="1575474" algn="l"/>
                <a:tab pos="1969343" algn="l"/>
                <a:tab pos="2363211" algn="l"/>
                <a:tab pos="2757079" algn="l"/>
                <a:tab pos="3150947" algn="l"/>
                <a:tab pos="3544816" algn="l"/>
                <a:tab pos="3938684" algn="l"/>
                <a:tab pos="4332553" algn="l"/>
                <a:tab pos="4726421" algn="l"/>
                <a:tab pos="5120290" algn="l"/>
              </a:tabLst>
            </a:pPr>
            <a:r>
              <a:rPr lang="ru-RU" altLang="ru-RU" sz="1400">
                <a:latin typeface="Arial" charset="0"/>
                <a:cs typeface="DejaVu Sans" charset="0"/>
              </a:rPr>
              <a:t>Структурный тип данных — для представления совокупности связанных элементов любых типов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48D200-A159-48C3-AF48-D53435515099}" type="slidenum">
              <a:rPr lang="ru-RU" altLang="ru-RU"/>
              <a:pPr/>
              <a:t>16</a:t>
            </a:fld>
            <a:endParaRPr lang="ru-RU" altLang="ru-RU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470" rIns="0" bIns="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393869" algn="l"/>
                <a:tab pos="787737" algn="l"/>
                <a:tab pos="1181606" algn="l"/>
                <a:tab pos="1575474" algn="l"/>
                <a:tab pos="1969343" algn="l"/>
                <a:tab pos="2363211" algn="l"/>
                <a:tab pos="2757079" algn="l"/>
                <a:tab pos="3150947" algn="l"/>
                <a:tab pos="3544816" algn="l"/>
                <a:tab pos="3938684" algn="l"/>
                <a:tab pos="4332553" algn="l"/>
                <a:tab pos="4726421" algn="l"/>
                <a:tab pos="5120290" algn="l"/>
              </a:tabLst>
            </a:pPr>
            <a:r>
              <a:rPr lang="ru-RU" altLang="ru-RU" sz="1400">
                <a:latin typeface="Arial" charset="0"/>
                <a:cs typeface="DejaVu Sans" charset="0"/>
              </a:rPr>
              <a:t>Реальные понятия предметной области имеют сложную природу.</a:t>
            </a:r>
          </a:p>
          <a:p>
            <a:pPr>
              <a:lnSpc>
                <a:spcPct val="93000"/>
              </a:lnSpc>
              <a:spcBef>
                <a:spcPct val="0"/>
              </a:spcBef>
              <a:tabLst>
                <a:tab pos="393869" algn="l"/>
                <a:tab pos="787737" algn="l"/>
                <a:tab pos="1181606" algn="l"/>
                <a:tab pos="1575474" algn="l"/>
                <a:tab pos="1969343" algn="l"/>
                <a:tab pos="2363211" algn="l"/>
                <a:tab pos="2757079" algn="l"/>
                <a:tab pos="3150947" algn="l"/>
                <a:tab pos="3544816" algn="l"/>
                <a:tab pos="3938684" algn="l"/>
                <a:tab pos="4332553" algn="l"/>
                <a:tab pos="4726421" algn="l"/>
                <a:tab pos="5120290" algn="l"/>
              </a:tabLst>
            </a:pPr>
            <a:r>
              <a:rPr lang="ru-RU" altLang="ru-RU" sz="1400">
                <a:latin typeface="Arial" charset="0"/>
                <a:cs typeface="DejaVu Sans" charset="0"/>
              </a:rPr>
              <a:t>Свойства принципиального разного вида.</a:t>
            </a:r>
          </a:p>
          <a:p>
            <a:pPr>
              <a:lnSpc>
                <a:spcPct val="93000"/>
              </a:lnSpc>
              <a:spcBef>
                <a:spcPct val="0"/>
              </a:spcBef>
              <a:tabLst>
                <a:tab pos="393869" algn="l"/>
                <a:tab pos="787737" algn="l"/>
                <a:tab pos="1181606" algn="l"/>
                <a:tab pos="1575474" algn="l"/>
                <a:tab pos="1969343" algn="l"/>
                <a:tab pos="2363211" algn="l"/>
                <a:tab pos="2757079" algn="l"/>
                <a:tab pos="3150947" algn="l"/>
                <a:tab pos="3544816" algn="l"/>
                <a:tab pos="3938684" algn="l"/>
                <a:tab pos="4332553" algn="l"/>
                <a:tab pos="4726421" algn="l"/>
                <a:tab pos="5120290" algn="l"/>
              </a:tabLst>
            </a:pPr>
            <a:r>
              <a:rPr lang="ru-RU" altLang="ru-RU" sz="1400">
                <a:latin typeface="Arial" charset="0"/>
                <a:cs typeface="DejaVu Sans" charset="0"/>
              </a:rPr>
              <a:t>Структурный тип данных — для представления совокупности связанных элементов любых типов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48D200-A159-48C3-AF48-D53435515099}" type="slidenum">
              <a:rPr lang="ru-RU" altLang="ru-RU"/>
              <a:pPr/>
              <a:t>17</a:t>
            </a:fld>
            <a:endParaRPr lang="ru-RU" altLang="ru-RU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470" rIns="0" bIns="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393869" algn="l"/>
                <a:tab pos="787737" algn="l"/>
                <a:tab pos="1181606" algn="l"/>
                <a:tab pos="1575474" algn="l"/>
                <a:tab pos="1969343" algn="l"/>
                <a:tab pos="2363211" algn="l"/>
                <a:tab pos="2757079" algn="l"/>
                <a:tab pos="3150947" algn="l"/>
                <a:tab pos="3544816" algn="l"/>
                <a:tab pos="3938684" algn="l"/>
                <a:tab pos="4332553" algn="l"/>
                <a:tab pos="4726421" algn="l"/>
                <a:tab pos="5120290" algn="l"/>
              </a:tabLst>
            </a:pPr>
            <a:r>
              <a:rPr lang="ru-RU" altLang="ru-RU" sz="1400">
                <a:latin typeface="Arial" charset="0"/>
                <a:cs typeface="DejaVu Sans" charset="0"/>
              </a:rPr>
              <a:t>Реальные понятия предметной области имеют сложную природу.</a:t>
            </a:r>
          </a:p>
          <a:p>
            <a:pPr>
              <a:lnSpc>
                <a:spcPct val="93000"/>
              </a:lnSpc>
              <a:spcBef>
                <a:spcPct val="0"/>
              </a:spcBef>
              <a:tabLst>
                <a:tab pos="393869" algn="l"/>
                <a:tab pos="787737" algn="l"/>
                <a:tab pos="1181606" algn="l"/>
                <a:tab pos="1575474" algn="l"/>
                <a:tab pos="1969343" algn="l"/>
                <a:tab pos="2363211" algn="l"/>
                <a:tab pos="2757079" algn="l"/>
                <a:tab pos="3150947" algn="l"/>
                <a:tab pos="3544816" algn="l"/>
                <a:tab pos="3938684" algn="l"/>
                <a:tab pos="4332553" algn="l"/>
                <a:tab pos="4726421" algn="l"/>
                <a:tab pos="5120290" algn="l"/>
              </a:tabLst>
            </a:pPr>
            <a:r>
              <a:rPr lang="ru-RU" altLang="ru-RU" sz="1400">
                <a:latin typeface="Arial" charset="0"/>
                <a:cs typeface="DejaVu Sans" charset="0"/>
              </a:rPr>
              <a:t>Свойства принципиального разного вида.</a:t>
            </a:r>
          </a:p>
          <a:p>
            <a:pPr>
              <a:lnSpc>
                <a:spcPct val="93000"/>
              </a:lnSpc>
              <a:spcBef>
                <a:spcPct val="0"/>
              </a:spcBef>
              <a:tabLst>
                <a:tab pos="393869" algn="l"/>
                <a:tab pos="787737" algn="l"/>
                <a:tab pos="1181606" algn="l"/>
                <a:tab pos="1575474" algn="l"/>
                <a:tab pos="1969343" algn="l"/>
                <a:tab pos="2363211" algn="l"/>
                <a:tab pos="2757079" algn="l"/>
                <a:tab pos="3150947" algn="l"/>
                <a:tab pos="3544816" algn="l"/>
                <a:tab pos="3938684" algn="l"/>
                <a:tab pos="4332553" algn="l"/>
                <a:tab pos="4726421" algn="l"/>
                <a:tab pos="5120290" algn="l"/>
              </a:tabLst>
            </a:pPr>
            <a:r>
              <a:rPr lang="ru-RU" altLang="ru-RU" sz="1400">
                <a:latin typeface="Arial" charset="0"/>
                <a:cs typeface="DejaVu Sans" charset="0"/>
              </a:rPr>
              <a:t>Структурный тип данных — для представления совокупности связанных элементов любых типов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48D200-A159-48C3-AF48-D53435515099}" type="slidenum">
              <a:rPr lang="ru-RU" altLang="ru-RU"/>
              <a:pPr/>
              <a:t>18</a:t>
            </a:fld>
            <a:endParaRPr lang="ru-RU" altLang="ru-RU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470" rIns="0" bIns="0"/>
          <a:lstStyle/>
          <a:p>
            <a:pPr>
              <a:lnSpc>
                <a:spcPct val="93000"/>
              </a:lnSpc>
              <a:spcBef>
                <a:spcPct val="0"/>
              </a:spcBef>
              <a:tabLst>
                <a:tab pos="393869" algn="l"/>
                <a:tab pos="787737" algn="l"/>
                <a:tab pos="1181606" algn="l"/>
                <a:tab pos="1575474" algn="l"/>
                <a:tab pos="1969343" algn="l"/>
                <a:tab pos="2363211" algn="l"/>
                <a:tab pos="2757079" algn="l"/>
                <a:tab pos="3150947" algn="l"/>
                <a:tab pos="3544816" algn="l"/>
                <a:tab pos="3938684" algn="l"/>
                <a:tab pos="4332553" algn="l"/>
                <a:tab pos="4726421" algn="l"/>
                <a:tab pos="5120290" algn="l"/>
              </a:tabLst>
            </a:pPr>
            <a:r>
              <a:rPr lang="ru-RU" altLang="ru-RU" sz="1400">
                <a:latin typeface="Arial" charset="0"/>
                <a:cs typeface="DejaVu Sans" charset="0"/>
              </a:rPr>
              <a:t>Реальные понятия предметной области имеют сложную природу.</a:t>
            </a:r>
          </a:p>
          <a:p>
            <a:pPr>
              <a:lnSpc>
                <a:spcPct val="93000"/>
              </a:lnSpc>
              <a:spcBef>
                <a:spcPct val="0"/>
              </a:spcBef>
              <a:tabLst>
                <a:tab pos="393869" algn="l"/>
                <a:tab pos="787737" algn="l"/>
                <a:tab pos="1181606" algn="l"/>
                <a:tab pos="1575474" algn="l"/>
                <a:tab pos="1969343" algn="l"/>
                <a:tab pos="2363211" algn="l"/>
                <a:tab pos="2757079" algn="l"/>
                <a:tab pos="3150947" algn="l"/>
                <a:tab pos="3544816" algn="l"/>
                <a:tab pos="3938684" algn="l"/>
                <a:tab pos="4332553" algn="l"/>
                <a:tab pos="4726421" algn="l"/>
                <a:tab pos="5120290" algn="l"/>
              </a:tabLst>
            </a:pPr>
            <a:r>
              <a:rPr lang="ru-RU" altLang="ru-RU" sz="1400">
                <a:latin typeface="Arial" charset="0"/>
                <a:cs typeface="DejaVu Sans" charset="0"/>
              </a:rPr>
              <a:t>Свойства принципиального разного вида.</a:t>
            </a:r>
          </a:p>
          <a:p>
            <a:pPr>
              <a:lnSpc>
                <a:spcPct val="93000"/>
              </a:lnSpc>
              <a:spcBef>
                <a:spcPct val="0"/>
              </a:spcBef>
              <a:tabLst>
                <a:tab pos="393869" algn="l"/>
                <a:tab pos="787737" algn="l"/>
                <a:tab pos="1181606" algn="l"/>
                <a:tab pos="1575474" algn="l"/>
                <a:tab pos="1969343" algn="l"/>
                <a:tab pos="2363211" algn="l"/>
                <a:tab pos="2757079" algn="l"/>
                <a:tab pos="3150947" algn="l"/>
                <a:tab pos="3544816" algn="l"/>
                <a:tab pos="3938684" algn="l"/>
                <a:tab pos="4332553" algn="l"/>
                <a:tab pos="4726421" algn="l"/>
                <a:tab pos="5120290" algn="l"/>
              </a:tabLst>
            </a:pPr>
            <a:r>
              <a:rPr lang="ru-RU" altLang="ru-RU" sz="1400">
                <a:latin typeface="Arial" charset="0"/>
                <a:cs typeface="DejaVu Sans" charset="0"/>
              </a:rPr>
              <a:t>Структурный тип данных — для представления совокупности связанных элементов любых типов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DBF683-FCC1-4DCE-9792-CA52B00F5735}" type="slidenum">
              <a:rPr lang="ru-RU" altLang="ru-RU"/>
              <a:pPr/>
              <a:t>19</a:t>
            </a:fld>
            <a:endParaRPr lang="ru-RU" altLang="ru-RU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DBF683-FCC1-4DCE-9792-CA52B00F5735}" type="slidenum">
              <a:rPr lang="ru-RU" altLang="ru-RU"/>
              <a:pPr/>
              <a:t>20</a:t>
            </a:fld>
            <a:endParaRPr lang="ru-RU" altLang="ru-RU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6976" cy="40377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28.08.2019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31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28.08.2019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36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28.08.2019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12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28.08.2019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11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28.08.2019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13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28.08.2019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85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28.08.2019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86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28.08.2019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7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28.08.2019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24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28.08.2019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07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28.08.2019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21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71FE0-9CCB-4334-90FB-2B50398D1C2F}" type="datetimeFigureOut">
              <a:rPr lang="ru-RU" smtClean="0"/>
              <a:t>28.08.2019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0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wm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png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qt.io/official_releases/qt/5.5/5.5.1/qt-opensource-windows-x86-mingw492-5.5.1.exe" TargetMode="External"/><Relationship Id="rId2" Type="http://schemas.openxmlformats.org/officeDocument/2006/relationships/hyperlink" Target="https://www.visualstudio.com/downloads/download-visual-studio-v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404664"/>
            <a:ext cx="799288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</a:t>
            </a:r>
            <a:endParaRPr lang="ru-RU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576" y="2276872"/>
            <a:ext cx="5155480" cy="341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79512" y="116631"/>
            <a:ext cx="8908901" cy="12870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</a:t>
            </a:r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часть</a:t>
            </a:r>
            <a:endParaRPr lang="en-US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семестр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30493" y="4648867"/>
            <a:ext cx="8496945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1403715"/>
            <a:ext cx="9001001" cy="4901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индивидуальных заданий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течение 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семестра:</a:t>
            </a:r>
          </a:p>
          <a:p>
            <a:pPr marL="1504950" lvl="3" indent="-457200">
              <a:buClr>
                <a:srgbClr val="000080"/>
              </a:buClr>
              <a:buFont typeface="Wingdings" panose="05000000000000000000" pitchFamily="2" charset="2"/>
              <a:buChar char="ü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 и его программная реализация на языке C в виде консольного 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приложения,</a:t>
            </a:r>
          </a:p>
          <a:p>
            <a:pPr marL="1504950" lvl="3" indent="-457200">
              <a:buClr>
                <a:srgbClr val="000080"/>
              </a:buClr>
              <a:buFont typeface="Wingdings" panose="05000000000000000000" pitchFamily="2" charset="2"/>
              <a:buChar char="ü"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 выбора и ветвления</a:t>
            </a:r>
          </a:p>
          <a:p>
            <a:pPr marL="1504950" lvl="3" indent="-457200">
              <a:buClr>
                <a:srgbClr val="000080"/>
              </a:buClr>
              <a:buFont typeface="Wingdings" panose="05000000000000000000" pitchFamily="2" charset="2"/>
              <a:buChar char="ü"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 цикла</a:t>
            </a:r>
            <a:endParaRPr lang="en-US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04950" lvl="3" indent="-457200">
              <a:buClr>
                <a:srgbClr val="000080"/>
              </a:buClr>
              <a:buFont typeface="Wingdings" panose="05000000000000000000" pitchFamily="2" charset="2"/>
              <a:buChar char="ü"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endParaRPr lang="en-US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04950" lvl="3" indent="-457200">
              <a:buClr>
                <a:srgbClr val="000080"/>
              </a:buClr>
              <a:buFont typeface="Wingdings" panose="05000000000000000000" pitchFamily="2" charset="2"/>
              <a:buChar char="ü"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Массивы и указатели</a:t>
            </a:r>
          </a:p>
          <a:p>
            <a:pPr marL="1504950" lvl="3" indent="-457200">
              <a:buClr>
                <a:srgbClr val="000080"/>
              </a:buClr>
              <a:buFont typeface="Wingdings" panose="05000000000000000000" pitchFamily="2" charset="2"/>
              <a:buChar char="ü"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Структуры данных</a:t>
            </a:r>
          </a:p>
          <a:p>
            <a:pPr marL="1504950" lvl="3" indent="-457200">
              <a:buClr>
                <a:srgbClr val="000080"/>
              </a:buClr>
              <a:buFont typeface="Wingdings" panose="05000000000000000000" pitchFamily="2" charset="2"/>
              <a:buChar char="ü"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04950" lvl="3" indent="-457200">
              <a:buClr>
                <a:srgbClr val="000080"/>
              </a:buClr>
              <a:buFont typeface="Wingdings" panose="05000000000000000000" pitchFamily="2" charset="2"/>
              <a:buChar char="ü"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>
              <a:buClr>
                <a:srgbClr val="000080"/>
              </a:buClr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648867"/>
            <a:ext cx="3250407" cy="20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79512" y="116632"/>
            <a:ext cx="8908901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Оценивание знаний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987823" y="1014037"/>
            <a:ext cx="5688633" cy="338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практических 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заданий в течение семестра + лабораторные работы в сессию</a:t>
            </a: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Обсуждение 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индивидуальном порядке результатов работы, представленных 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алгоритмами и текстом программы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59" y="764704"/>
            <a:ext cx="1499856" cy="1499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68" y="2903823"/>
            <a:ext cx="1492721" cy="1492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27" y="5080788"/>
            <a:ext cx="1402525" cy="140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876684"/>
            <a:ext cx="1810730" cy="1810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Picture 3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504" y="4734157"/>
            <a:ext cx="1944216" cy="197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трелка вправо 2"/>
          <p:cNvSpPr/>
          <p:nvPr/>
        </p:nvSpPr>
        <p:spPr>
          <a:xfrm rot="5400000">
            <a:off x="1069328" y="2363439"/>
            <a:ext cx="701811" cy="50405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5400000">
            <a:off x="1172613" y="4494270"/>
            <a:ext cx="556347" cy="50405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>
            <a:off x="2118569" y="5499222"/>
            <a:ext cx="1173951" cy="50405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>
            <a:off x="5547208" y="5530023"/>
            <a:ext cx="1173951" cy="50405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2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4"/>
          <p:cNvSpPr>
            <a:spLocks noGrp="1"/>
          </p:cNvSpPr>
          <p:nvPr>
            <p:ph type="sldNum" idx="12"/>
          </p:nvPr>
        </p:nvSpPr>
        <p:spPr>
          <a:xfrm>
            <a:off x="7265184" y="7573715"/>
            <a:ext cx="2346325" cy="358775"/>
          </a:xfrm>
        </p:spPr>
        <p:txBody>
          <a:bodyPr/>
          <a:lstStyle/>
          <a:p>
            <a:fld id="{F832F217-B67D-4C74-A215-352BF3C11BB0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>
          <a:xfrm>
            <a:off x="73025" y="158502"/>
            <a:ext cx="9070975" cy="593725"/>
          </a:xfrm>
          <a:prstGeom prst="rect">
            <a:avLst/>
          </a:prstGeom>
          <a:ln/>
        </p:spPr>
        <p:txBody>
          <a:bodyPr vert="horz" lIns="91440" tIns="3556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Место языков программирования</a:t>
            </a:r>
            <a:endParaRPr lang="ru-RU" alt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37463" y="953944"/>
            <a:ext cx="8411001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107950" indent="0">
              <a:buClr>
                <a:srgbClr val="000080"/>
              </a:buClr>
            </a:pP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осредник 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 естественным языком постановки задачи и машинным языком указания директив вычислительной системе</a:t>
            </a: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437938"/>
              </p:ext>
            </p:extLst>
          </p:nvPr>
        </p:nvGraphicFramePr>
        <p:xfrm>
          <a:off x="2771800" y="3053296"/>
          <a:ext cx="2436276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" r:id="rId3" imgW="4460040" imgH="4926240" progId="">
                  <p:embed/>
                </p:oleObj>
              </mc:Choice>
              <mc:Fallback>
                <p:oleObj r:id="rId3" imgW="4460040" imgH="4926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053296"/>
                        <a:ext cx="2436276" cy="2808312"/>
                      </a:xfrm>
                      <a:prstGeom prst="rect">
                        <a:avLst/>
                      </a:prstGeom>
                      <a:noFill/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459" y="2735889"/>
            <a:ext cx="1504076" cy="150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720123"/>
              </p:ext>
            </p:extLst>
          </p:nvPr>
        </p:nvGraphicFramePr>
        <p:xfrm>
          <a:off x="6049953" y="4498563"/>
          <a:ext cx="2795588" cy="196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" r:id="rId6" imgW="321480" imgH="225360" progId="">
                  <p:embed/>
                </p:oleObj>
              </mc:Choice>
              <mc:Fallback>
                <p:oleObj r:id="rId6" imgW="321480" imgH="225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9953" y="4498563"/>
                        <a:ext cx="2795588" cy="19605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1907704" y="4141450"/>
            <a:ext cx="715962" cy="546100"/>
          </a:xfrm>
          <a:prstGeom prst="rightArrow">
            <a:avLst>
              <a:gd name="adj1" fmla="val 50000"/>
              <a:gd name="adj2" fmla="val 32776"/>
            </a:avLst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5306974" y="3289052"/>
            <a:ext cx="923925" cy="490538"/>
          </a:xfrm>
          <a:prstGeom prst="rightArrow">
            <a:avLst>
              <a:gd name="adj1" fmla="val 50000"/>
              <a:gd name="adj2" fmla="val 47087"/>
            </a:avLst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Выгнутая вправо стрелка 1"/>
          <p:cNvSpPr/>
          <p:nvPr/>
        </p:nvSpPr>
        <p:spPr>
          <a:xfrm rot="19312746">
            <a:off x="7838093" y="3365102"/>
            <a:ext cx="658013" cy="1191373"/>
          </a:xfrm>
          <a:prstGeom prst="curvedLeftArrow">
            <a:avLst>
              <a:gd name="adj1" fmla="val 33714"/>
              <a:gd name="adj2" fmla="val 97602"/>
              <a:gd name="adj3" fmla="val 4356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6" y="3411210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6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79512" y="116632"/>
            <a:ext cx="8908901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Слои программного обеспечения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13048" y="908720"/>
            <a:ext cx="8930952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</a:t>
            </a:r>
            <a:r>
              <a:rPr lang="ru-RU" alt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объединяет методы </a:t>
            </a:r>
            <a:r>
              <a:rPr lang="ru-RU" alt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 и решения задач </a:t>
            </a:r>
            <a:r>
              <a:rPr lang="ru-RU" alt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конкретной </a:t>
            </a:r>
            <a:r>
              <a:rPr lang="ru-RU" alt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 </a:t>
            </a:r>
            <a:r>
              <a:rPr lang="ru-RU" alt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endParaRPr lang="ru-RU" alt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767683"/>
              </p:ext>
            </p:extLst>
          </p:nvPr>
        </p:nvGraphicFramePr>
        <p:xfrm>
          <a:off x="336766" y="2780928"/>
          <a:ext cx="8393980" cy="3502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r:id="rId3" imgW="5469752" imgH="2287805" progId="LibreOffice.DrawDocument.1">
                  <p:embed/>
                </p:oleObj>
              </mc:Choice>
              <mc:Fallback>
                <p:oleObj r:id="rId3" imgW="5469752" imgH="2287805" progId="LibreOffice.DrawDocument.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66" y="2780928"/>
                        <a:ext cx="8393980" cy="3502967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rgbClr val="FFEFD1">
                              <a:lumMod val="0"/>
                              <a:lumOff val="100000"/>
                            </a:srgbClr>
                          </a:gs>
                          <a:gs pos="64999">
                            <a:srgbClr val="00B050">
                              <a:alpha val="45000"/>
                              <a:lumMod val="38000"/>
                              <a:lumOff val="62000"/>
                            </a:srgbClr>
                          </a:gs>
                          <a:gs pos="100000">
                            <a:srgbClr val="D1C39F">
                              <a:alpha val="90000"/>
                              <a:lumMod val="32000"/>
                              <a:lumOff val="68000"/>
                            </a:srgbClr>
                          </a:gs>
                        </a:gsLst>
                        <a:lin ang="5400000" scaled="0"/>
                      </a:gra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087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3528" y="-12754"/>
            <a:ext cx="8496944" cy="777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 получения программы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176619"/>
              </p:ext>
            </p:extLst>
          </p:nvPr>
        </p:nvGraphicFramePr>
        <p:xfrm>
          <a:off x="251520" y="908720"/>
          <a:ext cx="3242480" cy="570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" name="LibreOffice" r:id="rId3" imgW="2363040" imgH="4158360" progId="LibreOffice.DrawDocument.1">
                  <p:embed/>
                </p:oleObj>
              </mc:Choice>
              <mc:Fallback>
                <p:oleObj name="LibreOffice" r:id="rId3" imgW="2363040" imgH="4158360" progId="LibreOffice.Draw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908720"/>
                        <a:ext cx="3242480" cy="5706144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881915"/>
              </p:ext>
            </p:extLst>
          </p:nvPr>
        </p:nvGraphicFramePr>
        <p:xfrm>
          <a:off x="3339976" y="2708920"/>
          <a:ext cx="5472608" cy="2382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" r:id="rId5" imgW="5156280" imgH="2243880" progId="">
                  <p:embed/>
                </p:oleObj>
              </mc:Choice>
              <mc:Fallback>
                <p:oleObj r:id="rId5" imgW="5156280" imgH="2243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9976" y="2708920"/>
                        <a:ext cx="5472608" cy="2382641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798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89600" y="33125"/>
            <a:ext cx="8228160" cy="620705"/>
          </a:xfrm>
          <a:ln/>
        </p:spPr>
        <p:txBody>
          <a:bodyPr tIns="32253">
            <a:normAutofit fontScale="90000"/>
          </a:bodyPr>
          <a:lstStyle/>
          <a:p>
            <a:pPr>
              <a:tabLst>
                <a:tab pos="407484" algn="l"/>
                <a:tab pos="814968" algn="l"/>
                <a:tab pos="1222452" algn="l"/>
                <a:tab pos="1629935" algn="l"/>
                <a:tab pos="2037420" algn="l"/>
                <a:tab pos="2444902" algn="l"/>
                <a:tab pos="2852387" algn="l"/>
                <a:tab pos="3259870" algn="l"/>
                <a:tab pos="3667355" algn="l"/>
                <a:tab pos="4074837" algn="l"/>
                <a:tab pos="4482322" algn="l"/>
                <a:tab pos="4889805" algn="l"/>
                <a:tab pos="5297290" algn="l"/>
                <a:tab pos="5704773" algn="l"/>
                <a:tab pos="6112258" algn="l"/>
                <a:tab pos="6519740" algn="l"/>
                <a:tab pos="6927225" algn="l"/>
                <a:tab pos="7334707" algn="l"/>
                <a:tab pos="7742192" algn="l"/>
                <a:tab pos="8149675" algn="l"/>
              </a:tabLst>
            </a:pP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 </a:t>
            </a: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обработки </a:t>
            </a: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endParaRPr lang="ru-RU" alt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5728" y="692696"/>
            <a:ext cx="8588790" cy="59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63393" rIns="81631" bIns="40816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97921" indent="0" algn="just">
              <a:buClr>
                <a:srgbClr val="000080"/>
              </a:buClr>
            </a:pPr>
            <a:r>
              <a:rPr lang="ru-RU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программы человеком в интегрированной среде разработки. Редактирование текстов программ. Работа программиста.</a:t>
            </a:r>
          </a:p>
          <a:p>
            <a:pPr marL="564488" indent="-466567" algn="just">
              <a:buClr>
                <a:srgbClr val="000080"/>
              </a:buClr>
              <a:buFontTx/>
              <a:buAutoNum type="arabicPeriod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921" indent="0" algn="just">
              <a:buClr>
                <a:srgbClr val="000080"/>
              </a:buClr>
            </a:pPr>
            <a:r>
              <a:rPr lang="ru-RU" sz="28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Препроцессирование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директив, содержащиеся в текстах программ (например, включение в текст так называемых заголовочных файлов — текстовых файлов, в которых содержатся описания используемых в программе элементов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97921" indent="0" algn="just">
              <a:buClr>
                <a:srgbClr val="000080"/>
              </a:buClr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921" indent="0" algn="just">
              <a:buClr>
                <a:srgbClr val="000080"/>
              </a:buClr>
            </a:pPr>
            <a:r>
              <a:rPr lang="ru-RU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Трансляция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генерирование объектного кода - преобразование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программы, представленной на одном из языков программирования, в программу на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машинном языке (процессора),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равносильную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первой.</a:t>
            </a:r>
          </a:p>
        </p:txBody>
      </p:sp>
    </p:spTree>
    <p:extLst>
      <p:ext uri="{BB962C8B-B14F-4D97-AF65-F5344CB8AC3E}">
        <p14:creationId xmlns:p14="http://schemas.microsoft.com/office/powerpoint/2010/main" val="708643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89600" y="33125"/>
            <a:ext cx="8228160" cy="620705"/>
          </a:xfrm>
          <a:ln/>
        </p:spPr>
        <p:txBody>
          <a:bodyPr tIns="32253">
            <a:normAutofit fontScale="90000"/>
          </a:bodyPr>
          <a:lstStyle/>
          <a:p>
            <a:pPr>
              <a:tabLst>
                <a:tab pos="407484" algn="l"/>
                <a:tab pos="814968" algn="l"/>
                <a:tab pos="1222452" algn="l"/>
                <a:tab pos="1629935" algn="l"/>
                <a:tab pos="2037420" algn="l"/>
                <a:tab pos="2444902" algn="l"/>
                <a:tab pos="2852387" algn="l"/>
                <a:tab pos="3259870" algn="l"/>
                <a:tab pos="3667355" algn="l"/>
                <a:tab pos="4074837" algn="l"/>
                <a:tab pos="4482322" algn="l"/>
                <a:tab pos="4889805" algn="l"/>
                <a:tab pos="5297290" algn="l"/>
                <a:tab pos="5704773" algn="l"/>
                <a:tab pos="6112258" algn="l"/>
                <a:tab pos="6519740" algn="l"/>
                <a:tab pos="6927225" algn="l"/>
                <a:tab pos="7334707" algn="l"/>
                <a:tab pos="7742192" algn="l"/>
                <a:tab pos="8149675" algn="l"/>
              </a:tabLst>
            </a:pP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 </a:t>
            </a: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обработки </a:t>
            </a: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endParaRPr lang="ru-RU" alt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5728" y="881350"/>
            <a:ext cx="8670667" cy="5160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63393" rIns="81631" bIns="40816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97921" indent="0">
              <a:buClr>
                <a:srgbClr val="000080"/>
              </a:buClr>
            </a:pPr>
            <a:r>
              <a:rPr lang="ru-RU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Компоновка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(или редактирование связей) </a:t>
            </a: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–объединение отдельных объектных модулей  и стандартных библиотек для создания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исполняемого файла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программы.</a:t>
            </a:r>
          </a:p>
          <a:p>
            <a:pPr marL="97921" indent="0" algn="just">
              <a:buClr>
                <a:srgbClr val="000080"/>
              </a:buClr>
            </a:pP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Исполняемый 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имеет расширение </a:t>
            </a:r>
            <a:r>
              <a:rPr lang="ru-RU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ехе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 запускается на выполнение обычным образом.</a:t>
            </a:r>
          </a:p>
        </p:txBody>
      </p:sp>
    </p:spTree>
    <p:extLst>
      <p:ext uri="{BB962C8B-B14F-4D97-AF65-F5344CB8AC3E}">
        <p14:creationId xmlns:p14="http://schemas.microsoft.com/office/powerpoint/2010/main" val="24561806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89600" y="33125"/>
            <a:ext cx="8228160" cy="620705"/>
          </a:xfrm>
          <a:ln/>
        </p:spPr>
        <p:txBody>
          <a:bodyPr tIns="32253">
            <a:normAutofit fontScale="90000"/>
          </a:bodyPr>
          <a:lstStyle/>
          <a:p>
            <a:pPr>
              <a:tabLst>
                <a:tab pos="407484" algn="l"/>
                <a:tab pos="814968" algn="l"/>
                <a:tab pos="1222452" algn="l"/>
                <a:tab pos="1629935" algn="l"/>
                <a:tab pos="2037420" algn="l"/>
                <a:tab pos="2444902" algn="l"/>
                <a:tab pos="2852387" algn="l"/>
                <a:tab pos="3259870" algn="l"/>
                <a:tab pos="3667355" algn="l"/>
                <a:tab pos="4074837" algn="l"/>
                <a:tab pos="4482322" algn="l"/>
                <a:tab pos="4889805" algn="l"/>
                <a:tab pos="5297290" algn="l"/>
                <a:tab pos="5704773" algn="l"/>
                <a:tab pos="6112258" algn="l"/>
                <a:tab pos="6519740" algn="l"/>
                <a:tab pos="6927225" algn="l"/>
                <a:tab pos="7334707" algn="l"/>
                <a:tab pos="7742192" algn="l"/>
                <a:tab pos="8149675" algn="l"/>
              </a:tabLst>
            </a:pP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 </a:t>
            </a: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обработки </a:t>
            </a: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endParaRPr lang="ru-RU" alt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5728" y="881350"/>
            <a:ext cx="8768760" cy="555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63393" rIns="81631" bIns="40816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97921" indent="0" algn="just">
              <a:buClr>
                <a:srgbClr val="000080"/>
              </a:buClr>
            </a:pPr>
            <a:r>
              <a:rPr lang="ru-RU" sz="29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исследования, испытания программного продукта, имеющий две различные цели:</a:t>
            </a:r>
          </a:p>
          <a:p>
            <a:pPr marL="555121" indent="-457200" algn="just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продемонстрировать разработчикам и заказчикам, что программа соответствует требованиям;</a:t>
            </a:r>
          </a:p>
          <a:p>
            <a:pPr marL="555121" indent="-457200" algn="just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выявить ситуации, в которых поведение программы является неправильным, нежелательным или не соответствующим </a:t>
            </a: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спецификации. </a:t>
            </a:r>
            <a:endParaRPr lang="ru-RU" altLang="ru-RU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08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89600" y="33125"/>
            <a:ext cx="8228160" cy="620705"/>
          </a:xfrm>
          <a:ln/>
        </p:spPr>
        <p:txBody>
          <a:bodyPr tIns="32253">
            <a:normAutofit fontScale="90000"/>
          </a:bodyPr>
          <a:lstStyle/>
          <a:p>
            <a:pPr>
              <a:tabLst>
                <a:tab pos="407484" algn="l"/>
                <a:tab pos="814968" algn="l"/>
                <a:tab pos="1222452" algn="l"/>
                <a:tab pos="1629935" algn="l"/>
                <a:tab pos="2037420" algn="l"/>
                <a:tab pos="2444902" algn="l"/>
                <a:tab pos="2852387" algn="l"/>
                <a:tab pos="3259870" algn="l"/>
                <a:tab pos="3667355" algn="l"/>
                <a:tab pos="4074837" algn="l"/>
                <a:tab pos="4482322" algn="l"/>
                <a:tab pos="4889805" algn="l"/>
                <a:tab pos="5297290" algn="l"/>
                <a:tab pos="5704773" algn="l"/>
                <a:tab pos="6112258" algn="l"/>
                <a:tab pos="6519740" algn="l"/>
                <a:tab pos="6927225" algn="l"/>
                <a:tab pos="7334707" algn="l"/>
                <a:tab pos="7742192" algn="l"/>
                <a:tab pos="8149675" algn="l"/>
              </a:tabLst>
            </a:pP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 </a:t>
            </a: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обработки </a:t>
            </a: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endParaRPr lang="ru-RU" alt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96951" y="908720"/>
            <a:ext cx="8795529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63393" rIns="81631" bIns="40816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97921" indent="0" algn="just">
              <a:buClr>
                <a:srgbClr val="000080"/>
              </a:buClr>
            </a:pPr>
            <a:r>
              <a:rPr lang="ru-RU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Отладка </a:t>
            </a:r>
            <a:r>
              <a:rPr lang="ru-RU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это процесс обнаружения и исправления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ошибок.</a:t>
            </a:r>
          </a:p>
          <a:p>
            <a:pPr marL="97921" indent="0" algn="just">
              <a:buClr>
                <a:srgbClr val="000080"/>
              </a:buClr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ошибки можно разделить на два класса: синтаксические (синтаксис языка программирования) и алгоритмические (логические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97921" indent="0" algn="just">
              <a:buClr>
                <a:srgbClr val="000080"/>
              </a:buClr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Синтаксические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выявляются в процессе компилирования программы – это наиболее простые с точки зрения исправления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ошибки.</a:t>
            </a:r>
          </a:p>
          <a:p>
            <a:pPr marL="97921" indent="0" algn="just">
              <a:buClr>
                <a:srgbClr val="000080"/>
              </a:buClr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Алгоритмические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выявить гораздо труднее: программа работает, а результат выдает неправильный. Для обнаружения ошибок этого класса требуется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вернуться к этапу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968156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89600" y="73449"/>
            <a:ext cx="8228160" cy="538617"/>
          </a:xfrm>
          <a:ln/>
        </p:spPr>
        <p:txBody>
          <a:bodyPr tIns="32253">
            <a:normAutofit fontScale="90000"/>
          </a:bodyPr>
          <a:lstStyle/>
          <a:p>
            <a:pPr>
              <a:tabLst>
                <a:tab pos="407484" algn="l"/>
                <a:tab pos="814968" algn="l"/>
                <a:tab pos="1222452" algn="l"/>
                <a:tab pos="1629935" algn="l"/>
                <a:tab pos="2037420" algn="l"/>
                <a:tab pos="2444902" algn="l"/>
                <a:tab pos="2852387" algn="l"/>
                <a:tab pos="3259870" algn="l"/>
                <a:tab pos="3667355" algn="l"/>
                <a:tab pos="4074837" algn="l"/>
                <a:tab pos="4482322" algn="l"/>
                <a:tab pos="4889805" algn="l"/>
                <a:tab pos="5297290" algn="l"/>
                <a:tab pos="5704773" algn="l"/>
                <a:tab pos="6112258" algn="l"/>
                <a:tab pos="6519740" algn="l"/>
                <a:tab pos="6927225" algn="l"/>
                <a:tab pos="7334707" algn="l"/>
                <a:tab pos="7742192" algn="l"/>
                <a:tab pos="8149675" algn="l"/>
              </a:tabLst>
            </a:pP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Упрощенная схема</a:t>
            </a:r>
            <a:endParaRPr lang="ru-RU" alt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1338621"/>
            <a:ext cx="8838022" cy="418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409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88640"/>
            <a:ext cx="9036496" cy="6264696"/>
          </a:xfrm>
        </p:spPr>
        <p:txBody>
          <a:bodyPr>
            <a:normAutofit lnSpcReduction="10000"/>
          </a:bodyPr>
          <a:lstStyle/>
          <a:p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результат сочетания компьютерной техники, методов и средств для целевого приема, преобразования, передачи и воспроизведения ин­ формации.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предполагает умение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гра­мотно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работать с информацией и вычислительной техникой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объединяет систему научных и инженерных знаний, методы и средства, которые используются для создания, сбора, передачи, хранения и обработки информации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соответству­ющей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 области.</a:t>
            </a:r>
          </a:p>
        </p:txBody>
      </p:sp>
    </p:spTree>
    <p:extLst>
      <p:ext uri="{BB962C8B-B14F-4D97-AF65-F5344CB8AC3E}">
        <p14:creationId xmlns:p14="http://schemas.microsoft.com/office/powerpoint/2010/main" val="280291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13589" cy="611928"/>
          </a:xfrm>
          <a:ln/>
        </p:spPr>
        <p:txBody>
          <a:bodyPr tIns="32253">
            <a:normAutofit fontScale="90000"/>
          </a:bodyPr>
          <a:lstStyle/>
          <a:p>
            <a:pPr>
              <a:tabLst>
                <a:tab pos="407484" algn="l"/>
                <a:tab pos="814968" algn="l"/>
                <a:tab pos="1222452" algn="l"/>
                <a:tab pos="1629935" algn="l"/>
                <a:tab pos="2037420" algn="l"/>
                <a:tab pos="2444902" algn="l"/>
                <a:tab pos="2852387" algn="l"/>
                <a:tab pos="3259870" algn="l"/>
                <a:tab pos="3667355" algn="l"/>
                <a:tab pos="4074837" algn="l"/>
                <a:tab pos="4482322" algn="l"/>
                <a:tab pos="4889805" algn="l"/>
                <a:tab pos="5297290" algn="l"/>
                <a:tab pos="5704773" algn="l"/>
                <a:tab pos="6112258" algn="l"/>
                <a:tab pos="6519740" algn="l"/>
                <a:tab pos="6927225" algn="l"/>
                <a:tab pos="7334707" algn="l"/>
                <a:tab pos="7742192" algn="l"/>
                <a:tab pos="8149675" algn="l"/>
              </a:tabLst>
            </a:pP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 создания программы</a:t>
            </a:r>
            <a:endParaRPr lang="ru-RU" alt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0" y="620052"/>
            <a:ext cx="8817862" cy="623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82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35099" y="1052736"/>
            <a:ext cx="8657381" cy="5184576"/>
          </a:xfrm>
          <a:prstGeom prst="rect">
            <a:avLst/>
          </a:prstGeom>
          <a:gradFill flip="none" rotWithShape="1">
            <a:gsLst>
              <a:gs pos="39999">
                <a:srgbClr val="85C2FF">
                  <a:lumMod val="50000"/>
                  <a:lumOff val="50000"/>
                  <a:alpha val="44000"/>
                </a:srgbClr>
              </a:gs>
              <a:gs pos="70000">
                <a:srgbClr val="C4D6EB">
                  <a:alpha val="49000"/>
                </a:srgbClr>
              </a:gs>
              <a:gs pos="1000">
                <a:srgbClr val="61A1FF">
                  <a:alpha val="15000"/>
                </a:srgbClr>
              </a:gs>
              <a:gs pos="100000">
                <a:srgbClr val="FFEBFA">
                  <a:lumMod val="82000"/>
                  <a:alpha val="33000"/>
                </a:srgbClr>
              </a:gs>
            </a:gsLst>
            <a:lin ang="5400000" scaled="0"/>
            <a:tileRect/>
          </a:gradFill>
          <a:ln>
            <a:noFill/>
          </a:ln>
          <a:effectLst/>
          <a:extLst/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alt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общее </a:t>
            </a:r>
            <a:r>
              <a:rPr lang="ru-RU" alt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</a:t>
            </a:r>
            <a:r>
              <a:rPr lang="ru-RU" alt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alt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программировании </a:t>
            </a:r>
          </a:p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endParaRPr lang="ru-RU" alt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alt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языка программирования </a:t>
            </a:r>
            <a:r>
              <a:rPr lang="ru-RU" alt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ru-RU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endParaRPr lang="ru-RU" alt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alt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Подробно </a:t>
            </a:r>
            <a:r>
              <a:rPr lang="ru-RU" alt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применение базовых технологий программирования в практических задачах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11560" y="0"/>
            <a:ext cx="799288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курса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11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95256" y="2115160"/>
            <a:ext cx="4968552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alt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alt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программных систем на языке </a:t>
            </a:r>
            <a:r>
              <a:rPr lang="ru-RU" alt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</a:p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endParaRPr lang="ru-RU" altLang="ru-RU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alt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alt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надёжных программных систем с использованием принципов защитного </a:t>
            </a:r>
            <a:r>
              <a:rPr lang="ru-RU" alt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</a:p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endParaRPr lang="ru-RU" alt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9512" y="292708"/>
            <a:ext cx="8908901" cy="8320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Приобретаемые </a:t>
            </a: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знания, навыки</a:t>
            </a:r>
          </a:p>
          <a:p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умения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28" y="2348880"/>
            <a:ext cx="3651628" cy="3533068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512" y="1408100"/>
            <a:ext cx="8712968" cy="652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alt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программирования</a:t>
            </a:r>
            <a:endParaRPr lang="ru-RU" alt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endParaRPr lang="ru-RU" alt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11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3091" y="3385592"/>
            <a:ext cx="8627050" cy="16721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altLang="ru-RU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Керниган</a:t>
            </a:r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Брайан</a:t>
            </a:r>
            <a:r>
              <a:rPr lang="en-US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У., </a:t>
            </a:r>
            <a:r>
              <a:rPr lang="ru-RU" altLang="ru-RU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Ритчи</a:t>
            </a:r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Деннис</a:t>
            </a: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М. Язык программирования С, 2-е издание.: </a:t>
            </a:r>
            <a:r>
              <a:rPr lang="ru-RU" altLang="ru-RU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Издат</a:t>
            </a:r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-во «Вильямс», </a:t>
            </a: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2006</a:t>
            </a:r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endParaRPr lang="ru-RU" alt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>
              <a:buClr>
                <a:srgbClr val="000080"/>
              </a:buClr>
            </a:pP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9512" y="0"/>
            <a:ext cx="8908901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литература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49424" y="5057696"/>
            <a:ext cx="8640717" cy="1556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gradFill>
              <a:gsLst>
                <a:gs pos="58992">
                  <a:srgbClr val="C7D5EE"/>
                </a:gs>
                <a:gs pos="68350">
                  <a:srgbClr val="CDD9F0"/>
                </a:gs>
                <a:gs pos="35000">
                  <a:srgbClr val="B6C9EA"/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  <a:extLst/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679450" indent="-5715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 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Дейтел</a:t>
            </a: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Харви 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Дейтел</a:t>
            </a: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Как 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программировать на </a:t>
            </a: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С, 2014 год, 1008 с.</a:t>
            </a:r>
            <a:endParaRPr lang="ru-RU" alt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49425" y="836712"/>
            <a:ext cx="8640716" cy="25488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технологии проектирования радиоэлектронных средств : учебное пособие / Д.Ю. Муромцев, И.В. Тюрин, О.А. Белоусов, Р.Ю. </a:t>
            </a:r>
            <a:r>
              <a:rPr lang="ru-RU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Курносов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— Санкт-Петербург : Лань, 2018. — 412 с. 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Grp="1" noChangeArrowheads="1"/>
          </p:cNvSpPr>
          <p:nvPr>
            <p:ph idx="1"/>
          </p:nvPr>
        </p:nvSpPr>
        <p:spPr bwMode="auto">
          <a:xfrm>
            <a:off x="251521" y="882680"/>
            <a:ext cx="8640717" cy="1584176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  <a:effectLst/>
          <a:extLst/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679450" indent="-5715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n-US" alt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On-line </a:t>
            </a:r>
            <a:r>
              <a:rPr lang="ru-RU" alt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справочник по всем возможностям </a:t>
            </a:r>
            <a:r>
              <a:rPr lang="en-US" alt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</a:p>
          <a:p>
            <a:pPr marL="679450" indent="-5715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n-US" alt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</a:t>
            </a:r>
            <a:r>
              <a:rPr lang="en-US" alt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www.cplusplus.com</a:t>
            </a:r>
            <a:endParaRPr lang="en-US" altLang="ru-RU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9450" indent="-571500">
              <a:buClr>
                <a:srgbClr val="000080"/>
              </a:buClr>
              <a:buFont typeface="Arial" panose="020B0604020202020204" pitchFamily="34" charset="0"/>
              <a:buChar char="•"/>
            </a:pPr>
            <a:endParaRPr lang="en-US" alt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51522" y="2476232"/>
            <a:ext cx="8640717" cy="1556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gradFill>
              <a:gsLst>
                <a:gs pos="58992">
                  <a:srgbClr val="C7D5EE"/>
                </a:gs>
                <a:gs pos="68350">
                  <a:srgbClr val="CDD9F0"/>
                </a:gs>
                <a:gs pos="35000">
                  <a:srgbClr val="B6C9EA"/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  <a:extLst/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679450" indent="-5715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Орлов С.А. технологии разработки программного обеспечения. 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Учеб.пособие</a:t>
            </a: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СПб: Питер, 2003, 480 с.</a:t>
            </a:r>
            <a:endParaRPr lang="ru-RU" alt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1520" y="4032736"/>
            <a:ext cx="8640717" cy="1556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gradFill>
              <a:gsLst>
                <a:gs pos="58992">
                  <a:srgbClr val="C7D5EE"/>
                </a:gs>
                <a:gs pos="68350">
                  <a:srgbClr val="CDD9F0"/>
                </a:gs>
                <a:gs pos="35000">
                  <a:srgbClr val="B6C9EA"/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  <a:extLst/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679450" indent="-5715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Борисенко В.В. Основы программирования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Интернет-университет информационных технологий – 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ИНТУИТ.ру</a:t>
            </a: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2005. 328 с.</a:t>
            </a:r>
            <a:endParaRPr lang="ru-RU" alt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8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7220" y="188640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Классификация информационных технологий и систем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879812" y="1412776"/>
            <a:ext cx="3528392" cy="9396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Информационные технологии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5496" y="3675944"/>
            <a:ext cx="3024336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Проектирования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203848" y="3684346"/>
            <a:ext cx="2880320" cy="7836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Управления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51520" y="4581748"/>
            <a:ext cx="2736304" cy="7691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Планирования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983880" y="5483690"/>
            <a:ext cx="3528392" cy="886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Поддержки принятия решений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203848" y="4533900"/>
            <a:ext cx="2864408" cy="8169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Бизнеса и маркетинга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188000" y="4578394"/>
            <a:ext cx="2632472" cy="7691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Справочные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156176" y="3666816"/>
            <a:ext cx="2952328" cy="8199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Моделирования и обучения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Стрелка вниз 12"/>
          <p:cNvSpPr/>
          <p:nvPr/>
        </p:nvSpPr>
        <p:spPr>
          <a:xfrm>
            <a:off x="4162580" y="2516702"/>
            <a:ext cx="784132" cy="1034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17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512" y="908720"/>
            <a:ext cx="889814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107950" indent="0" algn="ctr">
              <a:buClr>
                <a:srgbClr val="000080"/>
              </a:buClr>
            </a:pPr>
            <a:r>
              <a:rPr lang="ru-RU" altLang="ru-RU" sz="2800" b="1" u="sng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Бесплатные версии известных сред разработки</a:t>
            </a:r>
            <a:endParaRPr lang="en-US" altLang="ru-RU" sz="2800" b="1" u="sng" dirty="0" smtClean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>
              <a:buClr>
                <a:srgbClr val="000080"/>
              </a:buClr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n-US" alt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en-US" alt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Studio Community </a:t>
            </a:r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8.1/10)</a:t>
            </a:r>
            <a:endParaRPr lang="en-US" alt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n-US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www.visualstudio.com/downloads/download-visual-studio-vs</a:t>
            </a:r>
            <a:endParaRPr lang="ru-RU" alt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endParaRPr lang="en-US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7/8.1/10 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Linux)</a:t>
            </a:r>
            <a:endParaRPr lang="en-US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n-US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download.qt.io/official_releases/qt/5.5/5.5.1/qt-opensource-windows-x86-mingw492-5.5.1.exe</a:t>
            </a:r>
            <a:endParaRPr lang="en-US" alt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endParaRPr lang="en-US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en-US" altLang="ru-RU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kDevelop</a:t>
            </a:r>
            <a:r>
              <a:rPr lang="en-US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(Linux)</a:t>
            </a: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9512" y="116632"/>
            <a:ext cx="8908901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Среды разработки: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-15488" y="5805264"/>
            <a:ext cx="9159488" cy="1052736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40000"/>
                </a:srgbClr>
              </a:gs>
              <a:gs pos="25000">
                <a:srgbClr val="21D6E0">
                  <a:alpha val="15000"/>
                </a:srgbClr>
              </a:gs>
              <a:gs pos="75000">
                <a:srgbClr val="0087E6">
                  <a:alpha val="28000"/>
                </a:srgbClr>
              </a:gs>
              <a:gs pos="100000">
                <a:srgbClr val="005CB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  <a:extLst/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107950" indent="0" algn="ctr">
              <a:buClr>
                <a:srgbClr val="000080"/>
              </a:buClr>
            </a:pPr>
            <a:endParaRPr lang="ru-RU" altLang="ru-RU" sz="32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98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483768" y="0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 на 1 год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4104" y="757248"/>
            <a:ext cx="4917936" cy="5912112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  <a:effectLst/>
          <a:extLst/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107950" indent="0" algn="ctr">
              <a:buClr>
                <a:srgbClr val="000080"/>
              </a:buClr>
            </a:pPr>
            <a:r>
              <a:rPr lang="ru-RU" altLang="ru-RU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Семестр 1</a:t>
            </a:r>
            <a:endParaRPr lang="ru-RU" alt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язык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</a:p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Переменные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выражения</a:t>
            </a:r>
          </a:p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Управляющие структуры </a:t>
            </a:r>
            <a:r>
              <a:rPr lang="ru-RU" alt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alt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endParaRPr lang="ru-RU" alt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Указатели и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строки</a:t>
            </a:r>
          </a:p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Массивы. Многомерные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массивы</a:t>
            </a:r>
          </a:p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Структуры. Массивы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</a:t>
            </a:r>
          </a:p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altLang="ru-RU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 algn="ctr">
              <a:buClr>
                <a:srgbClr val="000080"/>
              </a:buClr>
            </a:pPr>
            <a:r>
              <a:rPr lang="ru-RU" altLang="ru-RU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Контрольная работа</a:t>
            </a:r>
            <a:r>
              <a:rPr lang="ru-RU" altLang="ru-RU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ru-RU" altLang="ru-RU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</a:t>
            </a:r>
            <a:endParaRPr lang="ru-RU" altLang="ru-RU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788024" y="757248"/>
            <a:ext cx="4355976" cy="5336048"/>
          </a:xfrm>
          <a:prstGeom prst="rect">
            <a:avLst/>
          </a:prstGeom>
          <a:solidFill>
            <a:schemeClr val="accent2">
              <a:lumMod val="40000"/>
              <a:lumOff val="60000"/>
              <a:alpha val="82000"/>
            </a:schemeClr>
          </a:solidFill>
          <a:ln>
            <a:noFill/>
          </a:ln>
          <a:effectLst/>
          <a:extLst/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107950" indent="0" algn="ctr">
              <a:buClr>
                <a:srgbClr val="000080"/>
              </a:buClr>
            </a:pPr>
            <a:r>
              <a:rPr lang="ru-RU" altLang="ru-RU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Семестр 2</a:t>
            </a:r>
            <a:endParaRPr lang="ru-RU" alt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</a:p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Модульное программирование</a:t>
            </a:r>
          </a:p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жизни переменных</a:t>
            </a:r>
          </a:p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 видимости переменных</a:t>
            </a:r>
          </a:p>
          <a:p>
            <a:pPr marL="107950" indent="0">
              <a:buClr>
                <a:srgbClr val="000080"/>
              </a:buClr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>
              <a:buClr>
                <a:srgbClr val="000080"/>
              </a:buClr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40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+ ЭКЗАМЕН</a:t>
            </a:r>
          </a:p>
        </p:txBody>
      </p:sp>
    </p:spTree>
    <p:extLst>
      <p:ext uri="{BB962C8B-B14F-4D97-AF65-F5344CB8AC3E}">
        <p14:creationId xmlns:p14="http://schemas.microsoft.com/office/powerpoint/2010/main" val="9355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1591</TotalTime>
  <Words>680</Words>
  <Application>Microsoft Office PowerPoint</Application>
  <PresentationFormat>Экран (4:3)</PresentationFormat>
  <Paragraphs>121</Paragraphs>
  <Slides>20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Arial</vt:lpstr>
      <vt:lpstr>Calibri</vt:lpstr>
      <vt:lpstr>Courier New</vt:lpstr>
      <vt:lpstr>DejaVu Sans</vt:lpstr>
      <vt:lpstr>Times New Roman</vt:lpstr>
      <vt:lpstr>Wingdings</vt:lpstr>
      <vt:lpstr>Тема Office</vt:lpstr>
      <vt:lpstr>LibreOffice.DrawDocument.1</vt:lpstr>
      <vt:lpstr>LibreOffice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Классификация информационных технологий и систем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Этапы обработки программы</vt:lpstr>
      <vt:lpstr>Этапы обработки программы</vt:lpstr>
      <vt:lpstr>Этапы обработки программы</vt:lpstr>
      <vt:lpstr>Этапы обработки программы</vt:lpstr>
      <vt:lpstr>Упрощенная схема</vt:lpstr>
      <vt:lpstr>Этапы создания программы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</dc:creator>
  <cp:lastModifiedBy>Балашова Д.М.</cp:lastModifiedBy>
  <cp:revision>122</cp:revision>
  <dcterms:created xsi:type="dcterms:W3CDTF">2016-08-27T09:50:41Z</dcterms:created>
  <dcterms:modified xsi:type="dcterms:W3CDTF">2019-08-28T14:34:09Z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