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1" r:id="rId1"/>
  </p:sldMasterIdLst>
  <p:notesMasterIdLst>
    <p:notesMasterId r:id="rId32"/>
  </p:notesMasterIdLst>
  <p:sldIdLst>
    <p:sldId id="318" r:id="rId2"/>
    <p:sldId id="256" r:id="rId3"/>
    <p:sldId id="311" r:id="rId4"/>
    <p:sldId id="257" r:id="rId5"/>
    <p:sldId id="313" r:id="rId6"/>
    <p:sldId id="312" r:id="rId7"/>
    <p:sldId id="316" r:id="rId8"/>
    <p:sldId id="314" r:id="rId9"/>
    <p:sldId id="315" r:id="rId10"/>
    <p:sldId id="317" r:id="rId11"/>
    <p:sldId id="310" r:id="rId12"/>
    <p:sldId id="258" r:id="rId13"/>
    <p:sldId id="259" r:id="rId14"/>
    <p:sldId id="262" r:id="rId15"/>
    <p:sldId id="263" r:id="rId16"/>
    <p:sldId id="266" r:id="rId17"/>
    <p:sldId id="270" r:id="rId18"/>
    <p:sldId id="271" r:id="rId19"/>
    <p:sldId id="272" r:id="rId20"/>
    <p:sldId id="275" r:id="rId21"/>
    <p:sldId id="281" r:id="rId22"/>
    <p:sldId id="285" r:id="rId23"/>
    <p:sldId id="286" r:id="rId24"/>
    <p:sldId id="287" r:id="rId25"/>
    <p:sldId id="297" r:id="rId26"/>
    <p:sldId id="301" r:id="rId27"/>
    <p:sldId id="308" r:id="rId28"/>
    <p:sldId id="309" r:id="rId29"/>
    <p:sldId id="319" r:id="rId30"/>
    <p:sldId id="320" r:id="rId31"/>
  </p:sldIdLst>
  <p:sldSz cx="10080625" cy="7559675"/>
  <p:notesSz cx="7559675" cy="10691813"/>
  <p:defaultTextStyle>
    <a:defPPr>
      <a:defRPr lang="en-GB"/>
    </a:defPPr>
    <a:lvl1pPr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1pPr>
    <a:lvl2pPr marL="742873" indent="-285721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2pPr>
    <a:lvl3pPr marL="1142881" indent="-228576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3pPr>
    <a:lvl4pPr marL="1600034" indent="-228576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4pPr>
    <a:lvl5pPr marL="2057187" indent="-228576" algn="l" defTabSz="449216" rtl="0" fontAlgn="base" hangingPunct="0">
      <a:lnSpc>
        <a:spcPct val="93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kern="1200">
        <a:solidFill>
          <a:schemeClr val="tx1"/>
        </a:solidFill>
        <a:latin typeface="Arial" charset="0"/>
        <a:ea typeface="+mn-ea"/>
        <a:cs typeface="DejaVu Sans" charset="0"/>
      </a:defRPr>
    </a:lvl5pPr>
    <a:lvl6pPr marL="2285763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6pPr>
    <a:lvl7pPr marL="2742916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7pPr>
    <a:lvl8pPr marL="3200068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8pPr>
    <a:lvl9pPr marL="3657221" algn="l" defTabSz="914305" rtl="0" eaLnBrk="1" latinLnBrk="0" hangingPunct="1">
      <a:defRPr kern="1200">
        <a:solidFill>
          <a:schemeClr val="tx1"/>
        </a:solidFill>
        <a:latin typeface="Arial" charset="0"/>
        <a:ea typeface="+mn-ea"/>
        <a:cs typeface="DejaVu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Светлый стиль 1 -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56" autoAdjust="0"/>
    <p:restoredTop sz="92491" autoAdjust="0"/>
  </p:normalViewPr>
  <p:slideViewPr>
    <p:cSldViewPr>
      <p:cViewPr varScale="1">
        <p:scale>
          <a:sx n="94" d="100"/>
          <a:sy n="94" d="100"/>
        </p:scale>
        <p:origin x="1842" y="156"/>
      </p:cViewPr>
      <p:guideLst>
        <p:guide orient="horz" pos="2161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3525" cy="4006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2050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55650" y="5078413"/>
            <a:ext cx="6046788" cy="4810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ru-RU" altLang="ru-RU" smtClean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ru-RU" altLang="ru-RU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278313" y="0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ru-RU" altLang="ru-RU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endParaRPr lang="ru-RU" altLang="ru-RU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278313" y="10156825"/>
            <a:ext cx="3279775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</a:tabLst>
              <a:defRPr sz="1400">
                <a:solidFill>
                  <a:srgbClr val="000000"/>
                </a:solidFill>
                <a:latin typeface="Times New Roman" pitchFamily="16" charset="0"/>
              </a:defRPr>
            </a:lvl1pPr>
          </a:lstStyle>
          <a:p>
            <a:fld id="{32F5A89A-45F4-435A-9D96-009227194EA8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000947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873" indent="-285721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2881" indent="-228576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034" indent="-228576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187" indent="-228576" algn="l" defTabSz="449216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5763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16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68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21" algn="l" defTabSz="91430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9DE4129-55AC-4011-9BF9-53637DF15E63}" type="slidenum">
              <a:rPr lang="ru-RU" altLang="ru-RU"/>
              <a:pPr/>
              <a:t>2</a:t>
            </a:fld>
            <a:endParaRPr lang="ru-RU" altLang="ru-RU"/>
          </a:p>
        </p:txBody>
      </p:sp>
      <p:sp>
        <p:nvSpPr>
          <p:cNvPr id="583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83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31BA10-ACF1-4911-B8B5-2768B9A73350}" type="slidenum">
              <a:rPr lang="ru-RU" altLang="ru-RU"/>
              <a:pPr/>
              <a:t>11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A29573B-C4C9-4D65-A5BF-6BDFEB3E6241}" type="slidenum">
              <a:rPr lang="ru-RU" altLang="ru-RU"/>
              <a:pPr/>
              <a:t>12</a:t>
            </a:fld>
            <a:endParaRPr lang="ru-RU" altLang="ru-RU"/>
          </a:p>
        </p:txBody>
      </p:sp>
      <p:sp>
        <p:nvSpPr>
          <p:cNvPr id="604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04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3FD87DF-9E3D-47C5-B71B-593F2D6DE923}" type="slidenum">
              <a:rPr lang="ru-RU" altLang="ru-RU"/>
              <a:pPr/>
              <a:t>13</a:t>
            </a:fld>
            <a:endParaRPr lang="ru-RU" altLang="ru-RU"/>
          </a:p>
        </p:txBody>
      </p:sp>
      <p:sp>
        <p:nvSpPr>
          <p:cNvPr id="614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3C5D5EF-D731-4C77-AE41-49E1E43575CA}" type="slidenum">
              <a:rPr lang="ru-RU" altLang="ru-RU"/>
              <a:pPr/>
              <a:t>14</a:t>
            </a:fld>
            <a:endParaRPr lang="ru-RU" altLang="ru-RU"/>
          </a:p>
        </p:txBody>
      </p:sp>
      <p:sp>
        <p:nvSpPr>
          <p:cNvPr id="645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4514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17780" rIns="0" bIns="0"/>
          <a:lstStyle/>
          <a:p>
            <a:pPr eaLnBrk="1">
              <a:lnSpc>
                <a:spcPct val="93000"/>
              </a:lnSpc>
              <a:spcBef>
                <a:spcPct val="0"/>
              </a:spcBef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</a:tabLst>
            </a:pPr>
            <a:r>
              <a:rPr lang="ru-RU" altLang="ru-RU" sz="2000">
                <a:latin typeface="Arial" charset="0"/>
                <a:cs typeface="DejaVu Sans" charset="0"/>
              </a:rPr>
              <a:t>используется для хранения упорядоченной совокупности элементов одного типа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AF29CD0-97B2-4C05-8E07-FDA787E2669E}" type="slidenum">
              <a:rPr lang="ru-RU" altLang="ru-RU"/>
              <a:pPr/>
              <a:t>15</a:t>
            </a:fld>
            <a:endParaRPr lang="ru-RU" altLang="ru-RU"/>
          </a:p>
        </p:txBody>
      </p:sp>
      <p:sp>
        <p:nvSpPr>
          <p:cNvPr id="6553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553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BBC3C04-1494-459E-A52C-772B25A7ECA3}" type="slidenum">
              <a:rPr lang="ru-RU" altLang="ru-RU"/>
              <a:pPr/>
              <a:t>16</a:t>
            </a:fld>
            <a:endParaRPr lang="ru-RU" altLang="ru-RU"/>
          </a:p>
        </p:txBody>
      </p:sp>
      <p:sp>
        <p:nvSpPr>
          <p:cNvPr id="6860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861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DE737B-5068-4522-B8A3-C5CCE18A161E}" type="slidenum">
              <a:rPr lang="ru-RU" altLang="ru-RU"/>
              <a:pPr/>
              <a:t>17</a:t>
            </a:fld>
            <a:endParaRPr lang="ru-RU" altLang="ru-RU"/>
          </a:p>
        </p:txBody>
      </p:sp>
      <p:sp>
        <p:nvSpPr>
          <p:cNvPr id="7270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270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F90C581-516A-44CE-B75E-018EB6C8BAAA}" type="slidenum">
              <a:rPr lang="ru-RU" altLang="ru-RU"/>
              <a:pPr/>
              <a:t>18</a:t>
            </a:fld>
            <a:endParaRPr lang="ru-RU" altLang="ru-RU"/>
          </a:p>
        </p:txBody>
      </p:sp>
      <p:sp>
        <p:nvSpPr>
          <p:cNvPr id="7372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373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C575D70-CD7F-4C4D-B797-CB363166DD7E}" type="slidenum">
              <a:rPr lang="ru-RU" altLang="ru-RU"/>
              <a:pPr/>
              <a:t>19</a:t>
            </a:fld>
            <a:endParaRPr lang="ru-RU" altLang="ru-RU"/>
          </a:p>
        </p:txBody>
      </p:sp>
      <p:sp>
        <p:nvSpPr>
          <p:cNvPr id="747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47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9D65BF9-83E9-4A2F-BF5C-EA8BA7C713F7}" type="slidenum">
              <a:rPr lang="ru-RU" altLang="ru-RU"/>
              <a:pPr/>
              <a:t>20</a:t>
            </a:fld>
            <a:endParaRPr lang="ru-RU" altLang="ru-RU"/>
          </a:p>
        </p:txBody>
      </p:sp>
      <p:sp>
        <p:nvSpPr>
          <p:cNvPr id="7782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7782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31BA10-ACF1-4911-B8B5-2768B9A73350}" type="slidenum">
              <a:rPr lang="ru-RU" altLang="ru-RU"/>
              <a:pPr/>
              <a:t>3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B8D5A68-8D86-4812-A793-645DE5735BE0}" type="slidenum">
              <a:rPr lang="ru-RU" altLang="ru-RU"/>
              <a:pPr/>
              <a:t>21</a:t>
            </a:fld>
            <a:endParaRPr lang="ru-RU" altLang="ru-RU"/>
          </a:p>
        </p:txBody>
      </p:sp>
      <p:sp>
        <p:nvSpPr>
          <p:cNvPr id="8396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397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F5E39B4-9A3B-45C0-929B-EF262197E23D}" type="slidenum">
              <a:rPr lang="ru-RU" altLang="ru-RU"/>
              <a:pPr/>
              <a:t>22</a:t>
            </a:fld>
            <a:endParaRPr lang="ru-RU" altLang="ru-RU"/>
          </a:p>
        </p:txBody>
      </p:sp>
      <p:sp>
        <p:nvSpPr>
          <p:cNvPr id="88065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6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1276EA02-7D25-425F-87D0-0E2E79ADDC7F}" type="slidenum">
              <a:rPr lang="ru-RU" altLang="ru-RU"/>
              <a:pPr/>
              <a:t>23</a:t>
            </a:fld>
            <a:endParaRPr lang="ru-RU" altLang="ru-RU"/>
          </a:p>
        </p:txBody>
      </p:sp>
      <p:sp>
        <p:nvSpPr>
          <p:cNvPr id="8908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909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4BA368E-DF99-44AB-9923-4E946F5BE621}" type="slidenum">
              <a:rPr lang="ru-RU" altLang="ru-RU"/>
              <a:pPr/>
              <a:t>24</a:t>
            </a:fld>
            <a:endParaRPr lang="ru-RU" altLang="ru-RU"/>
          </a:p>
        </p:txBody>
      </p:sp>
      <p:sp>
        <p:nvSpPr>
          <p:cNvPr id="9011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011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06890B4-F1D8-4D46-B57D-7D83A85B73BB}" type="slidenum">
              <a:rPr lang="ru-RU" altLang="ru-RU"/>
              <a:pPr/>
              <a:t>25</a:t>
            </a:fld>
            <a:endParaRPr lang="ru-RU" altLang="ru-RU"/>
          </a:p>
        </p:txBody>
      </p:sp>
      <p:sp>
        <p:nvSpPr>
          <p:cNvPr id="10035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B2DB4B-B0BD-4131-81ED-7D31DBA06771}" type="slidenum">
              <a:rPr lang="ru-RU" altLang="ru-RU"/>
              <a:pPr/>
              <a:t>26</a:t>
            </a:fld>
            <a:endParaRPr lang="ru-RU" altLang="ru-RU"/>
          </a:p>
        </p:txBody>
      </p:sp>
      <p:sp>
        <p:nvSpPr>
          <p:cNvPr id="104449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4450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1963241-C9EB-4296-8755-C409D7286267}" type="slidenum">
              <a:rPr lang="ru-RU" altLang="ru-RU"/>
              <a:pPr/>
              <a:t>27</a:t>
            </a:fld>
            <a:endParaRPr lang="ru-RU" altLang="ru-RU"/>
          </a:p>
        </p:txBody>
      </p:sp>
      <p:sp>
        <p:nvSpPr>
          <p:cNvPr id="11161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161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EE15C77E-25CA-4E84-BD93-A60A06B8B050}" type="slidenum">
              <a:rPr lang="ru-RU" altLang="ru-RU"/>
              <a:pPr/>
              <a:t>28</a:t>
            </a:fld>
            <a:endParaRPr lang="ru-RU" altLang="ru-RU"/>
          </a:p>
        </p:txBody>
      </p:sp>
      <p:sp>
        <p:nvSpPr>
          <p:cNvPr id="112641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2642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7212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31BA10-ACF1-4911-B8B5-2768B9A73350}" type="slidenum">
              <a:rPr lang="ru-RU" altLang="ru-RU"/>
              <a:pPr/>
              <a:t>4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31BA10-ACF1-4911-B8B5-2768B9A73350}" type="slidenum">
              <a:rPr lang="ru-RU" altLang="ru-RU"/>
              <a:pPr/>
              <a:t>5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31BA10-ACF1-4911-B8B5-2768B9A73350}" type="slidenum">
              <a:rPr lang="ru-RU" altLang="ru-RU"/>
              <a:pPr/>
              <a:t>6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31BA10-ACF1-4911-B8B5-2768B9A73350}" type="slidenum">
              <a:rPr lang="ru-RU" altLang="ru-RU"/>
              <a:pPr/>
              <a:t>7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31BA10-ACF1-4911-B8B5-2768B9A73350}" type="slidenum">
              <a:rPr lang="ru-RU" altLang="ru-RU"/>
              <a:pPr/>
              <a:t>8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31BA10-ACF1-4911-B8B5-2768B9A73350}" type="slidenum">
              <a:rPr lang="ru-RU" altLang="ru-RU"/>
              <a:pPr/>
              <a:t>9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831BA10-ACF1-4911-B8B5-2768B9A73350}" type="slidenum">
              <a:rPr lang="ru-RU" altLang="ru-RU"/>
              <a:pPr/>
              <a:t>10</a:t>
            </a:fld>
            <a:endParaRPr lang="ru-RU" altLang="ru-RU"/>
          </a:p>
        </p:txBody>
      </p:sp>
      <p:sp>
        <p:nvSpPr>
          <p:cNvPr id="59393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106488" y="812800"/>
            <a:ext cx="5345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9394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756047" y="2348400"/>
            <a:ext cx="8568531" cy="162043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12094" y="4283816"/>
            <a:ext cx="7056438" cy="1931917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39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7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19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19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38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7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17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327DE7-912E-43DD-811C-8BCD3D0B1329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44969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610A1F-4297-4E9A-9D14-38676F62BBE4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125992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08453" y="302738"/>
            <a:ext cx="2268141" cy="6450223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504031" y="302738"/>
            <a:ext cx="6636411" cy="6450223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14E7CC-A824-4BD3-9BBC-A5EFC5B24E0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3521166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9750" y="36514"/>
            <a:ext cx="9069388" cy="6826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0"/>
          </p:nvPr>
        </p:nvSpPr>
        <p:spPr>
          <a:xfrm>
            <a:off x="503239" y="7210425"/>
            <a:ext cx="2346325" cy="311150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idx="11"/>
          </p:nvPr>
        </p:nvSpPr>
        <p:spPr>
          <a:xfrm>
            <a:off x="3519488" y="7199314"/>
            <a:ext cx="3194050" cy="358775"/>
          </a:xfrm>
        </p:spPr>
        <p:txBody>
          <a:bodyPr/>
          <a:lstStyle>
            <a:lvl1pPr>
              <a:defRPr/>
            </a:lvl1pPr>
          </a:lstStyle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idx="12"/>
          </p:nvPr>
        </p:nvSpPr>
        <p:spPr>
          <a:xfrm>
            <a:off x="7515225" y="7199314"/>
            <a:ext cx="2346325" cy="358775"/>
          </a:xfrm>
        </p:spPr>
        <p:txBody>
          <a:bodyPr/>
          <a:lstStyle>
            <a:lvl1pPr>
              <a:defRPr/>
            </a:lvl1pPr>
          </a:lstStyle>
          <a:p>
            <a:fld id="{08D123C3-D7E2-4BF2-9474-16754A30866F}" type="slidenum">
              <a:rPr lang="ru-RU" altLang="ru-RU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13481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0994A0-E700-484B-8028-A75C6D28D13B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92169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96300" y="4857792"/>
            <a:ext cx="8568531" cy="1501435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96300" y="3204114"/>
            <a:ext cx="8568531" cy="1653678"/>
          </a:xfrm>
        </p:spPr>
        <p:txBody>
          <a:bodyPr anchor="b"/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50397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079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1191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15886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19858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2382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27801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3177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DC4E9-2DDB-49A1-934F-FE9C6795F43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912244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504031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124318" y="1763925"/>
            <a:ext cx="4452276" cy="4989036"/>
          </a:xfrm>
        </p:spPr>
        <p:txBody>
          <a:bodyPr/>
          <a:lstStyle>
            <a:lvl1pPr>
              <a:defRPr sz="3100"/>
            </a:lvl1pPr>
            <a:lvl2pPr>
              <a:defRPr sz="26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77EFA-150F-4C11-B9DF-EEE2A1AA440C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6203773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692178"/>
            <a:ext cx="4454027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504031" y="2397397"/>
            <a:ext cx="4454027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5120818" y="1692178"/>
            <a:ext cx="4455776" cy="705219"/>
          </a:xfrm>
        </p:spPr>
        <p:txBody>
          <a:bodyPr anchor="b"/>
          <a:lstStyle>
            <a:lvl1pPr marL="0" indent="0">
              <a:buNone/>
              <a:defRPr sz="2600" b="1"/>
            </a:lvl1pPr>
            <a:lvl2pPr marL="503972" indent="0">
              <a:buNone/>
              <a:defRPr sz="2200" b="1"/>
            </a:lvl2pPr>
            <a:lvl3pPr marL="1007943" indent="0">
              <a:buNone/>
              <a:defRPr sz="2000" b="1"/>
            </a:lvl3pPr>
            <a:lvl4pPr marL="1511915" indent="0">
              <a:buNone/>
              <a:defRPr sz="1800" b="1"/>
            </a:lvl4pPr>
            <a:lvl5pPr marL="2015886" indent="0">
              <a:buNone/>
              <a:defRPr sz="1800" b="1"/>
            </a:lvl5pPr>
            <a:lvl6pPr marL="2519858" indent="0">
              <a:buNone/>
              <a:defRPr sz="1800" b="1"/>
            </a:lvl6pPr>
            <a:lvl7pPr marL="3023829" indent="0">
              <a:buNone/>
              <a:defRPr sz="1800" b="1"/>
            </a:lvl7pPr>
            <a:lvl8pPr marL="3527801" indent="0">
              <a:buNone/>
              <a:defRPr sz="1800" b="1"/>
            </a:lvl8pPr>
            <a:lvl9pPr marL="4031772" indent="0">
              <a:buNone/>
              <a:defRPr sz="18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5120818" y="2397397"/>
            <a:ext cx="4455776" cy="43555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0D3F8-FDF1-4A72-8C7B-01C6A26F85F8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497334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9F8F3C-C090-42DF-AD19-F8B9EE7BB74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4109341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83D3F3-E797-48ED-9AE7-800A7D5E7A12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522245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2" y="300987"/>
            <a:ext cx="3316456" cy="1280945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1245" y="300988"/>
            <a:ext cx="5635349" cy="6451973"/>
          </a:xfrm>
        </p:spPr>
        <p:txBody>
          <a:bodyPr/>
          <a:lstStyle>
            <a:lvl1pPr>
              <a:defRPr sz="3500"/>
            </a:lvl1pPr>
            <a:lvl2pPr>
              <a:defRPr sz="3100"/>
            </a:lvl2pPr>
            <a:lvl3pPr>
              <a:defRPr sz="260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504032" y="1581933"/>
            <a:ext cx="3316456" cy="5171028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FF6E1A-D89A-455A-9170-EB27632170EE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77470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975873" y="5291772"/>
            <a:ext cx="6048375" cy="624724"/>
          </a:xfrm>
        </p:spPr>
        <p:txBody>
          <a:bodyPr anchor="b"/>
          <a:lstStyle>
            <a:lvl1pPr algn="l">
              <a:defRPr sz="22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975873" y="675471"/>
            <a:ext cx="6048375" cy="4535805"/>
          </a:xfrm>
        </p:spPr>
        <p:txBody>
          <a:bodyPr/>
          <a:lstStyle>
            <a:lvl1pPr marL="0" indent="0">
              <a:buNone/>
              <a:defRPr sz="3500"/>
            </a:lvl1pPr>
            <a:lvl2pPr marL="503972" indent="0">
              <a:buNone/>
              <a:defRPr sz="3100"/>
            </a:lvl2pPr>
            <a:lvl3pPr marL="1007943" indent="0">
              <a:buNone/>
              <a:defRPr sz="2600"/>
            </a:lvl3pPr>
            <a:lvl4pPr marL="1511915" indent="0">
              <a:buNone/>
              <a:defRPr sz="2200"/>
            </a:lvl4pPr>
            <a:lvl5pPr marL="2015886" indent="0">
              <a:buNone/>
              <a:defRPr sz="2200"/>
            </a:lvl5pPr>
            <a:lvl6pPr marL="2519858" indent="0">
              <a:buNone/>
              <a:defRPr sz="2200"/>
            </a:lvl6pPr>
            <a:lvl7pPr marL="3023829" indent="0">
              <a:buNone/>
              <a:defRPr sz="2200"/>
            </a:lvl7pPr>
            <a:lvl8pPr marL="3527801" indent="0">
              <a:buNone/>
              <a:defRPr sz="2200"/>
            </a:lvl8pPr>
            <a:lvl9pPr marL="4031772" indent="0">
              <a:buNone/>
              <a:defRPr sz="22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975873" y="5916496"/>
            <a:ext cx="6048375" cy="887211"/>
          </a:xfrm>
        </p:spPr>
        <p:txBody>
          <a:bodyPr/>
          <a:lstStyle>
            <a:lvl1pPr marL="0" indent="0">
              <a:buNone/>
              <a:defRPr sz="1500"/>
            </a:lvl1pPr>
            <a:lvl2pPr marL="503972" indent="0">
              <a:buNone/>
              <a:defRPr sz="1300"/>
            </a:lvl2pPr>
            <a:lvl3pPr marL="1007943" indent="0">
              <a:buNone/>
              <a:defRPr sz="1100"/>
            </a:lvl3pPr>
            <a:lvl4pPr marL="1511915" indent="0">
              <a:buNone/>
              <a:defRPr sz="1000"/>
            </a:lvl4pPr>
            <a:lvl5pPr marL="2015886" indent="0">
              <a:buNone/>
              <a:defRPr sz="1000"/>
            </a:lvl5pPr>
            <a:lvl6pPr marL="2519858" indent="0">
              <a:buNone/>
              <a:defRPr sz="1000"/>
            </a:lvl6pPr>
            <a:lvl7pPr marL="3023829" indent="0">
              <a:buNone/>
              <a:defRPr sz="1000"/>
            </a:lvl7pPr>
            <a:lvl8pPr marL="3527801" indent="0">
              <a:buNone/>
              <a:defRPr sz="1000"/>
            </a:lvl8pPr>
            <a:lvl9pPr marL="4031772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257A0-47FF-4747-8B40-C170697931BF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2922653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1259946"/>
          </a:xfrm>
          <a:prstGeom prst="rect">
            <a:avLst/>
          </a:prstGeom>
        </p:spPr>
        <p:txBody>
          <a:bodyPr vert="horz" lIns="100794" tIns="50397" rIns="100794" bIns="5039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04031" y="1763925"/>
            <a:ext cx="9072563" cy="4989036"/>
          </a:xfrm>
          <a:prstGeom prst="rect">
            <a:avLst/>
          </a:prstGeom>
        </p:spPr>
        <p:txBody>
          <a:bodyPr vert="horz" lIns="100794" tIns="50397" rIns="100794" bIns="5039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504031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444214" y="7006699"/>
            <a:ext cx="3192198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 alt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7224448" y="7006699"/>
            <a:ext cx="2352146" cy="402483"/>
          </a:xfrm>
          <a:prstGeom prst="rect">
            <a:avLst/>
          </a:prstGeom>
        </p:spPr>
        <p:txBody>
          <a:bodyPr vert="horz" lIns="100794" tIns="50397" rIns="100794" bIns="50397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CFAA4F-2E03-488A-A7E4-6BCAE556C930}" type="slidenum">
              <a:rPr lang="ru-RU" altLang="ru-RU" smtClean="0"/>
              <a:pPr/>
              <a:t>‹#›</a:t>
            </a:fld>
            <a:endParaRPr lang="ru-RU" altLang="ru-RU"/>
          </a:p>
        </p:txBody>
      </p:sp>
    </p:spTree>
    <p:extLst>
      <p:ext uri="{BB962C8B-B14F-4D97-AF65-F5344CB8AC3E}">
        <p14:creationId xmlns:p14="http://schemas.microsoft.com/office/powerpoint/2010/main" val="1322058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1007943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79" indent="-377979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3500" kern="1200">
          <a:solidFill>
            <a:schemeClr val="tx1"/>
          </a:solidFill>
          <a:latin typeface="+mn-lt"/>
          <a:ea typeface="+mn-ea"/>
          <a:cs typeface="+mn-cs"/>
        </a:defRPr>
      </a:lvl1pPr>
      <a:lvl2pPr marL="818954" indent="-314982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59929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763900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2267872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+mn-lt"/>
          <a:ea typeface="+mn-ea"/>
          <a:cs typeface="+mn-cs"/>
        </a:defRPr>
      </a:lvl5pPr>
      <a:lvl6pPr marL="2771844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spcBef>
          <a:spcPct val="20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УКАЗАТЕЛИ и МАССИВЫ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98335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07429"/>
            <a:ext cx="1008062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Спецификатор </a:t>
            </a:r>
            <a:r>
              <a:rPr lang="en-US" altLang="ru-RU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</a:t>
            </a:r>
            <a:r>
              <a:rPr lang="ru-RU" altLang="ru-RU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сылкой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666629"/>
              </p:ext>
            </p:extLst>
          </p:nvPr>
        </p:nvGraphicFramePr>
        <p:xfrm>
          <a:off x="160544" y="971525"/>
          <a:ext cx="972108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926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ru-RU" sz="3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Неконстантная</a:t>
                      </a:r>
                      <a:r>
                        <a:rPr lang="ru-RU" sz="3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ссылка</a:t>
                      </a:r>
                      <a:endParaRPr lang="ru-RU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altLang="ru-RU" sz="3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ru-RU" altLang="ru-RU" sz="3600" b="1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&amp;</a:t>
                      </a:r>
                      <a:r>
                        <a:rPr lang="ru-RU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p = </a:t>
                      </a:r>
                      <a:r>
                        <a:rPr lang="en-US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x;</a:t>
                      </a:r>
                      <a:endParaRPr lang="ru-RU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Константная</a:t>
                      </a:r>
                      <a:r>
                        <a:rPr lang="ru-RU" sz="3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ссылка</a:t>
                      </a:r>
                      <a:endParaRPr lang="ru-RU" sz="3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3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US" altLang="ru-RU" sz="3600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ru-RU" altLang="ru-RU" sz="3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ru-RU" altLang="ru-RU" sz="3600" b="1" dirty="0" smtClean="0">
                          <a:latin typeface="Courier New" pitchFamily="49" charset="0"/>
                        </a:rPr>
                        <a:t> </a:t>
                      </a:r>
                      <a:r>
                        <a:rPr lang="en-US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&amp;</a:t>
                      </a:r>
                      <a:r>
                        <a:rPr lang="en-US" altLang="ru-RU" sz="3600" b="1" baseline="0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ru-RU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 = </a:t>
                      </a:r>
                      <a:r>
                        <a:rPr lang="en-US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x;</a:t>
                      </a:r>
                      <a:endParaRPr lang="ru-RU" sz="3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Прямоугольник 3"/>
          <p:cNvSpPr/>
          <p:nvPr/>
        </p:nvSpPr>
        <p:spPr>
          <a:xfrm>
            <a:off x="131840" y="3635821"/>
            <a:ext cx="9700424" cy="3298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4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Важно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если переменная </a:t>
            </a:r>
            <a:r>
              <a:rPr lang="en-US" sz="3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была уже константной, то определять </a:t>
            </a:r>
            <a:r>
              <a:rPr lang="ru-RU" sz="3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неконстантную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ссылку на такую переменную нельзя.</a:t>
            </a:r>
          </a:p>
          <a:p>
            <a:pPr algn="just"/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 не может повысить уровень доступа!  </a:t>
            </a:r>
            <a:endParaRPr lang="ru-RU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4930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Обработка одиночных данных</a:t>
            </a:r>
          </a:p>
        </p:txBody>
      </p:sp>
      <p:sp>
        <p:nvSpPr>
          <p:cNvPr id="4098" name="Oval 2"/>
          <p:cNvSpPr>
            <a:spLocks noChangeArrowheads="1"/>
          </p:cNvSpPr>
          <p:nvPr/>
        </p:nvSpPr>
        <p:spPr bwMode="auto">
          <a:xfrm>
            <a:off x="1277938" y="1898651"/>
            <a:ext cx="738188" cy="738188"/>
          </a:xfrm>
          <a:prstGeom prst="ellipse">
            <a:avLst/>
          </a:prstGeom>
          <a:solidFill>
            <a:srgbClr val="99CC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099" name="Oval 3"/>
          <p:cNvSpPr>
            <a:spLocks noChangeArrowheads="1"/>
          </p:cNvSpPr>
          <p:nvPr/>
        </p:nvSpPr>
        <p:spPr bwMode="auto">
          <a:xfrm>
            <a:off x="2087563" y="2762251"/>
            <a:ext cx="738188" cy="738188"/>
          </a:xfrm>
          <a:prstGeom prst="ellipse">
            <a:avLst/>
          </a:prstGeom>
          <a:solidFill>
            <a:srgbClr val="000099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100" name="Oval 4"/>
          <p:cNvSpPr>
            <a:spLocks noChangeArrowheads="1"/>
          </p:cNvSpPr>
          <p:nvPr/>
        </p:nvSpPr>
        <p:spPr bwMode="auto">
          <a:xfrm>
            <a:off x="2646363" y="1538288"/>
            <a:ext cx="738188" cy="738187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101" name="AutoShape 5"/>
          <p:cNvSpPr>
            <a:spLocks noChangeArrowheads="1"/>
          </p:cNvSpPr>
          <p:nvPr/>
        </p:nvSpPr>
        <p:spPr bwMode="auto">
          <a:xfrm rot="2700000">
            <a:off x="4482307" y="3580606"/>
            <a:ext cx="1206500" cy="846138"/>
          </a:xfrm>
          <a:prstGeom prst="rightArrow">
            <a:avLst>
              <a:gd name="adj1" fmla="val 50000"/>
              <a:gd name="adj2" fmla="val 35647"/>
            </a:avLst>
          </a:prstGeom>
          <a:solidFill>
            <a:srgbClr val="808080"/>
          </a:solidFill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102" name="Freeform 6"/>
          <p:cNvSpPr>
            <a:spLocks noChangeArrowheads="1"/>
          </p:cNvSpPr>
          <p:nvPr/>
        </p:nvSpPr>
        <p:spPr bwMode="auto">
          <a:xfrm>
            <a:off x="5634039" y="3970338"/>
            <a:ext cx="3438525" cy="3157537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103" name="Oval 7"/>
          <p:cNvSpPr>
            <a:spLocks noChangeArrowheads="1"/>
          </p:cNvSpPr>
          <p:nvPr/>
        </p:nvSpPr>
        <p:spPr bwMode="auto">
          <a:xfrm>
            <a:off x="6443663" y="4652964"/>
            <a:ext cx="738188" cy="738187"/>
          </a:xfrm>
          <a:prstGeom prst="ellipse">
            <a:avLst/>
          </a:prstGeom>
          <a:solidFill>
            <a:srgbClr val="993366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104" name="Oval 8"/>
          <p:cNvSpPr>
            <a:spLocks noChangeArrowheads="1"/>
          </p:cNvSpPr>
          <p:nvPr/>
        </p:nvSpPr>
        <p:spPr bwMode="auto">
          <a:xfrm>
            <a:off x="7397750" y="5410200"/>
            <a:ext cx="738188" cy="738188"/>
          </a:xfrm>
          <a:prstGeom prst="ellipse">
            <a:avLst/>
          </a:prstGeom>
          <a:solidFill>
            <a:srgbClr val="9966CC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4105" name="Freeform 9"/>
          <p:cNvSpPr>
            <a:spLocks noChangeArrowheads="1"/>
          </p:cNvSpPr>
          <p:nvPr/>
        </p:nvSpPr>
        <p:spPr bwMode="auto">
          <a:xfrm>
            <a:off x="738189" y="971551"/>
            <a:ext cx="3438525" cy="3157538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7850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Наборы данных</a:t>
            </a:r>
          </a:p>
        </p:txBody>
      </p:sp>
      <p:sp>
        <p:nvSpPr>
          <p:cNvPr id="5122" name="Oval 2"/>
          <p:cNvSpPr>
            <a:spLocks noChangeArrowheads="1"/>
          </p:cNvSpPr>
          <p:nvPr/>
        </p:nvSpPr>
        <p:spPr bwMode="auto">
          <a:xfrm>
            <a:off x="1277938" y="1898651"/>
            <a:ext cx="738188" cy="738188"/>
          </a:xfrm>
          <a:prstGeom prst="ellipse">
            <a:avLst/>
          </a:prstGeom>
          <a:solidFill>
            <a:srgbClr val="99CC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23" name="Oval 3"/>
          <p:cNvSpPr>
            <a:spLocks noChangeArrowheads="1"/>
          </p:cNvSpPr>
          <p:nvPr/>
        </p:nvSpPr>
        <p:spPr bwMode="auto">
          <a:xfrm>
            <a:off x="1746250" y="2825751"/>
            <a:ext cx="738188" cy="738188"/>
          </a:xfrm>
          <a:prstGeom prst="ellipse">
            <a:avLst/>
          </a:prstGeom>
          <a:solidFill>
            <a:srgbClr val="000099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24" name="Oval 4"/>
          <p:cNvSpPr>
            <a:spLocks noChangeArrowheads="1"/>
          </p:cNvSpPr>
          <p:nvPr/>
        </p:nvSpPr>
        <p:spPr bwMode="auto">
          <a:xfrm>
            <a:off x="3203575" y="1476375"/>
            <a:ext cx="738188" cy="738188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25" name="AutoShape 5"/>
          <p:cNvSpPr>
            <a:spLocks noChangeArrowheads="1"/>
          </p:cNvSpPr>
          <p:nvPr/>
        </p:nvSpPr>
        <p:spPr bwMode="auto">
          <a:xfrm rot="2700000">
            <a:off x="4906170" y="3739357"/>
            <a:ext cx="831850" cy="677863"/>
          </a:xfrm>
          <a:prstGeom prst="rightArrow">
            <a:avLst>
              <a:gd name="adj1" fmla="val 40315"/>
              <a:gd name="adj2" fmla="val 43400"/>
            </a:avLst>
          </a:prstGeom>
          <a:solidFill>
            <a:srgbClr val="808080"/>
          </a:solidFill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26" name="Freeform 6"/>
          <p:cNvSpPr>
            <a:spLocks noChangeArrowheads="1"/>
          </p:cNvSpPr>
          <p:nvPr/>
        </p:nvSpPr>
        <p:spPr bwMode="auto">
          <a:xfrm>
            <a:off x="4230689" y="4194176"/>
            <a:ext cx="4841875" cy="2933700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27" name="Oval 7"/>
          <p:cNvSpPr>
            <a:spLocks noChangeArrowheads="1"/>
          </p:cNvSpPr>
          <p:nvPr/>
        </p:nvSpPr>
        <p:spPr bwMode="auto">
          <a:xfrm>
            <a:off x="7451725" y="4518025"/>
            <a:ext cx="738188" cy="738188"/>
          </a:xfrm>
          <a:prstGeom prst="ellipse">
            <a:avLst/>
          </a:prstGeom>
          <a:solidFill>
            <a:srgbClr val="993366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28" name="Oval 8"/>
          <p:cNvSpPr>
            <a:spLocks noChangeArrowheads="1"/>
          </p:cNvSpPr>
          <p:nvPr/>
        </p:nvSpPr>
        <p:spPr bwMode="auto">
          <a:xfrm>
            <a:off x="7199313" y="5759450"/>
            <a:ext cx="738188" cy="738188"/>
          </a:xfrm>
          <a:prstGeom prst="ellipse">
            <a:avLst/>
          </a:prstGeom>
          <a:solidFill>
            <a:srgbClr val="9966CC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29" name="Freeform 9"/>
          <p:cNvSpPr>
            <a:spLocks noChangeArrowheads="1"/>
          </p:cNvSpPr>
          <p:nvPr/>
        </p:nvSpPr>
        <p:spPr bwMode="auto">
          <a:xfrm>
            <a:off x="738188" y="971551"/>
            <a:ext cx="5399088" cy="3157538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30" name="Oval 10"/>
          <p:cNvSpPr>
            <a:spLocks noChangeArrowheads="1"/>
          </p:cNvSpPr>
          <p:nvPr/>
        </p:nvSpPr>
        <p:spPr bwMode="auto">
          <a:xfrm>
            <a:off x="4068763" y="1565276"/>
            <a:ext cx="738188" cy="738188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31" name="Oval 11"/>
          <p:cNvSpPr>
            <a:spLocks noChangeArrowheads="1"/>
          </p:cNvSpPr>
          <p:nvPr/>
        </p:nvSpPr>
        <p:spPr bwMode="auto">
          <a:xfrm>
            <a:off x="2825750" y="2249488"/>
            <a:ext cx="738188" cy="738187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32" name="Oval 12"/>
          <p:cNvSpPr>
            <a:spLocks noChangeArrowheads="1"/>
          </p:cNvSpPr>
          <p:nvPr/>
        </p:nvSpPr>
        <p:spPr bwMode="auto">
          <a:xfrm>
            <a:off x="3402013" y="2933700"/>
            <a:ext cx="738188" cy="738188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33" name="Oval 13"/>
          <p:cNvSpPr>
            <a:spLocks noChangeArrowheads="1"/>
          </p:cNvSpPr>
          <p:nvPr/>
        </p:nvSpPr>
        <p:spPr bwMode="auto">
          <a:xfrm>
            <a:off x="4014788" y="2357438"/>
            <a:ext cx="738188" cy="738187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34" name="Freeform 14"/>
          <p:cNvSpPr>
            <a:spLocks noChangeArrowheads="1"/>
          </p:cNvSpPr>
          <p:nvPr/>
        </p:nvSpPr>
        <p:spPr bwMode="auto">
          <a:xfrm>
            <a:off x="2714625" y="1346200"/>
            <a:ext cx="2490788" cy="2401888"/>
          </a:xfrm>
          <a:custGeom>
            <a:avLst/>
            <a:gdLst>
              <a:gd name="T0" fmla="*/ 3791 w 6917"/>
              <a:gd name="T1" fmla="*/ 80 h 6673"/>
              <a:gd name="T2" fmla="*/ 2944 w 6917"/>
              <a:gd name="T3" fmla="*/ 159 h 6673"/>
              <a:gd name="T4" fmla="*/ 2069 w 6917"/>
              <a:gd name="T5" fmla="*/ 265 h 6673"/>
              <a:gd name="T6" fmla="*/ 1222 w 6917"/>
              <a:gd name="T7" fmla="*/ 662 h 6673"/>
              <a:gd name="T8" fmla="*/ 665 w 6917"/>
              <a:gd name="T9" fmla="*/ 1484 h 6673"/>
              <a:gd name="T10" fmla="*/ 400 w 6917"/>
              <a:gd name="T11" fmla="*/ 2305 h 6673"/>
              <a:gd name="T12" fmla="*/ 162 w 6917"/>
              <a:gd name="T13" fmla="*/ 3100 h 6673"/>
              <a:gd name="T14" fmla="*/ 56 w 6917"/>
              <a:gd name="T15" fmla="*/ 3921 h 6673"/>
              <a:gd name="T16" fmla="*/ 453 w 6917"/>
              <a:gd name="T17" fmla="*/ 4742 h 6673"/>
              <a:gd name="T18" fmla="*/ 957 w 6917"/>
              <a:gd name="T19" fmla="*/ 5537 h 6673"/>
              <a:gd name="T20" fmla="*/ 1619 w 6917"/>
              <a:gd name="T21" fmla="*/ 6332 h 6673"/>
              <a:gd name="T22" fmla="*/ 2467 w 6917"/>
              <a:gd name="T23" fmla="*/ 6650 h 6673"/>
              <a:gd name="T24" fmla="*/ 3314 w 6917"/>
              <a:gd name="T25" fmla="*/ 6570 h 6673"/>
              <a:gd name="T26" fmla="*/ 4056 w 6917"/>
              <a:gd name="T27" fmla="*/ 6040 h 6673"/>
              <a:gd name="T28" fmla="*/ 4745 w 6917"/>
              <a:gd name="T29" fmla="*/ 5245 h 6673"/>
              <a:gd name="T30" fmla="*/ 5566 w 6917"/>
              <a:gd name="T31" fmla="*/ 4583 h 6673"/>
              <a:gd name="T32" fmla="*/ 6123 w 6917"/>
              <a:gd name="T33" fmla="*/ 3788 h 6673"/>
              <a:gd name="T34" fmla="*/ 6440 w 6917"/>
              <a:gd name="T35" fmla="*/ 2967 h 6673"/>
              <a:gd name="T36" fmla="*/ 6732 w 6917"/>
              <a:gd name="T37" fmla="*/ 2119 h 6673"/>
              <a:gd name="T38" fmla="*/ 6838 w 6917"/>
              <a:gd name="T39" fmla="*/ 1298 h 6673"/>
              <a:gd name="T40" fmla="*/ 6202 w 6917"/>
              <a:gd name="T41" fmla="*/ 609 h 6673"/>
              <a:gd name="T42" fmla="*/ 5407 w 6917"/>
              <a:gd name="T43" fmla="*/ 186 h 6673"/>
              <a:gd name="T44" fmla="*/ 4533 w 6917"/>
              <a:gd name="T45" fmla="*/ 265 h 6673"/>
              <a:gd name="T46" fmla="*/ 3738 w 6917"/>
              <a:gd name="T47" fmla="*/ 0 h 6673"/>
              <a:gd name="T48" fmla="*/ 3791 w 6917"/>
              <a:gd name="T49" fmla="*/ 80 h 66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917" h="6673">
                <a:moveTo>
                  <a:pt x="3791" y="80"/>
                </a:moveTo>
                <a:cubicBezTo>
                  <a:pt x="3504" y="74"/>
                  <a:pt x="3228" y="230"/>
                  <a:pt x="2944" y="159"/>
                </a:cubicBezTo>
                <a:cubicBezTo>
                  <a:pt x="2640" y="83"/>
                  <a:pt x="2352" y="201"/>
                  <a:pt x="2069" y="265"/>
                </a:cubicBezTo>
                <a:cubicBezTo>
                  <a:pt x="1765" y="334"/>
                  <a:pt x="1477" y="481"/>
                  <a:pt x="1222" y="662"/>
                </a:cubicBezTo>
                <a:cubicBezTo>
                  <a:pt x="937" y="864"/>
                  <a:pt x="855" y="1211"/>
                  <a:pt x="665" y="1484"/>
                </a:cubicBezTo>
                <a:cubicBezTo>
                  <a:pt x="498" y="1723"/>
                  <a:pt x="499" y="2034"/>
                  <a:pt x="400" y="2305"/>
                </a:cubicBezTo>
                <a:cubicBezTo>
                  <a:pt x="301" y="2575"/>
                  <a:pt x="276" y="2844"/>
                  <a:pt x="162" y="3100"/>
                </a:cubicBezTo>
                <a:cubicBezTo>
                  <a:pt x="47" y="3357"/>
                  <a:pt x="0" y="3651"/>
                  <a:pt x="56" y="3921"/>
                </a:cubicBezTo>
                <a:cubicBezTo>
                  <a:pt x="117" y="4218"/>
                  <a:pt x="296" y="4479"/>
                  <a:pt x="453" y="4742"/>
                </a:cubicBezTo>
                <a:cubicBezTo>
                  <a:pt x="613" y="5012"/>
                  <a:pt x="784" y="5273"/>
                  <a:pt x="957" y="5537"/>
                </a:cubicBezTo>
                <a:cubicBezTo>
                  <a:pt x="1145" y="5825"/>
                  <a:pt x="1376" y="6086"/>
                  <a:pt x="1619" y="6332"/>
                </a:cubicBezTo>
                <a:cubicBezTo>
                  <a:pt x="1845" y="6561"/>
                  <a:pt x="2166" y="6672"/>
                  <a:pt x="2467" y="6650"/>
                </a:cubicBezTo>
                <a:cubicBezTo>
                  <a:pt x="2761" y="6628"/>
                  <a:pt x="3030" y="6621"/>
                  <a:pt x="3314" y="6570"/>
                </a:cubicBezTo>
                <a:cubicBezTo>
                  <a:pt x="3628" y="6515"/>
                  <a:pt x="3851" y="6271"/>
                  <a:pt x="4056" y="6040"/>
                </a:cubicBezTo>
                <a:cubicBezTo>
                  <a:pt x="4290" y="5775"/>
                  <a:pt x="4472" y="5466"/>
                  <a:pt x="4745" y="5245"/>
                </a:cubicBezTo>
                <a:cubicBezTo>
                  <a:pt x="5023" y="5019"/>
                  <a:pt x="5256" y="4784"/>
                  <a:pt x="5566" y="4583"/>
                </a:cubicBezTo>
                <a:cubicBezTo>
                  <a:pt x="5831" y="4411"/>
                  <a:pt x="6101" y="4140"/>
                  <a:pt x="6123" y="3788"/>
                </a:cubicBezTo>
                <a:cubicBezTo>
                  <a:pt x="6140" y="3490"/>
                  <a:pt x="6280" y="3214"/>
                  <a:pt x="6440" y="2967"/>
                </a:cubicBezTo>
                <a:cubicBezTo>
                  <a:pt x="6604" y="2712"/>
                  <a:pt x="6583" y="2377"/>
                  <a:pt x="6732" y="2119"/>
                </a:cubicBezTo>
                <a:cubicBezTo>
                  <a:pt x="6889" y="1845"/>
                  <a:pt x="6916" y="1559"/>
                  <a:pt x="6838" y="1298"/>
                </a:cubicBezTo>
                <a:cubicBezTo>
                  <a:pt x="6750" y="1003"/>
                  <a:pt x="6491" y="802"/>
                  <a:pt x="6202" y="609"/>
                </a:cubicBezTo>
                <a:cubicBezTo>
                  <a:pt x="5927" y="425"/>
                  <a:pt x="5686" y="292"/>
                  <a:pt x="5407" y="186"/>
                </a:cubicBezTo>
                <a:cubicBezTo>
                  <a:pt x="5094" y="67"/>
                  <a:pt x="4771" y="455"/>
                  <a:pt x="4533" y="265"/>
                </a:cubicBezTo>
                <a:cubicBezTo>
                  <a:pt x="4223" y="18"/>
                  <a:pt x="3988" y="201"/>
                  <a:pt x="3738" y="0"/>
                </a:cubicBezTo>
                <a:lnTo>
                  <a:pt x="3791" y="80"/>
                </a:lnTo>
              </a:path>
            </a:pathLst>
          </a:cu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35" name="Oval 15"/>
          <p:cNvSpPr>
            <a:spLocks noChangeArrowheads="1"/>
          </p:cNvSpPr>
          <p:nvPr/>
        </p:nvSpPr>
        <p:spPr bwMode="auto">
          <a:xfrm>
            <a:off x="5337175" y="4611688"/>
            <a:ext cx="738188" cy="738187"/>
          </a:xfrm>
          <a:prstGeom prst="ellipse">
            <a:avLst/>
          </a:prstGeom>
          <a:solidFill>
            <a:srgbClr val="009999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36" name="Oval 16"/>
          <p:cNvSpPr>
            <a:spLocks noChangeArrowheads="1"/>
          </p:cNvSpPr>
          <p:nvPr/>
        </p:nvSpPr>
        <p:spPr bwMode="auto">
          <a:xfrm>
            <a:off x="6200775" y="4700589"/>
            <a:ext cx="738188" cy="738187"/>
          </a:xfrm>
          <a:prstGeom prst="ellipse">
            <a:avLst/>
          </a:prstGeom>
          <a:solidFill>
            <a:srgbClr val="009999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37" name="Oval 17"/>
          <p:cNvSpPr>
            <a:spLocks noChangeArrowheads="1"/>
          </p:cNvSpPr>
          <p:nvPr/>
        </p:nvSpPr>
        <p:spPr bwMode="auto">
          <a:xfrm>
            <a:off x="5129213" y="5472113"/>
            <a:ext cx="738188" cy="738187"/>
          </a:xfrm>
          <a:prstGeom prst="ellipse">
            <a:avLst/>
          </a:prstGeom>
          <a:solidFill>
            <a:srgbClr val="009999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38" name="Oval 18"/>
          <p:cNvSpPr>
            <a:spLocks noChangeArrowheads="1"/>
          </p:cNvSpPr>
          <p:nvPr/>
        </p:nvSpPr>
        <p:spPr bwMode="auto">
          <a:xfrm>
            <a:off x="5940425" y="5454650"/>
            <a:ext cx="738188" cy="738188"/>
          </a:xfrm>
          <a:prstGeom prst="ellipse">
            <a:avLst/>
          </a:prstGeom>
          <a:solidFill>
            <a:srgbClr val="009999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5139" name="Freeform 19"/>
          <p:cNvSpPr>
            <a:spLocks noChangeArrowheads="1"/>
          </p:cNvSpPr>
          <p:nvPr/>
        </p:nvSpPr>
        <p:spPr bwMode="auto">
          <a:xfrm>
            <a:off x="4867275" y="4518025"/>
            <a:ext cx="2362200" cy="2184400"/>
          </a:xfrm>
          <a:custGeom>
            <a:avLst/>
            <a:gdLst>
              <a:gd name="T0" fmla="*/ 3597 w 6563"/>
              <a:gd name="T1" fmla="*/ 73 h 6069"/>
              <a:gd name="T2" fmla="*/ 2793 w 6563"/>
              <a:gd name="T3" fmla="*/ 145 h 6069"/>
              <a:gd name="T4" fmla="*/ 1963 w 6563"/>
              <a:gd name="T5" fmla="*/ 241 h 6069"/>
              <a:gd name="T6" fmla="*/ 1159 w 6563"/>
              <a:gd name="T7" fmla="*/ 602 h 6069"/>
              <a:gd name="T8" fmla="*/ 630 w 6563"/>
              <a:gd name="T9" fmla="*/ 1350 h 6069"/>
              <a:gd name="T10" fmla="*/ 379 w 6563"/>
              <a:gd name="T11" fmla="*/ 2096 h 6069"/>
              <a:gd name="T12" fmla="*/ 153 w 6563"/>
              <a:gd name="T13" fmla="*/ 2819 h 6069"/>
              <a:gd name="T14" fmla="*/ 52 w 6563"/>
              <a:gd name="T15" fmla="*/ 3566 h 6069"/>
              <a:gd name="T16" fmla="*/ 429 w 6563"/>
              <a:gd name="T17" fmla="*/ 4312 h 6069"/>
              <a:gd name="T18" fmla="*/ 907 w 6563"/>
              <a:gd name="T19" fmla="*/ 5035 h 6069"/>
              <a:gd name="T20" fmla="*/ 1536 w 6563"/>
              <a:gd name="T21" fmla="*/ 5758 h 6069"/>
              <a:gd name="T22" fmla="*/ 2340 w 6563"/>
              <a:gd name="T23" fmla="*/ 6047 h 6069"/>
              <a:gd name="T24" fmla="*/ 3144 w 6563"/>
              <a:gd name="T25" fmla="*/ 5975 h 6069"/>
              <a:gd name="T26" fmla="*/ 3848 w 6563"/>
              <a:gd name="T27" fmla="*/ 5493 h 6069"/>
              <a:gd name="T28" fmla="*/ 4502 w 6563"/>
              <a:gd name="T29" fmla="*/ 4770 h 6069"/>
              <a:gd name="T30" fmla="*/ 5281 w 6563"/>
              <a:gd name="T31" fmla="*/ 4168 h 6069"/>
              <a:gd name="T32" fmla="*/ 5809 w 6563"/>
              <a:gd name="T33" fmla="*/ 3445 h 6069"/>
              <a:gd name="T34" fmla="*/ 6110 w 6563"/>
              <a:gd name="T35" fmla="*/ 2698 h 6069"/>
              <a:gd name="T36" fmla="*/ 6387 w 6563"/>
              <a:gd name="T37" fmla="*/ 1927 h 6069"/>
              <a:gd name="T38" fmla="*/ 6488 w 6563"/>
              <a:gd name="T39" fmla="*/ 1181 h 6069"/>
              <a:gd name="T40" fmla="*/ 5884 w 6563"/>
              <a:gd name="T41" fmla="*/ 554 h 6069"/>
              <a:gd name="T42" fmla="*/ 5130 w 6563"/>
              <a:gd name="T43" fmla="*/ 169 h 6069"/>
              <a:gd name="T44" fmla="*/ 4301 w 6563"/>
              <a:gd name="T45" fmla="*/ 241 h 6069"/>
              <a:gd name="T46" fmla="*/ 3546 w 6563"/>
              <a:gd name="T47" fmla="*/ 0 h 6069"/>
              <a:gd name="T48" fmla="*/ 3597 w 6563"/>
              <a:gd name="T49" fmla="*/ 73 h 60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6563" h="6069">
                <a:moveTo>
                  <a:pt x="3597" y="73"/>
                </a:moveTo>
                <a:cubicBezTo>
                  <a:pt x="3324" y="67"/>
                  <a:pt x="3062" y="209"/>
                  <a:pt x="2793" y="145"/>
                </a:cubicBezTo>
                <a:cubicBezTo>
                  <a:pt x="2504" y="76"/>
                  <a:pt x="2231" y="183"/>
                  <a:pt x="1963" y="241"/>
                </a:cubicBezTo>
                <a:cubicBezTo>
                  <a:pt x="1674" y="304"/>
                  <a:pt x="1401" y="438"/>
                  <a:pt x="1159" y="602"/>
                </a:cubicBezTo>
                <a:cubicBezTo>
                  <a:pt x="888" y="786"/>
                  <a:pt x="811" y="1102"/>
                  <a:pt x="630" y="1350"/>
                </a:cubicBezTo>
                <a:cubicBezTo>
                  <a:pt x="472" y="1567"/>
                  <a:pt x="473" y="1850"/>
                  <a:pt x="379" y="2096"/>
                </a:cubicBezTo>
                <a:cubicBezTo>
                  <a:pt x="285" y="2342"/>
                  <a:pt x="261" y="2587"/>
                  <a:pt x="153" y="2819"/>
                </a:cubicBezTo>
                <a:cubicBezTo>
                  <a:pt x="44" y="3053"/>
                  <a:pt x="0" y="3320"/>
                  <a:pt x="52" y="3566"/>
                </a:cubicBezTo>
                <a:cubicBezTo>
                  <a:pt x="111" y="3836"/>
                  <a:pt x="281" y="4073"/>
                  <a:pt x="429" y="4312"/>
                </a:cubicBezTo>
                <a:cubicBezTo>
                  <a:pt x="582" y="4558"/>
                  <a:pt x="743" y="4795"/>
                  <a:pt x="907" y="5035"/>
                </a:cubicBezTo>
                <a:cubicBezTo>
                  <a:pt x="1086" y="5297"/>
                  <a:pt x="1305" y="5535"/>
                  <a:pt x="1536" y="5758"/>
                </a:cubicBezTo>
                <a:cubicBezTo>
                  <a:pt x="1750" y="5966"/>
                  <a:pt x="2055" y="6068"/>
                  <a:pt x="2340" y="6047"/>
                </a:cubicBezTo>
                <a:cubicBezTo>
                  <a:pt x="2619" y="6028"/>
                  <a:pt x="2874" y="6020"/>
                  <a:pt x="3144" y="5975"/>
                </a:cubicBezTo>
                <a:cubicBezTo>
                  <a:pt x="3442" y="5924"/>
                  <a:pt x="3654" y="5703"/>
                  <a:pt x="3848" y="5493"/>
                </a:cubicBezTo>
                <a:cubicBezTo>
                  <a:pt x="4070" y="5252"/>
                  <a:pt x="4244" y="4971"/>
                  <a:pt x="4502" y="4770"/>
                </a:cubicBezTo>
                <a:cubicBezTo>
                  <a:pt x="4766" y="4564"/>
                  <a:pt x="4987" y="4351"/>
                  <a:pt x="5281" y="4168"/>
                </a:cubicBezTo>
                <a:cubicBezTo>
                  <a:pt x="5532" y="4011"/>
                  <a:pt x="5789" y="3765"/>
                  <a:pt x="5809" y="3445"/>
                </a:cubicBezTo>
                <a:cubicBezTo>
                  <a:pt x="5826" y="3174"/>
                  <a:pt x="5959" y="2923"/>
                  <a:pt x="6110" y="2698"/>
                </a:cubicBezTo>
                <a:cubicBezTo>
                  <a:pt x="6266" y="2466"/>
                  <a:pt x="6246" y="2162"/>
                  <a:pt x="6387" y="1927"/>
                </a:cubicBezTo>
                <a:cubicBezTo>
                  <a:pt x="6537" y="1678"/>
                  <a:pt x="6562" y="1418"/>
                  <a:pt x="6488" y="1181"/>
                </a:cubicBezTo>
                <a:cubicBezTo>
                  <a:pt x="6404" y="912"/>
                  <a:pt x="6158" y="730"/>
                  <a:pt x="5884" y="554"/>
                </a:cubicBezTo>
                <a:cubicBezTo>
                  <a:pt x="5623" y="387"/>
                  <a:pt x="5395" y="266"/>
                  <a:pt x="5130" y="169"/>
                </a:cubicBezTo>
                <a:cubicBezTo>
                  <a:pt x="4833" y="61"/>
                  <a:pt x="4527" y="414"/>
                  <a:pt x="4301" y="241"/>
                </a:cubicBezTo>
                <a:cubicBezTo>
                  <a:pt x="4007" y="16"/>
                  <a:pt x="3783" y="183"/>
                  <a:pt x="3546" y="0"/>
                </a:cubicBezTo>
                <a:lnTo>
                  <a:pt x="3597" y="73"/>
                </a:lnTo>
              </a:path>
            </a:pathLst>
          </a:custGeom>
          <a:noFill/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Порядок в наборах данных</a:t>
            </a:r>
          </a:p>
        </p:txBody>
      </p:sp>
      <p:sp>
        <p:nvSpPr>
          <p:cNvPr id="6146" name="Freeform 2"/>
          <p:cNvSpPr>
            <a:spLocks noChangeArrowheads="1"/>
          </p:cNvSpPr>
          <p:nvPr/>
        </p:nvSpPr>
        <p:spPr bwMode="auto">
          <a:xfrm>
            <a:off x="503237" y="971551"/>
            <a:ext cx="5040313" cy="2987675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47" name="Oval 3"/>
          <p:cNvSpPr>
            <a:spLocks noChangeArrowheads="1"/>
          </p:cNvSpPr>
          <p:nvPr/>
        </p:nvSpPr>
        <p:spPr bwMode="auto">
          <a:xfrm>
            <a:off x="1557338" y="1582739"/>
            <a:ext cx="617538" cy="617537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48" name="Oval 4"/>
          <p:cNvSpPr>
            <a:spLocks noChangeArrowheads="1"/>
          </p:cNvSpPr>
          <p:nvPr/>
        </p:nvSpPr>
        <p:spPr bwMode="auto">
          <a:xfrm>
            <a:off x="2389188" y="1776413"/>
            <a:ext cx="617538" cy="617537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49" name="Oval 5"/>
          <p:cNvSpPr>
            <a:spLocks noChangeArrowheads="1"/>
          </p:cNvSpPr>
          <p:nvPr/>
        </p:nvSpPr>
        <p:spPr bwMode="auto">
          <a:xfrm>
            <a:off x="1057275" y="2298700"/>
            <a:ext cx="617538" cy="617538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50" name="Oval 6"/>
          <p:cNvSpPr>
            <a:spLocks noChangeArrowheads="1"/>
          </p:cNvSpPr>
          <p:nvPr/>
        </p:nvSpPr>
        <p:spPr bwMode="auto">
          <a:xfrm>
            <a:off x="3954463" y="1128714"/>
            <a:ext cx="617538" cy="617537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51" name="Oval 7"/>
          <p:cNvSpPr>
            <a:spLocks noChangeArrowheads="1"/>
          </p:cNvSpPr>
          <p:nvPr/>
        </p:nvSpPr>
        <p:spPr bwMode="auto">
          <a:xfrm>
            <a:off x="2970213" y="1236664"/>
            <a:ext cx="617538" cy="617537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52" name="Line 8"/>
          <p:cNvSpPr>
            <a:spLocks noChangeShapeType="1"/>
          </p:cNvSpPr>
          <p:nvPr/>
        </p:nvSpPr>
        <p:spPr bwMode="auto">
          <a:xfrm flipV="1">
            <a:off x="1584326" y="2139951"/>
            <a:ext cx="144463" cy="255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53" name="Line 9"/>
          <p:cNvSpPr>
            <a:spLocks noChangeShapeType="1"/>
          </p:cNvSpPr>
          <p:nvPr/>
        </p:nvSpPr>
        <p:spPr bwMode="auto">
          <a:xfrm>
            <a:off x="2141538" y="1871663"/>
            <a:ext cx="287338" cy="904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54" name="Line 10"/>
          <p:cNvSpPr>
            <a:spLocks noChangeShapeType="1"/>
          </p:cNvSpPr>
          <p:nvPr/>
        </p:nvSpPr>
        <p:spPr bwMode="auto">
          <a:xfrm flipV="1">
            <a:off x="3006725" y="1852613"/>
            <a:ext cx="215900" cy="255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55" name="Line 11"/>
          <p:cNvSpPr>
            <a:spLocks noChangeShapeType="1"/>
          </p:cNvSpPr>
          <p:nvPr/>
        </p:nvSpPr>
        <p:spPr bwMode="auto">
          <a:xfrm flipV="1">
            <a:off x="3600450" y="1438276"/>
            <a:ext cx="377825" cy="1111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56" name="Oval 12"/>
          <p:cNvSpPr>
            <a:spLocks noChangeArrowheads="1"/>
          </p:cNvSpPr>
          <p:nvPr/>
        </p:nvSpPr>
        <p:spPr bwMode="auto">
          <a:xfrm>
            <a:off x="3186113" y="2808289"/>
            <a:ext cx="617538" cy="617537"/>
          </a:xfrm>
          <a:prstGeom prst="ellipse">
            <a:avLst/>
          </a:prstGeom>
          <a:solidFill>
            <a:srgbClr val="66CC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57" name="Oval 13"/>
          <p:cNvSpPr>
            <a:spLocks noChangeArrowheads="1"/>
          </p:cNvSpPr>
          <p:nvPr/>
        </p:nvSpPr>
        <p:spPr bwMode="auto">
          <a:xfrm>
            <a:off x="3816350" y="2082801"/>
            <a:ext cx="617538" cy="617538"/>
          </a:xfrm>
          <a:prstGeom prst="ellipse">
            <a:avLst/>
          </a:prstGeom>
          <a:solidFill>
            <a:srgbClr val="66CC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58" name="Oval 14"/>
          <p:cNvSpPr>
            <a:spLocks noChangeArrowheads="1"/>
          </p:cNvSpPr>
          <p:nvPr/>
        </p:nvSpPr>
        <p:spPr bwMode="auto">
          <a:xfrm>
            <a:off x="2303463" y="2909888"/>
            <a:ext cx="617538" cy="617537"/>
          </a:xfrm>
          <a:prstGeom prst="ellipse">
            <a:avLst/>
          </a:prstGeom>
          <a:solidFill>
            <a:srgbClr val="66CC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59" name="Line 15"/>
          <p:cNvSpPr>
            <a:spLocks noChangeShapeType="1"/>
          </p:cNvSpPr>
          <p:nvPr/>
        </p:nvSpPr>
        <p:spPr bwMode="auto">
          <a:xfrm>
            <a:off x="2903537" y="3203576"/>
            <a:ext cx="373063" cy="125413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0" name="Line 16"/>
          <p:cNvSpPr>
            <a:spLocks noChangeShapeType="1"/>
          </p:cNvSpPr>
          <p:nvPr/>
        </p:nvSpPr>
        <p:spPr bwMode="auto">
          <a:xfrm flipV="1">
            <a:off x="3762375" y="2627314"/>
            <a:ext cx="161925" cy="3270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1" name="AutoShape 17"/>
          <p:cNvSpPr>
            <a:spLocks noChangeArrowheads="1"/>
          </p:cNvSpPr>
          <p:nvPr/>
        </p:nvSpPr>
        <p:spPr bwMode="auto">
          <a:xfrm rot="2700000">
            <a:off x="4648995" y="3486943"/>
            <a:ext cx="831850" cy="677863"/>
          </a:xfrm>
          <a:prstGeom prst="rightArrow">
            <a:avLst>
              <a:gd name="adj1" fmla="val 40315"/>
              <a:gd name="adj2" fmla="val 43400"/>
            </a:avLst>
          </a:prstGeom>
          <a:solidFill>
            <a:srgbClr val="808080"/>
          </a:solidFill>
          <a:ln w="2916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62" name="Freeform 18"/>
          <p:cNvSpPr>
            <a:spLocks noChangeArrowheads="1"/>
          </p:cNvSpPr>
          <p:nvPr/>
        </p:nvSpPr>
        <p:spPr bwMode="auto">
          <a:xfrm>
            <a:off x="3905251" y="4014789"/>
            <a:ext cx="5040313" cy="2987675"/>
          </a:xfrm>
          <a:custGeom>
            <a:avLst/>
            <a:gdLst>
              <a:gd name="T0" fmla="*/ 1930 w 21600"/>
              <a:gd name="T1" fmla="*/ 7160 h 21600"/>
              <a:gd name="T2" fmla="*/ 5270 w 21600"/>
              <a:gd name="T3" fmla="*/ 1970 h 21600"/>
              <a:gd name="T4" fmla="*/ 6970 w 21600"/>
              <a:gd name="T5" fmla="*/ 2600 h 21600"/>
              <a:gd name="T6" fmla="*/ 9340 w 21600"/>
              <a:gd name="T7" fmla="*/ 650 h 21600"/>
              <a:gd name="T8" fmla="*/ 11210 w 21600"/>
              <a:gd name="T9" fmla="*/ 1700 h 21600"/>
              <a:gd name="T10" fmla="*/ 13150 w 21600"/>
              <a:gd name="T11" fmla="*/ 0 h 21600"/>
              <a:gd name="T12" fmla="*/ 14870 w 21600"/>
              <a:gd name="T13" fmla="*/ 1160 h 21600"/>
              <a:gd name="T14" fmla="*/ 16740 w 21600"/>
              <a:gd name="T15" fmla="*/ 0 h 21600"/>
              <a:gd name="T16" fmla="*/ 19110 w 21600"/>
              <a:gd name="T17" fmla="*/ 2710 h 21600"/>
              <a:gd name="T18" fmla="*/ 21060 w 21600"/>
              <a:gd name="T19" fmla="*/ 6220 h 21600"/>
              <a:gd name="T20" fmla="*/ 20830 w 21600"/>
              <a:gd name="T21" fmla="*/ 7660 h 21600"/>
              <a:gd name="T22" fmla="*/ 21600 w 21600"/>
              <a:gd name="T23" fmla="*/ 10460 h 21600"/>
              <a:gd name="T24" fmla="*/ 18650 w 21600"/>
              <a:gd name="T25" fmla="*/ 15010 h 21600"/>
              <a:gd name="T26" fmla="*/ 15770 w 21600"/>
              <a:gd name="T27" fmla="*/ 18920 h 21600"/>
              <a:gd name="T28" fmla="*/ 14240 w 21600"/>
              <a:gd name="T29" fmla="*/ 18310 h 21600"/>
              <a:gd name="T30" fmla="*/ 11000 w 21600"/>
              <a:gd name="T31" fmla="*/ 21600 h 21600"/>
              <a:gd name="T32" fmla="*/ 8210 w 21600"/>
              <a:gd name="T33" fmla="*/ 19510 h 21600"/>
              <a:gd name="T34" fmla="*/ 6240 w 21600"/>
              <a:gd name="T35" fmla="*/ 20290 h 21600"/>
              <a:gd name="T36" fmla="*/ 2900 w 21600"/>
              <a:gd name="T37" fmla="*/ 17640 h 21600"/>
              <a:gd name="T38" fmla="*/ 480 w 21600"/>
              <a:gd name="T39" fmla="*/ 14660 h 21600"/>
              <a:gd name="T40" fmla="*/ 1070 w 21600"/>
              <a:gd name="T41" fmla="*/ 12640 h 21600"/>
              <a:gd name="T42" fmla="*/ 0 w 21600"/>
              <a:gd name="T43" fmla="*/ 10120 h 21600"/>
              <a:gd name="T44" fmla="*/ 1930 w 21600"/>
              <a:gd name="T45" fmla="*/ 7160 h 21600"/>
              <a:gd name="T46" fmla="*/ 1930 w 21600"/>
              <a:gd name="T47" fmla="*/ 7160 h 21600"/>
              <a:gd name="T48" fmla="*/ 2090 w 21600"/>
              <a:gd name="T49" fmla="*/ 7920 h 21600"/>
              <a:gd name="T50" fmla="*/ 6970 w 21600"/>
              <a:gd name="T51" fmla="*/ 2600 h 21600"/>
              <a:gd name="T52" fmla="*/ 7670 w 21600"/>
              <a:gd name="T53" fmla="*/ 3310 h 21600"/>
              <a:gd name="T54" fmla="*/ 11210 w 21600"/>
              <a:gd name="T55" fmla="*/ 1700 h 21600"/>
              <a:gd name="T56" fmla="*/ 11030 w 21600"/>
              <a:gd name="T57" fmla="*/ 2400 h 21600"/>
              <a:gd name="T58" fmla="*/ 14870 w 21600"/>
              <a:gd name="T59" fmla="*/ 1160 h 21600"/>
              <a:gd name="T60" fmla="*/ 14540 w 21600"/>
              <a:gd name="T61" fmla="*/ 2010 h 21600"/>
              <a:gd name="T62" fmla="*/ 19110 w 21600"/>
              <a:gd name="T63" fmla="*/ 2710 h 21600"/>
              <a:gd name="T64" fmla="*/ 19190 w 21600"/>
              <a:gd name="T65" fmla="*/ 3380 h 21600"/>
              <a:gd name="T66" fmla="*/ 20830 w 21600"/>
              <a:gd name="T67" fmla="*/ 7660 h 21600"/>
              <a:gd name="T68" fmla="*/ 20110 w 21600"/>
              <a:gd name="T69" fmla="*/ 8990 h 21600"/>
              <a:gd name="T70" fmla="*/ 18660 w 21600"/>
              <a:gd name="T71" fmla="*/ 15010 h 21600"/>
              <a:gd name="T72" fmla="*/ 17000 w 21600"/>
              <a:gd name="T73" fmla="*/ 11450 h 21600"/>
              <a:gd name="T74" fmla="*/ 14240 w 21600"/>
              <a:gd name="T75" fmla="*/ 18310 h 21600"/>
              <a:gd name="T76" fmla="*/ 14370 w 21600"/>
              <a:gd name="T77" fmla="*/ 17360 h 21600"/>
              <a:gd name="T78" fmla="*/ 8220 w 21600"/>
              <a:gd name="T79" fmla="*/ 19510 h 21600"/>
              <a:gd name="T80" fmla="*/ 7860 w 21600"/>
              <a:gd name="T81" fmla="*/ 18640 h 21600"/>
              <a:gd name="T82" fmla="*/ 2900 w 21600"/>
              <a:gd name="T83" fmla="*/ 17640 h 21600"/>
              <a:gd name="T84" fmla="*/ 3460 w 21600"/>
              <a:gd name="T85" fmla="*/ 17450 h 21600"/>
              <a:gd name="T86" fmla="*/ 1070 w 21600"/>
              <a:gd name="T87" fmla="*/ 12640 h 21600"/>
              <a:gd name="T88" fmla="*/ 2330 w 21600"/>
              <a:gd name="T89" fmla="*/ 13040 h 21600"/>
              <a:gd name="T90" fmla="*/ 3000 w 21600"/>
              <a:gd name="T91" fmla="*/ 3320 h 21600"/>
              <a:gd name="T92" fmla="*/ 17110 w 21600"/>
              <a:gd name="T93" fmla="*/ 1733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T90" t="T91" r="T92" b="T93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63" name="Oval 19"/>
          <p:cNvSpPr>
            <a:spLocks noChangeArrowheads="1"/>
          </p:cNvSpPr>
          <p:nvPr/>
        </p:nvSpPr>
        <p:spPr bwMode="auto">
          <a:xfrm>
            <a:off x="5091113" y="4810125"/>
            <a:ext cx="617538" cy="617538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64" name="Oval 20"/>
          <p:cNvSpPr>
            <a:spLocks noChangeArrowheads="1"/>
          </p:cNvSpPr>
          <p:nvPr/>
        </p:nvSpPr>
        <p:spPr bwMode="auto">
          <a:xfrm>
            <a:off x="5921375" y="5003801"/>
            <a:ext cx="617538" cy="617538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65" name="Oval 21"/>
          <p:cNvSpPr>
            <a:spLocks noChangeArrowheads="1"/>
          </p:cNvSpPr>
          <p:nvPr/>
        </p:nvSpPr>
        <p:spPr bwMode="auto">
          <a:xfrm>
            <a:off x="4589463" y="5526088"/>
            <a:ext cx="617538" cy="617537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66" name="Oval 22"/>
          <p:cNvSpPr>
            <a:spLocks noChangeArrowheads="1"/>
          </p:cNvSpPr>
          <p:nvPr/>
        </p:nvSpPr>
        <p:spPr bwMode="auto">
          <a:xfrm>
            <a:off x="7488238" y="4356101"/>
            <a:ext cx="617538" cy="617538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67" name="Oval 23"/>
          <p:cNvSpPr>
            <a:spLocks noChangeArrowheads="1"/>
          </p:cNvSpPr>
          <p:nvPr/>
        </p:nvSpPr>
        <p:spPr bwMode="auto">
          <a:xfrm>
            <a:off x="6503988" y="4464050"/>
            <a:ext cx="617538" cy="617538"/>
          </a:xfrm>
          <a:prstGeom prst="ellipse">
            <a:avLst/>
          </a:prstGeom>
          <a:solidFill>
            <a:srgbClr val="006600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6168" name="Line 24"/>
          <p:cNvSpPr>
            <a:spLocks noChangeShapeType="1"/>
          </p:cNvSpPr>
          <p:nvPr/>
        </p:nvSpPr>
        <p:spPr bwMode="auto">
          <a:xfrm flipV="1">
            <a:off x="5118101" y="5367338"/>
            <a:ext cx="144463" cy="255587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69" name="Line 25"/>
          <p:cNvSpPr>
            <a:spLocks noChangeShapeType="1"/>
          </p:cNvSpPr>
          <p:nvPr/>
        </p:nvSpPr>
        <p:spPr bwMode="auto">
          <a:xfrm>
            <a:off x="5675313" y="5099051"/>
            <a:ext cx="287338" cy="904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70" name="Line 26"/>
          <p:cNvSpPr>
            <a:spLocks noChangeShapeType="1"/>
          </p:cNvSpPr>
          <p:nvPr/>
        </p:nvSpPr>
        <p:spPr bwMode="auto">
          <a:xfrm flipV="1">
            <a:off x="6538913" y="5080001"/>
            <a:ext cx="215900" cy="255588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71" name="Line 27"/>
          <p:cNvSpPr>
            <a:spLocks noChangeShapeType="1"/>
          </p:cNvSpPr>
          <p:nvPr/>
        </p:nvSpPr>
        <p:spPr bwMode="auto">
          <a:xfrm flipV="1">
            <a:off x="7132639" y="4665664"/>
            <a:ext cx="377825" cy="111125"/>
          </a:xfrm>
          <a:prstGeom prst="line">
            <a:avLst/>
          </a:prstGeom>
          <a:noFill/>
          <a:ln w="9525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/>
          </a:p>
        </p:txBody>
      </p:sp>
      <p:sp>
        <p:nvSpPr>
          <p:cNvPr id="6172" name="Oval 28"/>
          <p:cNvSpPr>
            <a:spLocks noChangeArrowheads="1"/>
          </p:cNvSpPr>
          <p:nvPr/>
        </p:nvSpPr>
        <p:spPr bwMode="auto">
          <a:xfrm>
            <a:off x="6816725" y="5651500"/>
            <a:ext cx="617538" cy="617538"/>
          </a:xfrm>
          <a:prstGeom prst="ellipse">
            <a:avLst/>
          </a:prstGeom>
          <a:solidFill>
            <a:srgbClr val="6600FF"/>
          </a:solidFill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1"/>
          <p:cNvSpPr>
            <a:spLocks noGrp="1" noChangeArrowheads="1"/>
          </p:cNvSpPr>
          <p:nvPr>
            <p:ph type="title"/>
          </p:nvPr>
        </p:nvSpPr>
        <p:spPr>
          <a:xfrm>
            <a:off x="1023938" y="53975"/>
            <a:ext cx="8299450" cy="630237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Массив</a:t>
            </a:r>
          </a:p>
        </p:txBody>
      </p:sp>
      <p:sp>
        <p:nvSpPr>
          <p:cNvPr id="10" name="Номер слайда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CDF456EE-1C28-41FA-89BC-308B1C020789}" type="slidenum">
              <a:rPr lang="ru-RU" altLang="ru-RU"/>
              <a:pPr/>
              <a:t>14</a:t>
            </a:fld>
            <a:endParaRPr lang="ru-RU" altLang="ru-RU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3777141"/>
              </p:ext>
            </p:extLst>
          </p:nvPr>
        </p:nvGraphicFramePr>
        <p:xfrm>
          <a:off x="177800" y="831850"/>
          <a:ext cx="9793288" cy="2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92" r:id="rId4" imgW="4659120" imgH="1521720" progId="LibreOffice.DrawDocument.1">
                  <p:embed/>
                </p:oleObj>
              </mc:Choice>
              <mc:Fallback>
                <p:oleObj r:id="rId4" imgW="4659120" imgH="1521720" progId="LibreOffice.DrawDocument.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831850"/>
                        <a:ext cx="9793288" cy="2731963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9" name="Text Box 3"/>
          <p:cNvSpPr txBox="1">
            <a:spLocks noChangeArrowheads="1"/>
          </p:cNvSpPr>
          <p:nvPr/>
        </p:nvSpPr>
        <p:spPr bwMode="auto">
          <a:xfrm>
            <a:off x="145355" y="4470002"/>
            <a:ext cx="4495800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6329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Доступ к </a:t>
            </a:r>
            <a:r>
              <a:rPr lang="ru-RU" altLang="ru-RU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элементу:</a:t>
            </a:r>
            <a:endParaRPr lang="ru-RU" alt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234505" y="3676252"/>
            <a:ext cx="7737475" cy="430213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8994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100" b="1" dirty="0" err="1">
                <a:solidFill>
                  <a:srgbClr val="0070C0"/>
                </a:solidFill>
                <a:latin typeface="Courier New" pitchFamily="49" charset="0"/>
              </a:rPr>
              <a:t>тип_элементов</a:t>
            </a:r>
            <a:r>
              <a:rPr lang="ru-RU" altLang="ru-RU" sz="2100" b="1" dirty="0">
                <a:latin typeface="Courier New" pitchFamily="49" charset="0"/>
              </a:rPr>
              <a:t> </a:t>
            </a:r>
            <a:r>
              <a:rPr lang="ru-RU" altLang="ru-RU" sz="2100" b="1" dirty="0" err="1">
                <a:latin typeface="Courier New" pitchFamily="49" charset="0"/>
              </a:rPr>
              <a:t>имя_массива</a:t>
            </a:r>
            <a:r>
              <a:rPr lang="ru-RU" altLang="ru-RU" sz="2100" b="1" dirty="0">
                <a:latin typeface="Courier New" pitchFamily="49" charset="0"/>
              </a:rPr>
              <a:t>[</a:t>
            </a:r>
            <a:r>
              <a:rPr lang="ru-RU" altLang="ru-RU" sz="21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количество элементов</a:t>
            </a:r>
            <a:r>
              <a:rPr lang="ru-RU" altLang="ru-RU" sz="2100" b="1" dirty="0">
                <a:latin typeface="Courier New" pitchFamily="49" charset="0"/>
              </a:rPr>
              <a:t>]</a:t>
            </a: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4642744" y="4501752"/>
            <a:ext cx="4537075" cy="430213"/>
          </a:xfrm>
          <a:prstGeom prst="rect">
            <a:avLst/>
          </a:prstGeom>
          <a:noFill/>
          <a:ln w="3600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107989" tIns="78994" rIns="107989" bIns="62993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100" b="1" dirty="0" err="1">
                <a:latin typeface="Courier New" pitchFamily="49" charset="0"/>
              </a:rPr>
              <a:t>имя_массива</a:t>
            </a:r>
            <a:r>
              <a:rPr lang="ru-RU" altLang="ru-RU" sz="2100" b="1" dirty="0">
                <a:latin typeface="Courier New" pitchFamily="49" charset="0"/>
              </a:rPr>
              <a:t>[</a:t>
            </a:r>
            <a:r>
              <a:rPr lang="ru-RU" altLang="ru-RU" sz="210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</a:rPr>
              <a:t>номер элемента</a:t>
            </a:r>
            <a:r>
              <a:rPr lang="ru-RU" altLang="ru-RU" sz="2100" b="1" dirty="0">
                <a:latin typeface="Courier New" pitchFamily="49" charset="0"/>
              </a:rPr>
              <a:t>]</a:t>
            </a:r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143768" y="3692127"/>
            <a:ext cx="2033588" cy="430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6329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Объявление</a:t>
            </a:r>
            <a:r>
              <a:rPr lang="ru-RU" altLang="ru-RU" sz="2400" dirty="0"/>
              <a:t>: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19448" y="5436021"/>
            <a:ext cx="8788041" cy="1512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6329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en-US" alt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arrayset [5];</a:t>
            </a:r>
          </a:p>
          <a:p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arrayset[0]=10;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ru-RU" sz="280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ru-RU" sz="28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 array1[5]={‘</a:t>
            </a:r>
            <a:r>
              <a:rPr lang="en-US" altLang="ru-RU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t’,’e’,’r’,’m</a:t>
            </a:r>
            <a:r>
              <a:rPr lang="en-US" altLang="ru-RU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’,’\0’};</a:t>
            </a:r>
            <a:endParaRPr lang="ru-RU" altLang="ru-RU" sz="2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359792" y="1187549"/>
            <a:ext cx="6048796" cy="5687838"/>
          </a:xfrm>
          <a:ln/>
        </p:spPr>
        <p:txBody>
          <a:bodyPr>
            <a:noAutofit/>
          </a:bodyPr>
          <a:lstStyle/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</a:tabLst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вычисления суммы значений отсчётов сигнала.</a:t>
            </a: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</a:tabLst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Значения отсчётов храним в массиве</a:t>
            </a:r>
          </a:p>
          <a:p>
            <a:pPr marL="565139" indent="-457200">
              <a:buClr>
                <a:srgbClr val="000080"/>
              </a:buClr>
              <a:buFont typeface="Wingdings" panose="05000000000000000000" pitchFamily="2" charset="2"/>
              <a:buChar char="Ø"/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</a:tabLst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Найденное значение должно выдаваться на стандартное устройство вывода (на дисплей).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6456" y="1765299"/>
            <a:ext cx="3440914" cy="3166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«Сумма отсчётов сигнала»</a:t>
            </a:r>
          </a:p>
        </p:txBody>
      </p:sp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287784" y="1043533"/>
            <a:ext cx="9433048" cy="5991225"/>
          </a:xfrm>
          <a:prstGeom prst="rect">
            <a:avLst/>
          </a:prstGeom>
          <a:solidFill>
            <a:schemeClr val="accent3">
              <a:lumMod val="40000"/>
              <a:lumOff val="60000"/>
              <a:alpha val="66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#</a:t>
            </a:r>
            <a:r>
              <a:rPr lang="ru-RU" altLang="ru-RU" sz="2200" b="1" dirty="0" err="1">
                <a:latin typeface="Courier New" pitchFamily="49" charset="0"/>
              </a:rPr>
              <a:t>include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&lt;</a:t>
            </a:r>
            <a:r>
              <a:rPr lang="en-US" altLang="ru-RU" sz="2200" b="1" dirty="0" err="1" smtClean="0">
                <a:latin typeface="Courier New" pitchFamily="49" charset="0"/>
              </a:rPr>
              <a:t>stdio.h</a:t>
            </a:r>
            <a:r>
              <a:rPr lang="ru-RU" altLang="ru-RU" sz="2200" b="1" dirty="0" smtClean="0">
                <a:latin typeface="Courier New" pitchFamily="49" charset="0"/>
              </a:rPr>
              <a:t>&gt;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solidFill>
                  <a:srgbClr val="00B050"/>
                </a:solidFill>
                <a:latin typeface="Courier New" pitchFamily="49" charset="0"/>
              </a:rPr>
              <a:t>const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solidFill>
                  <a:srgbClr val="0070C0"/>
                </a:solidFill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MaxSignalLength</a:t>
            </a:r>
            <a:r>
              <a:rPr lang="ru-RU" altLang="ru-RU" sz="2200" b="1" dirty="0">
                <a:latin typeface="Courier New" pitchFamily="49" charset="0"/>
              </a:rPr>
              <a:t> = 64;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enter the number of elements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signalLength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(“%d”,&amp;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</a:rPr>
              <a:t>signalLength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if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 err="1">
                <a:latin typeface="Courier New" pitchFamily="49" charset="0"/>
              </a:rPr>
              <a:t>signalLength</a:t>
            </a:r>
            <a:r>
              <a:rPr lang="ru-RU" altLang="ru-RU" sz="2200" b="1" dirty="0">
                <a:latin typeface="Courier New" pitchFamily="49" charset="0"/>
              </a:rPr>
              <a:t> &gt; </a:t>
            </a:r>
            <a:r>
              <a:rPr lang="ru-RU" altLang="ru-RU" sz="2200" b="1" dirty="0" err="1">
                <a:latin typeface="Courier New" pitchFamily="49" charset="0"/>
              </a:rPr>
              <a:t>MaxSignalLength</a:t>
            </a:r>
            <a:r>
              <a:rPr lang="ru-RU" altLang="ru-RU" sz="2200" b="1" dirty="0">
                <a:latin typeface="Courier New" pitchFamily="49" charset="0"/>
              </a:rPr>
              <a:t> ) {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	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number of samples must be 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&lt;=%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d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,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													</a:t>
            </a:r>
            <a:r>
              <a:rPr lang="ru-RU" altLang="ru-RU" sz="2200" b="1" dirty="0" err="1" smtClean="0">
                <a:latin typeface="Courier New" pitchFamily="49" charset="0"/>
              </a:rPr>
              <a:t>MaxSignalLength</a:t>
            </a:r>
            <a:r>
              <a:rPr lang="en-US" altLang="ru-RU" sz="2200" b="1" dirty="0" smtClean="0">
                <a:latin typeface="Courier New" pitchFamily="49" charset="0"/>
              </a:rPr>
              <a:t> 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  </a:t>
            </a:r>
            <a:r>
              <a:rPr lang="ru-RU" altLang="ru-RU" sz="2200" b="1" dirty="0" err="1" smtClean="0">
                <a:latin typeface="Courier New" pitchFamily="49" charset="0"/>
              </a:rPr>
              <a:t>return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0;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}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«Сумма отсчётов сигнала»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87784" y="971525"/>
            <a:ext cx="9505056" cy="6027738"/>
          </a:xfrm>
          <a:prstGeom prst="rect">
            <a:avLst/>
          </a:prstGeom>
          <a:solidFill>
            <a:schemeClr val="accent3">
              <a:lumMod val="40000"/>
              <a:lumOff val="60000"/>
              <a:alpha val="68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ru-RU" altLang="ru-RU" sz="2200" b="1" dirty="0" err="1" smtClean="0">
                <a:latin typeface="Courier New" pitchFamily="49" charset="0"/>
              </a:rPr>
              <a:t>double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signal</a:t>
            </a:r>
            <a:r>
              <a:rPr lang="ru-RU" altLang="ru-RU" sz="2200" b="1" dirty="0">
                <a:latin typeface="Courier New" pitchFamily="49" charset="0"/>
              </a:rPr>
              <a:t>[</a:t>
            </a:r>
            <a:r>
              <a:rPr lang="ru-RU" altLang="ru-RU" sz="2200" b="1" dirty="0" err="1">
                <a:latin typeface="Courier New" pitchFamily="49" charset="0"/>
              </a:rPr>
              <a:t>MaxSignalLength</a:t>
            </a:r>
            <a:r>
              <a:rPr lang="ru-RU" altLang="ru-RU" sz="2200" b="1" dirty="0">
                <a:latin typeface="Courier New" pitchFamily="49" charset="0"/>
              </a:rPr>
              <a:t>];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 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enter values for the samples of the signal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 err="1"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i = 0; i &lt; </a:t>
            </a:r>
            <a:r>
              <a:rPr lang="ru-RU" altLang="ru-RU" sz="2200" b="1" dirty="0" err="1">
                <a:latin typeface="Courier New" pitchFamily="49" charset="0"/>
              </a:rPr>
              <a:t>signalLength</a:t>
            </a:r>
            <a:r>
              <a:rPr lang="ru-RU" altLang="ru-RU" sz="2200" b="1" dirty="0">
                <a:latin typeface="Courier New" pitchFamily="49" charset="0"/>
              </a:rPr>
              <a:t>; ++i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>
                <a:latin typeface="Courier New" pitchFamily="49" charset="0"/>
              </a:rPr>
              <a:t>	 </a:t>
            </a:r>
            <a:r>
              <a:rPr lang="en-US" altLang="ru-RU" sz="2200" b="1" dirty="0" smtClean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(“%if”, &amp;( </a:t>
            </a:r>
            <a:r>
              <a:rPr lang="ru-RU" altLang="ru-RU" sz="2200" b="1" dirty="0" err="1" smtClean="0">
                <a:latin typeface="Courier New" pitchFamily="49" charset="0"/>
              </a:rPr>
              <a:t>signal</a:t>
            </a:r>
            <a:r>
              <a:rPr lang="ru-RU" altLang="ru-RU" sz="2200" b="1" dirty="0" smtClean="0">
                <a:latin typeface="Courier New" pitchFamily="49" charset="0"/>
              </a:rPr>
              <a:t>[i]</a:t>
            </a:r>
            <a:r>
              <a:rPr lang="en-US" altLang="ru-RU" sz="2200" b="1" dirty="0" smtClean="0">
                <a:latin typeface="Courier New" pitchFamily="49" charset="0"/>
              </a:rPr>
              <a:t> ) 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  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ru-RU" altLang="ru-RU" sz="2200" b="1" dirty="0" smtClean="0">
                <a:solidFill>
                  <a:srgbClr val="00B050"/>
                </a:solidFill>
                <a:latin typeface="Courier New" pitchFamily="49" charset="0"/>
              </a:rPr>
              <a:t>//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</a:rPr>
              <a:t>обработка данных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sum</a:t>
            </a:r>
            <a:r>
              <a:rPr lang="ru-RU" altLang="ru-RU" sz="2200" b="1" dirty="0">
                <a:latin typeface="Courier New" pitchFamily="49" charset="0"/>
              </a:rPr>
              <a:t> = 0;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ru-RU" altLang="ru-RU" sz="2200" b="1" dirty="0" err="1" smtClean="0">
                <a:latin typeface="Courier New" pitchFamily="49" charset="0"/>
              </a:rPr>
              <a:t>for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 err="1"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i = 0; i &lt; </a:t>
            </a:r>
            <a:r>
              <a:rPr lang="ru-RU" altLang="ru-RU" sz="2200" b="1" dirty="0" err="1">
                <a:latin typeface="Courier New" pitchFamily="49" charset="0"/>
              </a:rPr>
              <a:t>signalLength</a:t>
            </a:r>
            <a:r>
              <a:rPr lang="ru-RU" altLang="ru-RU" sz="2200" b="1" dirty="0">
                <a:latin typeface="Courier New" pitchFamily="49" charset="0"/>
              </a:rPr>
              <a:t>; ++i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</a:rPr>
              <a:t>sum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+= </a:t>
            </a:r>
            <a:r>
              <a:rPr lang="ru-RU" altLang="ru-RU" sz="2200" b="1" dirty="0" err="1">
                <a:latin typeface="Courier New" pitchFamily="49" charset="0"/>
              </a:rPr>
              <a:t>signal</a:t>
            </a:r>
            <a:r>
              <a:rPr lang="ru-RU" altLang="ru-RU" sz="2200" b="1" dirty="0">
                <a:latin typeface="Courier New" pitchFamily="49" charset="0"/>
              </a:rPr>
              <a:t>[i];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   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	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sum of the counts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%f\n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, sum);</a:t>
            </a:r>
            <a:endParaRPr lang="en-US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  </a:t>
            </a:r>
            <a:r>
              <a:rPr lang="ru-RU" altLang="ru-RU" sz="2200" b="1" dirty="0" err="1" smtClean="0">
                <a:latin typeface="Courier New" pitchFamily="49" charset="0"/>
              </a:rPr>
              <a:t>return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0;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</a:t>
            </a:r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A2E2FC-9907-4003-9D31-A6BAE290F709}" type="slidenum">
              <a:rPr lang="ru-RU" altLang="ru-RU"/>
              <a:pPr/>
              <a:t>18</a:t>
            </a:fld>
            <a:endParaRPr lang="ru-RU" alt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99517"/>
            <a:ext cx="10080625" cy="6268831"/>
          </a:xfrm>
          <a:prstGeom prst="rect">
            <a:avLst/>
          </a:prstGeom>
        </p:spPr>
      </p:pic>
      <p:sp>
        <p:nvSpPr>
          <p:cNvPr id="18435" name="Text Box 3"/>
          <p:cNvSpPr txBox="1">
            <a:spLocks noChangeArrowheads="1"/>
          </p:cNvSpPr>
          <p:nvPr/>
        </p:nvSpPr>
        <p:spPr bwMode="auto">
          <a:xfrm>
            <a:off x="431800" y="1364789"/>
            <a:ext cx="9145016" cy="1478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114"/>
              </a:spcAft>
            </a:pPr>
            <a:r>
              <a:rPr lang="en-US" altLang="ru-RU" sz="2200" b="1" dirty="0" smtClean="0">
                <a:solidFill>
                  <a:schemeClr val="bg1"/>
                </a:solidFill>
                <a:latin typeface="Courier New" pitchFamily="49" charset="0"/>
              </a:rPr>
              <a:t>enter number of elements</a:t>
            </a:r>
            <a:r>
              <a:rPr lang="ru-RU" altLang="ru-RU" sz="2200" b="1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altLang="ru-RU" sz="2200" b="1" dirty="0" smtClean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ru-RU" altLang="ru-RU" sz="2200" b="1" dirty="0" smtClean="0">
                <a:solidFill>
                  <a:schemeClr val="bg1"/>
                </a:solidFill>
                <a:latin typeface="Courier New" pitchFamily="49" charset="0"/>
              </a:rPr>
              <a:t>5</a:t>
            </a:r>
            <a:endParaRPr lang="ru-RU" altLang="ru-RU" sz="22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114"/>
              </a:spcAft>
            </a:pPr>
            <a:r>
              <a:rPr lang="en-US" altLang="ru-RU" sz="2200" b="1" dirty="0" smtClean="0">
                <a:solidFill>
                  <a:schemeClr val="bg1"/>
                </a:solidFill>
                <a:latin typeface="Courier New" pitchFamily="49" charset="0"/>
              </a:rPr>
              <a:t>enter values for the samples of the signal</a:t>
            </a:r>
            <a:r>
              <a:rPr lang="ru-RU" altLang="ru-RU" sz="2200" b="1" dirty="0" smtClean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ru-RU" altLang="ru-RU" sz="2200" b="1" dirty="0">
                <a:solidFill>
                  <a:schemeClr val="bg1"/>
                </a:solidFill>
                <a:latin typeface="Courier New" pitchFamily="49" charset="0"/>
              </a:rPr>
              <a:t>4 7 2 0.5 -1</a:t>
            </a:r>
          </a:p>
          <a:p>
            <a:pPr>
              <a:lnSpc>
                <a:spcPct val="94000"/>
              </a:lnSpc>
              <a:spcAft>
                <a:spcPts val="114"/>
              </a:spcAft>
            </a:pPr>
            <a:r>
              <a:rPr lang="en-US" altLang="ru-RU" sz="2200" b="1" dirty="0" smtClean="0">
                <a:solidFill>
                  <a:schemeClr val="bg1"/>
                </a:solidFill>
                <a:latin typeface="Courier New" pitchFamily="49" charset="0"/>
              </a:rPr>
              <a:t>the sum of the counts</a:t>
            </a:r>
            <a:r>
              <a:rPr lang="ru-RU" altLang="ru-RU" sz="2200" b="1" dirty="0" smtClean="0">
                <a:solidFill>
                  <a:schemeClr val="bg1"/>
                </a:solidFill>
                <a:latin typeface="Courier New" pitchFamily="49" charset="0"/>
              </a:rPr>
              <a:t>: 12.5</a:t>
            </a:r>
            <a:endParaRPr lang="ru-RU" altLang="ru-RU" sz="2200" b="1" dirty="0">
              <a:solidFill>
                <a:schemeClr val="bg1"/>
              </a:solidFill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сигнала</a:t>
            </a:r>
          </a:p>
        </p:txBody>
      </p:sp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359792" y="1258147"/>
            <a:ext cx="9433048" cy="5111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9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преобразования отсчетов сигнала</a:t>
            </a:r>
          </a:p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выполняется по следующему правилу:</a:t>
            </a:r>
          </a:p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sz="3200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</a:t>
            </a:r>
            <a:r>
              <a:rPr lang="ru-RU" altLang="ru-RU" sz="3200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altLang="ru-RU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ru-RU" altLang="ru-RU" sz="3200" baseline="-3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0,6·s</a:t>
            </a:r>
            <a:r>
              <a:rPr lang="ru-RU" altLang="ru-RU" sz="3200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+ 0,4·s</a:t>
            </a:r>
            <a:r>
              <a:rPr lang="ru-RU" altLang="ru-RU" sz="3200" baseline="-3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k-1 </a:t>
            </a: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сформировать в другом массиве</a:t>
            </a:r>
          </a:p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Сформированный массив преобразованных отсчетов должен выдаваться на стандартное устройство вывода (на дисплей).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/>
              <a:t> </a:t>
            </a: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68" y="1590551"/>
            <a:ext cx="1903413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6101849" y="3742408"/>
            <a:ext cx="1187450" cy="1008062"/>
          </a:xfrm>
          <a:prstGeom prst="flowChartPredefinedProcess">
            <a:avLst/>
          </a:prstGeom>
          <a:gradFill rotWithShape="0">
            <a:gsLst>
              <a:gs pos="0">
                <a:srgbClr val="FFFFFF"/>
              </a:gs>
              <a:gs pos="50000">
                <a:srgbClr val="00B8FF"/>
              </a:gs>
              <a:gs pos="100000">
                <a:srgbClr val="FFFFFF"/>
              </a:gs>
            </a:gsLst>
            <a:lin ang="13500000" scaled="1"/>
          </a:gra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6461417" y="3058988"/>
            <a:ext cx="468313" cy="612775"/>
          </a:xfrm>
          <a:prstGeom prst="upDownArrow">
            <a:avLst>
              <a:gd name="adj1" fmla="val 50000"/>
              <a:gd name="adj2" fmla="val 26048"/>
            </a:avLst>
          </a:prstGeom>
          <a:solidFill>
            <a:srgbClr val="CC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743866" y="5508028"/>
            <a:ext cx="1903413" cy="1468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6457449" y="4790000"/>
            <a:ext cx="468313" cy="612775"/>
          </a:xfrm>
          <a:prstGeom prst="upDownArrow">
            <a:avLst>
              <a:gd name="adj1" fmla="val 50000"/>
              <a:gd name="adj2" fmla="val 26048"/>
            </a:avLst>
          </a:prstGeom>
          <a:solidFill>
            <a:srgbClr val="CCCC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2738953" y="222265"/>
            <a:ext cx="4451219" cy="8651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5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УКАЗАТЕЛИ</a:t>
            </a:r>
            <a:endParaRPr lang="ru-RU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cxnSp>
        <p:nvCxnSpPr>
          <p:cNvPr id="5" name="Прямая со стрелкой 4"/>
          <p:cNvCxnSpPr>
            <a:stCxn id="16" idx="0"/>
            <a:endCxn id="6" idx="2"/>
          </p:cNvCxnSpPr>
          <p:nvPr/>
        </p:nvCxnSpPr>
        <p:spPr>
          <a:xfrm flipV="1">
            <a:off x="1772109" y="4246439"/>
            <a:ext cx="1100587" cy="1356759"/>
          </a:xfrm>
          <a:prstGeom prst="straightConnector1">
            <a:avLst/>
          </a:prstGeom>
          <a:ln w="381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1497168" y="3671763"/>
            <a:ext cx="2751056" cy="5746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Прямоугольник 15"/>
          <p:cNvSpPr/>
          <p:nvPr/>
        </p:nvSpPr>
        <p:spPr>
          <a:xfrm>
            <a:off x="396581" y="5603198"/>
            <a:ext cx="2751056" cy="57467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endParaRPr lang="ru-RU" sz="32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«Преобразование сигнала»</a:t>
            </a:r>
          </a:p>
        </p:txBody>
      </p:sp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359792" y="859099"/>
            <a:ext cx="9361040" cy="6233106"/>
          </a:xfrm>
          <a:prstGeom prst="rect">
            <a:avLst/>
          </a:pr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//пример преобразования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#</a:t>
            </a:r>
            <a:r>
              <a:rPr lang="ru-RU" altLang="ru-RU" sz="2200" b="1" dirty="0" err="1">
                <a:latin typeface="Courier New" pitchFamily="49" charset="0"/>
              </a:rPr>
              <a:t>include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&lt;</a:t>
            </a:r>
            <a:r>
              <a:rPr lang="en-US" altLang="ru-RU" sz="2200" b="1" dirty="0" err="1" smtClean="0">
                <a:latin typeface="Courier New" pitchFamily="49" charset="0"/>
              </a:rPr>
              <a:t>stdio.h</a:t>
            </a:r>
            <a:r>
              <a:rPr lang="ru-RU" altLang="ru-RU" sz="2200" b="1" dirty="0" smtClean="0">
                <a:latin typeface="Courier New" pitchFamily="49" charset="0"/>
              </a:rPr>
              <a:t>&gt;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latin typeface="Courier New" pitchFamily="49" charset="0"/>
              </a:rPr>
              <a:t>const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MaxSignalLength</a:t>
            </a:r>
            <a:r>
              <a:rPr lang="ru-RU" altLang="ru-RU" sz="2200" b="1" dirty="0">
                <a:latin typeface="Courier New" pitchFamily="49" charset="0"/>
              </a:rPr>
              <a:t> = 64;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enter the number of elements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signalLength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(“%d”,&amp;</a:t>
            </a:r>
            <a:r>
              <a:rPr lang="ru-RU" altLang="ru-RU" sz="2200" b="1" dirty="0" err="1" smtClean="0">
                <a:latin typeface="Courier New" pitchFamily="49" charset="0"/>
              </a:rPr>
              <a:t>signalLength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if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 err="1">
                <a:latin typeface="Courier New" pitchFamily="49" charset="0"/>
              </a:rPr>
              <a:t>signalLength</a:t>
            </a:r>
            <a:r>
              <a:rPr lang="ru-RU" altLang="ru-RU" sz="2200" b="1" dirty="0">
                <a:latin typeface="Courier New" pitchFamily="49" charset="0"/>
              </a:rPr>
              <a:t> &gt; </a:t>
            </a:r>
            <a:r>
              <a:rPr lang="ru-RU" altLang="ru-RU" sz="2200" b="1" dirty="0" err="1">
                <a:latin typeface="Courier New" pitchFamily="49" charset="0"/>
              </a:rPr>
              <a:t>MaxSignalLength</a:t>
            </a:r>
            <a:r>
              <a:rPr lang="ru-RU" altLang="ru-RU" sz="2200" b="1" dirty="0">
                <a:latin typeface="Courier New" pitchFamily="49" charset="0"/>
              </a:rPr>
              <a:t> ) {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	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latin typeface="Courier New" pitchFamily="49" charset="0"/>
              </a:rPr>
              <a:t>"</a:t>
            </a:r>
            <a:r>
              <a:rPr lang="en-US" altLang="ru-RU" sz="2200" b="1" dirty="0" smtClean="0">
                <a:latin typeface="Courier New" pitchFamily="49" charset="0"/>
              </a:rPr>
              <a:t>the number of samples must be </a:t>
            </a:r>
            <a:r>
              <a:rPr lang="ru-RU" altLang="ru-RU" sz="2200" b="1" dirty="0" smtClean="0">
                <a:latin typeface="Courier New" pitchFamily="49" charset="0"/>
              </a:rPr>
              <a:t>&lt;=</a:t>
            </a:r>
            <a:r>
              <a:rPr lang="en-US" altLang="ru-RU" sz="2200" b="1" dirty="0" smtClean="0">
                <a:latin typeface="Courier New" pitchFamily="49" charset="0"/>
              </a:rPr>
              <a:t>%d\n</a:t>
            </a:r>
            <a:r>
              <a:rPr lang="ru-RU" altLang="ru-RU" sz="2200" b="1" dirty="0" smtClean="0"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,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												</a:t>
            </a:r>
            <a:r>
              <a:rPr lang="ru-RU" altLang="ru-RU" sz="2200" b="1" dirty="0" err="1" smtClean="0">
                <a:latin typeface="Courier New" pitchFamily="49" charset="0"/>
              </a:rPr>
              <a:t>MaxSignalLength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  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</a:rPr>
              <a:t>return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0;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}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«Преобразование сигнала»</a:t>
            </a:r>
          </a:p>
        </p:txBody>
      </p:sp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59792" y="827509"/>
            <a:ext cx="9361040" cy="6480694"/>
          </a:xfrm>
          <a:prstGeom prst="rect">
            <a:avLst/>
          </a:prstGeom>
          <a:solidFill>
            <a:schemeClr val="accent3">
              <a:lumMod val="40000"/>
              <a:lumOff val="60000"/>
              <a:alpha val="69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signal</a:t>
            </a:r>
            <a:r>
              <a:rPr lang="ru-RU" altLang="ru-RU" sz="2200" b="1" dirty="0">
                <a:latin typeface="Courier New" pitchFamily="49" charset="0"/>
              </a:rPr>
              <a:t>[</a:t>
            </a:r>
            <a:r>
              <a:rPr lang="ru-RU" altLang="ru-RU" sz="2200" b="1" dirty="0" err="1">
                <a:latin typeface="Courier New" pitchFamily="49" charset="0"/>
              </a:rPr>
              <a:t>MaxSignalLength</a:t>
            </a:r>
            <a:r>
              <a:rPr lang="ru-RU" altLang="ru-RU" sz="2200" b="1" dirty="0">
                <a:latin typeface="Courier New" pitchFamily="49" charset="0"/>
              </a:rPr>
              <a:t>];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enter values for the samples of the 																	signal 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:“</a:t>
            </a:r>
            <a:r>
              <a:rPr lang="en-US" altLang="ru-RU" sz="2200" b="1" dirty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ru-RU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i = 0; i &lt; </a:t>
            </a:r>
            <a:r>
              <a:rPr lang="ru-RU" altLang="ru-RU" sz="2200" b="1" dirty="0" err="1">
                <a:latin typeface="Courier New" pitchFamily="49" charset="0"/>
              </a:rPr>
              <a:t>signalLength</a:t>
            </a:r>
            <a:r>
              <a:rPr lang="ru-RU" altLang="ru-RU" sz="2200" b="1" dirty="0">
                <a:latin typeface="Courier New" pitchFamily="49" charset="0"/>
              </a:rPr>
              <a:t>; ++i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(“%lf”, &amp;( </a:t>
            </a:r>
            <a:r>
              <a:rPr lang="ru-RU" altLang="ru-RU" sz="2200" b="1" dirty="0" err="1" smtClean="0">
                <a:latin typeface="Courier New" pitchFamily="49" charset="0"/>
              </a:rPr>
              <a:t>signal</a:t>
            </a:r>
            <a:r>
              <a:rPr lang="ru-RU" altLang="ru-RU" sz="2200" b="1" dirty="0" smtClean="0">
                <a:latin typeface="Courier New" pitchFamily="49" charset="0"/>
              </a:rPr>
              <a:t>[i]</a:t>
            </a:r>
            <a:r>
              <a:rPr lang="en-US" altLang="ru-RU" sz="2200" b="1" dirty="0" smtClean="0">
                <a:latin typeface="Courier New" pitchFamily="49" charset="0"/>
              </a:rPr>
              <a:t> ) );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}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</a:rPr>
              <a:t>//обработка данных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averageSignal</a:t>
            </a:r>
            <a:r>
              <a:rPr lang="ru-RU" altLang="ru-RU" sz="2200" b="1" dirty="0">
                <a:latin typeface="Courier New" pitchFamily="49" charset="0"/>
              </a:rPr>
              <a:t>[</a:t>
            </a:r>
            <a:r>
              <a:rPr lang="ru-RU" altLang="ru-RU" sz="2200" b="1" dirty="0" err="1">
                <a:latin typeface="Courier New" pitchFamily="49" charset="0"/>
              </a:rPr>
              <a:t>MaxSignalLength</a:t>
            </a:r>
            <a:r>
              <a:rPr lang="ru-RU" altLang="ru-RU" sz="2200" b="1" dirty="0">
                <a:latin typeface="Courier New" pitchFamily="49" charset="0"/>
              </a:rPr>
              <a:t>];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if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 err="1">
                <a:latin typeface="Courier New" pitchFamily="49" charset="0"/>
              </a:rPr>
              <a:t>signalLength</a:t>
            </a:r>
            <a:r>
              <a:rPr lang="ru-RU" altLang="ru-RU" sz="2200" b="1" dirty="0">
                <a:latin typeface="Courier New" pitchFamily="49" charset="0"/>
              </a:rPr>
              <a:t> &gt; 0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ru-RU" altLang="ru-RU" sz="2200" b="1" dirty="0" err="1">
                <a:latin typeface="Courier New" pitchFamily="49" charset="0"/>
              </a:rPr>
              <a:t>averageSignal</a:t>
            </a:r>
            <a:r>
              <a:rPr lang="ru-RU" altLang="ru-RU" sz="2200" b="1" dirty="0">
                <a:latin typeface="Courier New" pitchFamily="49" charset="0"/>
              </a:rPr>
              <a:t>[0] = </a:t>
            </a:r>
            <a:r>
              <a:rPr lang="ru-RU" altLang="ru-RU" sz="2200" b="1" dirty="0" err="1">
                <a:latin typeface="Courier New" pitchFamily="49" charset="0"/>
              </a:rPr>
              <a:t>signal</a:t>
            </a:r>
            <a:r>
              <a:rPr lang="ru-RU" altLang="ru-RU" sz="2200" b="1" dirty="0">
                <a:latin typeface="Courier New" pitchFamily="49" charset="0"/>
              </a:rPr>
              <a:t>[0];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for</a:t>
            </a:r>
            <a:r>
              <a:rPr lang="ru-RU" altLang="ru-RU" sz="2200" b="1" dirty="0">
                <a:latin typeface="Courier New" pitchFamily="49" charset="0"/>
              </a:rPr>
              <a:t> (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i = 1; i &lt; </a:t>
            </a:r>
            <a:r>
              <a:rPr lang="ru-RU" altLang="ru-RU" sz="2200" b="1" dirty="0" err="1">
                <a:latin typeface="Courier New" pitchFamily="49" charset="0"/>
              </a:rPr>
              <a:t>signalLength</a:t>
            </a:r>
            <a:r>
              <a:rPr lang="ru-RU" altLang="ru-RU" sz="2200" b="1" dirty="0">
                <a:latin typeface="Courier New" pitchFamily="49" charset="0"/>
              </a:rPr>
              <a:t>; ++i ) {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double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weightedAverage</a:t>
            </a:r>
            <a:r>
              <a:rPr lang="ru-RU" altLang="ru-RU" sz="2200" b="1" dirty="0">
                <a:latin typeface="Courier New" pitchFamily="49" charset="0"/>
              </a:rPr>
              <a:t> =  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 smtClean="0">
                <a:latin typeface="Courier New" pitchFamily="49" charset="0"/>
              </a:rPr>
              <a:t>						</a:t>
            </a:r>
            <a:r>
              <a:rPr lang="ru-RU" altLang="ru-RU" sz="2200" b="1" dirty="0" smtClean="0">
                <a:latin typeface="Courier New" pitchFamily="49" charset="0"/>
              </a:rPr>
              <a:t>0.6*</a:t>
            </a:r>
            <a:r>
              <a:rPr lang="ru-RU" altLang="ru-RU" sz="2200" b="1" dirty="0" err="1" smtClean="0">
                <a:latin typeface="Courier New" pitchFamily="49" charset="0"/>
              </a:rPr>
              <a:t>signal</a:t>
            </a:r>
            <a:r>
              <a:rPr lang="ru-RU" altLang="ru-RU" sz="2200" b="1" dirty="0" smtClean="0">
                <a:latin typeface="Courier New" pitchFamily="49" charset="0"/>
              </a:rPr>
              <a:t>[i</a:t>
            </a:r>
            <a:r>
              <a:rPr lang="ru-RU" altLang="ru-RU" sz="2200" b="1" dirty="0">
                <a:latin typeface="Courier New" pitchFamily="49" charset="0"/>
              </a:rPr>
              <a:t>] </a:t>
            </a:r>
            <a:r>
              <a:rPr lang="ru-RU" altLang="ru-RU" sz="2200" b="1" dirty="0" smtClean="0">
                <a:latin typeface="Courier New" pitchFamily="49" charset="0"/>
              </a:rPr>
              <a:t>+</a:t>
            </a: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ru-RU" altLang="ru-RU" sz="2200" b="1" dirty="0" smtClean="0">
                <a:latin typeface="Courier New" pitchFamily="49" charset="0"/>
              </a:rPr>
              <a:t>0.4*</a:t>
            </a:r>
            <a:r>
              <a:rPr lang="ru-RU" altLang="ru-RU" sz="2200" b="1" dirty="0" err="1" smtClean="0">
                <a:latin typeface="Courier New" pitchFamily="49" charset="0"/>
              </a:rPr>
              <a:t>signal</a:t>
            </a:r>
            <a:r>
              <a:rPr lang="ru-RU" altLang="ru-RU" sz="2200" b="1" dirty="0" smtClean="0">
                <a:latin typeface="Courier New" pitchFamily="49" charset="0"/>
              </a:rPr>
              <a:t>[i-1</a:t>
            </a:r>
            <a:r>
              <a:rPr lang="ru-RU" altLang="ru-RU" sz="2200" b="1" dirty="0">
                <a:latin typeface="Courier New" pitchFamily="49" charset="0"/>
              </a:rPr>
              <a:t>];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ru-RU" altLang="ru-RU" sz="2200" b="1" dirty="0" err="1">
                <a:latin typeface="Courier New" pitchFamily="49" charset="0"/>
              </a:rPr>
              <a:t>averageSignal</a:t>
            </a:r>
            <a:r>
              <a:rPr lang="ru-RU" altLang="ru-RU" sz="2200" b="1" dirty="0">
                <a:latin typeface="Courier New" pitchFamily="49" charset="0"/>
              </a:rPr>
              <a:t>[i] = </a:t>
            </a:r>
            <a:r>
              <a:rPr lang="ru-RU" altLang="ru-RU" sz="2200" b="1" dirty="0" err="1">
                <a:latin typeface="Courier New" pitchFamily="49" charset="0"/>
              </a:rPr>
              <a:t>weightedAverage</a:t>
            </a:r>
            <a:r>
              <a:rPr lang="ru-RU" altLang="ru-RU" sz="2200" b="1" dirty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}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     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«Преобразование сигнала»</a:t>
            </a:r>
          </a:p>
        </p:txBody>
      </p:sp>
      <p:sp>
        <p:nvSpPr>
          <p:cNvPr id="32770" name="Text Box 2"/>
          <p:cNvSpPr txBox="1">
            <a:spLocks noChangeArrowheads="1"/>
          </p:cNvSpPr>
          <p:nvPr/>
        </p:nvSpPr>
        <p:spPr bwMode="auto">
          <a:xfrm>
            <a:off x="359792" y="971550"/>
            <a:ext cx="9361040" cy="3456359"/>
          </a:xfrm>
          <a:prstGeom prst="rect">
            <a:avLst/>
          </a:prstGeom>
          <a:solidFill>
            <a:schemeClr val="accent3">
              <a:lumMod val="40000"/>
              <a:lumOff val="60000"/>
              <a:alpha val="78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averaged counts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i = 0; i &lt; </a:t>
            </a:r>
            <a:r>
              <a:rPr lang="ru-RU" altLang="ru-RU" sz="2200" b="1" dirty="0" err="1">
                <a:latin typeface="Courier New" pitchFamily="49" charset="0"/>
              </a:rPr>
              <a:t>signalLength</a:t>
            </a:r>
            <a:r>
              <a:rPr lang="ru-RU" altLang="ru-RU" sz="2200" b="1" dirty="0">
                <a:latin typeface="Courier New" pitchFamily="49" charset="0"/>
              </a:rPr>
              <a:t>; ++i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	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 smtClean="0"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%</a:t>
            </a:r>
            <a:r>
              <a:rPr lang="en-US" altLang="ru-RU" sz="2200" b="1" dirty="0" err="1" smtClean="0">
                <a:latin typeface="Courier New" pitchFamily="49" charset="0"/>
              </a:rPr>
              <a:t>ld</a:t>
            </a:r>
            <a:r>
              <a:rPr lang="en-US" altLang="ru-RU" sz="2200" b="1" dirty="0" smtClean="0">
                <a:latin typeface="Courier New" pitchFamily="49" charset="0"/>
              </a:rPr>
              <a:t>  ”, </a:t>
            </a:r>
            <a:r>
              <a:rPr lang="ru-RU" altLang="ru-RU" sz="2200" b="1" dirty="0" err="1" smtClean="0">
                <a:latin typeface="Courier New" pitchFamily="49" charset="0"/>
              </a:rPr>
              <a:t>averageSignal</a:t>
            </a:r>
            <a:r>
              <a:rPr lang="ru-RU" altLang="ru-RU" sz="2200" b="1" dirty="0" smtClean="0">
                <a:latin typeface="Courier New" pitchFamily="49" charset="0"/>
              </a:rPr>
              <a:t>[i]</a:t>
            </a:r>
            <a:r>
              <a:rPr lang="en-US" altLang="ru-RU" sz="2200" b="1" dirty="0" smtClean="0">
                <a:latin typeface="Courier New" pitchFamily="49" charset="0"/>
              </a:rPr>
              <a:t> 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latin typeface="Courier New" pitchFamily="49" charset="0"/>
              </a:rPr>
              <a:t>“</a:t>
            </a:r>
            <a:r>
              <a:rPr lang="en-US" altLang="ru-RU" sz="2200" b="1" dirty="0" smtClean="0">
                <a:latin typeface="Courier New" pitchFamily="49" charset="0"/>
              </a:rPr>
              <a:t>\n”);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 smtClean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0;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   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200" b="1" dirty="0">
                <a:latin typeface="Courier New" pitchFamily="49" charset="0"/>
              </a:rPr>
              <a:t>	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</a:t>
            </a:r>
          </a:p>
        </p:txBody>
      </p:sp>
      <p:sp>
        <p:nvSpPr>
          <p:cNvPr id="7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0ED658-D166-4D1B-99F2-8BF9BA1F5430}" type="slidenum">
              <a:rPr lang="ru-RU" altLang="ru-RU"/>
              <a:pPr/>
              <a:t>23</a:t>
            </a:fld>
            <a:endParaRPr lang="ru-RU" alt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" y="742678"/>
            <a:ext cx="10080625" cy="6268831"/>
          </a:xfrm>
          <a:prstGeom prst="rect">
            <a:avLst/>
          </a:prstGeom>
        </p:spPr>
      </p:pic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359790" y="1176755"/>
            <a:ext cx="9361040" cy="137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114"/>
              </a:spcAft>
            </a:pPr>
            <a:r>
              <a:rPr lang="en-US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enter number of elements</a:t>
            </a:r>
            <a:r>
              <a:rPr lang="ru-RU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:4</a:t>
            </a:r>
            <a:endParaRPr lang="ru-RU" altLang="ru-RU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114"/>
              </a:spcAft>
            </a:pPr>
            <a:r>
              <a:rPr lang="en-US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enter values for the samples of the signal</a:t>
            </a:r>
            <a:r>
              <a:rPr lang="ru-RU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:3 </a:t>
            </a:r>
            <a:r>
              <a:rPr lang="ru-RU" altLang="ru-RU" sz="2400" b="1" dirty="0">
                <a:solidFill>
                  <a:schemeClr val="bg1"/>
                </a:solidFill>
                <a:latin typeface="Courier New" pitchFamily="49" charset="0"/>
              </a:rPr>
              <a:t>7 2 1</a:t>
            </a:r>
          </a:p>
          <a:p>
            <a:pPr>
              <a:lnSpc>
                <a:spcPct val="94000"/>
              </a:lnSpc>
              <a:spcAft>
                <a:spcPts val="114"/>
              </a:spcAft>
            </a:pPr>
            <a:r>
              <a:rPr lang="en-US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the averaged counts</a:t>
            </a:r>
            <a:r>
              <a:rPr lang="ru-RU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ru-RU" altLang="ru-RU" sz="2400" b="1" dirty="0">
                <a:solidFill>
                  <a:schemeClr val="bg1"/>
                </a:solidFill>
                <a:latin typeface="Courier New" pitchFamily="49" charset="0"/>
              </a:rPr>
              <a:t>3 5.4 4 1.4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«Перестановка в наборе данных»</a:t>
            </a:r>
          </a:p>
        </p:txBody>
      </p:sp>
      <p:sp>
        <p:nvSpPr>
          <p:cNvPr id="34818" name="Text Box 2"/>
          <p:cNvSpPr txBox="1">
            <a:spLocks noChangeArrowheads="1"/>
          </p:cNvSpPr>
          <p:nvPr/>
        </p:nvSpPr>
        <p:spPr bwMode="auto">
          <a:xfrm>
            <a:off x="287784" y="1331565"/>
            <a:ext cx="9433048" cy="3887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24890" rIns="0" bIns="0"/>
          <a:lstStyle>
            <a:lvl1pPr marL="431800" indent="-323850"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программу преобразования массива с данными</a:t>
            </a:r>
          </a:p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состоит в перестановке местами левой и правой половин набора</a:t>
            </a:r>
          </a:p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Количество элементов должно быть четно</a:t>
            </a:r>
          </a:p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Использовать дополнительный массив нельзя</a:t>
            </a:r>
          </a:p>
          <a:p>
            <a:pPr marL="565150" indent="-457200">
              <a:spcAft>
                <a:spcPts val="1225"/>
              </a:spcAft>
              <a:buClr>
                <a:srgbClr val="000080"/>
              </a:buClr>
              <a:buFont typeface="Wingdings" panose="05000000000000000000" pitchFamily="2" charset="2"/>
              <a:buChar char="Ø"/>
            </a:pPr>
            <a:r>
              <a:rPr lang="ru-RU" alt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 преобразования должен выдаваться на стандартное устройство вывода (на дисплей).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перестановки</a:t>
            </a:r>
          </a:p>
        </p:txBody>
      </p:sp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809625" y="2359025"/>
            <a:ext cx="8423275" cy="844550"/>
          </a:xfrm>
          <a:prstGeom prst="rect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59" name="Line 3"/>
          <p:cNvSpPr>
            <a:spLocks noChangeShapeType="1"/>
          </p:cNvSpPr>
          <p:nvPr/>
        </p:nvSpPr>
        <p:spPr bwMode="auto">
          <a:xfrm>
            <a:off x="5040313" y="2359025"/>
            <a:ext cx="1588" cy="8636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0" name="Line 4"/>
          <p:cNvSpPr>
            <a:spLocks noChangeShapeType="1"/>
          </p:cNvSpPr>
          <p:nvPr/>
        </p:nvSpPr>
        <p:spPr bwMode="auto">
          <a:xfrm>
            <a:off x="2970213" y="2359025"/>
            <a:ext cx="1588" cy="8636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1" name="Line 5"/>
          <p:cNvSpPr>
            <a:spLocks noChangeShapeType="1"/>
          </p:cNvSpPr>
          <p:nvPr/>
        </p:nvSpPr>
        <p:spPr bwMode="auto">
          <a:xfrm>
            <a:off x="1854200" y="2359025"/>
            <a:ext cx="1588" cy="8636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2" name="Line 6"/>
          <p:cNvSpPr>
            <a:spLocks noChangeShapeType="1"/>
          </p:cNvSpPr>
          <p:nvPr/>
        </p:nvSpPr>
        <p:spPr bwMode="auto">
          <a:xfrm>
            <a:off x="3995738" y="2339975"/>
            <a:ext cx="1588" cy="8636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3" name="Line 7"/>
          <p:cNvSpPr>
            <a:spLocks noChangeShapeType="1"/>
          </p:cNvSpPr>
          <p:nvPr/>
        </p:nvSpPr>
        <p:spPr bwMode="auto">
          <a:xfrm>
            <a:off x="7127875" y="2359025"/>
            <a:ext cx="1588" cy="8636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4" name="Line 8"/>
          <p:cNvSpPr>
            <a:spLocks noChangeShapeType="1"/>
          </p:cNvSpPr>
          <p:nvPr/>
        </p:nvSpPr>
        <p:spPr bwMode="auto">
          <a:xfrm>
            <a:off x="6029325" y="2339975"/>
            <a:ext cx="1588" cy="8636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5" name="Line 9"/>
          <p:cNvSpPr>
            <a:spLocks noChangeShapeType="1"/>
          </p:cNvSpPr>
          <p:nvPr/>
        </p:nvSpPr>
        <p:spPr bwMode="auto">
          <a:xfrm>
            <a:off x="8172450" y="2339975"/>
            <a:ext cx="1588" cy="8636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1116013" y="1836738"/>
            <a:ext cx="336550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4552" rIns="89991" bIns="44996"/>
          <a:lstStyle/>
          <a:p>
            <a:r>
              <a:rPr lang="ru-RU" altLang="ru-RU" sz="220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45067" name="Text Box 11"/>
          <p:cNvSpPr txBox="1">
            <a:spLocks noChangeArrowheads="1"/>
          </p:cNvSpPr>
          <p:nvPr/>
        </p:nvSpPr>
        <p:spPr bwMode="auto">
          <a:xfrm>
            <a:off x="8423275" y="1817688"/>
            <a:ext cx="630238" cy="403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4552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20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</a:p>
        </p:txBody>
      </p:sp>
      <p:sp>
        <p:nvSpPr>
          <p:cNvPr id="45068" name="Rectangle 12"/>
          <p:cNvSpPr>
            <a:spLocks noChangeArrowheads="1"/>
          </p:cNvSpPr>
          <p:nvPr/>
        </p:nvSpPr>
        <p:spPr bwMode="auto">
          <a:xfrm>
            <a:off x="755650" y="2249489"/>
            <a:ext cx="4248150" cy="1062037"/>
          </a:xfrm>
          <a:prstGeom prst="rect">
            <a:avLst/>
          </a:prstGeom>
          <a:noFill/>
          <a:ln w="38160" cap="flat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69" name="Rectangle 13"/>
          <p:cNvSpPr>
            <a:spLocks noChangeArrowheads="1"/>
          </p:cNvSpPr>
          <p:nvPr/>
        </p:nvSpPr>
        <p:spPr bwMode="auto">
          <a:xfrm>
            <a:off x="5075238" y="2232025"/>
            <a:ext cx="4211638" cy="1079500"/>
          </a:xfrm>
          <a:prstGeom prst="rect">
            <a:avLst/>
          </a:prstGeom>
          <a:noFill/>
          <a:ln w="38160" cap="flat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70" name="Text Box 14"/>
          <p:cNvSpPr txBox="1">
            <a:spLocks noChangeArrowheads="1"/>
          </p:cNvSpPr>
          <p:nvPr/>
        </p:nvSpPr>
        <p:spPr bwMode="auto">
          <a:xfrm>
            <a:off x="5183187" y="1260476"/>
            <a:ext cx="792163" cy="449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4552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sz="2200" b="1">
                <a:latin typeface="Times New Roman" panose="02020603050405020304" pitchFamily="18" charset="0"/>
                <a:cs typeface="Times New Roman" panose="02020603050405020304" pitchFamily="18" charset="0"/>
              </a:rPr>
              <a:t>N / 2</a:t>
            </a:r>
          </a:p>
        </p:txBody>
      </p:sp>
      <p:sp>
        <p:nvSpPr>
          <p:cNvPr id="45071" name="Line 15"/>
          <p:cNvSpPr>
            <a:spLocks noChangeShapeType="1"/>
          </p:cNvSpPr>
          <p:nvPr/>
        </p:nvSpPr>
        <p:spPr bwMode="auto">
          <a:xfrm>
            <a:off x="5562600" y="1782763"/>
            <a:ext cx="1588" cy="557212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72" name="Freeform 16"/>
          <p:cNvSpPr>
            <a:spLocks/>
          </p:cNvSpPr>
          <p:nvPr/>
        </p:nvSpPr>
        <p:spPr bwMode="auto">
          <a:xfrm>
            <a:off x="1314451" y="3168651"/>
            <a:ext cx="4265613" cy="576263"/>
          </a:xfrm>
          <a:custGeom>
            <a:avLst/>
            <a:gdLst>
              <a:gd name="T0" fmla="*/ 0 w 11851"/>
              <a:gd name="T1" fmla="*/ 100 h 1601"/>
              <a:gd name="T2" fmla="*/ 0 w 11851"/>
              <a:gd name="T3" fmla="*/ 1600 h 1601"/>
              <a:gd name="T4" fmla="*/ 11850 w 11851"/>
              <a:gd name="T5" fmla="*/ 1600 h 1601"/>
              <a:gd name="T6" fmla="*/ 11850 w 11851"/>
              <a:gd name="T7" fmla="*/ 0 h 16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51" h="1601">
                <a:moveTo>
                  <a:pt x="0" y="100"/>
                </a:moveTo>
                <a:lnTo>
                  <a:pt x="0" y="1600"/>
                </a:lnTo>
                <a:lnTo>
                  <a:pt x="11850" y="1600"/>
                </a:lnTo>
                <a:lnTo>
                  <a:pt x="11850" y="0"/>
                </a:lnTo>
              </a:path>
            </a:pathLst>
          </a:custGeom>
          <a:noFill/>
          <a:ln w="19080" cap="flat">
            <a:solidFill>
              <a:srgbClr val="C5000B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73" name="Freeform 17"/>
          <p:cNvSpPr>
            <a:spLocks/>
          </p:cNvSpPr>
          <p:nvPr/>
        </p:nvSpPr>
        <p:spPr bwMode="auto">
          <a:xfrm>
            <a:off x="2357437" y="3186113"/>
            <a:ext cx="4265613" cy="774700"/>
          </a:xfrm>
          <a:custGeom>
            <a:avLst/>
            <a:gdLst>
              <a:gd name="T0" fmla="*/ 0 w 11851"/>
              <a:gd name="T1" fmla="*/ 134 h 2151"/>
              <a:gd name="T2" fmla="*/ 0 w 11851"/>
              <a:gd name="T3" fmla="*/ 2150 h 2151"/>
              <a:gd name="T4" fmla="*/ 11850 w 11851"/>
              <a:gd name="T5" fmla="*/ 2150 h 2151"/>
              <a:gd name="T6" fmla="*/ 11850 w 11851"/>
              <a:gd name="T7" fmla="*/ 0 h 21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51" h="2151">
                <a:moveTo>
                  <a:pt x="0" y="134"/>
                </a:moveTo>
                <a:lnTo>
                  <a:pt x="0" y="2150"/>
                </a:lnTo>
                <a:lnTo>
                  <a:pt x="11850" y="2150"/>
                </a:lnTo>
                <a:lnTo>
                  <a:pt x="11850" y="0"/>
                </a:lnTo>
              </a:path>
            </a:pathLst>
          </a:custGeom>
          <a:noFill/>
          <a:ln w="19080" cap="flat">
            <a:solidFill>
              <a:srgbClr val="C5000B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74" name="Freeform 18"/>
          <p:cNvSpPr>
            <a:spLocks/>
          </p:cNvSpPr>
          <p:nvPr/>
        </p:nvSpPr>
        <p:spPr bwMode="auto">
          <a:xfrm>
            <a:off x="3455987" y="3186115"/>
            <a:ext cx="4265613" cy="1044574"/>
          </a:xfrm>
          <a:custGeom>
            <a:avLst/>
            <a:gdLst>
              <a:gd name="T0" fmla="*/ 0 w 11851"/>
              <a:gd name="T1" fmla="*/ 181 h 2901"/>
              <a:gd name="T2" fmla="*/ 0 w 11851"/>
              <a:gd name="T3" fmla="*/ 2900 h 2901"/>
              <a:gd name="T4" fmla="*/ 11850 w 11851"/>
              <a:gd name="T5" fmla="*/ 2900 h 2901"/>
              <a:gd name="T6" fmla="*/ 11850 w 11851"/>
              <a:gd name="T7" fmla="*/ 0 h 29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1851" h="2901">
                <a:moveTo>
                  <a:pt x="0" y="181"/>
                </a:moveTo>
                <a:lnTo>
                  <a:pt x="0" y="2900"/>
                </a:lnTo>
                <a:lnTo>
                  <a:pt x="11850" y="2900"/>
                </a:lnTo>
                <a:lnTo>
                  <a:pt x="11850" y="0"/>
                </a:lnTo>
              </a:path>
            </a:pathLst>
          </a:custGeom>
          <a:noFill/>
          <a:ln w="19080" cap="flat">
            <a:solidFill>
              <a:srgbClr val="C5000B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71439" y="4770438"/>
            <a:ext cx="9953625" cy="1587"/>
          </a:xfrm>
          <a:prstGeom prst="line">
            <a:avLst/>
          </a:prstGeom>
          <a:noFill/>
          <a:ln w="5724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76" name="Rectangle 20"/>
          <p:cNvSpPr>
            <a:spLocks noChangeArrowheads="1"/>
          </p:cNvSpPr>
          <p:nvPr/>
        </p:nvSpPr>
        <p:spPr bwMode="auto">
          <a:xfrm>
            <a:off x="2339975" y="5202239"/>
            <a:ext cx="1601788" cy="809625"/>
          </a:xfrm>
          <a:prstGeom prst="rect">
            <a:avLst/>
          </a:prstGeom>
          <a:noFill/>
          <a:ln w="38160" cap="flat">
            <a:solidFill>
              <a:srgbClr val="000099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77" name="Rectangle 21"/>
          <p:cNvSpPr>
            <a:spLocks noChangeArrowheads="1"/>
          </p:cNvSpPr>
          <p:nvPr/>
        </p:nvSpPr>
        <p:spPr bwMode="auto">
          <a:xfrm>
            <a:off x="5562600" y="5202239"/>
            <a:ext cx="1601788" cy="809625"/>
          </a:xfrm>
          <a:prstGeom prst="rect">
            <a:avLst/>
          </a:prstGeom>
          <a:noFill/>
          <a:ln w="38160" cap="flat">
            <a:solidFill>
              <a:srgbClr val="0066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78" name="Rectangle 22"/>
          <p:cNvSpPr>
            <a:spLocks noChangeArrowheads="1"/>
          </p:cNvSpPr>
          <p:nvPr/>
        </p:nvSpPr>
        <p:spPr bwMode="auto">
          <a:xfrm>
            <a:off x="3959225" y="6300789"/>
            <a:ext cx="1601788" cy="809625"/>
          </a:xfrm>
          <a:prstGeom prst="rect">
            <a:avLst/>
          </a:prstGeom>
          <a:noFill/>
          <a:ln w="38160" cap="flat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1430" tIns="45716" rIns="91430" bIns="45716" anchor="ctr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2952750" y="6029325"/>
            <a:ext cx="1025525" cy="7747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80" name="Line 24"/>
          <p:cNvSpPr>
            <a:spLocks noChangeShapeType="1"/>
          </p:cNvSpPr>
          <p:nvPr/>
        </p:nvSpPr>
        <p:spPr bwMode="auto">
          <a:xfrm flipV="1">
            <a:off x="5562600" y="6010275"/>
            <a:ext cx="917575" cy="723900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81" name="Line 25"/>
          <p:cNvSpPr>
            <a:spLocks noChangeShapeType="1"/>
          </p:cNvSpPr>
          <p:nvPr/>
        </p:nvSpPr>
        <p:spPr bwMode="auto">
          <a:xfrm flipH="1">
            <a:off x="3959226" y="5580063"/>
            <a:ext cx="1604963" cy="1587"/>
          </a:xfrm>
          <a:prstGeom prst="line">
            <a:avLst/>
          </a:prstGeom>
          <a:noFill/>
          <a:ln w="19080" cap="flat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1430" tIns="45716" rIns="91430" bIns="45716"/>
          <a:lstStyle/>
          <a:p>
            <a:endParaRPr lang="ru-RU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2970214" y="6318251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0996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(1)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6029325" y="6403976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0996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4562475" y="5143501"/>
            <a:ext cx="460375" cy="34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9991" tIns="60996" rIns="89991" bIns="44996"/>
          <a:lstStyle>
            <a:lvl1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r>
              <a:rPr lang="ru-RU" altLang="ru-RU" b="1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«Перестановка в наборе данных»</a:t>
            </a:r>
          </a:p>
        </p:txBody>
      </p:sp>
      <p:sp>
        <p:nvSpPr>
          <p:cNvPr id="49154" name="Text Box 2"/>
          <p:cNvSpPr txBox="1">
            <a:spLocks noChangeArrowheads="1"/>
          </p:cNvSpPr>
          <p:nvPr/>
        </p:nvSpPr>
        <p:spPr bwMode="auto">
          <a:xfrm>
            <a:off x="539750" y="900113"/>
            <a:ext cx="9109074" cy="6081712"/>
          </a:xfrm>
          <a:prstGeom prst="rect">
            <a:avLst/>
          </a:prstGeom>
          <a:solidFill>
            <a:schemeClr val="accent3">
              <a:lumMod val="40000"/>
              <a:lumOff val="60000"/>
              <a:alpha val="75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#</a:t>
            </a:r>
            <a:r>
              <a:rPr lang="ru-RU" altLang="ru-RU" sz="2200" b="1" dirty="0" err="1">
                <a:latin typeface="Courier New" pitchFamily="49" charset="0"/>
              </a:rPr>
              <a:t>include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smtClean="0">
                <a:latin typeface="Courier New" pitchFamily="49" charset="0"/>
              </a:rPr>
              <a:t>&lt;</a:t>
            </a:r>
            <a:r>
              <a:rPr lang="en-US" altLang="ru-RU" sz="2200" b="1" dirty="0" err="1" smtClean="0">
                <a:latin typeface="Courier New" pitchFamily="49" charset="0"/>
              </a:rPr>
              <a:t>stdio.h</a:t>
            </a:r>
            <a:r>
              <a:rPr lang="ru-RU" altLang="ru-RU" sz="2200" b="1" dirty="0" smtClean="0">
                <a:latin typeface="Courier New" pitchFamily="49" charset="0"/>
              </a:rPr>
              <a:t>&gt;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 err="1">
                <a:latin typeface="Courier New" pitchFamily="49" charset="0"/>
              </a:rPr>
              <a:t>const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MaxDataLength</a:t>
            </a:r>
            <a:r>
              <a:rPr lang="ru-RU" altLang="ru-RU" sz="2200" b="1" dirty="0">
                <a:latin typeface="Courier New" pitchFamily="49" charset="0"/>
              </a:rPr>
              <a:t> = 64;</a:t>
            </a: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main</a:t>
            </a:r>
            <a:r>
              <a:rPr lang="ru-RU" altLang="ru-RU" sz="22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"введите </a:t>
            </a:r>
            <a:r>
              <a:rPr lang="ru-RU" altLang="ru-RU" sz="2200" b="1" dirty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количество элементов</a:t>
            </a:r>
            <a:r>
              <a:rPr lang="ru-RU" altLang="ru-RU" sz="2200" b="1" dirty="0" smtClean="0">
                <a:solidFill>
                  <a:schemeClr val="accent6">
                    <a:lumMod val="50000"/>
                  </a:schemeClr>
                </a:solidFill>
                <a:latin typeface="Courier New" pitchFamily="49" charset="0"/>
              </a:rPr>
              <a:t>:“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dataLength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  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(“%d”, &amp;</a:t>
            </a:r>
            <a:r>
              <a:rPr lang="ru-RU" altLang="ru-RU" sz="2200" b="1" dirty="0" err="1" smtClean="0">
                <a:latin typeface="Courier New" pitchFamily="49" charset="0"/>
              </a:rPr>
              <a:t>dataLength</a:t>
            </a:r>
            <a:r>
              <a:rPr lang="en-US" altLang="ru-RU" sz="2200" b="1" dirty="0" smtClean="0">
                <a:latin typeface="Courier New" pitchFamily="49" charset="0"/>
              </a:rPr>
              <a:t>);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 smtClean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if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 err="1">
                <a:latin typeface="Courier New" pitchFamily="49" charset="0"/>
              </a:rPr>
              <a:t>dataLength</a:t>
            </a:r>
            <a:r>
              <a:rPr lang="ru-RU" altLang="ru-RU" sz="2200" b="1" dirty="0">
                <a:latin typeface="Courier New" pitchFamily="49" charset="0"/>
              </a:rPr>
              <a:t> &gt; </a:t>
            </a:r>
            <a:r>
              <a:rPr lang="ru-RU" altLang="ru-RU" sz="2200" b="1" dirty="0" err="1">
                <a:latin typeface="Courier New" pitchFamily="49" charset="0"/>
              </a:rPr>
              <a:t>MaxDataLength</a:t>
            </a:r>
            <a:r>
              <a:rPr lang="ru-RU" altLang="ru-RU" sz="2200" b="1" dirty="0">
                <a:latin typeface="Courier New" pitchFamily="49" charset="0"/>
              </a:rPr>
              <a:t> ) {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	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number of elements must be 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&lt;=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%d\n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,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														</a:t>
            </a:r>
            <a:r>
              <a:rPr lang="ru-RU" altLang="ru-RU" sz="2200" b="1" dirty="0" err="1" smtClean="0">
                <a:latin typeface="Courier New" pitchFamily="49" charset="0"/>
              </a:rPr>
              <a:t>MaxDataLength</a:t>
            </a:r>
            <a:r>
              <a:rPr lang="en-US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</a:t>
            </a:r>
            <a:r>
              <a:rPr lang="en-US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 err="1" smtClean="0">
                <a:latin typeface="Courier New" pitchFamily="49" charset="0"/>
              </a:rPr>
              <a:t>return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0;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}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if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latin typeface="Courier New" pitchFamily="49" charset="0"/>
              </a:rPr>
              <a:t>dataLength</a:t>
            </a:r>
            <a:r>
              <a:rPr lang="ru-RU" altLang="ru-RU" sz="2200" b="1" dirty="0">
                <a:latin typeface="Courier New" pitchFamily="49" charset="0"/>
              </a:rPr>
              <a:t> % 2) == 1 ) {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		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number must be even\n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en-US" altLang="ru-RU" sz="2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ru-RU" altLang="ru-RU" sz="22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</a:t>
            </a:r>
            <a:r>
              <a:rPr lang="ru-RU" altLang="ru-RU" sz="2200" b="1" dirty="0" err="1" smtClean="0">
                <a:latin typeface="Courier New" pitchFamily="49" charset="0"/>
              </a:rPr>
              <a:t>return</a:t>
            </a:r>
            <a:r>
              <a:rPr lang="ru-RU" altLang="ru-RU" sz="2200" b="1" dirty="0" smtClean="0">
                <a:latin typeface="Courier New" pitchFamily="49" charset="0"/>
              </a:rPr>
              <a:t> </a:t>
            </a:r>
            <a:r>
              <a:rPr lang="ru-RU" altLang="ru-RU" sz="2200" b="1" dirty="0">
                <a:latin typeface="Courier New" pitchFamily="49" charset="0"/>
              </a:rPr>
              <a:t>0;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«Перестановка в наборе данных»</a:t>
            </a:r>
          </a:p>
        </p:txBody>
      </p:sp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539750" y="900113"/>
            <a:ext cx="9181082" cy="6397625"/>
          </a:xfrm>
          <a:prstGeom prst="rect">
            <a:avLst/>
          </a:prstGeom>
          <a:solidFill>
            <a:schemeClr val="accent3">
              <a:lumMod val="40000"/>
              <a:lumOff val="60000"/>
              <a:alpha val="65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data</a:t>
            </a:r>
            <a:r>
              <a:rPr lang="ru-RU" altLang="ru-RU" sz="2200" b="1" dirty="0">
                <a:latin typeface="Courier New" pitchFamily="49" charset="0"/>
              </a:rPr>
              <a:t>[</a:t>
            </a:r>
            <a:r>
              <a:rPr lang="ru-RU" altLang="ru-RU" sz="2200" b="1" dirty="0" err="1">
                <a:latin typeface="Courier New" pitchFamily="49" charset="0"/>
              </a:rPr>
              <a:t>MaxDataLength</a:t>
            </a:r>
            <a:r>
              <a:rPr lang="ru-RU" altLang="ru-RU" sz="2200" b="1" dirty="0">
                <a:latin typeface="Courier New" pitchFamily="49" charset="0"/>
              </a:rPr>
              <a:t>];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enter the values of the elements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:“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 err="1"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i = 0; i &lt; </a:t>
            </a:r>
            <a:r>
              <a:rPr lang="ru-RU" altLang="ru-RU" sz="2200" b="1" dirty="0" err="1">
                <a:latin typeface="Courier New" pitchFamily="49" charset="0"/>
              </a:rPr>
              <a:t>dataLength</a:t>
            </a:r>
            <a:r>
              <a:rPr lang="ru-RU" altLang="ru-RU" sz="2200" b="1" dirty="0">
                <a:latin typeface="Courier New" pitchFamily="49" charset="0"/>
              </a:rPr>
              <a:t>; ++i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	</a:t>
            </a:r>
            <a:r>
              <a:rPr lang="en-US" altLang="ru-RU" sz="2200" b="1" dirty="0" err="1" smtClean="0">
                <a:latin typeface="Courier New" pitchFamily="49" charset="0"/>
              </a:rPr>
              <a:t>scanf</a:t>
            </a:r>
            <a:r>
              <a:rPr lang="en-US" altLang="ru-RU" sz="2200" b="1" dirty="0" smtClean="0">
                <a:latin typeface="Courier New" pitchFamily="49" charset="0"/>
              </a:rPr>
              <a:t>( “%d”,&amp;( </a:t>
            </a:r>
            <a:r>
              <a:rPr lang="ru-RU" altLang="ru-RU" sz="2200" b="1" dirty="0" err="1" smtClean="0">
                <a:latin typeface="Courier New" pitchFamily="49" charset="0"/>
              </a:rPr>
              <a:t>data</a:t>
            </a:r>
            <a:r>
              <a:rPr lang="ru-RU" altLang="ru-RU" sz="2200" b="1" dirty="0" smtClean="0">
                <a:latin typeface="Courier New" pitchFamily="49" charset="0"/>
              </a:rPr>
              <a:t>[i]</a:t>
            </a:r>
            <a:r>
              <a:rPr lang="en-US" altLang="ru-RU" sz="2200" b="1" dirty="0" smtClean="0">
                <a:latin typeface="Courier New" pitchFamily="49" charset="0"/>
              </a:rPr>
              <a:t> ) );</a:t>
            </a: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solidFill>
                  <a:srgbClr val="00B050"/>
                </a:solidFill>
                <a:latin typeface="Courier New" pitchFamily="49" charset="0"/>
              </a:rPr>
              <a:t>   //обработка данных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rightBaseIndex</a:t>
            </a:r>
            <a:r>
              <a:rPr lang="ru-RU" altLang="ru-RU" sz="2200" b="1" dirty="0">
                <a:latin typeface="Courier New" pitchFamily="49" charset="0"/>
              </a:rPr>
              <a:t> = </a:t>
            </a:r>
            <a:r>
              <a:rPr lang="ru-RU" altLang="ru-RU" sz="2200" b="1" dirty="0" err="1">
                <a:latin typeface="Courier New" pitchFamily="49" charset="0"/>
              </a:rPr>
              <a:t>dataLength</a:t>
            </a:r>
            <a:r>
              <a:rPr lang="ru-RU" altLang="ru-RU" sz="2200" b="1" dirty="0">
                <a:latin typeface="Courier New" pitchFamily="49" charset="0"/>
              </a:rPr>
              <a:t> / 2 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for</a:t>
            </a:r>
            <a:r>
              <a:rPr lang="ru-RU" altLang="ru-RU" sz="2200" b="1" dirty="0">
                <a:latin typeface="Courier New" pitchFamily="49" charset="0"/>
              </a:rPr>
              <a:t>(</a:t>
            </a:r>
            <a:r>
              <a:rPr lang="ru-RU" altLang="ru-RU" sz="2200" b="1" dirty="0" err="1"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i = 0; i &lt; </a:t>
            </a:r>
            <a:r>
              <a:rPr lang="ru-RU" altLang="ru-RU" sz="2200" b="1" dirty="0" err="1">
                <a:latin typeface="Courier New" pitchFamily="49" charset="0"/>
              </a:rPr>
              <a:t>rightBaseIndex</a:t>
            </a:r>
            <a:r>
              <a:rPr lang="ru-RU" altLang="ru-RU" sz="2200" b="1" dirty="0">
                <a:latin typeface="Courier New" pitchFamily="49" charset="0"/>
              </a:rPr>
              <a:t>; ++i ) {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ru-RU" altLang="ru-RU" sz="2200" b="1" dirty="0" err="1">
                <a:latin typeface="Courier New" pitchFamily="49" charset="0"/>
              </a:rPr>
              <a:t>leftOldValue</a:t>
            </a:r>
            <a:r>
              <a:rPr lang="ru-RU" altLang="ru-RU" sz="2200" b="1" dirty="0">
                <a:latin typeface="Courier New" pitchFamily="49" charset="0"/>
              </a:rPr>
              <a:t> = </a:t>
            </a:r>
            <a:r>
              <a:rPr lang="ru-RU" altLang="ru-RU" sz="2200" b="1" dirty="0" err="1">
                <a:latin typeface="Courier New" pitchFamily="49" charset="0"/>
              </a:rPr>
              <a:t>data</a:t>
            </a:r>
            <a:r>
              <a:rPr lang="ru-RU" altLang="ru-RU" sz="2200" b="1" dirty="0">
                <a:latin typeface="Courier New" pitchFamily="49" charset="0"/>
              </a:rPr>
              <a:t>[i];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ru-RU" altLang="ru-RU" sz="2200" b="1" dirty="0" err="1">
                <a:latin typeface="Courier New" pitchFamily="49" charset="0"/>
              </a:rPr>
              <a:t>data</a:t>
            </a:r>
            <a:r>
              <a:rPr lang="ru-RU" altLang="ru-RU" sz="2200" b="1" dirty="0">
                <a:latin typeface="Courier New" pitchFamily="49" charset="0"/>
              </a:rPr>
              <a:t>[ i ] = </a:t>
            </a:r>
            <a:r>
              <a:rPr lang="ru-RU" altLang="ru-RU" sz="2200" b="1" dirty="0" err="1">
                <a:latin typeface="Courier New" pitchFamily="49" charset="0"/>
              </a:rPr>
              <a:t>data</a:t>
            </a:r>
            <a:r>
              <a:rPr lang="ru-RU" altLang="ru-RU" sz="2200" b="1" dirty="0">
                <a:latin typeface="Courier New" pitchFamily="49" charset="0"/>
              </a:rPr>
              <a:t>[ </a:t>
            </a:r>
            <a:r>
              <a:rPr lang="ru-RU" altLang="ru-RU" sz="2200" b="1" dirty="0" err="1">
                <a:latin typeface="Courier New" pitchFamily="49" charset="0"/>
              </a:rPr>
              <a:t>rightBaseIndex</a:t>
            </a:r>
            <a:r>
              <a:rPr lang="ru-RU" altLang="ru-RU" sz="2200" b="1" dirty="0">
                <a:latin typeface="Courier New" pitchFamily="49" charset="0"/>
              </a:rPr>
              <a:t> + i ];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ru-RU" altLang="ru-RU" sz="2200" b="1" dirty="0" err="1">
                <a:latin typeface="Courier New" pitchFamily="49" charset="0"/>
              </a:rPr>
              <a:t>data</a:t>
            </a:r>
            <a:r>
              <a:rPr lang="ru-RU" altLang="ru-RU" sz="2200" b="1" dirty="0">
                <a:latin typeface="Courier New" pitchFamily="49" charset="0"/>
              </a:rPr>
              <a:t>[ </a:t>
            </a:r>
            <a:r>
              <a:rPr lang="ru-RU" altLang="ru-RU" sz="2200" b="1" dirty="0" err="1">
                <a:latin typeface="Courier New" pitchFamily="49" charset="0"/>
              </a:rPr>
              <a:t>rightBaseIndex</a:t>
            </a:r>
            <a:r>
              <a:rPr lang="ru-RU" altLang="ru-RU" sz="2200" b="1" dirty="0">
                <a:latin typeface="Courier New" pitchFamily="49" charset="0"/>
              </a:rPr>
              <a:t> + i ] = </a:t>
            </a:r>
            <a:r>
              <a:rPr lang="ru-RU" altLang="ru-RU" sz="2200" b="1" dirty="0" err="1">
                <a:latin typeface="Courier New" pitchFamily="49" charset="0"/>
              </a:rPr>
              <a:t>leftOldValue</a:t>
            </a:r>
            <a:r>
              <a:rPr lang="ru-RU" altLang="ru-RU" sz="2200" b="1" dirty="0">
                <a:latin typeface="Courier New" pitchFamily="49" charset="0"/>
              </a:rPr>
              <a:t>;    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</a:t>
            </a:r>
            <a:r>
              <a:rPr lang="en-US" altLang="ru-RU" sz="2200" b="1" dirty="0" smtClean="0">
                <a:latin typeface="Courier New" pitchFamily="49" charset="0"/>
              </a:rPr>
              <a:t>	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the result of the permutation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: “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)</a:t>
            </a:r>
            <a:r>
              <a:rPr lang="ru-RU" altLang="ru-RU" sz="2200" b="1" dirty="0" smtClean="0">
                <a:solidFill>
                  <a:schemeClr val="tx1"/>
                </a:solidFill>
                <a:latin typeface="Courier New" pitchFamily="49" charset="0"/>
              </a:rPr>
              <a:t>;</a:t>
            </a:r>
            <a:endParaRPr lang="ru-RU" altLang="ru-RU" sz="2200" b="1" dirty="0">
              <a:solidFill>
                <a:schemeClr val="tx1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ru-RU" altLang="ru-RU" sz="2200" b="1" dirty="0" err="1" smtClean="0">
                <a:latin typeface="Courier New" pitchFamily="49" charset="0"/>
              </a:rPr>
              <a:t>for</a:t>
            </a:r>
            <a:r>
              <a:rPr lang="ru-RU" altLang="ru-RU" sz="2200" b="1" dirty="0" smtClean="0">
                <a:latin typeface="Courier New" pitchFamily="49" charset="0"/>
              </a:rPr>
              <a:t>( </a:t>
            </a:r>
            <a:r>
              <a:rPr lang="ru-RU" altLang="ru-RU" sz="2200" b="1" dirty="0" err="1">
                <a:solidFill>
                  <a:srgbClr val="0070C0"/>
                </a:solidFill>
                <a:latin typeface="Courier New" pitchFamily="49" charset="0"/>
              </a:rPr>
              <a:t>unsigned</a:t>
            </a:r>
            <a:r>
              <a:rPr lang="ru-RU" altLang="ru-RU" sz="2200" b="1" dirty="0">
                <a:latin typeface="Courier New" pitchFamily="49" charset="0"/>
              </a:rPr>
              <a:t> i = 0; i &lt; </a:t>
            </a:r>
            <a:r>
              <a:rPr lang="ru-RU" altLang="ru-RU" sz="2200" b="1" dirty="0" err="1">
                <a:latin typeface="Courier New" pitchFamily="49" charset="0"/>
              </a:rPr>
              <a:t>dataLength</a:t>
            </a:r>
            <a:r>
              <a:rPr lang="ru-RU" altLang="ru-RU" sz="2200" b="1" dirty="0">
                <a:latin typeface="Courier New" pitchFamily="49" charset="0"/>
              </a:rPr>
              <a:t>; ++i </a:t>
            </a:r>
            <a:r>
              <a:rPr lang="ru-RU" altLang="ru-RU" sz="2200" b="1" dirty="0" smtClean="0">
                <a:latin typeface="Courier New" pitchFamily="49" charset="0"/>
              </a:rPr>
              <a:t>)</a:t>
            </a:r>
            <a:r>
              <a:rPr lang="en-US" altLang="ru-RU" sz="2200" b="1" dirty="0" smtClean="0">
                <a:latin typeface="Courier New" pitchFamily="49" charset="0"/>
              </a:rPr>
              <a:t>{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"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%d “, </a:t>
            </a:r>
            <a:r>
              <a:rPr lang="ru-RU" altLang="ru-RU" sz="2200" b="1" dirty="0" err="1" smtClean="0">
                <a:latin typeface="Courier New" pitchFamily="49" charset="0"/>
              </a:rPr>
              <a:t>data</a:t>
            </a:r>
            <a:r>
              <a:rPr lang="ru-RU" altLang="ru-RU" sz="2200" b="1" dirty="0" smtClean="0">
                <a:latin typeface="Courier New" pitchFamily="49" charset="0"/>
              </a:rPr>
              <a:t>[i]</a:t>
            </a:r>
            <a:r>
              <a:rPr lang="en-US" altLang="ru-RU" sz="2200" b="1" dirty="0" smtClean="0">
                <a:latin typeface="Courier New" pitchFamily="49" charset="0"/>
              </a:rPr>
              <a:t> );</a:t>
            </a:r>
            <a:r>
              <a:rPr lang="en-US" altLang="ru-RU" sz="2200" b="1" dirty="0">
                <a:latin typeface="Courier New" pitchFamily="49" charset="0"/>
              </a:rPr>
              <a:t>	</a:t>
            </a:r>
            <a:endParaRPr lang="en-US" altLang="ru-RU" sz="2200" b="1" dirty="0" smtClean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en-US" altLang="ru-RU" sz="2200" b="1" dirty="0">
                <a:latin typeface="Courier New" pitchFamily="49" charset="0"/>
              </a:rPr>
              <a:t>	</a:t>
            </a:r>
            <a:r>
              <a:rPr lang="en-US" altLang="ru-RU" sz="2200" b="1" dirty="0" smtClean="0">
                <a:latin typeface="Courier New" pitchFamily="49" charset="0"/>
              </a:rPr>
              <a:t>}</a:t>
            </a:r>
            <a:endParaRPr lang="ru-RU" altLang="ru-RU" sz="22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   </a:t>
            </a:r>
            <a:r>
              <a:rPr lang="en-US" altLang="ru-RU" sz="2200" b="1" dirty="0" err="1" smtClean="0">
                <a:latin typeface="Courier New" pitchFamily="49" charset="0"/>
              </a:rPr>
              <a:t>printf</a:t>
            </a:r>
            <a:r>
              <a:rPr lang="en-US" altLang="ru-RU" sz="2200" b="1" dirty="0" smtClean="0">
                <a:latin typeface="Courier New" pitchFamily="49" charset="0"/>
              </a:rPr>
              <a:t>(</a:t>
            </a:r>
            <a:r>
              <a:rPr lang="ru-RU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“</a:t>
            </a:r>
            <a:r>
              <a:rPr lang="en-US" altLang="ru-RU" sz="2200" b="1" dirty="0" smtClean="0">
                <a:solidFill>
                  <a:schemeClr val="accent6">
                    <a:lumMod val="75000"/>
                  </a:schemeClr>
                </a:solidFill>
                <a:latin typeface="Courier New" pitchFamily="49" charset="0"/>
              </a:rPr>
              <a:t>\n</a:t>
            </a:r>
            <a:r>
              <a:rPr lang="en-US" altLang="ru-RU" sz="2200" b="1" dirty="0" smtClean="0">
                <a:latin typeface="Courier New" pitchFamily="49" charset="0"/>
              </a:rPr>
              <a:t>)</a:t>
            </a:r>
            <a:r>
              <a:rPr lang="ru-RU" altLang="ru-RU" sz="2200" b="1" dirty="0" smtClean="0">
                <a:latin typeface="Courier New" pitchFamily="49" charset="0"/>
              </a:rPr>
              <a:t>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 smtClean="0">
                <a:latin typeface="Courier New" pitchFamily="49" charset="0"/>
              </a:rPr>
              <a:t>   </a:t>
            </a:r>
            <a:r>
              <a:rPr lang="ru-RU" altLang="ru-RU" sz="2200" b="1" dirty="0" err="1">
                <a:latin typeface="Courier New" pitchFamily="49" charset="0"/>
              </a:rPr>
              <a:t>return</a:t>
            </a:r>
            <a:r>
              <a:rPr lang="ru-RU" altLang="ru-RU" sz="2200" b="1" dirty="0">
                <a:latin typeface="Courier New" pitchFamily="49" charset="0"/>
              </a:rPr>
              <a:t> 0;</a:t>
            </a:r>
          </a:p>
          <a:p>
            <a:pPr>
              <a:lnSpc>
                <a:spcPct val="94000"/>
              </a:lnSpc>
            </a:pPr>
            <a:r>
              <a:rPr lang="ru-RU" altLang="ru-RU" sz="2200" b="1" dirty="0">
                <a:latin typeface="Courier New" pitchFamily="49" charset="0"/>
              </a:rPr>
              <a:t>}</a:t>
            </a:r>
          </a:p>
          <a:p>
            <a:pPr>
              <a:lnSpc>
                <a:spcPct val="94000"/>
              </a:lnSpc>
            </a:pPr>
            <a:endParaRPr lang="ru-RU" altLang="ru-RU" sz="2200" b="1" dirty="0">
              <a:latin typeface="Courier New" pitchFamily="49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80964"/>
            <a:ext cx="9070975" cy="593725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выполнения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3533"/>
            <a:ext cx="10080625" cy="6268831"/>
          </a:xfrm>
          <a:prstGeom prst="rect">
            <a:avLst/>
          </a:prstGeom>
        </p:spPr>
      </p:pic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359792" y="1477610"/>
            <a:ext cx="9361040" cy="13789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9991" tIns="63282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114"/>
              </a:spcAft>
            </a:pPr>
            <a:r>
              <a:rPr lang="en-US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enter number of elements</a:t>
            </a:r>
            <a:r>
              <a:rPr lang="ru-RU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:</a:t>
            </a:r>
            <a:r>
              <a:rPr lang="en-US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6</a:t>
            </a:r>
            <a:endParaRPr lang="ru-RU" altLang="ru-RU" sz="24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114"/>
              </a:spcAft>
            </a:pPr>
            <a:r>
              <a:rPr lang="en-US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enter the values of the elements</a:t>
            </a:r>
            <a:r>
              <a:rPr lang="ru-RU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:3 </a:t>
            </a:r>
            <a:r>
              <a:rPr lang="ru-RU" altLang="ru-RU" sz="2400" b="1" dirty="0">
                <a:solidFill>
                  <a:schemeClr val="bg1"/>
                </a:solidFill>
                <a:latin typeface="Courier New" pitchFamily="49" charset="0"/>
              </a:rPr>
              <a:t>7 2 1</a:t>
            </a:r>
          </a:p>
          <a:p>
            <a:pPr>
              <a:lnSpc>
                <a:spcPct val="94000"/>
              </a:lnSpc>
              <a:spcAft>
                <a:spcPts val="114"/>
              </a:spcAft>
            </a:pPr>
            <a:r>
              <a:rPr lang="en-US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the result of the permutation</a:t>
            </a:r>
            <a:r>
              <a:rPr lang="ru-RU" altLang="ru-RU" sz="2400" b="1" dirty="0" smtClean="0">
                <a:solidFill>
                  <a:schemeClr val="bg1"/>
                </a:solidFill>
                <a:latin typeface="Courier New" pitchFamily="49" charset="0"/>
              </a:rPr>
              <a:t>: </a:t>
            </a:r>
            <a:r>
              <a:rPr lang="ru-RU" altLang="ru-RU" sz="2400" b="1" dirty="0">
                <a:solidFill>
                  <a:schemeClr val="bg1"/>
                </a:solidFill>
                <a:latin typeface="Courier New" pitchFamily="49" charset="0"/>
              </a:rPr>
              <a:t>3 5.4 4 1.4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04031" y="302737"/>
            <a:ext cx="9072563" cy="884812"/>
          </a:xfrm>
        </p:spPr>
        <p:txBody>
          <a:bodyPr/>
          <a:lstStyle/>
          <a:p>
            <a:r>
              <a:rPr lang="ru-RU" dirty="0" smtClean="0"/>
              <a:t>Типы переменных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359793" y="1835619"/>
          <a:ext cx="9361038" cy="35609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80319">
                  <a:extLst>
                    <a:ext uri="{9D8B030D-6E8A-4147-A177-3AD203B41FA5}">
                      <a16:colId xmlns:a16="http://schemas.microsoft.com/office/drawing/2014/main" val="1301539881"/>
                    </a:ext>
                  </a:extLst>
                </a:gridCol>
                <a:gridCol w="3360373">
                  <a:extLst>
                    <a:ext uri="{9D8B030D-6E8A-4147-A177-3AD203B41FA5}">
                      <a16:colId xmlns:a16="http://schemas.microsoft.com/office/drawing/2014/main" val="974001428"/>
                    </a:ext>
                  </a:extLst>
                </a:gridCol>
                <a:gridCol w="3120346">
                  <a:extLst>
                    <a:ext uri="{9D8B030D-6E8A-4147-A177-3AD203B41FA5}">
                      <a16:colId xmlns:a16="http://schemas.microsoft.com/office/drawing/2014/main" val="658025372"/>
                    </a:ext>
                  </a:extLst>
                </a:gridCol>
              </a:tblGrid>
              <a:tr h="67687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Переменные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Область действия (видимости)</a:t>
                      </a:r>
                      <a:endParaRPr lang="ru-RU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Время жизни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104777"/>
                  </a:ext>
                </a:extLst>
              </a:tr>
              <a:tr h="676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Глобальные</a:t>
                      </a:r>
                      <a:endParaRPr lang="ru-RU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Программа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Программа</a:t>
                      </a:r>
                      <a:endParaRPr lang="ru-RU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5347240"/>
                  </a:ext>
                </a:extLst>
              </a:tr>
              <a:tr h="676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Статические</a:t>
                      </a:r>
                      <a:endParaRPr lang="ru-RU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Модуль</a:t>
                      </a:r>
                      <a:endParaRPr lang="ru-RU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Программа</a:t>
                      </a:r>
                      <a:endParaRPr lang="ru-RU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323360"/>
                  </a:ext>
                </a:extLst>
              </a:tr>
              <a:tr h="676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Автоматические</a:t>
                      </a:r>
                      <a:endParaRPr lang="ru-RU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Функция</a:t>
                      </a:r>
                      <a:endParaRPr lang="ru-RU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Функция</a:t>
                      </a:r>
                      <a:endParaRPr lang="ru-RU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55074890"/>
                  </a:ext>
                </a:extLst>
              </a:tr>
              <a:tr h="67687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Регистровые</a:t>
                      </a:r>
                      <a:endParaRPr lang="ru-RU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Функция</a:t>
                      </a:r>
                      <a:endParaRPr lang="ru-RU" sz="28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ru-RU" sz="28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Функция</a:t>
                      </a:r>
                      <a:endParaRPr lang="ru-RU" sz="28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379705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6934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Что такое указатель</a:t>
            </a: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9768" y="1043532"/>
            <a:ext cx="9649072" cy="1122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Указатель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это переменная, содержащая адрес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другой переменной</a:t>
            </a:r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6476696" y="3557302"/>
            <a:ext cx="2751056" cy="574676"/>
          </a:xfrm>
          <a:prstGeom prst="rect">
            <a:avLst/>
          </a:prstGeom>
          <a:solidFill>
            <a:schemeClr val="accent3">
              <a:lumMod val="40000"/>
              <a:lumOff val="60000"/>
              <a:alpha val="71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  <a:endParaRPr lang="ru-RU" sz="4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233104" y="3561731"/>
            <a:ext cx="3871104" cy="574676"/>
          </a:xfrm>
          <a:prstGeom prst="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0xFFAF1561</a:t>
            </a:r>
            <a:endParaRPr lang="ru-RU" sz="4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Прямоугольник 14"/>
          <p:cNvSpPr/>
          <p:nvPr/>
        </p:nvSpPr>
        <p:spPr>
          <a:xfrm>
            <a:off x="242336" y="2843733"/>
            <a:ext cx="2997776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" name="Прямая соединительная линия 3"/>
          <p:cNvCxnSpPr>
            <a:stCxn id="14" idx="3"/>
          </p:cNvCxnSpPr>
          <p:nvPr/>
        </p:nvCxnSpPr>
        <p:spPr>
          <a:xfrm>
            <a:off x="4104208" y="3849069"/>
            <a:ext cx="2376264" cy="0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рямоугольник 17"/>
          <p:cNvSpPr/>
          <p:nvPr/>
        </p:nvSpPr>
        <p:spPr>
          <a:xfrm>
            <a:off x="6480472" y="2839304"/>
            <a:ext cx="2997776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err="1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value;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Прямоугольник 18"/>
          <p:cNvSpPr/>
          <p:nvPr/>
        </p:nvSpPr>
        <p:spPr>
          <a:xfrm>
            <a:off x="6476696" y="5359584"/>
            <a:ext cx="2751056" cy="574676"/>
          </a:xfrm>
          <a:prstGeom prst="rect">
            <a:avLst/>
          </a:prstGeom>
          <a:solidFill>
            <a:schemeClr val="accent3">
              <a:lumMod val="40000"/>
              <a:lumOff val="60000"/>
              <a:alpha val="71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  <a:r>
              <a:rPr lang="ru-RU" sz="4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.145</a:t>
            </a:r>
            <a:endParaRPr lang="ru-RU" sz="4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Прямоугольник 19"/>
          <p:cNvSpPr/>
          <p:nvPr/>
        </p:nvSpPr>
        <p:spPr>
          <a:xfrm>
            <a:off x="242336" y="5364013"/>
            <a:ext cx="3861872" cy="574676"/>
          </a:xfrm>
          <a:prstGeom prst="rect">
            <a:avLst/>
          </a:prstGeom>
          <a:solidFill>
            <a:schemeClr val="accent1">
              <a:lumMod val="40000"/>
              <a:lumOff val="60000"/>
              <a:alpha val="71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0xD11F4512</a:t>
            </a:r>
            <a:endParaRPr lang="ru-RU" sz="40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Прямоугольник 20"/>
          <p:cNvSpPr/>
          <p:nvPr/>
        </p:nvSpPr>
        <p:spPr>
          <a:xfrm>
            <a:off x="242336" y="4646015"/>
            <a:ext cx="3861872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sz="36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2" name="Прямая соединительная линия 21"/>
          <p:cNvCxnSpPr/>
          <p:nvPr/>
        </p:nvCxnSpPr>
        <p:spPr>
          <a:xfrm>
            <a:off x="4104208" y="5646922"/>
            <a:ext cx="2376264" cy="4429"/>
          </a:xfrm>
          <a:prstGeom prst="line">
            <a:avLst/>
          </a:prstGeom>
          <a:ln w="38100">
            <a:solidFill>
              <a:schemeClr val="tx1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Прямоугольник 22"/>
          <p:cNvSpPr/>
          <p:nvPr/>
        </p:nvSpPr>
        <p:spPr>
          <a:xfrm>
            <a:off x="5688384" y="4646015"/>
            <a:ext cx="3960440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value;</a:t>
            </a:r>
            <a:endParaRPr lang="ru-RU" sz="3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620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/>
          </p:nvPr>
        </p:nvGraphicFramePr>
        <p:xfrm>
          <a:off x="0" y="0"/>
          <a:ext cx="10080624" cy="5486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6096">
                  <a:extLst>
                    <a:ext uri="{9D8B030D-6E8A-4147-A177-3AD203B41FA5}">
                      <a16:colId xmlns:a16="http://schemas.microsoft.com/office/drawing/2014/main" val="1628582788"/>
                    </a:ext>
                  </a:extLst>
                </a:gridCol>
                <a:gridCol w="3528392">
                  <a:extLst>
                    <a:ext uri="{9D8B030D-6E8A-4147-A177-3AD203B41FA5}">
                      <a16:colId xmlns:a16="http://schemas.microsoft.com/office/drawing/2014/main" val="3063189840"/>
                    </a:ext>
                  </a:extLst>
                </a:gridCol>
                <a:gridCol w="3456136">
                  <a:extLst>
                    <a:ext uri="{9D8B030D-6E8A-4147-A177-3AD203B41FA5}">
                      <a16:colId xmlns:a16="http://schemas.microsoft.com/office/drawing/2014/main" val="4006532879"/>
                    </a:ext>
                  </a:extLst>
                </a:gridCol>
              </a:tblGrid>
              <a:tr h="28889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>
                          <a:effectLst/>
                        </a:rPr>
                        <a:t>m1.c</a:t>
                      </a:r>
                      <a:endParaRPr lang="ru-RU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>
                          <a:effectLst/>
                        </a:rPr>
                        <a:t>m2.c</a:t>
                      </a:r>
                      <a:endParaRPr lang="ru-RU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ru-RU" sz="2400" b="1">
                          <a:effectLst/>
                        </a:rPr>
                        <a:t>Примечание</a:t>
                      </a:r>
                      <a:endParaRPr lang="ru-RU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6704348"/>
                  </a:ext>
                </a:extLst>
              </a:tr>
              <a:tr h="346669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 err="1">
                          <a:effectLst/>
                        </a:rPr>
                        <a:t>int</a:t>
                      </a:r>
                      <a:r>
                        <a:rPr lang="en-US" sz="2400" b="1" dirty="0">
                          <a:effectLst/>
                        </a:rPr>
                        <a:t> a</a:t>
                      </a:r>
                      <a:r>
                        <a:rPr lang="ru-RU" sz="2400" b="1" dirty="0">
                          <a:effectLst/>
                        </a:rPr>
                        <a:t>; /* </a:t>
                      </a:r>
                      <a:r>
                        <a:rPr lang="ru-RU" sz="2400" b="1" dirty="0" err="1" smtClean="0">
                          <a:effectLst/>
                        </a:rPr>
                        <a:t>опред</a:t>
                      </a:r>
                      <a:r>
                        <a:rPr lang="ru-RU" sz="2400" b="1" dirty="0" smtClean="0">
                          <a:effectLst/>
                        </a:rPr>
                        <a:t>.</a:t>
                      </a:r>
                      <a:r>
                        <a:rPr lang="ru-RU" sz="2400" b="1" baseline="0" dirty="0" smtClean="0">
                          <a:effectLst/>
                        </a:rPr>
                        <a:t> </a:t>
                      </a:r>
                      <a:endParaRPr lang="ru-RU" sz="2400" b="1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ru-RU" sz="2400" b="1" dirty="0" smtClean="0">
                          <a:effectLst/>
                        </a:rPr>
                        <a:t>             переменной */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endParaRPr lang="ru-RU" sz="2400" b="1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smtClean="0">
                          <a:effectLst/>
                        </a:rPr>
                        <a:t>char </a:t>
                      </a:r>
                      <a:r>
                        <a:rPr lang="en-US" sz="2400" b="1" dirty="0">
                          <a:effectLst/>
                        </a:rPr>
                        <a:t>c</a:t>
                      </a:r>
                      <a:r>
                        <a:rPr lang="ru-RU" sz="2400" b="1" dirty="0">
                          <a:effectLst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static float d;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main()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{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  …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}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myfunc1()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{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  …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}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extern </a:t>
                      </a:r>
                      <a:r>
                        <a:rPr lang="en-US" sz="2400" b="1" dirty="0" err="1">
                          <a:effectLst/>
                        </a:rPr>
                        <a:t>int</a:t>
                      </a:r>
                      <a:r>
                        <a:rPr lang="en-US" sz="2400" b="1" dirty="0">
                          <a:effectLst/>
                        </a:rPr>
                        <a:t> a</a:t>
                      </a:r>
                      <a:r>
                        <a:rPr lang="ru-RU" sz="2400" b="1" dirty="0" smtClean="0">
                          <a:effectLst/>
                        </a:rPr>
                        <a:t>;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ru-RU" sz="2400" b="1" dirty="0" smtClean="0">
                          <a:effectLst/>
                        </a:rPr>
                        <a:t>/*объявление                 </a:t>
                      </a:r>
                      <a:r>
                        <a:rPr lang="ru-RU" sz="2400" b="1" dirty="0" err="1" smtClean="0">
                          <a:effectLst/>
                        </a:rPr>
                        <a:t>перем</a:t>
                      </a:r>
                      <a:r>
                        <a:rPr lang="ru-RU" sz="2400" b="1" dirty="0" smtClean="0">
                          <a:effectLst/>
                        </a:rPr>
                        <a:t>. </a:t>
                      </a:r>
                      <a:r>
                        <a:rPr lang="ru-RU" sz="2400" b="1" dirty="0">
                          <a:effectLst/>
                        </a:rPr>
                        <a:t>*/</a:t>
                      </a: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endParaRPr lang="ru-RU" sz="2400" b="1" dirty="0" smtClean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 smtClean="0">
                          <a:effectLst/>
                        </a:rPr>
                        <a:t>extern </a:t>
                      </a:r>
                      <a:r>
                        <a:rPr lang="en-US" sz="2400" b="1" dirty="0">
                          <a:effectLst/>
                        </a:rPr>
                        <a:t>char c;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static char d;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 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myfunc2()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{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  <a:tabLst>
                          <a:tab pos="2637155" algn="ctr"/>
                          <a:tab pos="5274310" algn="r"/>
                          <a:tab pos="449580" algn="l"/>
                        </a:tabLst>
                      </a:pPr>
                      <a:r>
                        <a:rPr lang="en-US" sz="2400" b="1" dirty="0">
                          <a:effectLst/>
                        </a:rPr>
                        <a:t>  …</a:t>
                      </a:r>
                      <a:endParaRPr lang="ru-RU" sz="2400" b="1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2400" b="1" dirty="0">
                          <a:effectLst/>
                        </a:rPr>
                        <a:t>}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637155" algn="ctr"/>
                          <a:tab pos="5274310" algn="r"/>
                          <a:tab pos="228600" algn="l"/>
                        </a:tabLst>
                      </a:pPr>
                      <a:r>
                        <a:rPr lang="ru-RU" sz="2400" b="1" dirty="0">
                          <a:effectLst/>
                        </a:rPr>
                        <a:t>Так как переменные </a:t>
                      </a:r>
                      <a:r>
                        <a:rPr lang="en-US" sz="2400" b="1" dirty="0">
                          <a:effectLst/>
                        </a:rPr>
                        <a:t>a</a:t>
                      </a:r>
                      <a:r>
                        <a:rPr lang="ru-RU" sz="2400" b="1" dirty="0">
                          <a:effectLst/>
                        </a:rPr>
                        <a:t>,</a:t>
                      </a:r>
                      <a:r>
                        <a:rPr lang="en-US" sz="2400" b="1" dirty="0">
                          <a:effectLst/>
                        </a:rPr>
                        <a:t>c </a:t>
                      </a:r>
                      <a:r>
                        <a:rPr lang="ru-RU" sz="2400" b="1" dirty="0">
                          <a:effectLst/>
                        </a:rPr>
                        <a:t>являются глобальными, то они одни и те же в модулях: </a:t>
                      </a:r>
                      <a:r>
                        <a:rPr lang="en-US" sz="2400" b="1" dirty="0">
                          <a:effectLst/>
                        </a:rPr>
                        <a:t>m</a:t>
                      </a:r>
                      <a:r>
                        <a:rPr lang="ru-RU" sz="2400" b="1" dirty="0">
                          <a:effectLst/>
                        </a:rPr>
                        <a:t>1.</a:t>
                      </a:r>
                      <a:r>
                        <a:rPr lang="en-US" sz="2400" b="1" dirty="0">
                          <a:effectLst/>
                        </a:rPr>
                        <a:t>c </a:t>
                      </a:r>
                      <a:r>
                        <a:rPr lang="ru-RU" sz="2400" b="1" dirty="0">
                          <a:effectLst/>
                        </a:rPr>
                        <a:t>и </a:t>
                      </a:r>
                      <a:r>
                        <a:rPr lang="en-US" sz="2400" b="1" dirty="0">
                          <a:effectLst/>
                        </a:rPr>
                        <a:t>m</a:t>
                      </a:r>
                      <a:r>
                        <a:rPr lang="ru-RU" sz="2400" b="1" dirty="0">
                          <a:effectLst/>
                        </a:rPr>
                        <a:t>2.</a:t>
                      </a:r>
                      <a:r>
                        <a:rPr lang="en-US" sz="2400" b="1" dirty="0">
                          <a:effectLst/>
                        </a:rPr>
                        <a:t>c</a:t>
                      </a:r>
                      <a:r>
                        <a:rPr lang="ru-RU" sz="2400" b="1" dirty="0">
                          <a:effectLst/>
                        </a:rPr>
                        <a:t>.  </a:t>
                      </a:r>
                    </a:p>
                    <a:p>
                      <a:pPr marL="342900" lvl="0" indent="-342900" algn="just">
                        <a:spcAft>
                          <a:spcPts val="0"/>
                        </a:spcAft>
                        <a:buFont typeface="+mj-lt"/>
                        <a:buAutoNum type="arabicPeriod"/>
                        <a:tabLst>
                          <a:tab pos="2637155" algn="ctr"/>
                          <a:tab pos="5274310" algn="r"/>
                          <a:tab pos="228600" algn="l"/>
                        </a:tabLst>
                      </a:pPr>
                      <a:r>
                        <a:rPr lang="ru-RU" sz="2400" b="1" dirty="0">
                          <a:effectLst/>
                        </a:rPr>
                        <a:t>Так как переменные </a:t>
                      </a:r>
                      <a:r>
                        <a:rPr lang="en-US" sz="2400" b="1" dirty="0">
                          <a:effectLst/>
                        </a:rPr>
                        <a:t>d</a:t>
                      </a:r>
                      <a:r>
                        <a:rPr lang="ru-RU" sz="2400" b="1" dirty="0">
                          <a:effectLst/>
                        </a:rPr>
                        <a:t> статические, то они разные в  модулях: </a:t>
                      </a:r>
                      <a:r>
                        <a:rPr lang="en-US" sz="2400" b="1" dirty="0">
                          <a:effectLst/>
                        </a:rPr>
                        <a:t>m</a:t>
                      </a:r>
                      <a:r>
                        <a:rPr lang="ru-RU" sz="2400" b="1" dirty="0">
                          <a:effectLst/>
                        </a:rPr>
                        <a:t>1.</a:t>
                      </a:r>
                      <a:r>
                        <a:rPr lang="en-US" sz="2400" b="1" dirty="0">
                          <a:effectLst/>
                        </a:rPr>
                        <a:t>c </a:t>
                      </a:r>
                      <a:r>
                        <a:rPr lang="ru-RU" sz="2400" b="1" dirty="0">
                          <a:effectLst/>
                        </a:rPr>
                        <a:t>и </a:t>
                      </a:r>
                      <a:r>
                        <a:rPr lang="en-US" sz="2400" b="1" dirty="0">
                          <a:effectLst/>
                        </a:rPr>
                        <a:t>m</a:t>
                      </a:r>
                      <a:r>
                        <a:rPr lang="ru-RU" sz="2400" b="1" dirty="0">
                          <a:effectLst/>
                        </a:rPr>
                        <a:t>2.</a:t>
                      </a:r>
                      <a:r>
                        <a:rPr lang="en-US" sz="2400" b="1" dirty="0">
                          <a:effectLst/>
                        </a:rPr>
                        <a:t>c</a:t>
                      </a:r>
                      <a:r>
                        <a:rPr lang="ru-RU" sz="2400" b="1" dirty="0">
                          <a:effectLst/>
                        </a:rPr>
                        <a:t>. и являются статическими.</a:t>
                      </a:r>
                      <a:endParaRPr lang="ru-RU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49095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5673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539750" y="36514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Сколько байт занимает указатель?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9768" y="1043532"/>
            <a:ext cx="9649072" cy="1637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начение указателя – это целое </a:t>
            </a:r>
            <a:r>
              <a:rPr lang="ru-RU" sz="3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беззнаковое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число, разрядность которого зависит от разрядности операционной системы.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6" name="Таблица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723022"/>
              </p:ext>
            </p:extLst>
          </p:nvPr>
        </p:nvGraphicFramePr>
        <p:xfrm>
          <a:off x="0" y="2681481"/>
          <a:ext cx="10080625" cy="4544244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664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96588">
                <a:tc>
                  <a:txBody>
                    <a:bodyPr/>
                    <a:lstStyle/>
                    <a:p>
                      <a:pPr algn="ctr"/>
                      <a:r>
                        <a:rPr lang="ru-RU" sz="32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Разрядность</a:t>
                      </a:r>
                      <a:r>
                        <a:rPr lang="ru-RU" sz="32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операционной системы</a:t>
                      </a:r>
                      <a:endParaRPr lang="ru-RU" sz="32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Размерность</a:t>
                      </a:r>
                      <a:r>
                        <a:rPr lang="ru-RU" sz="32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указателя</a:t>
                      </a:r>
                      <a:endParaRPr lang="ru-RU" sz="32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0" i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Эквивалентный</a:t>
                      </a:r>
                      <a:r>
                        <a:rPr lang="ru-RU" sz="3200" b="0" i="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тип данных для хранения значения</a:t>
                      </a:r>
                      <a:endParaRPr lang="ru-RU" sz="3200" b="0" i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96588">
                <a:tc>
                  <a:txBody>
                    <a:bodyPr/>
                    <a:lstStyle/>
                    <a:p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бит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 байта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3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en-US" sz="3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endParaRPr lang="ru-RU" sz="3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96588">
                <a:tc>
                  <a:txBody>
                    <a:bodyPr/>
                    <a:lstStyle/>
                    <a:p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бита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 байта</a:t>
                      </a:r>
                      <a:endParaRPr lang="ru-RU" sz="32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2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en-US" sz="3200" b="1" baseline="0" dirty="0" smtClean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</a:t>
                      </a:r>
                      <a:endParaRPr lang="ru-RU" sz="3200" b="1" dirty="0" smtClean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42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96588">
                <a:tc>
                  <a:txBody>
                    <a:bodyPr/>
                    <a:lstStyle/>
                    <a:p>
                      <a:r>
                        <a:rPr lang="ru-RU" sz="32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бита</a:t>
                      </a:r>
                      <a:endParaRPr lang="ru-RU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3200" b="1" dirty="0" smtClean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байт</a:t>
                      </a:r>
                      <a:endParaRPr lang="ru-RU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1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unsigned</a:t>
                      </a:r>
                      <a:r>
                        <a:rPr lang="en-US" sz="3200" b="1" baseline="0" dirty="0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sz="3200" b="1" baseline="0" dirty="0" err="1" smtClean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ru-RU" sz="3200" b="1" dirty="0" smtClean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6514"/>
            <a:ext cx="10080625" cy="1007018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Раскрытие указателя =</a:t>
            </a:r>
            <a:b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Взятие значения по адресу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7104" y="1372098"/>
            <a:ext cx="4067139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ru-RU" altLang="ru-RU" sz="3600" b="1" dirty="0">
                <a:latin typeface="Courier New" pitchFamily="49" charset="0"/>
              </a:rPr>
              <a:t> </a:t>
            </a:r>
            <a:r>
              <a:rPr lang="ru-RU" altLang="ru-RU" sz="3600" b="1" dirty="0" smtClean="0">
                <a:latin typeface="Courier New" pitchFamily="49" charset="0"/>
              </a:rPr>
              <a:t>* </a:t>
            </a:r>
            <a:r>
              <a:rPr lang="ru-RU" altLang="ru-RU" sz="3600" b="1" dirty="0" err="1" smtClean="0">
                <a:latin typeface="Courier New" pitchFamily="49" charset="0"/>
              </a:rPr>
              <a:t>ip</a:t>
            </a:r>
            <a:r>
              <a:rPr lang="ru-RU" altLang="ru-RU" sz="3600" b="1" dirty="0" smtClean="0">
                <a:latin typeface="Courier New" pitchFamily="49" charset="0"/>
              </a:rPr>
              <a:t> = </a:t>
            </a:r>
            <a:r>
              <a:rPr lang="en-US" altLang="ru-RU" sz="3600" b="1" dirty="0" smtClean="0">
                <a:latin typeface="Courier New" pitchFamily="49" charset="0"/>
              </a:rPr>
              <a:t>&amp;x;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7104" y="2120975"/>
            <a:ext cx="9649072" cy="51872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</a:t>
            </a:r>
            <a:r>
              <a:rPr lang="ru-RU" altLang="ru-RU" sz="3600" b="1" dirty="0" err="1" smtClean="0">
                <a:latin typeface="Courier New" pitchFamily="49" charset="0"/>
              </a:rPr>
              <a:t>ip</a:t>
            </a:r>
            <a:r>
              <a:rPr lang="en-US" alt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содержит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адрес переменной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тексте программы выражение (</a:t>
            </a:r>
            <a:r>
              <a:rPr lang="ru-RU" altLang="ru-RU" sz="3600" b="1" dirty="0" smtClean="0">
                <a:latin typeface="Courier New" pitchFamily="49" charset="0"/>
              </a:rPr>
              <a:t>*</a:t>
            </a:r>
            <a:r>
              <a:rPr lang="ru-RU" altLang="ru-RU" sz="3600" b="1" dirty="0" err="1" smtClean="0">
                <a:latin typeface="Courier New" pitchFamily="49" charset="0"/>
              </a:rPr>
              <a:t>ip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будет иметь тот же самый смысл, что и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4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4400" b="1" dirty="0">
                <a:latin typeface="Courier New" pitchFamily="49" charset="0"/>
                <a:cs typeface="Courier New" panose="02070309020205020404" pitchFamily="49" charset="0"/>
              </a:rPr>
              <a:t>*</a:t>
            </a:r>
            <a:r>
              <a:rPr lang="ru-RU" altLang="ru-RU" sz="4400" b="1" dirty="0" err="1">
                <a:latin typeface="Courier New" pitchFamily="49" charset="0"/>
                <a:cs typeface="Courier New" panose="02070309020205020404" pitchFamily="49" charset="0"/>
              </a:rPr>
              <a:t>ip</a:t>
            </a:r>
            <a:r>
              <a:rPr lang="ru-RU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ru-RU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ru-RU" sz="4400" b="1" dirty="0" smtClean="0">
                <a:latin typeface="Courier New" pitchFamily="49" charset="0"/>
                <a:cs typeface="Courier New" panose="02070309020205020404" pitchFamily="49" charset="0"/>
              </a:rPr>
              <a:t>*</a:t>
            </a:r>
            <a:r>
              <a:rPr lang="ru-RU" altLang="ru-RU" sz="4400" b="1" dirty="0" err="1">
                <a:latin typeface="Courier New" pitchFamily="49" charset="0"/>
                <a:cs typeface="Courier New" panose="02070309020205020404" pitchFamily="49" charset="0"/>
              </a:rPr>
              <a:t>ip</a:t>
            </a:r>
            <a:r>
              <a:rPr lang="ru-RU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2;</a:t>
            </a:r>
            <a:r>
              <a:rPr lang="ru-RU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x = 2;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endParaRPr lang="ru-RU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Двойная стрелка влево/вправо 2"/>
          <p:cNvSpPr/>
          <p:nvPr/>
        </p:nvSpPr>
        <p:spPr>
          <a:xfrm>
            <a:off x="4380864" y="4499917"/>
            <a:ext cx="2304256" cy="605098"/>
          </a:xfrm>
          <a:prstGeom prst="leftRightArrow">
            <a:avLst>
              <a:gd name="adj1" fmla="val 50000"/>
              <a:gd name="adj2" fmla="val 71164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войная стрелка влево/вправо 6"/>
          <p:cNvSpPr/>
          <p:nvPr/>
        </p:nvSpPr>
        <p:spPr>
          <a:xfrm>
            <a:off x="4412152" y="5768191"/>
            <a:ext cx="2304256" cy="605098"/>
          </a:xfrm>
          <a:prstGeom prst="leftRightArrow">
            <a:avLst>
              <a:gd name="adj1" fmla="val 50000"/>
              <a:gd name="adj2" fmla="val 71164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0890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72240" y="-108595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 указателем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31840" y="683493"/>
            <a:ext cx="9700424" cy="4968552"/>
          </a:xfrm>
          <a:prstGeom prst="rect">
            <a:avLst/>
          </a:prstGeom>
          <a:solidFill>
            <a:schemeClr val="accent3">
              <a:lumMod val="40000"/>
              <a:lumOff val="60000"/>
              <a:alpha val="66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800" b="1" dirty="0">
                <a:latin typeface="Courier New" pitchFamily="49" charset="0"/>
              </a:rPr>
              <a:t>#</a:t>
            </a:r>
            <a:r>
              <a:rPr lang="ru-RU" altLang="ru-RU" sz="2800" b="1" dirty="0" err="1">
                <a:latin typeface="Courier New" pitchFamily="49" charset="0"/>
              </a:rPr>
              <a:t>include</a:t>
            </a:r>
            <a:r>
              <a:rPr lang="ru-RU" altLang="ru-RU" sz="2800" b="1" dirty="0">
                <a:latin typeface="Courier New" pitchFamily="49" charset="0"/>
              </a:rPr>
              <a:t> </a:t>
            </a:r>
            <a:r>
              <a:rPr lang="ru-RU" altLang="ru-RU" sz="2800" b="1" dirty="0" smtClean="0">
                <a:latin typeface="Courier New" pitchFamily="49" charset="0"/>
              </a:rPr>
              <a:t>&lt;</a:t>
            </a:r>
            <a:r>
              <a:rPr lang="en-US" altLang="ru-RU" sz="2800" b="1" dirty="0" err="1" smtClean="0">
                <a:latin typeface="Courier New" pitchFamily="49" charset="0"/>
              </a:rPr>
              <a:t>stdio.h</a:t>
            </a:r>
            <a:r>
              <a:rPr lang="ru-RU" altLang="ru-RU" sz="2800" b="1" dirty="0" smtClean="0">
                <a:latin typeface="Courier New" pitchFamily="49" charset="0"/>
              </a:rPr>
              <a:t>&gt;</a:t>
            </a:r>
            <a:endParaRPr lang="ru-RU" altLang="ru-RU" sz="28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8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8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800" b="1" dirty="0">
                <a:latin typeface="Courier New" pitchFamily="49" charset="0"/>
              </a:rPr>
              <a:t> </a:t>
            </a:r>
            <a:r>
              <a:rPr lang="ru-RU" altLang="ru-RU" sz="2800" b="1" dirty="0" err="1">
                <a:latin typeface="Courier New" pitchFamily="49" charset="0"/>
              </a:rPr>
              <a:t>main</a:t>
            </a:r>
            <a:r>
              <a:rPr lang="ru-RU" altLang="ru-RU" sz="28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8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 </a:t>
            </a:r>
            <a:r>
              <a:rPr lang="ru-RU" altLang="ru-RU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ru-RU" altLang="ru-RU" sz="2800" b="1" dirty="0" smtClean="0">
                <a:latin typeface="Courier New" pitchFamily="49" charset="0"/>
              </a:rPr>
              <a:t> </a:t>
            </a:r>
            <a:r>
              <a:rPr lang="ru-RU" altLang="ru-RU" sz="2800" b="1" dirty="0">
                <a:latin typeface="Courier New" pitchFamily="49" charset="0"/>
              </a:rPr>
              <a:t>х = 1, у = </a:t>
            </a:r>
            <a:r>
              <a:rPr lang="ru-RU" altLang="ru-RU" sz="2800" b="1" dirty="0" smtClean="0">
                <a:latin typeface="Courier New" pitchFamily="49" charset="0"/>
              </a:rPr>
              <a:t>2</a:t>
            </a:r>
            <a:r>
              <a:rPr lang="en-US" altLang="ru-RU" sz="2800" b="1" dirty="0">
                <a:latin typeface="Courier New" pitchFamily="49" charset="0"/>
              </a:rPr>
              <a:t>;</a:t>
            </a:r>
            <a:endParaRPr lang="ru-RU" altLang="ru-RU" sz="28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 </a:t>
            </a:r>
            <a:r>
              <a:rPr lang="ru-RU" altLang="ru-RU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ru-RU" altLang="ru-RU" sz="2800" b="1" dirty="0" smtClean="0">
                <a:latin typeface="Courier New" pitchFamily="49" charset="0"/>
              </a:rPr>
              <a:t> </a:t>
            </a:r>
            <a:r>
              <a:rPr lang="ru-RU" altLang="ru-RU" sz="2800" b="1" dirty="0">
                <a:latin typeface="Courier New" pitchFamily="49" charset="0"/>
              </a:rPr>
              <a:t>*</a:t>
            </a:r>
            <a:r>
              <a:rPr lang="ru-RU" altLang="ru-RU" sz="2800" b="1" dirty="0" err="1">
                <a:latin typeface="Courier New" pitchFamily="49" charset="0"/>
              </a:rPr>
              <a:t>ip</a:t>
            </a:r>
            <a:r>
              <a:rPr lang="ru-RU" altLang="ru-RU" sz="2800" b="1" dirty="0">
                <a:latin typeface="Courier New" pitchFamily="49" charset="0"/>
              </a:rPr>
              <a:t>; 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en-US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sz="2800" b="1" dirty="0" err="1">
                <a:solidFill>
                  <a:srgbClr val="00B050"/>
                </a:solidFill>
                <a:latin typeface="Courier New" pitchFamily="49" charset="0"/>
              </a:rPr>
              <a:t>ip</a:t>
            </a:r>
            <a:r>
              <a:rPr lang="ru-RU" altLang="ru-RU" sz="2800" b="1" dirty="0">
                <a:solidFill>
                  <a:srgbClr val="00B050"/>
                </a:solidFill>
                <a:latin typeface="Courier New" pitchFamily="49" charset="0"/>
              </a:rPr>
              <a:t> - указатель на </a:t>
            </a:r>
            <a:r>
              <a:rPr lang="ru-RU" altLang="ru-RU" sz="2800" b="1" dirty="0" err="1" smtClean="0">
                <a:solidFill>
                  <a:srgbClr val="00B050"/>
                </a:solidFill>
                <a:latin typeface="Courier New" pitchFamily="49" charset="0"/>
              </a:rPr>
              <a:t>int</a:t>
            </a:r>
            <a:endParaRPr lang="ru-RU" altLang="ru-RU" sz="28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8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800" b="1" dirty="0" smtClean="0">
                <a:latin typeface="Courier New" pitchFamily="49" charset="0"/>
              </a:rPr>
              <a:t>  </a:t>
            </a:r>
            <a:r>
              <a:rPr lang="ru-RU" altLang="ru-RU" sz="2800" b="1" dirty="0" err="1" smtClean="0">
                <a:latin typeface="Courier New" pitchFamily="49" charset="0"/>
              </a:rPr>
              <a:t>ip</a:t>
            </a:r>
            <a:r>
              <a:rPr lang="ru-RU" altLang="ru-RU" sz="2800" b="1" dirty="0" smtClean="0">
                <a:latin typeface="Courier New" pitchFamily="49" charset="0"/>
              </a:rPr>
              <a:t> </a:t>
            </a:r>
            <a:r>
              <a:rPr lang="ru-RU" altLang="ru-RU" sz="2800" b="1" dirty="0">
                <a:latin typeface="Courier New" pitchFamily="49" charset="0"/>
              </a:rPr>
              <a:t>= &amp;x; 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en-US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sz="2800" b="1" dirty="0">
                <a:solidFill>
                  <a:srgbClr val="00B050"/>
                </a:solidFill>
                <a:latin typeface="Courier New" pitchFamily="49" charset="0"/>
              </a:rPr>
              <a:t>теперь </a:t>
            </a:r>
            <a:r>
              <a:rPr lang="ru-RU" altLang="ru-RU" sz="2800" b="1" dirty="0" err="1">
                <a:solidFill>
                  <a:srgbClr val="00B050"/>
                </a:solidFill>
                <a:latin typeface="Courier New" pitchFamily="49" charset="0"/>
              </a:rPr>
              <a:t>ip</a:t>
            </a:r>
            <a:r>
              <a:rPr lang="ru-RU" altLang="ru-RU" sz="2800" b="1" dirty="0">
                <a:solidFill>
                  <a:srgbClr val="00B050"/>
                </a:solidFill>
                <a:latin typeface="Courier New" pitchFamily="49" charset="0"/>
              </a:rPr>
              <a:t> указывает на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x</a:t>
            </a:r>
            <a:endParaRPr lang="ru-RU" altLang="ru-RU" sz="28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800" b="1" dirty="0" smtClean="0">
                <a:latin typeface="Courier New" pitchFamily="49" charset="0"/>
              </a:rPr>
              <a:t>  </a:t>
            </a:r>
            <a:r>
              <a:rPr lang="ru-RU" altLang="ru-RU" sz="2800" b="1" dirty="0" smtClean="0">
                <a:latin typeface="Courier New" pitchFamily="49" charset="0"/>
              </a:rPr>
              <a:t>y </a:t>
            </a:r>
            <a:r>
              <a:rPr lang="ru-RU" altLang="ru-RU" sz="2800" b="1" dirty="0">
                <a:latin typeface="Courier New" pitchFamily="49" charset="0"/>
              </a:rPr>
              <a:t>= *</a:t>
            </a:r>
            <a:r>
              <a:rPr lang="ru-RU" altLang="ru-RU" sz="2800" b="1" dirty="0" err="1">
                <a:latin typeface="Courier New" pitchFamily="49" charset="0"/>
              </a:rPr>
              <a:t>ip</a:t>
            </a:r>
            <a:r>
              <a:rPr lang="ru-RU" altLang="ru-RU" sz="2800" b="1" dirty="0">
                <a:latin typeface="Courier New" pitchFamily="49" charset="0"/>
              </a:rPr>
              <a:t>; 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en-US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sz="2800" b="1" dirty="0">
                <a:solidFill>
                  <a:srgbClr val="00B050"/>
                </a:solidFill>
                <a:latin typeface="Courier New" pitchFamily="49" charset="0"/>
              </a:rPr>
              <a:t>y теперь равен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endParaRPr lang="ru-RU" altLang="ru-RU" sz="28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800" b="1" dirty="0" smtClean="0">
                <a:latin typeface="Courier New" pitchFamily="49" charset="0"/>
              </a:rPr>
              <a:t>  </a:t>
            </a:r>
            <a:r>
              <a:rPr lang="ru-RU" altLang="ru-RU" sz="2800" b="1" dirty="0" smtClean="0">
                <a:latin typeface="Courier New" pitchFamily="49" charset="0"/>
              </a:rPr>
              <a:t>*</a:t>
            </a:r>
            <a:r>
              <a:rPr lang="ru-RU" altLang="ru-RU" sz="2800" b="1" dirty="0" err="1">
                <a:latin typeface="Courier New" pitchFamily="49" charset="0"/>
              </a:rPr>
              <a:t>ip</a:t>
            </a:r>
            <a:r>
              <a:rPr lang="ru-RU" altLang="ru-RU" sz="2800" b="1" dirty="0">
                <a:latin typeface="Courier New" pitchFamily="49" charset="0"/>
              </a:rPr>
              <a:t> = 0; 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en-US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sz="2800" b="1" dirty="0">
                <a:solidFill>
                  <a:srgbClr val="00B050"/>
                </a:solidFill>
                <a:latin typeface="Courier New" pitchFamily="49" charset="0"/>
              </a:rPr>
              <a:t>x теперь равен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0</a:t>
            </a:r>
            <a:endParaRPr lang="en-US" altLang="ru-RU" sz="28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800" b="1" dirty="0" smtClean="0">
                <a:latin typeface="Courier New" pitchFamily="49" charset="0"/>
              </a:rPr>
              <a:t>}</a:t>
            </a:r>
            <a:endParaRPr lang="ru-RU" altLang="ru-RU" sz="2800" b="1" dirty="0" smtClean="0">
              <a:latin typeface="Courier New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31840" y="5520912"/>
            <a:ext cx="9700424" cy="20387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адресации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унарная операция, которая возвращает адрес своего операнда.</a:t>
            </a:r>
          </a:p>
          <a:p>
            <a:pPr algn="just"/>
            <a:r>
              <a:rPr lang="ru-RU" sz="34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косвенной адресации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(*)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3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операция разыменовывания, возвращает значение объекта.</a:t>
            </a:r>
            <a:endParaRPr lang="ru-RU" sz="3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9995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107429"/>
            <a:ext cx="1008062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Спецификатор </a:t>
            </a:r>
            <a:r>
              <a:rPr lang="en-US" altLang="ru-RU" b="1" i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 указателями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305746"/>
              </p:ext>
            </p:extLst>
          </p:nvPr>
        </p:nvGraphicFramePr>
        <p:xfrm>
          <a:off x="215776" y="1187549"/>
          <a:ext cx="9721080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8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92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ru-RU" sz="3600" b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Неконстантный</a:t>
                      </a:r>
                      <a:r>
                        <a:rPr lang="ru-RU" sz="3600" b="0" baseline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указатель на неконстантные данные</a:t>
                      </a:r>
                      <a:endParaRPr lang="ru-RU" sz="36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altLang="ru-RU" sz="3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ru-RU" altLang="ru-RU" sz="3600" b="1" dirty="0" smtClean="0">
                          <a:latin typeface="Courier New" pitchFamily="49" charset="0"/>
                        </a:rPr>
                        <a:t> </a:t>
                      </a:r>
                      <a:r>
                        <a:rPr lang="ru-RU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* p </a:t>
                      </a:r>
                      <a:endParaRPr lang="en-US" altLang="ru-RU" sz="3600" b="1" dirty="0" smtClean="0">
                        <a:solidFill>
                          <a:schemeClr val="tx1"/>
                        </a:solidFill>
                        <a:latin typeface="Courier New" pitchFamily="49" charset="0"/>
                      </a:endParaRPr>
                    </a:p>
                    <a:p>
                      <a:r>
                        <a:rPr lang="ru-RU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= </a:t>
                      </a:r>
                      <a:r>
                        <a:rPr lang="en-US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&amp;x;</a:t>
                      </a:r>
                      <a:endParaRPr lang="ru-RU" sz="3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6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b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Неконстантный</a:t>
                      </a:r>
                      <a:r>
                        <a:rPr lang="ru-RU" sz="3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указатель на </a:t>
                      </a:r>
                      <a:r>
                        <a:rPr lang="ru-RU" sz="3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константные</a:t>
                      </a:r>
                      <a:r>
                        <a:rPr lang="ru-RU" sz="3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данные</a:t>
                      </a:r>
                      <a:endParaRPr lang="ru-RU" sz="3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3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US" altLang="ru-RU" sz="3600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ru-RU" altLang="ru-RU" sz="3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ru-RU" altLang="ru-RU" sz="3600" b="1" dirty="0" smtClean="0">
                          <a:latin typeface="Courier New" pitchFamily="49" charset="0"/>
                        </a:rPr>
                        <a:t> </a:t>
                      </a:r>
                      <a:r>
                        <a:rPr lang="ru-RU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*p = </a:t>
                      </a:r>
                      <a:r>
                        <a:rPr lang="en-US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&amp;x;</a:t>
                      </a:r>
                      <a:endParaRPr lang="ru-RU" sz="36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ru-RU" sz="3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Константный</a:t>
                      </a:r>
                      <a:r>
                        <a:rPr lang="ru-RU" sz="3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указатель на </a:t>
                      </a:r>
                      <a:r>
                        <a:rPr lang="ru-RU" sz="3600" b="0" baseline="0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неконстантные</a:t>
                      </a:r>
                      <a:r>
                        <a:rPr lang="ru-RU" sz="3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данные</a:t>
                      </a:r>
                      <a:endParaRPr lang="ru-RU" sz="3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3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ru-RU" altLang="ru-RU" sz="3600" b="1" dirty="0" smtClean="0">
                          <a:latin typeface="Courier New" pitchFamily="49" charset="0"/>
                        </a:rPr>
                        <a:t> </a:t>
                      </a:r>
                      <a:r>
                        <a:rPr lang="ru-RU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* </a:t>
                      </a:r>
                      <a:r>
                        <a:rPr lang="en-US" altLang="ru-RU" sz="3600" b="1" dirty="0" err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ru-RU" altLang="ru-RU" sz="3600" b="1" baseline="0" dirty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ru-RU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 = </a:t>
                      </a:r>
                      <a:r>
                        <a:rPr lang="en-US" altLang="ru-RU" sz="3600" b="1" dirty="0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&amp;x;</a:t>
                      </a:r>
                      <a:endParaRPr lang="ru-RU" sz="360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2128"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3600" b="1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Константный</a:t>
                      </a:r>
                      <a:r>
                        <a:rPr lang="ru-RU" sz="3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указатель на </a:t>
                      </a:r>
                      <a:r>
                        <a:rPr lang="ru-RU" sz="3600" b="1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константные</a:t>
                      </a:r>
                      <a:r>
                        <a:rPr lang="ru-RU" sz="3600" b="0" baseline="0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данные</a:t>
                      </a:r>
                      <a:endParaRPr lang="ru-RU" sz="3600" b="0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ru-RU" sz="3600" b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en-US" altLang="ru-RU" sz="3600" b="1" baseline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ru-RU" altLang="ru-RU" sz="3600" b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int</a:t>
                      </a:r>
                      <a:r>
                        <a:rPr lang="ru-RU" altLang="ru-RU" sz="3600" b="1" smtClean="0">
                          <a:latin typeface="Courier New" pitchFamily="49" charset="0"/>
                        </a:rPr>
                        <a:t> </a:t>
                      </a:r>
                      <a:endParaRPr lang="en-US" altLang="ru-RU" sz="3600" b="1" smtClean="0">
                        <a:latin typeface="Courier New" pitchFamily="49" charset="0"/>
                      </a:endParaRPr>
                    </a:p>
                    <a:p>
                      <a:pPr marL="0" marR="0" indent="0" algn="l" defTabSz="100794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altLang="ru-RU" sz="3600" b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* </a:t>
                      </a:r>
                      <a:r>
                        <a:rPr lang="en-US" altLang="ru-RU" sz="3600" b="1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const</a:t>
                      </a:r>
                      <a:r>
                        <a:rPr lang="ru-RU" altLang="ru-RU" sz="3600" b="1" baseline="0" smtClean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  <a:latin typeface="Courier New" pitchFamily="49" charset="0"/>
                        </a:rPr>
                        <a:t> </a:t>
                      </a:r>
                      <a:r>
                        <a:rPr lang="ru-RU" altLang="ru-RU" sz="3600" b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p = </a:t>
                      </a:r>
                      <a:r>
                        <a:rPr lang="en-US" altLang="ru-RU" sz="3600" b="1" smtClean="0">
                          <a:solidFill>
                            <a:schemeClr val="tx1"/>
                          </a:solidFill>
                          <a:latin typeface="Courier New" pitchFamily="49" charset="0"/>
                        </a:rPr>
                        <a:t>&amp;x;</a:t>
                      </a:r>
                      <a:endParaRPr lang="ru-RU" sz="360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3566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0" y="36514"/>
            <a:ext cx="10080625" cy="718988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Ссылка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07104" y="1603859"/>
            <a:ext cx="3512500" cy="6075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altLang="ru-RU" sz="3600" b="1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ru-RU" altLang="ru-RU" sz="3600" b="1" dirty="0">
                <a:latin typeface="Courier New" pitchFamily="49" charset="0"/>
              </a:rPr>
              <a:t> </a:t>
            </a:r>
            <a:r>
              <a:rPr lang="en-US" altLang="ru-RU" sz="3600" b="1" dirty="0">
                <a:latin typeface="Courier New" pitchFamily="49" charset="0"/>
              </a:rPr>
              <a:t>&amp;</a:t>
            </a:r>
            <a:r>
              <a:rPr lang="ru-RU" altLang="ru-RU" sz="3600" b="1" dirty="0" smtClean="0">
                <a:latin typeface="Courier New" pitchFamily="49" charset="0"/>
              </a:rPr>
              <a:t> </a:t>
            </a:r>
            <a:r>
              <a:rPr lang="en-US" altLang="ru-RU" sz="3600" b="1" dirty="0" smtClean="0">
                <a:latin typeface="Courier New" pitchFamily="49" charset="0"/>
              </a:rPr>
              <a:t>y</a:t>
            </a:r>
            <a:r>
              <a:rPr lang="ru-RU" altLang="ru-RU" sz="3600" b="1" dirty="0" smtClean="0">
                <a:latin typeface="Courier New" pitchFamily="49" charset="0"/>
              </a:rPr>
              <a:t> = </a:t>
            </a:r>
            <a:r>
              <a:rPr lang="en-US" altLang="ru-RU" sz="3600" b="1" dirty="0" smtClean="0">
                <a:latin typeface="Courier New" pitchFamily="49" charset="0"/>
              </a:rPr>
              <a:t>x;</a:t>
            </a:r>
            <a:endParaRPr lang="ru-RU" sz="3600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207104" y="2339677"/>
            <a:ext cx="9649072" cy="5072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Переменная </a:t>
            </a:r>
            <a:r>
              <a:rPr lang="en-US" altLang="ru-RU" sz="3600" b="1" dirty="0" smtClean="0">
                <a:latin typeface="Courier New" pitchFamily="49" charset="0"/>
              </a:rPr>
              <a:t>y </a:t>
            </a:r>
            <a:r>
              <a:rPr lang="ru-RU" alt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является альтернативным именем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переменной </a:t>
            </a:r>
            <a:r>
              <a:rPr lang="en-US" sz="3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В тексте программы выражение </a:t>
            </a:r>
            <a:r>
              <a:rPr lang="en-US" altLang="ru-RU" sz="3600" b="1" dirty="0">
                <a:latin typeface="Courier New" pitchFamily="49" charset="0"/>
              </a:rPr>
              <a:t>y 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будет иметь тот же самый смысл, что и </a:t>
            </a:r>
            <a:r>
              <a:rPr lang="en-US" sz="3600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3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ru-RU" sz="4400" b="1" dirty="0" smtClean="0">
                <a:latin typeface="Courier New" pitchFamily="49" charset="0"/>
              </a:rPr>
              <a:t>   y</a:t>
            </a:r>
            <a:r>
              <a:rPr lang="ru-RU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</a:p>
          <a:p>
            <a:pPr algn="ctr"/>
            <a:endParaRPr lang="en-US" sz="44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/>
            <a:r>
              <a:rPr lang="en-US" altLang="ru-RU" sz="4400" b="1" dirty="0" smtClean="0">
                <a:latin typeface="Courier New" pitchFamily="49" charset="0"/>
                <a:cs typeface="Courier New" panose="02070309020205020404" pitchFamily="49" charset="0"/>
              </a:rPr>
              <a:t>    y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2; </a:t>
            </a:r>
            <a:r>
              <a:rPr lang="ru-RU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4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x = 2;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Двойная стрелка влево/вправо 2"/>
          <p:cNvSpPr/>
          <p:nvPr/>
        </p:nvSpPr>
        <p:spPr>
          <a:xfrm>
            <a:off x="4380864" y="5537063"/>
            <a:ext cx="2304256" cy="605098"/>
          </a:xfrm>
          <a:prstGeom prst="leftRightArrow">
            <a:avLst>
              <a:gd name="adj1" fmla="val 50000"/>
              <a:gd name="adj2" fmla="val 71164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Двойная стрелка влево/вправо 6"/>
          <p:cNvSpPr/>
          <p:nvPr/>
        </p:nvSpPr>
        <p:spPr>
          <a:xfrm>
            <a:off x="4380864" y="6725055"/>
            <a:ext cx="2304256" cy="605098"/>
          </a:xfrm>
          <a:prstGeom prst="leftRightArrow">
            <a:avLst>
              <a:gd name="adj1" fmla="val 50000"/>
              <a:gd name="adj2" fmla="val 71164"/>
            </a:avLst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207104" y="827509"/>
            <a:ext cx="9649072" cy="607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Ссылка</a:t>
            </a:r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альтернативное имя для переменной </a:t>
            </a:r>
            <a:endParaRPr lang="en-US" sz="4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495734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"/>
          <p:cNvSpPr>
            <a:spLocks noGrp="1" noChangeArrowheads="1"/>
          </p:cNvSpPr>
          <p:nvPr>
            <p:ph type="title"/>
          </p:nvPr>
        </p:nvSpPr>
        <p:spPr>
          <a:xfrm>
            <a:off x="472240" y="-108595"/>
            <a:ext cx="9070975" cy="684212"/>
          </a:xfrm>
          <a:ln/>
        </p:spPr>
        <p:txBody>
          <a:bodyPr tIns="35556">
            <a:normAutofit fontScale="90000"/>
          </a:bodyPr>
          <a:lstStyle/>
          <a:p>
            <a:pPr>
              <a:tabLst>
                <a:tab pos="449216" algn="l"/>
                <a:tab pos="898432" algn="l"/>
                <a:tab pos="1347648" algn="l"/>
                <a:tab pos="1796864" algn="l"/>
                <a:tab pos="2246081" algn="l"/>
                <a:tab pos="2695295" algn="l"/>
                <a:tab pos="3144512" algn="l"/>
                <a:tab pos="3593727" algn="l"/>
                <a:tab pos="4042944" algn="l"/>
                <a:tab pos="4492159" algn="l"/>
                <a:tab pos="4941376" algn="l"/>
                <a:tab pos="5390591" algn="l"/>
                <a:tab pos="5839808" algn="l"/>
                <a:tab pos="6289023" algn="l"/>
                <a:tab pos="6738240" algn="l"/>
                <a:tab pos="7187455" algn="l"/>
                <a:tab pos="7636672" algn="l"/>
                <a:tab pos="8085886" algn="l"/>
                <a:tab pos="8535103" algn="l"/>
                <a:tab pos="8984318" algn="l"/>
              </a:tabLst>
            </a:pPr>
            <a:r>
              <a:rPr lang="ru-RU" altLang="ru-RU" b="1" dirty="0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с </a:t>
            </a:r>
            <a:r>
              <a:rPr lang="en-US" altLang="ru-RU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ru-RU" altLang="ru-RU" b="1" dirty="0" err="1" smtClean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сылкой</a:t>
            </a:r>
            <a:endParaRPr lang="ru-RU" altLang="ru-RU" b="1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Box 2"/>
          <p:cNvSpPr txBox="1">
            <a:spLocks noChangeArrowheads="1"/>
          </p:cNvSpPr>
          <p:nvPr/>
        </p:nvSpPr>
        <p:spPr bwMode="auto">
          <a:xfrm>
            <a:off x="131840" y="683493"/>
            <a:ext cx="9700424" cy="4608512"/>
          </a:xfrm>
          <a:prstGeom prst="rect">
            <a:avLst/>
          </a:prstGeom>
          <a:solidFill>
            <a:schemeClr val="accent3">
              <a:lumMod val="40000"/>
              <a:lumOff val="60000"/>
              <a:alpha val="66000"/>
            </a:schemeClr>
          </a:solidFill>
          <a:ln>
            <a:noFill/>
          </a:ln>
          <a:effectLst/>
          <a:extLst/>
        </p:spPr>
        <p:txBody>
          <a:bodyPr lIns="89991" tIns="61757" rIns="89991" bIns="44996"/>
          <a:lstStyle>
            <a:lvl1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1pPr>
            <a:lvl2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2pPr>
            <a:lvl3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3pPr>
            <a:lvl4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4pPr>
            <a:lvl5pPr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5pPr>
            <a:lvl6pPr marL="25146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6pPr>
            <a:lvl7pPr marL="29718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7pPr>
            <a:lvl8pPr marL="34290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8pPr>
            <a:lvl9pPr marL="3886200" indent="-228600" defTabSz="449263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449263" algn="l"/>
                <a:tab pos="898525" algn="l"/>
                <a:tab pos="1347788" algn="l"/>
                <a:tab pos="1797050" algn="l"/>
                <a:tab pos="2246313" algn="l"/>
                <a:tab pos="2695575" algn="l"/>
                <a:tab pos="3144838" algn="l"/>
                <a:tab pos="3594100" algn="l"/>
                <a:tab pos="4043363" algn="l"/>
                <a:tab pos="4492625" algn="l"/>
                <a:tab pos="4941888" algn="l"/>
                <a:tab pos="5391150" algn="l"/>
                <a:tab pos="5840413" algn="l"/>
                <a:tab pos="6289675" algn="l"/>
                <a:tab pos="6738938" algn="l"/>
                <a:tab pos="7188200" algn="l"/>
                <a:tab pos="7637463" algn="l"/>
                <a:tab pos="8086725" algn="l"/>
                <a:tab pos="8535988" algn="l"/>
              </a:tabLst>
              <a:defRPr>
                <a:solidFill>
                  <a:srgbClr val="000000"/>
                </a:solidFill>
                <a:latin typeface="Arial" charset="0"/>
                <a:cs typeface="DejaVu Sans" charset="0"/>
              </a:defRPr>
            </a:lvl9pPr>
          </a:lstStyle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800" b="1" dirty="0">
                <a:latin typeface="Courier New" pitchFamily="49" charset="0"/>
              </a:rPr>
              <a:t>#</a:t>
            </a:r>
            <a:r>
              <a:rPr lang="ru-RU" altLang="ru-RU" sz="2800" b="1" dirty="0" err="1">
                <a:latin typeface="Courier New" pitchFamily="49" charset="0"/>
              </a:rPr>
              <a:t>include</a:t>
            </a:r>
            <a:r>
              <a:rPr lang="ru-RU" altLang="ru-RU" sz="2800" b="1" dirty="0">
                <a:latin typeface="Courier New" pitchFamily="49" charset="0"/>
              </a:rPr>
              <a:t> </a:t>
            </a:r>
            <a:r>
              <a:rPr lang="ru-RU" altLang="ru-RU" sz="2800" b="1" dirty="0" smtClean="0">
                <a:latin typeface="Courier New" pitchFamily="49" charset="0"/>
              </a:rPr>
              <a:t>&lt;</a:t>
            </a:r>
            <a:r>
              <a:rPr lang="en-US" altLang="ru-RU" sz="2800" b="1" dirty="0" err="1" smtClean="0">
                <a:latin typeface="Courier New" pitchFamily="49" charset="0"/>
              </a:rPr>
              <a:t>stdio.h</a:t>
            </a:r>
            <a:r>
              <a:rPr lang="ru-RU" altLang="ru-RU" sz="2800" b="1" dirty="0" smtClean="0">
                <a:latin typeface="Courier New" pitchFamily="49" charset="0"/>
              </a:rPr>
              <a:t>&gt;</a:t>
            </a:r>
            <a:endParaRPr lang="ru-RU" altLang="ru-RU" sz="28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8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ru-RU" altLang="ru-RU" sz="2800" b="1" dirty="0" err="1">
                <a:solidFill>
                  <a:srgbClr val="0070C0"/>
                </a:solidFill>
                <a:latin typeface="Courier New" pitchFamily="49" charset="0"/>
              </a:rPr>
              <a:t>int</a:t>
            </a:r>
            <a:r>
              <a:rPr lang="ru-RU" altLang="ru-RU" sz="2800" b="1" dirty="0">
                <a:latin typeface="Courier New" pitchFamily="49" charset="0"/>
              </a:rPr>
              <a:t> </a:t>
            </a:r>
            <a:r>
              <a:rPr lang="ru-RU" altLang="ru-RU" sz="2800" b="1" dirty="0" err="1">
                <a:latin typeface="Courier New" pitchFamily="49" charset="0"/>
              </a:rPr>
              <a:t>main</a:t>
            </a:r>
            <a:r>
              <a:rPr lang="ru-RU" altLang="ru-RU" sz="2800" b="1" dirty="0">
                <a:latin typeface="Courier New" pitchFamily="49" charset="0"/>
              </a:rPr>
              <a:t>() {</a:t>
            </a: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8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 </a:t>
            </a:r>
            <a:r>
              <a:rPr lang="ru-RU" altLang="ru-RU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ru-RU" altLang="ru-RU" sz="2800" b="1" dirty="0" smtClean="0">
                <a:latin typeface="Courier New" pitchFamily="49" charset="0"/>
              </a:rPr>
              <a:t> </a:t>
            </a:r>
            <a:r>
              <a:rPr lang="ru-RU" altLang="ru-RU" sz="2800" b="1" dirty="0">
                <a:latin typeface="Courier New" pitchFamily="49" charset="0"/>
              </a:rPr>
              <a:t>х = 1, у = </a:t>
            </a:r>
            <a:r>
              <a:rPr lang="ru-RU" altLang="ru-RU" sz="2800" b="1" dirty="0" smtClean="0">
                <a:latin typeface="Courier New" pitchFamily="49" charset="0"/>
              </a:rPr>
              <a:t>2</a:t>
            </a:r>
            <a:r>
              <a:rPr lang="en-US" altLang="ru-RU" sz="2800" b="1" dirty="0">
                <a:latin typeface="Courier New" pitchFamily="49" charset="0"/>
              </a:rPr>
              <a:t>;</a:t>
            </a:r>
            <a:endParaRPr lang="ru-RU" altLang="ru-RU" sz="28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800" b="1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  </a:t>
            </a:r>
            <a:r>
              <a:rPr lang="ru-RU" altLang="ru-RU" sz="2800" b="1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int</a:t>
            </a:r>
            <a:r>
              <a:rPr lang="ru-RU" altLang="ru-RU" sz="2800" b="1" dirty="0" smtClean="0">
                <a:latin typeface="Courier New" pitchFamily="49" charset="0"/>
              </a:rPr>
              <a:t> </a:t>
            </a:r>
            <a:r>
              <a:rPr lang="en-US" altLang="ru-RU" sz="2800" b="1" dirty="0" smtClean="0">
                <a:latin typeface="Courier New" pitchFamily="49" charset="0"/>
              </a:rPr>
              <a:t>&amp; </a:t>
            </a:r>
            <a:r>
              <a:rPr lang="ru-RU" altLang="ru-RU" sz="2800" b="1" dirty="0" err="1" smtClean="0">
                <a:latin typeface="Courier New" pitchFamily="49" charset="0"/>
              </a:rPr>
              <a:t>ip</a:t>
            </a:r>
            <a:r>
              <a:rPr lang="en-US" altLang="ru-RU" sz="2800" b="1" dirty="0" smtClean="0">
                <a:latin typeface="Courier New" pitchFamily="49" charset="0"/>
              </a:rPr>
              <a:t> = x</a:t>
            </a:r>
            <a:r>
              <a:rPr lang="ru-RU" altLang="ru-RU" sz="2800" b="1" dirty="0" smtClean="0">
                <a:latin typeface="Courier New" pitchFamily="49" charset="0"/>
              </a:rPr>
              <a:t>;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en-US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sz="2800" b="1" dirty="0" err="1">
                <a:solidFill>
                  <a:srgbClr val="00B050"/>
                </a:solidFill>
                <a:latin typeface="Courier New" pitchFamily="49" charset="0"/>
              </a:rPr>
              <a:t>ip</a:t>
            </a:r>
            <a:r>
              <a:rPr lang="ru-RU" altLang="ru-RU" sz="2800" b="1" dirty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– альтернативное имя </a:t>
            </a:r>
            <a:r>
              <a:rPr lang="en-US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y</a:t>
            </a:r>
            <a:endParaRPr lang="ru-RU" altLang="ru-RU" sz="28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endParaRPr lang="ru-RU" altLang="ru-RU" sz="2800" b="1" dirty="0"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800" b="1" dirty="0" smtClean="0">
                <a:latin typeface="Courier New" pitchFamily="49" charset="0"/>
              </a:rPr>
              <a:t>  </a:t>
            </a:r>
            <a:r>
              <a:rPr lang="ru-RU" altLang="ru-RU" sz="2800" b="1" dirty="0" smtClean="0">
                <a:latin typeface="Courier New" pitchFamily="49" charset="0"/>
              </a:rPr>
              <a:t>y </a:t>
            </a:r>
            <a:r>
              <a:rPr lang="ru-RU" altLang="ru-RU" sz="2800" b="1" dirty="0">
                <a:latin typeface="Courier New" pitchFamily="49" charset="0"/>
              </a:rPr>
              <a:t>= </a:t>
            </a:r>
            <a:r>
              <a:rPr lang="ru-RU" altLang="ru-RU" sz="2800" b="1" dirty="0" err="1" smtClean="0">
                <a:latin typeface="Courier New" pitchFamily="49" charset="0"/>
              </a:rPr>
              <a:t>ip</a:t>
            </a:r>
            <a:r>
              <a:rPr lang="ru-RU" altLang="ru-RU" sz="2800" b="1" dirty="0">
                <a:latin typeface="Courier New" pitchFamily="49" charset="0"/>
              </a:rPr>
              <a:t>; 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en-US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sz="2800" b="1" dirty="0">
                <a:solidFill>
                  <a:srgbClr val="00B050"/>
                </a:solidFill>
                <a:latin typeface="Courier New" pitchFamily="49" charset="0"/>
              </a:rPr>
              <a:t>y теперь равен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1</a:t>
            </a:r>
            <a:endParaRPr lang="ru-RU" altLang="ru-RU" sz="2800" b="1" dirty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800" b="1" dirty="0" smtClean="0">
                <a:latin typeface="Courier New" pitchFamily="49" charset="0"/>
              </a:rPr>
              <a:t>  </a:t>
            </a:r>
            <a:r>
              <a:rPr lang="ru-RU" altLang="ru-RU" sz="2800" b="1" dirty="0" err="1" smtClean="0">
                <a:latin typeface="Courier New" pitchFamily="49" charset="0"/>
              </a:rPr>
              <a:t>ip</a:t>
            </a:r>
            <a:r>
              <a:rPr lang="ru-RU" altLang="ru-RU" sz="2800" b="1" dirty="0" smtClean="0">
                <a:latin typeface="Courier New" pitchFamily="49" charset="0"/>
              </a:rPr>
              <a:t> </a:t>
            </a:r>
            <a:r>
              <a:rPr lang="ru-RU" altLang="ru-RU" sz="2800" b="1" dirty="0">
                <a:latin typeface="Courier New" pitchFamily="49" charset="0"/>
              </a:rPr>
              <a:t>= 0; 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en-US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/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 </a:t>
            </a:r>
            <a:r>
              <a:rPr lang="ru-RU" altLang="ru-RU" sz="2800" b="1" dirty="0">
                <a:solidFill>
                  <a:srgbClr val="00B050"/>
                </a:solidFill>
                <a:latin typeface="Courier New" pitchFamily="49" charset="0"/>
              </a:rPr>
              <a:t>x теперь равен </a:t>
            </a:r>
            <a:r>
              <a:rPr lang="ru-RU" altLang="ru-RU" sz="2800" b="1" dirty="0" smtClean="0">
                <a:solidFill>
                  <a:srgbClr val="00B050"/>
                </a:solidFill>
                <a:latin typeface="Courier New" pitchFamily="49" charset="0"/>
              </a:rPr>
              <a:t>0</a:t>
            </a:r>
            <a:endParaRPr lang="en-US" altLang="ru-RU" sz="2800" b="1" dirty="0" smtClean="0">
              <a:solidFill>
                <a:srgbClr val="00B050"/>
              </a:solidFill>
              <a:latin typeface="Courier New" pitchFamily="49" charset="0"/>
            </a:endParaRPr>
          </a:p>
          <a:p>
            <a:pPr>
              <a:lnSpc>
                <a:spcPct val="94000"/>
              </a:lnSpc>
              <a:spcAft>
                <a:spcPts val="288"/>
              </a:spcAft>
            </a:pPr>
            <a:r>
              <a:rPr lang="en-US" altLang="ru-RU" sz="2800" b="1" dirty="0" smtClean="0">
                <a:latin typeface="Courier New" pitchFamily="49" charset="0"/>
              </a:rPr>
              <a:t>}</a:t>
            </a:r>
            <a:endParaRPr lang="ru-RU" altLang="ru-RU" sz="2800" b="1" dirty="0" smtClean="0">
              <a:latin typeface="Courier New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31840" y="5292005"/>
            <a:ext cx="9649072" cy="21531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Особенности</a:t>
            </a:r>
            <a:r>
              <a:rPr lang="en-US" sz="3600" b="1" i="1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endParaRPr lang="ru-RU" sz="3600" b="1" i="1" u="sng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Ссылку можно определить только один раз в отличие от указателя.</a:t>
            </a:r>
          </a:p>
          <a:p>
            <a:pPr algn="just"/>
            <a:r>
              <a:rPr lang="ru-RU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2. Ссылка не порождает новую переменную.</a:t>
            </a:r>
            <a:endParaRPr lang="ru-RU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5476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7994</TotalTime>
  <Words>1135</Words>
  <Application>Microsoft Office PowerPoint</Application>
  <PresentationFormat>Произвольный</PresentationFormat>
  <Paragraphs>344</Paragraphs>
  <Slides>30</Slides>
  <Notes>27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38" baseType="lpstr">
      <vt:lpstr>Arial</vt:lpstr>
      <vt:lpstr>Calibri</vt:lpstr>
      <vt:lpstr>Courier New</vt:lpstr>
      <vt:lpstr>DejaVu Sans</vt:lpstr>
      <vt:lpstr>Times New Roman</vt:lpstr>
      <vt:lpstr>Wingdings</vt:lpstr>
      <vt:lpstr>Тема Office</vt:lpstr>
      <vt:lpstr>LibreOffice.DrawDocument.1</vt:lpstr>
      <vt:lpstr>УКАЗАТЕЛИ и МАССИВЫ</vt:lpstr>
      <vt:lpstr> </vt:lpstr>
      <vt:lpstr>Что такое указатель?</vt:lpstr>
      <vt:lpstr>Сколько байт занимает указатель?</vt:lpstr>
      <vt:lpstr>Раскрытие указателя = Взятие значения по адресу</vt:lpstr>
      <vt:lpstr>Пример с указателем</vt:lpstr>
      <vt:lpstr>Спецификатор const с указателями</vt:lpstr>
      <vt:lpstr>Ссылка</vt:lpstr>
      <vt:lpstr>Пример с cсылкой</vt:lpstr>
      <vt:lpstr>Спецификатор const с сылкой</vt:lpstr>
      <vt:lpstr>Обработка одиночных данных</vt:lpstr>
      <vt:lpstr>Наборы данных</vt:lpstr>
      <vt:lpstr>Порядок в наборах данных</vt:lpstr>
      <vt:lpstr>Массив</vt:lpstr>
      <vt:lpstr>Постановка задачи</vt:lpstr>
      <vt:lpstr>«Сумма отсчётов сигнала»</vt:lpstr>
      <vt:lpstr>«Сумма отсчётов сигнала»</vt:lpstr>
      <vt:lpstr>Пример выполнения</vt:lpstr>
      <vt:lpstr>Преобразование сигнала</vt:lpstr>
      <vt:lpstr>«Преобразование сигнала»</vt:lpstr>
      <vt:lpstr>«Преобразование сигнала»</vt:lpstr>
      <vt:lpstr>«Преобразование сигнала»</vt:lpstr>
      <vt:lpstr>Пример выполнения</vt:lpstr>
      <vt:lpstr>«Перестановка в наборе данных»</vt:lpstr>
      <vt:lpstr>Алгоритм перестановки</vt:lpstr>
      <vt:lpstr>«Перестановка в наборе данных»</vt:lpstr>
      <vt:lpstr>«Перестановка в наборе данных»</vt:lpstr>
      <vt:lpstr>Пример выполнения</vt:lpstr>
      <vt:lpstr>Типы переменных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Сергей Сидоров</dc:creator>
  <cp:lastModifiedBy>Балашова Д.М.</cp:lastModifiedBy>
  <cp:revision>366</cp:revision>
  <cp:lastPrinted>1601-01-01T00:00:00Z</cp:lastPrinted>
  <dcterms:created xsi:type="dcterms:W3CDTF">2009-02-11T21:03:49Z</dcterms:created>
  <dcterms:modified xsi:type="dcterms:W3CDTF">2019-08-29T15:53:41Z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Поле 1">
    <vt:lpwstr/>
  </property>
  <property fmtid="{D5CDD505-2E9C-101B-9397-08002B2CF9AE}" pid="3" name="Поле 2">
    <vt:lpwstr/>
  </property>
  <property fmtid="{D5CDD505-2E9C-101B-9397-08002B2CF9AE}" pid="4" name="Поле 3">
    <vt:lpwstr/>
  </property>
  <property fmtid="{D5CDD505-2E9C-101B-9397-08002B2CF9AE}" pid="5" name="Поле 4">
    <vt:lpwstr/>
  </property>
</Properties>
</file>