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60" r:id="rId3"/>
    <p:sldId id="276" r:id="rId4"/>
    <p:sldId id="275" r:id="rId5"/>
    <p:sldId id="269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0" autoAdjust="0"/>
    <p:restoredTop sz="97980" autoAdjust="0"/>
  </p:normalViewPr>
  <p:slideViewPr>
    <p:cSldViewPr>
      <p:cViewPr varScale="1">
        <p:scale>
          <a:sx n="107" d="100"/>
          <a:sy n="107" d="100"/>
        </p:scale>
        <p:origin x="168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1FE0-9CCB-4334-90FB-2B50398D1C2F}" type="datetimeFigureOut">
              <a:rPr lang="ru-RU" smtClean="0"/>
              <a:t>28.08.2019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2492896"/>
            <a:ext cx="7992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С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836712"/>
            <a:ext cx="8675687" cy="3892550"/>
          </a:xfrm>
          <a:prstGeom prst="rect">
            <a:avLst/>
          </a:prstGeom>
          <a:solidFill>
            <a:schemeClr val="accent3">
              <a:lumMod val="40000"/>
              <a:lumOff val="60000"/>
              <a:alpha val="52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i="1" dirty="0" err="1" smtClean="0">
                <a:solidFill>
                  <a:srgbClr val="00B050"/>
                </a:solidFill>
                <a:latin typeface="Courier New" pitchFamily="49" charset="0"/>
              </a:rPr>
              <a:t>hello.c</a:t>
            </a:r>
            <a:endParaRPr lang="ru-RU" altLang="ru-RU" sz="22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//Пример программы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ru-RU" altLang="ru-RU" sz="2200" b="1" dirty="0" err="1">
                <a:solidFill>
                  <a:schemeClr val="tx1"/>
                </a:solidFill>
                <a:latin typeface="Courier New" pitchFamily="49" charset="0"/>
              </a:rPr>
              <a:t>include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 &lt;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</a:rPr>
              <a:t>printf</a:t>
            </a:r>
            <a:r>
              <a:rPr lang="en-US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Hello, world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!\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>
                <a:latin typeface="Courier New" pitchFamily="49" charset="0"/>
              </a:rPr>
              <a:t>)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9552" y="3140968"/>
            <a:ext cx="4536504" cy="504056"/>
          </a:xfrm>
          <a:prstGeom prst="rect">
            <a:avLst/>
          </a:prstGeom>
          <a:noFill/>
          <a:ln w="36000" cap="flat">
            <a:solidFill>
              <a:srgbClr val="33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7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11</a:t>
            </a:fld>
            <a:endParaRPr lang="ru-RU" altLang="ru-RU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836712"/>
            <a:ext cx="8675687" cy="3892550"/>
          </a:xfrm>
          <a:prstGeom prst="rect">
            <a:avLst/>
          </a:prstGeom>
          <a:solidFill>
            <a:schemeClr val="accent3">
              <a:lumMod val="40000"/>
              <a:lumOff val="60000"/>
              <a:alpha val="43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i="1" dirty="0" err="1" smtClean="0">
                <a:solidFill>
                  <a:srgbClr val="00B050"/>
                </a:solidFill>
                <a:latin typeface="Courier New" pitchFamily="49" charset="0"/>
              </a:rPr>
              <a:t>hello.c</a:t>
            </a:r>
            <a:endParaRPr lang="ru-RU" altLang="ru-RU" sz="22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//Пример программы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ru-RU" altLang="ru-RU" sz="2200" b="1" dirty="0" err="1">
                <a:solidFill>
                  <a:schemeClr val="tx1"/>
                </a:solidFill>
                <a:latin typeface="Courier New" pitchFamily="49" charset="0"/>
              </a:rPr>
              <a:t>include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 &lt;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</a:rPr>
              <a:t>printf</a:t>
            </a:r>
            <a:r>
              <a:rPr lang="en-US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Hello, world!\\n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>
                <a:latin typeface="Courier New" pitchFamily="49" charset="0"/>
              </a:rPr>
              <a:t>)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0;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39552" y="3645024"/>
            <a:ext cx="1800200" cy="360040"/>
          </a:xfrm>
          <a:prstGeom prst="rect">
            <a:avLst/>
          </a:prstGeom>
          <a:noFill/>
          <a:ln w="36000" cap="flat">
            <a:solidFill>
              <a:srgbClr val="33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8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12</a:t>
            </a:fld>
            <a:endParaRPr lang="ru-RU" alt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848872" cy="5938980"/>
          </a:xfrm>
          <a:prstGeom prst="rect">
            <a:avLst/>
          </a:prstGeom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971600" y="1052736"/>
            <a:ext cx="33843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Hello, world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ru-RU" altLang="ru-RU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2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356240"/>
            <a:ext cx="3896296" cy="336334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08" y="3097775"/>
            <a:ext cx="2664296" cy="2024865"/>
          </a:xfrm>
          <a:prstGeom prst="rect">
            <a:avLst/>
          </a:prstGeom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611560" y="0"/>
            <a:ext cx="79928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Сферы применения языка программирования С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/C++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30984" y="2886072"/>
            <a:ext cx="7992888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Заголовок 1"/>
          <p:cNvSpPr txBox="1">
            <a:spLocks/>
          </p:cNvSpPr>
          <p:nvPr/>
        </p:nvSpPr>
        <p:spPr>
          <a:xfrm>
            <a:off x="3779912" y="5027148"/>
            <a:ext cx="5040560" cy="1570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Микроконтроллеры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Сигнальные процессоры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цифровой обработки сигналов (ЦОС)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3500640" cy="39298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564906"/>
            <a:ext cx="2297680" cy="13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 txBox="1">
            <a:spLocks/>
          </p:cNvSpPr>
          <p:nvPr/>
        </p:nvSpPr>
        <p:spPr>
          <a:xfrm>
            <a:off x="323528" y="-12754"/>
            <a:ext cx="8496944" cy="6334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Стандарты языка С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8996" y="980728"/>
            <a:ext cx="8885004" cy="2862322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txBody>
          <a:bodyPr wrap="square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компилируемый статически типизированный язык программирования общего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в </a:t>
            </a:r>
            <a:r>
              <a:rPr lang="ru-RU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1972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году 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Разработчики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Деннис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Ритчи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Кен Томпсон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стандарт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C99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3889266"/>
            <a:ext cx="8928992" cy="2862322"/>
          </a:xfrm>
          <a:prstGeom prst="rect">
            <a:avLst/>
          </a:prstGeom>
          <a:solidFill>
            <a:srgbClr val="92D050">
              <a:alpha val="27000"/>
            </a:srgbClr>
          </a:solidFill>
        </p:spPr>
        <p:txBody>
          <a:bodyPr wrap="square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расширение (продолжение) языка С. Добавлена поддержка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объектно-ориентированного и обобщённого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многопоточности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в </a:t>
            </a:r>
            <a:r>
              <a:rPr lang="ru-RU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1983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году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Бьёрн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Страуструп</a:t>
            </a:r>
            <a:endParaRPr lang="ru-RU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стандарт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C++11</a:t>
            </a:r>
            <a:endParaRPr lang="ru-RU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699930" y="5353149"/>
            <a:ext cx="4253512" cy="584775"/>
          </a:xfrm>
          <a:prstGeom prst="rect">
            <a:avLst/>
          </a:prstGeom>
          <a:solidFill>
            <a:srgbClr val="00B0F0">
              <a:alpha val="41000"/>
            </a:srgbClr>
          </a:solidFill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*.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*.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endParaRPr lang="ru-RU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16016" y="2100897"/>
            <a:ext cx="4253512" cy="584775"/>
          </a:xfrm>
          <a:prstGeom prst="rect">
            <a:avLst/>
          </a:prstGeom>
          <a:solidFill>
            <a:srgbClr val="00B0F0">
              <a:alpha val="41000"/>
            </a:srgbClr>
          </a:solidFill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*.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*.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611560" y="0"/>
            <a:ext cx="799288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782763"/>
            <a:ext cx="3446462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59225" y="1052736"/>
            <a:ext cx="5005263" cy="453650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6000"/>
                </a:schemeClr>
              </a:gs>
              <a:gs pos="50000">
                <a:schemeClr val="accent1">
                  <a:tint val="44500"/>
                  <a:satMod val="160000"/>
                  <a:alpha val="36000"/>
                </a:schemeClr>
              </a:gs>
              <a:gs pos="100000">
                <a:schemeClr val="accent1">
                  <a:tint val="23500"/>
                  <a:satMod val="160000"/>
                  <a:alpha val="22000"/>
                </a:schemeClr>
              </a:gs>
            </a:gsLst>
            <a:lin ang="5400000" scaled="0"/>
          </a:gradFill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5150" indent="-457200" algn="l">
              <a:buClr>
                <a:srgbClr val="000080"/>
              </a:buClr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скорость выполнения</a:t>
            </a:r>
            <a:endParaRPr lang="en-US" alt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Clr>
                <a:srgbClr val="000080"/>
              </a:buClr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операциям низкого уровня</a:t>
            </a:r>
            <a:endParaRPr lang="en-US" alt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 algn="l">
              <a:buClr>
                <a:srgbClr val="000080"/>
              </a:buClr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Сложнее выполнить простые задачи</a:t>
            </a:r>
          </a:p>
          <a:p>
            <a:pPr marL="565150" indent="-457200" algn="l">
              <a:buClr>
                <a:srgbClr val="000080"/>
              </a:buClr>
              <a:buFont typeface="Arial" panose="020B0604020202020204" pitchFamily="34" charset="0"/>
              <a:buChar char="•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</a:pPr>
            <a:r>
              <a:rPr lang="ru-RU" alt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Проще выполнить сложные задачи</a:t>
            </a:r>
            <a:endParaRPr lang="ru-RU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организация программ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3128" y="836712"/>
            <a:ext cx="8565336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 и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565150" indent="-457200"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предопределённые и пользовательские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526116"/>
              </p:ext>
            </p:extLst>
          </p:nvPr>
        </p:nvGraphicFramePr>
        <p:xfrm>
          <a:off x="3860561" y="2204864"/>
          <a:ext cx="5283439" cy="3827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r:id="rId3" imgW="3849840" imgH="2369160" progId="">
                  <p:embed/>
                </p:oleObj>
              </mc:Choice>
              <mc:Fallback>
                <p:oleObj r:id="rId3" imgW="3849840" imgH="23691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561" y="2204864"/>
                        <a:ext cx="5283439" cy="38273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760177"/>
              </p:ext>
            </p:extLst>
          </p:nvPr>
        </p:nvGraphicFramePr>
        <p:xfrm>
          <a:off x="127524" y="2039329"/>
          <a:ext cx="4012428" cy="4774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Picture" r:id="rId5" imgW="2743200" imgH="3264480" progId="Word.Picture.8">
                  <p:embed/>
                </p:oleObj>
              </mc:Choice>
              <mc:Fallback>
                <p:oleObj name="Picture" r:id="rId5" imgW="2743200" imgH="3264480" progId="Word.Picture.8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24" y="2039329"/>
                        <a:ext cx="4012428" cy="4774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9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90332" y="836712"/>
            <a:ext cx="8675687" cy="3672408"/>
          </a:xfrm>
          <a:prstGeom prst="rect">
            <a:avLst/>
          </a:prstGeom>
          <a:solidFill>
            <a:schemeClr val="accent3">
              <a:lumMod val="40000"/>
              <a:lumOff val="60000"/>
              <a:alpha val="49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i="1" dirty="0" err="1" smtClean="0">
                <a:solidFill>
                  <a:srgbClr val="00B050"/>
                </a:solidFill>
                <a:latin typeface="Courier New" pitchFamily="49" charset="0"/>
              </a:rPr>
              <a:t>hello.c</a:t>
            </a:r>
            <a:endParaRPr lang="ru-RU" altLang="ru-RU" sz="22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//Пример программы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Hello, world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!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\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16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836712"/>
            <a:ext cx="8675687" cy="3892550"/>
          </a:xfrm>
          <a:prstGeom prst="rect">
            <a:avLst/>
          </a:prstGeom>
          <a:solidFill>
            <a:schemeClr val="accent3">
              <a:lumMod val="40000"/>
              <a:lumOff val="60000"/>
              <a:alpha val="52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i="1" dirty="0" err="1" smtClean="0">
                <a:solidFill>
                  <a:srgbClr val="00B050"/>
                </a:solidFill>
                <a:latin typeface="Courier New" pitchFamily="49" charset="0"/>
              </a:rPr>
              <a:t>hello.c</a:t>
            </a:r>
            <a:endParaRPr lang="ru-RU" altLang="ru-RU" sz="22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//Пример программы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&lt;</a:t>
            </a:r>
            <a:r>
              <a:rPr lang="en-US" altLang="ru-RU" sz="2200" b="1" dirty="0" err="1">
                <a:latin typeface="Courier New" pitchFamily="49" charset="0"/>
              </a:rPr>
              <a:t>stdio.h</a:t>
            </a:r>
            <a:r>
              <a:rPr lang="ru-RU" altLang="ru-RU" sz="22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</a:rPr>
              <a:t>printf</a:t>
            </a:r>
            <a:r>
              <a:rPr lang="en-US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latin typeface="Courier New" pitchFamily="49" charset="0"/>
              </a:rPr>
              <a:t>"</a:t>
            </a:r>
            <a:r>
              <a:rPr lang="en-US" altLang="ru-RU" sz="2200" b="1" dirty="0">
                <a:latin typeface="Courier New" pitchFamily="49" charset="0"/>
              </a:rPr>
              <a:t>Hello, world!\n</a:t>
            </a:r>
            <a:r>
              <a:rPr lang="ru-RU" altLang="ru-RU" sz="2200" b="1" dirty="0">
                <a:latin typeface="Courier New" pitchFamily="49" charset="0"/>
              </a:rPr>
              <a:t>“</a:t>
            </a:r>
            <a:r>
              <a:rPr lang="en-US" altLang="ru-RU" sz="2200" b="1" dirty="0">
                <a:latin typeface="Courier New" pitchFamily="49" charset="0"/>
              </a:rPr>
              <a:t>)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5900" y="836712"/>
            <a:ext cx="3600450" cy="755650"/>
          </a:xfrm>
          <a:prstGeom prst="rect">
            <a:avLst/>
          </a:prstGeom>
          <a:noFill/>
          <a:ln w="36000" cap="flat">
            <a:solidFill>
              <a:srgbClr val="33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78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836712"/>
            <a:ext cx="8675687" cy="3892550"/>
          </a:xfrm>
          <a:prstGeom prst="rect">
            <a:avLst/>
          </a:prstGeom>
          <a:solidFill>
            <a:schemeClr val="accent3">
              <a:lumMod val="40000"/>
              <a:lumOff val="60000"/>
              <a:alpha val="63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i="1" dirty="0" err="1" smtClean="0">
                <a:solidFill>
                  <a:srgbClr val="00B050"/>
                </a:solidFill>
                <a:latin typeface="Courier New" pitchFamily="49" charset="0"/>
              </a:rPr>
              <a:t>hello.c</a:t>
            </a:r>
            <a:endParaRPr lang="ru-RU" altLang="ru-RU" sz="22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//Пример программы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ru-RU" altLang="ru-RU" sz="2200" b="1" dirty="0" err="1">
                <a:solidFill>
                  <a:schemeClr val="tx1"/>
                </a:solidFill>
                <a:latin typeface="Courier New" pitchFamily="49" charset="0"/>
              </a:rPr>
              <a:t>include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 &lt;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</a:rPr>
              <a:t>printf</a:t>
            </a:r>
            <a:r>
              <a:rPr lang="en-US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Hello, world!\n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>
                <a:latin typeface="Courier New" pitchFamily="49" charset="0"/>
              </a:rPr>
              <a:t>)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1628800"/>
            <a:ext cx="3600450" cy="504056"/>
          </a:xfrm>
          <a:prstGeom prst="rect">
            <a:avLst/>
          </a:prstGeom>
          <a:noFill/>
          <a:ln w="36000" cap="flat">
            <a:solidFill>
              <a:srgbClr val="33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7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программы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9</a:t>
            </a:fld>
            <a:endParaRPr lang="ru-RU" altLang="ru-RU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79388" y="836712"/>
            <a:ext cx="8675687" cy="389255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i="1" dirty="0" err="1" smtClean="0">
                <a:solidFill>
                  <a:srgbClr val="00B050"/>
                </a:solidFill>
                <a:latin typeface="Courier New" pitchFamily="49" charset="0"/>
              </a:rPr>
              <a:t>hello.c</a:t>
            </a:r>
            <a:endParaRPr lang="ru-RU" altLang="ru-RU" sz="22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//Пример программы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#</a:t>
            </a:r>
            <a:r>
              <a:rPr lang="ru-RU" altLang="ru-RU" sz="2200" b="1" dirty="0" err="1">
                <a:solidFill>
                  <a:schemeClr val="tx1"/>
                </a:solidFill>
                <a:latin typeface="Courier New" pitchFamily="49" charset="0"/>
              </a:rPr>
              <a:t>include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 &lt;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dirty="0">
                <a:latin typeface="Courier New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</a:rPr>
              <a:t>printf</a:t>
            </a:r>
            <a:r>
              <a:rPr lang="en-US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Hello, world!\n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>
                <a:latin typeface="Courier New" pitchFamily="49" charset="0"/>
              </a:rPr>
              <a:t>)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9388" y="2420888"/>
            <a:ext cx="3600450" cy="792088"/>
          </a:xfrm>
          <a:prstGeom prst="rect">
            <a:avLst/>
          </a:prstGeom>
          <a:noFill/>
          <a:ln w="36000" cap="flat">
            <a:solidFill>
              <a:srgbClr val="33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79388" y="3960728"/>
            <a:ext cx="3600450" cy="504056"/>
          </a:xfrm>
          <a:prstGeom prst="rect">
            <a:avLst/>
          </a:prstGeom>
          <a:noFill/>
          <a:ln w="36000" cap="flat">
            <a:solidFill>
              <a:srgbClr val="33CC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</TotalTime>
  <Words>243</Words>
  <Application>Microsoft Office PowerPoint</Application>
  <PresentationFormat>Экран (4:3)</PresentationFormat>
  <Paragraphs>101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DejaVu Sans</vt:lpstr>
      <vt:lpstr>Times New Roman</vt:lpstr>
      <vt:lpstr>Тема Office</vt:lpstr>
      <vt:lpstr>Microsoft Word 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Балашова Д.М.</cp:lastModifiedBy>
  <cp:revision>91</cp:revision>
  <dcterms:created xsi:type="dcterms:W3CDTF">2016-08-27T09:50:41Z</dcterms:created>
  <dcterms:modified xsi:type="dcterms:W3CDTF">2019-08-28T14:32:07Z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