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70" r:id="rId8"/>
    <p:sldId id="263" r:id="rId9"/>
    <p:sldId id="264" r:id="rId10"/>
    <p:sldId id="265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Лекция 2</a:t>
            </a:r>
            <a:endParaRPr lang="ru-RU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4000" b="1" smtClean="0">
                <a:solidFill>
                  <a:schemeClr val="tx1"/>
                </a:solidFill>
              </a:rPr>
              <a:t>Алгоритмы</a:t>
            </a:r>
            <a:endParaRPr lang="ru-RU" sz="40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617549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Сокращенная команда ветвления:</a:t>
            </a:r>
          </a:p>
          <a:p>
            <a:pPr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7429" y="1241284"/>
            <a:ext cx="3690955" cy="3973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Прямоугольник 5"/>
          <p:cNvSpPr/>
          <p:nvPr/>
        </p:nvSpPr>
        <p:spPr>
          <a:xfrm>
            <a:off x="827584" y="1628800"/>
            <a:ext cx="20561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(x &gt; 0)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серия 1;</a:t>
            </a:r>
          </a:p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512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Цикл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последовательность действий, завершающаяся переходом при выполнении некоторого условия на первую команду этой группы.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Цикл с предусловием:</a:t>
            </a:r>
          </a:p>
          <a:p>
            <a:pPr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пока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условие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выполнять</a:t>
            </a:r>
          </a:p>
          <a:p>
            <a:pPr indent="19050"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серия</a:t>
            </a:r>
          </a:p>
          <a:p>
            <a:pPr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конец-цикл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Циклический алгоритм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5720" y="5000636"/>
            <a:ext cx="25003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for (x= -1;x &gt; 10; x++)</a:t>
            </a:r>
          </a:p>
          <a:p>
            <a:r>
              <a:rPr lang="en-US" sz="2000" b="1" smtClean="0"/>
              <a:t>{</a:t>
            </a:r>
          </a:p>
          <a:p>
            <a:r>
              <a:rPr lang="en-US" sz="2000" b="1" smtClean="0"/>
              <a:t>    </a:t>
            </a:r>
            <a:r>
              <a:rPr lang="ru-RU" sz="2000" b="1" smtClean="0"/>
              <a:t>операторы;</a:t>
            </a:r>
          </a:p>
          <a:p>
            <a:r>
              <a:rPr lang="en-US" sz="2000" b="1" smtClean="0"/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000364" y="5000636"/>
            <a:ext cx="1714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while (x &gt; 0)</a:t>
            </a:r>
          </a:p>
          <a:p>
            <a:r>
              <a:rPr lang="en-US" sz="2000" b="1" smtClean="0"/>
              <a:t>{</a:t>
            </a:r>
          </a:p>
          <a:p>
            <a:r>
              <a:rPr lang="en-US" sz="2000" b="1" smtClean="0"/>
              <a:t>    </a:t>
            </a:r>
            <a:r>
              <a:rPr lang="ru-RU" sz="2000" b="1" smtClean="0"/>
              <a:t>операторы;</a:t>
            </a:r>
          </a:p>
          <a:p>
            <a:r>
              <a:rPr lang="en-US" sz="2000" b="1" smtClean="0"/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052" y="2060848"/>
            <a:ext cx="4899788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Цикл 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– это последовательность действий, завершающаяся переходом при выполнении некоторого условия на первую команду этой группы.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Цикл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с постусловием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5725" indent="1905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выполнять</a:t>
            </a:r>
          </a:p>
          <a:p>
            <a:pPr marL="85725" indent="19050">
              <a:buNone/>
            </a:pP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серия</a:t>
            </a:r>
          </a:p>
          <a:p>
            <a:pPr marL="85725" indent="19050">
              <a:buNone/>
            </a:pP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пока </a:t>
            </a:r>
            <a:r>
              <a:rPr lang="ru-RU" sz="2000" i="1" dirty="0" smtClean="0">
                <a:latin typeface="Times New Roman" pitchFamily="18" charset="0"/>
                <a:cs typeface="Times New Roman" pitchFamily="18" charset="0"/>
              </a:rPr>
              <a:t>условие 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Циклический алгоритм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71472" y="4429132"/>
            <a:ext cx="17145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smtClean="0"/>
              <a:t>do</a:t>
            </a:r>
          </a:p>
          <a:p>
            <a:r>
              <a:rPr lang="en-US" sz="2000" b="1" smtClean="0"/>
              <a:t>{</a:t>
            </a:r>
          </a:p>
          <a:p>
            <a:r>
              <a:rPr lang="en-US" sz="2000" b="1" smtClean="0"/>
              <a:t>    </a:t>
            </a:r>
            <a:r>
              <a:rPr lang="ru-RU" sz="2000" b="1" smtClean="0"/>
              <a:t>операторы;</a:t>
            </a:r>
          </a:p>
          <a:p>
            <a:r>
              <a:rPr lang="en-US" sz="2000" b="1" smtClean="0"/>
              <a:t>}</a:t>
            </a:r>
            <a:endParaRPr lang="ru-RU" sz="2000" b="1" smtClean="0"/>
          </a:p>
          <a:p>
            <a:r>
              <a:rPr lang="en-US" sz="2000" b="1" smtClean="0"/>
              <a:t>while (x &gt; 0)</a:t>
            </a:r>
            <a:r>
              <a:rPr lang="ru-RU" sz="2000" b="1" smtClean="0"/>
              <a:t>;</a:t>
            </a:r>
            <a:endParaRPr lang="en-US" sz="2000" b="1" smtClean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988840"/>
            <a:ext cx="4112776" cy="4483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Циклы с предусловием и постусловием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68306" y="1571612"/>
            <a:ext cx="293219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72066" y="1571612"/>
            <a:ext cx="3151996" cy="4586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85804" y="474673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b="1" smtClean="0">
                <a:latin typeface="Times New Roman" pitchFamily="18" charset="0"/>
                <a:cs typeface="Times New Roman" pitchFamily="18" charset="0"/>
              </a:rPr>
              <a:t>Научиться разрабатывать алгоритмы решения задач – значит уметь выполнять следующее: </a:t>
            </a:r>
          </a:p>
          <a:p>
            <a:pPr marL="722313"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- постановка задачи; </a:t>
            </a:r>
          </a:p>
          <a:p>
            <a:pPr marL="722313"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- построение математической модели; </a:t>
            </a:r>
          </a:p>
          <a:p>
            <a:pPr marL="722313"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- планирование структуры данных; </a:t>
            </a:r>
          </a:p>
          <a:p>
            <a:pPr marL="722313"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- проектирование программы; </a:t>
            </a:r>
          </a:p>
          <a:p>
            <a:pPr marL="722313"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- тестирование проекта; </a:t>
            </a:r>
          </a:p>
          <a:p>
            <a:pPr marL="722313"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- кодирование; </a:t>
            </a:r>
          </a:p>
          <a:p>
            <a:pPr marL="722313"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- проверка программы; </a:t>
            </a:r>
          </a:p>
          <a:p>
            <a:pPr marL="722313">
              <a:buNone/>
            </a:pPr>
            <a:r>
              <a:rPr lang="ru-RU" smtClean="0">
                <a:latin typeface="Times New Roman" pitchFamily="18" charset="0"/>
                <a:cs typeface="Times New Roman" pitchFamily="18" charset="0"/>
              </a:rPr>
              <a:t>- составление документации. 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b="1" smtClean="0">
                <a:solidFill>
                  <a:schemeClr val="accent5">
                    <a:lumMod val="50000"/>
                  </a:schemeClr>
                </a:solidFill>
              </a:rPr>
              <a:t>Алгоритм – это ...</a:t>
            </a:r>
            <a:endParaRPr lang="ru-RU" b="1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35785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sz="3400" b="1" i="1" smtClean="0">
                <a:latin typeface="Times New Roman" pitchFamily="18" charset="0"/>
                <a:cs typeface="Times New Roman" pitchFamily="18" charset="0"/>
              </a:rPr>
              <a:t>Алгоритм – </a:t>
            </a:r>
            <a:r>
              <a:rPr lang="ru-RU" sz="3400" i="1" smtClean="0">
                <a:latin typeface="Times New Roman" pitchFamily="18" charset="0"/>
                <a:cs typeface="Times New Roman" pitchFamily="18" charset="0"/>
              </a:rPr>
              <a:t>это точная последовательность действий, которые необходимо совершить для решения задачи, однозначно определяемая исходными данными. </a:t>
            </a:r>
          </a:p>
          <a:p>
            <a:pPr marL="0" indent="0" algn="just">
              <a:buNone/>
            </a:pPr>
            <a:endParaRPr lang="ru-RU" sz="3400" b="1" i="1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ru-RU" sz="3400" b="1" i="1" smtClean="0">
                <a:latin typeface="Times New Roman" pitchFamily="18" charset="0"/>
                <a:cs typeface="Times New Roman" pitchFamily="18" charset="0"/>
              </a:rPr>
              <a:t>Характеристики алгоритма: </a:t>
            </a:r>
          </a:p>
          <a:p>
            <a:pPr indent="-160338" algn="just">
              <a:buNone/>
            </a:pPr>
            <a:r>
              <a:rPr lang="ru-RU" sz="340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400" b="1" smtClean="0">
                <a:latin typeface="Times New Roman" pitchFamily="18" charset="0"/>
                <a:cs typeface="Times New Roman" pitchFamily="18" charset="0"/>
              </a:rPr>
              <a:t>определенность</a:t>
            </a:r>
            <a:r>
              <a:rPr lang="ru-RU" sz="3400" smtClean="0">
                <a:latin typeface="Times New Roman" pitchFamily="18" charset="0"/>
                <a:cs typeface="Times New Roman" pitchFamily="18" charset="0"/>
              </a:rPr>
              <a:t> подразумевает предсказуемость результата при заданных исходных данных; </a:t>
            </a:r>
          </a:p>
          <a:p>
            <a:pPr indent="-160338" algn="just">
              <a:buNone/>
            </a:pPr>
            <a:r>
              <a:rPr lang="ru-RU" sz="340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400" b="1" smtClean="0">
                <a:latin typeface="Times New Roman" pitchFamily="18" charset="0"/>
                <a:cs typeface="Times New Roman" pitchFamily="18" charset="0"/>
              </a:rPr>
              <a:t>дискретность</a:t>
            </a:r>
            <a:r>
              <a:rPr lang="ru-RU" sz="3400" smtClean="0">
                <a:latin typeface="Times New Roman" pitchFamily="18" charset="0"/>
                <a:cs typeface="Times New Roman" pitchFamily="18" charset="0"/>
              </a:rPr>
              <a:t> означает возможность разделения алгоритма на отдельные элементарные действия; </a:t>
            </a:r>
          </a:p>
          <a:p>
            <a:pPr indent="-160338" algn="just">
              <a:buNone/>
            </a:pPr>
            <a:r>
              <a:rPr lang="ru-RU" sz="340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400" b="1" smtClean="0">
                <a:latin typeface="Times New Roman" pitchFamily="18" charset="0"/>
                <a:cs typeface="Times New Roman" pitchFamily="18" charset="0"/>
              </a:rPr>
              <a:t>результативность</a:t>
            </a:r>
            <a:r>
              <a:rPr lang="ru-RU" sz="3400" smtClean="0">
                <a:latin typeface="Times New Roman" pitchFamily="18" charset="0"/>
                <a:cs typeface="Times New Roman" pitchFamily="18" charset="0"/>
              </a:rPr>
              <a:t> означает, что через некоторое конечное число шагов алгоритм выдаст результат (цель достигнута, задача решена; цель недостижима, задача не имеет решения); </a:t>
            </a:r>
          </a:p>
          <a:p>
            <a:pPr indent="-160338" algn="just">
              <a:buNone/>
            </a:pPr>
            <a:r>
              <a:rPr lang="ru-RU" sz="3400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400" b="1" smtClean="0">
                <a:latin typeface="Times New Roman" pitchFamily="18" charset="0"/>
                <a:cs typeface="Times New Roman" pitchFamily="18" charset="0"/>
              </a:rPr>
              <a:t>массовость </a:t>
            </a:r>
            <a:r>
              <a:rPr lang="ru-RU" sz="3400" smtClean="0">
                <a:latin typeface="Times New Roman" pitchFamily="18" charset="0"/>
                <a:cs typeface="Times New Roman" pitchFamily="18" charset="0"/>
              </a:rPr>
              <a:t>предполагает, что алгоритм даст результат для любых исходных данных из некоторого их множества. 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ru-RU" sz="3600" b="1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Формы представления алгоритмов</a:t>
            </a:r>
            <a:endParaRPr lang="ru-RU" sz="3600" b="1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b="1" i="1" smtClean="0">
                <a:latin typeface="Times New Roman" pitchFamily="18" charset="0"/>
                <a:cs typeface="Times New Roman" pitchFamily="18" charset="0"/>
              </a:rPr>
              <a:t>Первая форма 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- словесное описание алгоритма решения задачи.</a:t>
            </a:r>
          </a:p>
          <a:p>
            <a:pPr marL="0" indent="0" algn="just">
              <a:buNone/>
            </a:pPr>
            <a:r>
              <a:rPr lang="ru-RU" sz="2800" b="1" i="1" smtClean="0">
                <a:latin typeface="Times New Roman" pitchFamily="18" charset="0"/>
                <a:cs typeface="Times New Roman" pitchFamily="18" charset="0"/>
              </a:rPr>
              <a:t>Вторая форма </a:t>
            </a:r>
            <a:r>
              <a:rPr lang="ru-RU" sz="2800" i="1" smtClean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представление алгоритма совокупностью математических формул.</a:t>
            </a:r>
          </a:p>
          <a:p>
            <a:pPr marL="0" indent="0" algn="just">
              <a:buNone/>
            </a:pPr>
            <a:r>
              <a:rPr lang="ru-RU" sz="2800" b="1" i="1" smtClean="0">
                <a:latin typeface="Times New Roman" pitchFamily="18" charset="0"/>
                <a:cs typeface="Times New Roman" pitchFamily="18" charset="0"/>
              </a:rPr>
              <a:t>Третья форма 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- запись алгоритма с использованием систем обозначений и правил, называемых псевдокодом (язык проектирования программ). </a:t>
            </a:r>
          </a:p>
          <a:p>
            <a:pPr marL="0" indent="0" algn="just">
              <a:buNone/>
            </a:pPr>
            <a:r>
              <a:rPr lang="ru-RU" sz="2800" b="1" i="1" smtClean="0">
                <a:latin typeface="Times New Roman" pitchFamily="18" charset="0"/>
                <a:cs typeface="Times New Roman" pitchFamily="18" charset="0"/>
              </a:rPr>
              <a:t>Четвертая форма </a:t>
            </a:r>
            <a:r>
              <a:rPr lang="ru-RU" sz="2800" smtClean="0">
                <a:latin typeface="Times New Roman" pitchFamily="18" charset="0"/>
                <a:cs typeface="Times New Roman" pitchFamily="18" charset="0"/>
              </a:rPr>
              <a:t>- графическая форма записи алгоритма, называемая блок- схемой </a:t>
            </a:r>
            <a:endParaRPr lang="ru-RU" sz="2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29289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Алгоритм в виде </a:t>
            </a:r>
            <a:r>
              <a:rPr lang="ru-RU" sz="4000" b="1" dirty="0" smtClean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блок-схемы</a:t>
            </a:r>
            <a:endParaRPr lang="ru-RU" sz="4000" b="1" dirty="0">
              <a:solidFill>
                <a:schemeClr val="accent5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25470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Базовые элементы блок-схемы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966762"/>
            <a:ext cx="2526057" cy="16129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809" y="1160686"/>
            <a:ext cx="1040888" cy="14732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104" y="3030262"/>
            <a:ext cx="2297569" cy="1549400"/>
          </a:xfrm>
          <a:prstGeom prst="rect">
            <a:avLst/>
          </a:prstGeom>
        </p:spPr>
      </p:pic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12472" y="1052736"/>
            <a:ext cx="2678382" cy="173990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912" y="1001936"/>
            <a:ext cx="2322957" cy="179070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6199" y="4093388"/>
            <a:ext cx="2513363" cy="1765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9781" y="1806600"/>
            <a:ext cx="2018307" cy="1473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0101" y="1628800"/>
            <a:ext cx="2170632" cy="16510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3757" y="4077072"/>
            <a:ext cx="2640300" cy="16891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101" y="4026272"/>
            <a:ext cx="2602219" cy="1739900"/>
          </a:xfrm>
          <a:prstGeom prst="rect">
            <a:avLst/>
          </a:prstGeom>
        </p:spPr>
      </p:pic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8706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Базовые элементы блок-схемы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5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54032"/>
          </a:xfrm>
        </p:spPr>
        <p:txBody>
          <a:bodyPr>
            <a:normAutofit/>
          </a:bodyPr>
          <a:lstStyle/>
          <a:p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Линейные алгоритм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908720"/>
            <a:ext cx="1872208" cy="58699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1556792"/>
            <a:ext cx="2424507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12605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Операции проверки условия: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&gt;, &lt; ,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≤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≥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, =,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≠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Простое условие: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х ≥ а</a:t>
            </a:r>
          </a:p>
          <a:p>
            <a:pPr>
              <a:buNone/>
            </a:pP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Сложное условие: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х ≥ 1 и х ≤ 3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х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&gt; -1  </a:t>
            </a: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x &lt; 0)</a:t>
            </a:r>
            <a:endParaRPr 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Полная команда ветвления:</a:t>
            </a:r>
          </a:p>
          <a:p>
            <a:pPr>
              <a:buNone/>
            </a:pPr>
            <a:endParaRPr lang="ru-RU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ru-RU" sz="2800" b="1" smtClean="0">
                <a:latin typeface="Times New Roman" pitchFamily="18" charset="0"/>
                <a:cs typeface="Times New Roman" pitchFamily="18" charset="0"/>
              </a:rPr>
              <a:t>Разветвляющийся алгоритм</a:t>
            </a:r>
            <a:endParaRPr lang="ru-RU" sz="2800" b="1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07706" y="2852936"/>
            <a:ext cx="4080718" cy="368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Прямоугольник 7"/>
          <p:cNvSpPr/>
          <p:nvPr/>
        </p:nvSpPr>
        <p:spPr>
          <a:xfrm>
            <a:off x="1331640" y="3356992"/>
            <a:ext cx="171449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if (x &gt; 0)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серия 1;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ru-RU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серия 2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386</Words>
  <Application>Microsoft Office PowerPoint</Application>
  <PresentationFormat>Экран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Тема Office</vt:lpstr>
      <vt:lpstr>Лекция 2</vt:lpstr>
      <vt:lpstr>Презентация PowerPoint</vt:lpstr>
      <vt:lpstr>Алгоритм – это ...</vt:lpstr>
      <vt:lpstr>Формы представления алгоритмов</vt:lpstr>
      <vt:lpstr>Презентация PowerPoint</vt:lpstr>
      <vt:lpstr>Базовые элементы блок-схемы</vt:lpstr>
      <vt:lpstr>Базовые элементы блок-схемы</vt:lpstr>
      <vt:lpstr>Линейные алгоритм</vt:lpstr>
      <vt:lpstr>Разветвляющийся алгоритм</vt:lpstr>
      <vt:lpstr>Презентация PowerPoint</vt:lpstr>
      <vt:lpstr>Циклический алгоритм</vt:lpstr>
      <vt:lpstr>Циклический алгоритм</vt:lpstr>
      <vt:lpstr>Циклы с предусловием и постусловием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2</dc:title>
  <cp:lastModifiedBy>smirnova</cp:lastModifiedBy>
  <cp:revision>94</cp:revision>
  <dcterms:modified xsi:type="dcterms:W3CDTF">2018-10-04T14:20:54Z</dcterms:modified>
</cp:coreProperties>
</file>