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  <p:sldId id="275" r:id="rId3"/>
    <p:sldId id="299" r:id="rId4"/>
    <p:sldId id="269" r:id="rId5"/>
    <p:sldId id="304" r:id="rId6"/>
    <p:sldId id="300" r:id="rId7"/>
    <p:sldId id="301" r:id="rId8"/>
    <p:sldId id="277" r:id="rId9"/>
    <p:sldId id="302" r:id="rId10"/>
    <p:sldId id="303" r:id="rId11"/>
    <p:sldId id="278" r:id="rId12"/>
    <p:sldId id="279" r:id="rId13"/>
    <p:sldId id="280" r:id="rId14"/>
    <p:sldId id="281" r:id="rId15"/>
    <p:sldId id="282" r:id="rId16"/>
    <p:sldId id="284" r:id="rId17"/>
    <p:sldId id="285" r:id="rId18"/>
    <p:sldId id="291" r:id="rId19"/>
    <p:sldId id="290" r:id="rId20"/>
    <p:sldId id="292" r:id="rId21"/>
    <p:sldId id="293" r:id="rId22"/>
    <p:sldId id="294" r:id="rId23"/>
    <p:sldId id="295" r:id="rId24"/>
    <p:sldId id="296" r:id="rId25"/>
    <p:sldId id="297" r:id="rId26"/>
    <p:sldId id="283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7980" autoAdjust="0"/>
  </p:normalViewPr>
  <p:slideViewPr>
    <p:cSldViewPr>
      <p:cViewPr varScale="1">
        <p:scale>
          <a:sx n="107" d="100"/>
          <a:sy n="107" d="100"/>
        </p:scale>
        <p:origin x="15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31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36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2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11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13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85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86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7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24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07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21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71FE0-9CCB-4334-90FB-2B50398D1C2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0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44624"/>
            <a:ext cx="871296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СИНТАКСИСА ЯЗЫКА С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442462"/>
              </p:ext>
            </p:extLst>
          </p:nvPr>
        </p:nvGraphicFramePr>
        <p:xfrm>
          <a:off x="2270385" y="1798950"/>
          <a:ext cx="4777626" cy="402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r:id="rId3" imgW="4034315" imgH="3414393" progId="LibreOffice.DrawDocument.1">
                  <p:embed/>
                </p:oleObj>
              </mc:Choice>
              <mc:Fallback>
                <p:oleObj r:id="rId3" imgW="4034315" imgH="3414393" progId="LibreOffice.DrawDocument.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385" y="1798950"/>
                        <a:ext cx="4777626" cy="4026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25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над переменными. Приоритет и порядок вычислений</a:t>
            </a:r>
            <a:endParaRPr lang="ru-RU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Высший приоритет: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вызов функции (при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функций);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- выбор элемента массива (при использовании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массивов);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- косвенный выбор элемента (при использовании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указателей);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- прямой выбор элемента (при использовании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951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Унарные операции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11</a:t>
            </a:fld>
            <a:endParaRPr lang="ru-RU" altLang="ru-RU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95288" y="1332210"/>
            <a:ext cx="8675687" cy="353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5479" rIns="90000" bIns="45000"/>
          <a:lstStyle>
            <a:lvl1pPr marL="755650" indent="-6477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</a:rPr>
              <a:t>!</a:t>
            </a:r>
            <a:r>
              <a:rPr lang="ru-RU" altLang="ru-RU" sz="2800" dirty="0"/>
              <a:t>	 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логическое отрицание (NOT).</a:t>
            </a: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</a:rPr>
              <a:t>~</a:t>
            </a:r>
            <a:r>
              <a:rPr lang="ru-RU" altLang="ru-RU" sz="2800" dirty="0"/>
              <a:t>	 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побитовая инверсия</a:t>
            </a: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</a:rPr>
              <a:t>–</a:t>
            </a:r>
            <a:r>
              <a:rPr lang="ru-RU" altLang="ru-RU" sz="2800" dirty="0"/>
              <a:t>	 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унарный минус.</a:t>
            </a: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</a:rPr>
              <a:t>++</a:t>
            </a:r>
            <a:r>
              <a:rPr lang="ru-RU" altLang="ru-RU" sz="2800" dirty="0"/>
              <a:t>	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на единицу.</a:t>
            </a: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i="1" dirty="0">
                <a:latin typeface="Courier New" pitchFamily="49" charset="0"/>
                <a:cs typeface="Courier New" pitchFamily="49" charset="0"/>
              </a:rPr>
              <a:t>––</a:t>
            </a:r>
            <a:r>
              <a:rPr lang="ru-RU" altLang="ru-RU" sz="2800" dirty="0"/>
              <a:t>	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на единицу</a:t>
            </a:r>
            <a:r>
              <a:rPr lang="ru-RU" altLang="ru-RU" sz="2800" dirty="0"/>
              <a:t>. </a:t>
            </a: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 err="1">
                <a:latin typeface="Courier New" pitchFamily="49" charset="0"/>
              </a:rPr>
              <a:t>sizeof</a:t>
            </a:r>
            <a:r>
              <a:rPr lang="ru-RU" altLang="ru-RU" sz="4000" b="1" dirty="0">
                <a:latin typeface="Courier New" pitchFamily="49" charset="0"/>
              </a:rPr>
              <a:t>()</a:t>
            </a:r>
            <a:r>
              <a:rPr lang="ru-RU" altLang="ru-RU" sz="2800" dirty="0"/>
              <a:t> 	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операнда в байтах. </a:t>
            </a:r>
          </a:p>
        </p:txBody>
      </p:sp>
    </p:spTree>
    <p:extLst>
      <p:ext uri="{BB962C8B-B14F-4D97-AF65-F5344CB8AC3E}">
        <p14:creationId xmlns:p14="http://schemas.microsoft.com/office/powerpoint/2010/main" val="5147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Математические операции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12</a:t>
            </a:fld>
            <a:endParaRPr lang="ru-RU" altLang="ru-RU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95288" y="900113"/>
            <a:ext cx="7920037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5479" rIns="90000" bIns="45000"/>
          <a:lstStyle>
            <a:lvl1pPr marL="755650" indent="-6477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</a:rPr>
              <a:t>*</a:t>
            </a:r>
            <a:r>
              <a:rPr lang="ru-RU" altLang="ru-RU" sz="2800" dirty="0"/>
              <a:t>	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умножение</a:t>
            </a: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</a:rPr>
              <a:t>/</a:t>
            </a:r>
            <a:r>
              <a:rPr lang="ru-RU" altLang="ru-RU" sz="2800" dirty="0"/>
              <a:t>	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деление</a:t>
            </a: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</a:rPr>
              <a:t>%</a:t>
            </a:r>
            <a:r>
              <a:rPr lang="ru-RU" altLang="ru-RU" sz="2800" dirty="0"/>
              <a:t>	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остатка от деления</a:t>
            </a: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</a:rPr>
              <a:t>+</a:t>
            </a:r>
            <a:r>
              <a:rPr lang="ru-RU" altLang="ru-RU" sz="2800" dirty="0"/>
              <a:t>	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бинарный плюс</a:t>
            </a: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ru-RU" altLang="ru-RU" sz="2800" dirty="0"/>
              <a:t>	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бинарный минус</a:t>
            </a: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</a:rPr>
              <a:t>&gt;&gt;</a:t>
            </a:r>
            <a:r>
              <a:rPr lang="ru-RU" altLang="ru-RU" sz="2800" dirty="0"/>
              <a:t> 	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побитовый сдвиг вправо</a:t>
            </a: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</a:rPr>
              <a:t>&lt;&lt;</a:t>
            </a:r>
            <a:r>
              <a:rPr lang="ru-RU" altLang="ru-RU" sz="2800" dirty="0"/>
              <a:t> 	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побитовый сдвиг влево</a:t>
            </a:r>
          </a:p>
        </p:txBody>
      </p:sp>
    </p:spTree>
    <p:extLst>
      <p:ext uri="{BB962C8B-B14F-4D97-AF65-F5344CB8AC3E}">
        <p14:creationId xmlns:p14="http://schemas.microsoft.com/office/powerpoint/2010/main" val="8612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сравнения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13</a:t>
            </a:fld>
            <a:endParaRPr lang="ru-RU" altLang="ru-RU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95288" y="900113"/>
            <a:ext cx="7920037" cy="353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5479" rIns="90000" bIns="45000"/>
          <a:lstStyle>
            <a:lvl1pPr marL="755650" indent="-6477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</a:rPr>
              <a:t>&lt;</a:t>
            </a:r>
            <a:r>
              <a:rPr lang="ru-RU" altLang="ru-RU" sz="2800" dirty="0"/>
              <a:t>	 </a:t>
            </a:r>
            <a:r>
              <a:rPr lang="en-US" altLang="ru-RU" sz="2800" dirty="0" smtClean="0"/>
              <a:t>		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меньше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</a:rPr>
              <a:t>&lt;=</a:t>
            </a:r>
            <a:r>
              <a:rPr lang="ru-RU" altLang="ru-RU" sz="2800" dirty="0"/>
              <a:t>	</a:t>
            </a:r>
            <a:r>
              <a:rPr lang="en-US" altLang="ru-RU" sz="2800" dirty="0" smtClean="0"/>
              <a:t>	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меньше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равно</a:t>
            </a: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</a:rPr>
              <a:t>&gt;</a:t>
            </a:r>
            <a:r>
              <a:rPr lang="ru-RU" altLang="ru-RU" sz="2800" dirty="0"/>
              <a:t>	 </a:t>
            </a:r>
            <a:r>
              <a:rPr lang="en-US" altLang="ru-RU" sz="2800" dirty="0" smtClean="0"/>
              <a:t>		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</a:rPr>
              <a:t>&gt;=</a:t>
            </a:r>
            <a:r>
              <a:rPr lang="ru-RU" altLang="ru-RU" sz="2800" dirty="0"/>
              <a:t>	 </a:t>
            </a:r>
            <a:r>
              <a:rPr lang="en-US" altLang="ru-RU" sz="2800" dirty="0" smtClean="0"/>
              <a:t>	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равно</a:t>
            </a: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ru-RU" altLang="ru-RU" sz="2800" dirty="0"/>
              <a:t>	</a:t>
            </a:r>
            <a:r>
              <a:rPr lang="en-US" altLang="ru-RU" sz="2800" dirty="0" smtClean="0"/>
              <a:t>	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</a:rPr>
              <a:t>!=</a:t>
            </a:r>
            <a:r>
              <a:rPr lang="ru-RU" altLang="ru-RU" sz="2800" dirty="0"/>
              <a:t> 	</a:t>
            </a:r>
            <a:r>
              <a:rPr lang="en-US" altLang="ru-RU" sz="2800" dirty="0" smtClean="0"/>
              <a:t>	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31800" y="5013176"/>
            <a:ext cx="80994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700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sz="3600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выражений является</a:t>
            </a:r>
            <a:br>
              <a:rPr lang="ru-RU" altLang="ru-RU" sz="3600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360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истина</a:t>
            </a:r>
            <a:r>
              <a:rPr lang="en-US" altLang="ru-RU" sz="360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3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ru-RU" sz="360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360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altLang="ru-RU" sz="360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ложь</a:t>
            </a:r>
            <a:r>
              <a:rPr lang="en-US" altLang="ru-RU" sz="360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3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ru-RU" sz="3600" dirty="0" smtClean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3600" dirty="0">
              <a:solidFill>
                <a:srgbClr val="0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присваивания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14</a:t>
            </a:fld>
            <a:endParaRPr lang="ru-RU" altLang="ru-RU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253936" y="908720"/>
            <a:ext cx="7272337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5479" rIns="90000" bIns="45000"/>
          <a:lstStyle>
            <a:lvl1pPr marL="755650" indent="-6477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</a:rPr>
              <a:t>=</a:t>
            </a:r>
            <a:r>
              <a:rPr lang="ru-RU" altLang="ru-RU" sz="2800" dirty="0"/>
              <a:t>	        </a:t>
            </a:r>
            <a:r>
              <a:rPr lang="en-US" altLang="ru-RU" sz="2800" dirty="0" smtClean="0"/>
              <a:t>		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простое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присваивание</a:t>
            </a: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</a:rPr>
              <a:t>*=</a:t>
            </a:r>
            <a:r>
              <a:rPr lang="ru-RU" altLang="ru-RU" sz="2800" dirty="0"/>
              <a:t>	   </a:t>
            </a:r>
            <a:r>
              <a:rPr lang="en-US" altLang="ru-RU" sz="2800" dirty="0" smtClean="0"/>
              <a:t>		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присвоить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произведение</a:t>
            </a: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</a:rPr>
              <a:t>/=</a:t>
            </a:r>
            <a:r>
              <a:rPr lang="ru-RU" altLang="ru-RU" sz="2800" dirty="0"/>
              <a:t>	   </a:t>
            </a:r>
            <a:r>
              <a:rPr lang="en-US" altLang="ru-RU" sz="2800" dirty="0" smtClean="0"/>
              <a:t>		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присвоить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частное</a:t>
            </a: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  <a:cs typeface="Courier New" pitchFamily="49" charset="0"/>
              </a:rPr>
              <a:t>%=</a:t>
            </a:r>
            <a:r>
              <a:rPr lang="ru-RU" altLang="ru-RU" sz="2800" dirty="0"/>
              <a:t>	   </a:t>
            </a:r>
            <a:r>
              <a:rPr lang="en-US" altLang="ru-RU" sz="2800" dirty="0" smtClean="0"/>
              <a:t>		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присвоить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остаток от деления</a:t>
            </a: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</a:rPr>
              <a:t>+=</a:t>
            </a:r>
            <a:r>
              <a:rPr lang="ru-RU" altLang="ru-RU" sz="2800" dirty="0"/>
              <a:t> 	   </a:t>
            </a:r>
            <a:r>
              <a:rPr lang="en-US" altLang="ru-RU" sz="2800" dirty="0" smtClean="0"/>
              <a:t>		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присвоить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сумму</a:t>
            </a: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ru-RU" altLang="ru-RU" sz="4000" b="1" dirty="0">
                <a:latin typeface="Courier New" pitchFamily="49" charset="0"/>
              </a:rPr>
              <a:t>=</a:t>
            </a:r>
            <a:r>
              <a:rPr lang="ru-RU" altLang="ru-RU" sz="2800" dirty="0"/>
              <a:t> 	   </a:t>
            </a:r>
            <a:r>
              <a:rPr lang="en-US" altLang="ru-RU" sz="2800" dirty="0" smtClean="0"/>
              <a:t>		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присвоить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разность</a:t>
            </a: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ru-RU" altLang="ru-RU" sz="4000" b="1" dirty="0">
                <a:latin typeface="Courier New" pitchFamily="49" charset="0"/>
              </a:rPr>
              <a:t>=</a:t>
            </a:r>
            <a:r>
              <a:rPr lang="ru-RU" altLang="ru-RU" sz="4000" b="1" i="1" dirty="0">
                <a:latin typeface="Courier New" pitchFamily="49" charset="0"/>
              </a:rPr>
              <a:t> </a:t>
            </a:r>
            <a:r>
              <a:rPr lang="en-US" altLang="ru-RU" sz="4000" b="1" i="1" dirty="0" smtClean="0">
                <a:latin typeface="Courier New" pitchFamily="49" charset="0"/>
              </a:rPr>
              <a:t>		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присвоить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сдвинутое влево</a:t>
            </a: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ru-RU" altLang="ru-RU" sz="4000" b="1" dirty="0">
                <a:latin typeface="Courier New" pitchFamily="49" charset="0"/>
              </a:rPr>
              <a:t>=</a:t>
            </a:r>
            <a:r>
              <a:rPr lang="ru-RU" altLang="ru-RU" sz="4000" b="1" i="1" dirty="0">
                <a:latin typeface="Courier New" pitchFamily="49" charset="0"/>
              </a:rPr>
              <a:t> </a:t>
            </a:r>
            <a:r>
              <a:rPr lang="en-US" altLang="ru-RU" sz="4000" b="1" i="1" dirty="0" smtClean="0">
                <a:latin typeface="Courier New" pitchFamily="49" charset="0"/>
              </a:rPr>
              <a:t>		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присвоить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сдвинутое вправо</a:t>
            </a:r>
          </a:p>
        </p:txBody>
      </p:sp>
    </p:spTree>
    <p:extLst>
      <p:ext uri="{BB962C8B-B14F-4D97-AF65-F5344CB8AC3E}">
        <p14:creationId xmlns:p14="http://schemas.microsoft.com/office/powerpoint/2010/main" val="337878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Логические операции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15</a:t>
            </a:fld>
            <a:endParaRPr lang="ru-RU" altLang="ru-RU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99617" y="908720"/>
            <a:ext cx="8496944" cy="553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5479" rIns="90000" bIns="45000"/>
          <a:lstStyle>
            <a:lvl1pPr marL="755650" indent="-6477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 smtClean="0">
                <a:latin typeface="Courier New" pitchFamily="49" charset="0"/>
              </a:rPr>
              <a:t>&amp; </a:t>
            </a:r>
            <a:r>
              <a:rPr lang="ru-RU" altLang="ru-RU" sz="2800" dirty="0"/>
              <a:t>	</a:t>
            </a:r>
            <a:r>
              <a:rPr lang="en-US" altLang="ru-RU" sz="2800" dirty="0" smtClean="0"/>
              <a:t>	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побитовое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(AND)</a:t>
            </a: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 smtClean="0">
                <a:latin typeface="Courier New" pitchFamily="49" charset="0"/>
              </a:rPr>
              <a:t>^ </a:t>
            </a:r>
            <a:r>
              <a:rPr lang="ru-RU" altLang="ru-RU" sz="2800" dirty="0"/>
              <a:t>	</a:t>
            </a:r>
            <a:r>
              <a:rPr lang="en-US" altLang="ru-RU" sz="2800" dirty="0" smtClean="0"/>
              <a:t>	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побитовое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исключающее ИЛИ (XOR)</a:t>
            </a: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 smtClean="0">
                <a:latin typeface="Courier New" pitchFamily="49" charset="0"/>
              </a:rPr>
              <a:t>|</a:t>
            </a:r>
            <a:r>
              <a:rPr lang="ru-RU" altLang="ru-RU" sz="4000" b="1" i="1" dirty="0" smtClean="0">
                <a:latin typeface="Courier New" pitchFamily="49" charset="0"/>
              </a:rPr>
              <a:t> </a:t>
            </a:r>
            <a:r>
              <a:rPr lang="ru-RU" altLang="ru-RU" sz="2800" dirty="0"/>
              <a:t>	</a:t>
            </a:r>
            <a:r>
              <a:rPr lang="en-US" altLang="ru-RU" sz="2800" dirty="0" smtClean="0"/>
              <a:t>	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побитовое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(OR)</a:t>
            </a: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 smtClean="0">
                <a:latin typeface="Courier New" pitchFamily="49" charset="0"/>
              </a:rPr>
              <a:t>&amp;&amp;</a:t>
            </a:r>
            <a:r>
              <a:rPr lang="ru-RU" altLang="ru-RU" sz="4000" b="1" i="1" dirty="0" smtClean="0">
                <a:latin typeface="Courier New" pitchFamily="49" charset="0"/>
              </a:rPr>
              <a:t> </a:t>
            </a:r>
            <a:r>
              <a:rPr lang="ru-RU" altLang="ru-RU" sz="2800" dirty="0"/>
              <a:t>	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логическое И (AND)</a:t>
            </a: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dirty="0" smtClean="0">
                <a:latin typeface="Courier New" pitchFamily="49" charset="0"/>
              </a:rPr>
              <a:t>||</a:t>
            </a:r>
            <a:r>
              <a:rPr lang="ru-RU" altLang="ru-RU" sz="4000" b="1" i="1" dirty="0" smtClean="0">
                <a:latin typeface="Courier New" pitchFamily="49" charset="0"/>
              </a:rPr>
              <a:t> </a:t>
            </a:r>
            <a:r>
              <a:rPr lang="ru-RU" altLang="ru-RU" sz="2800" dirty="0"/>
              <a:t>	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логическое ИЛИ (OR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2800" b="1" i="1" dirty="0" smtClean="0">
                <a:latin typeface="Courier New" pitchFamily="49" charset="0"/>
                <a:cs typeface="Courier New" pitchFamily="49" charset="0"/>
              </a:rPr>
              <a:t>выражение1</a:t>
            </a:r>
            <a:r>
              <a:rPr lang="ru-RU" altLang="ru-RU" sz="40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altLang="ru-RU" sz="2800" b="1" i="1" dirty="0">
                <a:latin typeface="Courier New" pitchFamily="49" charset="0"/>
                <a:cs typeface="Courier New" pitchFamily="49" charset="0"/>
              </a:rPr>
              <a:t>? выражение2 : </a:t>
            </a:r>
            <a:r>
              <a:rPr lang="ru-RU" altLang="ru-RU" sz="2800" b="1" i="1" dirty="0" smtClean="0">
                <a:latin typeface="Courier New" pitchFamily="49" charset="0"/>
                <a:cs typeface="Courier New" pitchFamily="49" charset="0"/>
              </a:rPr>
              <a:t>выражение3</a:t>
            </a:r>
            <a:endParaRPr lang="ru-RU" altLang="ru-RU" sz="2800" dirty="0" smtClean="0"/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условное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выражение (тернарная операция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endParaRPr lang="ru-RU" altLang="ru-RU" sz="2800" dirty="0"/>
          </a:p>
          <a:p>
            <a:pPr marL="107950" indent="0">
              <a:lnSpc>
                <a:spcPct val="94000"/>
              </a:lnSpc>
              <a:buClr>
                <a:srgbClr val="000080"/>
              </a:buClr>
            </a:pPr>
            <a:r>
              <a:rPr lang="ru-RU" altLang="ru-RU" sz="4000" b="1" i="1" dirty="0">
                <a:latin typeface="Courier New" pitchFamily="49" charset="0"/>
              </a:rPr>
              <a:t> ,</a:t>
            </a:r>
            <a:r>
              <a:rPr lang="ru-RU" altLang="ru-RU" sz="2800" dirty="0"/>
              <a:t> </a:t>
            </a:r>
            <a:r>
              <a:rPr lang="ru-RU" altLang="ru-RU" sz="2800" dirty="0" smtClean="0"/>
              <a:t> </a:t>
            </a:r>
            <a:r>
              <a:rPr lang="en-US" altLang="ru-RU" sz="2800" dirty="0" smtClean="0"/>
              <a:t>	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последовательное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</a:t>
            </a:r>
          </a:p>
        </p:txBody>
      </p:sp>
    </p:spTree>
    <p:extLst>
      <p:ext uri="{BB962C8B-B14F-4D97-AF65-F5344CB8AC3E}">
        <p14:creationId xmlns:p14="http://schemas.microsoft.com/office/powerpoint/2010/main" val="20606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16</a:t>
            </a:fld>
            <a:endParaRPr lang="ru-RU" altLang="ru-RU"/>
          </a:p>
        </p:txBody>
      </p:sp>
      <p:sp>
        <p:nvSpPr>
          <p:cNvPr id="8" name="Номер слайда 4"/>
          <p:cNvSpPr txBox="1">
            <a:spLocks/>
          </p:cNvSpPr>
          <p:nvPr/>
        </p:nvSpPr>
        <p:spPr>
          <a:xfrm>
            <a:off x="7515225" y="7199313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E944C3-579F-4094-962B-B16662B816EE}" type="slidenum">
              <a:rPr lang="ru-RU" altLang="ru-RU" smtClean="0"/>
              <a:pPr/>
              <a:t>16</a:t>
            </a:fld>
            <a:endParaRPr lang="ru-RU" altLang="ru-RU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21256" y="714533"/>
            <a:ext cx="8578075" cy="547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 marL="8636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565150" indent="-4572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 перевода температуры из 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градусов по Цельсию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градусы по Фаренгейту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(стандартный поток ввода):</a:t>
            </a:r>
          </a:p>
          <a:p>
            <a:pPr lvl="1">
              <a:buClr>
                <a:srgbClr val="000080"/>
              </a:buClr>
              <a:buSzPct val="90000"/>
              <a:buFont typeface="Times New Roman" pitchFamily="16" charset="0"/>
              <a:buChar char="●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температуры 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градусах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Цельсию Преобразование выполняется по известной формуле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7950" indent="0">
              <a:buClr>
                <a:srgbClr val="000080"/>
              </a:buClr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Вычисленное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должно выдаваться на стандартное устройство вывода (на дисплей).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799476"/>
              </p:ext>
            </p:extLst>
          </p:nvPr>
        </p:nvGraphicFramePr>
        <p:xfrm>
          <a:off x="3063748" y="2924944"/>
          <a:ext cx="2370607" cy="836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Формула" r:id="rId3" imgW="1206360" imgH="444240" progId="Equation.3">
                  <p:embed/>
                </p:oleObj>
              </mc:Choice>
              <mc:Fallback>
                <p:oleObj name="Формула" r:id="rId3" imgW="1206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748" y="2924944"/>
                        <a:ext cx="2370607" cy="83686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76" y="4740981"/>
            <a:ext cx="1828753" cy="1759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275856" y="5294299"/>
            <a:ext cx="2124075" cy="782662"/>
          </a:xfrm>
          <a:prstGeom prst="rightArrow">
            <a:avLst>
              <a:gd name="adj1" fmla="val 50000"/>
              <a:gd name="adj2" fmla="val 56695"/>
            </a:avLst>
          </a:prstGeom>
          <a:solidFill>
            <a:srgbClr val="CC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3" y="4740980"/>
            <a:ext cx="1977208" cy="1901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123728" y="5830093"/>
            <a:ext cx="749300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040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ru-RU" altLang="ru-RU" sz="4000" b="1" dirty="0">
                <a:latin typeface="Times New Roman" pitchFamily="16" charset="0"/>
                <a:cs typeface="Arial" charset="0"/>
              </a:rPr>
              <a:t>°</a:t>
            </a:r>
            <a:r>
              <a:rPr lang="ru-RU" altLang="ru-RU" sz="4000" b="1" dirty="0">
                <a:latin typeface="Times New Roman" pitchFamily="16" charset="0"/>
              </a:rPr>
              <a:t>C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712086" y="5830092"/>
            <a:ext cx="692150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040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ru-RU" altLang="ru-RU" sz="4000" b="1" dirty="0">
                <a:latin typeface="Times New Roman" pitchFamily="16" charset="0"/>
                <a:cs typeface="Arial" charset="0"/>
              </a:rPr>
              <a:t>°F</a:t>
            </a:r>
          </a:p>
        </p:txBody>
      </p:sp>
    </p:spTree>
    <p:extLst>
      <p:ext uri="{BB962C8B-B14F-4D97-AF65-F5344CB8AC3E}">
        <p14:creationId xmlns:p14="http://schemas.microsoft.com/office/powerpoint/2010/main" val="18624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17</a:t>
            </a:fld>
            <a:endParaRPr lang="ru-RU" altLang="ru-RU"/>
          </a:p>
        </p:txBody>
      </p:sp>
      <p:sp>
        <p:nvSpPr>
          <p:cNvPr id="8" name="Номер слайда 4"/>
          <p:cNvSpPr txBox="1">
            <a:spLocks/>
          </p:cNvSpPr>
          <p:nvPr/>
        </p:nvSpPr>
        <p:spPr>
          <a:xfrm>
            <a:off x="7515225" y="7199313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E944C3-579F-4094-962B-B16662B816EE}" type="slidenum">
              <a:rPr lang="ru-RU" altLang="ru-RU" smtClean="0"/>
              <a:pPr/>
              <a:t>17</a:t>
            </a:fld>
            <a:endParaRPr lang="ru-RU" altLang="ru-RU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79388" y="900113"/>
            <a:ext cx="8675687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i="1" dirty="0">
                <a:latin typeface="Courier New" pitchFamily="49" charset="0"/>
              </a:rPr>
              <a:t>//</a:t>
            </a:r>
            <a:r>
              <a:rPr lang="ru-RU" altLang="ru-RU" sz="2200" i="1" dirty="0" err="1" smtClean="0">
                <a:latin typeface="Courier New" pitchFamily="49" charset="0"/>
              </a:rPr>
              <a:t>temperature.c</a:t>
            </a:r>
            <a:endParaRPr lang="ru-RU" altLang="ru-RU" sz="2200" i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i="1" dirty="0">
                <a:latin typeface="Courier New" pitchFamily="49" charset="0"/>
              </a:rPr>
              <a:t>//Перевод из Цельсий в Фаренгейты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ru-RU" altLang="ru-RU" sz="2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18</a:t>
            </a:fld>
            <a:endParaRPr lang="ru-RU" altLang="ru-RU"/>
          </a:p>
        </p:txBody>
      </p:sp>
      <p:sp>
        <p:nvSpPr>
          <p:cNvPr id="8" name="Номер слайда 4"/>
          <p:cNvSpPr txBox="1">
            <a:spLocks/>
          </p:cNvSpPr>
          <p:nvPr/>
        </p:nvSpPr>
        <p:spPr>
          <a:xfrm>
            <a:off x="7515225" y="7199313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E944C3-579F-4094-962B-B16662B816EE}" type="slidenum">
              <a:rPr lang="ru-RU" altLang="ru-RU" smtClean="0"/>
              <a:pPr/>
              <a:t>18</a:t>
            </a:fld>
            <a:endParaRPr lang="ru-RU" altLang="ru-RU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79388" y="900113"/>
            <a:ext cx="8675687" cy="137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i="1" dirty="0">
                <a:latin typeface="Courier New" pitchFamily="49" charset="0"/>
              </a:rPr>
              <a:t>//</a:t>
            </a:r>
            <a:r>
              <a:rPr lang="ru-RU" altLang="ru-RU" sz="2200" i="1" dirty="0" err="1" smtClean="0">
                <a:latin typeface="Courier New" pitchFamily="49" charset="0"/>
              </a:rPr>
              <a:t>temperature.c</a:t>
            </a:r>
            <a:endParaRPr lang="ru-RU" altLang="ru-RU" sz="2200" i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i="1" dirty="0">
                <a:latin typeface="Courier New" pitchFamily="49" charset="0"/>
              </a:rPr>
              <a:t>//Перевод из Цельсий в Фаренгейты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b="1" dirty="0" smtClean="0">
                <a:latin typeface="Courier New" pitchFamily="49" charset="0"/>
              </a:rPr>
              <a:t>#include &lt;</a:t>
            </a:r>
            <a:r>
              <a:rPr lang="en-US" altLang="ru-RU" sz="2200" b="1" dirty="0" err="1" smtClean="0">
                <a:latin typeface="Courier New" pitchFamily="49" charset="0"/>
              </a:rPr>
              <a:t>stdio.h</a:t>
            </a:r>
            <a:r>
              <a:rPr lang="en-US" altLang="ru-RU" sz="2200" b="1" dirty="0" smtClean="0">
                <a:latin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7723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19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19</a:t>
            </a:fld>
            <a:endParaRPr lang="ru-RU" altLang="ru-RU"/>
          </a:p>
        </p:txBody>
      </p:sp>
      <p:sp>
        <p:nvSpPr>
          <p:cNvPr id="8" name="Номер слайда 4"/>
          <p:cNvSpPr txBox="1">
            <a:spLocks/>
          </p:cNvSpPr>
          <p:nvPr/>
        </p:nvSpPr>
        <p:spPr>
          <a:xfrm>
            <a:off x="7515225" y="7199313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E944C3-579F-4094-962B-B16662B816EE}" type="slidenum">
              <a:rPr lang="ru-RU" altLang="ru-RU" smtClean="0"/>
              <a:pPr/>
              <a:t>19</a:t>
            </a:fld>
            <a:endParaRPr lang="ru-RU" altLang="ru-RU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79388" y="900113"/>
            <a:ext cx="8675687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i="1" dirty="0">
                <a:latin typeface="Courier New" pitchFamily="49" charset="0"/>
              </a:rPr>
              <a:t>//</a:t>
            </a:r>
            <a:r>
              <a:rPr lang="ru-RU" altLang="ru-RU" sz="2200" i="1" dirty="0" err="1" smtClean="0">
                <a:latin typeface="Courier New" pitchFamily="49" charset="0"/>
              </a:rPr>
              <a:t>temperature.c</a:t>
            </a:r>
            <a:endParaRPr lang="ru-RU" altLang="ru-RU" sz="2200" i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i="1" dirty="0">
                <a:latin typeface="Courier New" pitchFamily="49" charset="0"/>
              </a:rPr>
              <a:t>//Перевод из Цельсий в Фаренгейты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dirty="0" smtClean="0">
                <a:latin typeface="Courier New" pitchFamily="49" charset="0"/>
              </a:rPr>
              <a:t>#include &lt;</a:t>
            </a:r>
            <a:r>
              <a:rPr lang="en-US" altLang="ru-RU" sz="2200" dirty="0" err="1" smtClean="0">
                <a:latin typeface="Courier New" pitchFamily="49" charset="0"/>
              </a:rPr>
              <a:t>stdio.h</a:t>
            </a:r>
            <a:r>
              <a:rPr lang="en-US" altLang="ru-RU" sz="22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en-US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 err="1"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main</a:t>
            </a:r>
            <a:r>
              <a:rPr lang="ru-RU" altLang="ru-RU" sz="2200" b="1" dirty="0">
                <a:latin typeface="Courier New" pitchFamily="49" charset="0"/>
              </a:rPr>
              <a:t>()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{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ru-RU" altLang="ru-RU" sz="2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3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41375" y="-12328"/>
            <a:ext cx="853244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Именование имен и переменных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05835" y="764704"/>
            <a:ext cx="5446285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 marL="8636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565150" indent="-4572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 состоит из:</a:t>
            </a:r>
          </a:p>
          <a:p>
            <a:pPr lvl="1">
              <a:buClr>
                <a:srgbClr val="000080"/>
              </a:buClr>
              <a:buSzPct val="90000"/>
              <a:buFont typeface="Times New Roman" pitchFamily="16" charset="0"/>
              <a:buChar char="●"/>
            </a:pPr>
            <a:r>
              <a:rPr lang="ru-RU" alt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латинских букв;</a:t>
            </a:r>
          </a:p>
          <a:p>
            <a:pPr lvl="1">
              <a:buClr>
                <a:srgbClr val="000080"/>
              </a:buClr>
              <a:buSzPct val="90000"/>
              <a:buFont typeface="Times New Roman" pitchFamily="16" charset="0"/>
              <a:buChar char="●"/>
            </a:pPr>
            <a:r>
              <a:rPr lang="ru-RU" alt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цифр;</a:t>
            </a:r>
          </a:p>
          <a:p>
            <a:pPr lvl="1">
              <a:buClr>
                <a:srgbClr val="000080"/>
              </a:buClr>
              <a:buSzPct val="90000"/>
              <a:buFont typeface="Times New Roman" pitchFamily="16" charset="0"/>
              <a:buChar char="●"/>
            </a:pPr>
            <a:r>
              <a:rPr lang="ru-RU" alt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символа подчёркивания _</a:t>
            </a:r>
          </a:p>
          <a:p>
            <a:pPr marL="565150" indent="-4572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Имя </a:t>
            </a:r>
            <a:r>
              <a:rPr lang="ru-RU" alt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может начинаться с цифры</a:t>
            </a:r>
          </a:p>
          <a:p>
            <a:pPr marL="565150" indent="-4572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Заглавные и строчные буквы различаются</a:t>
            </a:r>
          </a:p>
          <a:p>
            <a:pPr marL="565150" indent="-4572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Серьёзных ограничений на длину нет</a:t>
            </a:r>
          </a:p>
          <a:p>
            <a:pPr marL="565150" indent="-4572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alt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одержательные имена</a:t>
            </a:r>
            <a:endParaRPr lang="ru-RU" alt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717249" y="908720"/>
            <a:ext cx="3225798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3288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400" b="1" i="1" dirty="0" err="1">
                <a:latin typeface="Courier New" pitchFamily="49" charset="0"/>
              </a:rPr>
              <a:t>value</a:t>
            </a:r>
            <a:endParaRPr lang="ru-RU" altLang="ru-RU" sz="2400" b="1" i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i="1" dirty="0">
                <a:latin typeface="Courier New" pitchFamily="49" charset="0"/>
              </a:rPr>
              <a:t>m12</a:t>
            </a:r>
          </a:p>
          <a:p>
            <a:pPr>
              <a:lnSpc>
                <a:spcPct val="94000"/>
              </a:lnSpc>
            </a:pPr>
            <a:r>
              <a:rPr lang="ru-RU" altLang="ru-RU" sz="2400" b="1" i="1" dirty="0" err="1">
                <a:latin typeface="Courier New" pitchFamily="49" charset="0"/>
              </a:rPr>
              <a:t>Value</a:t>
            </a:r>
            <a:endParaRPr lang="ru-RU" altLang="ru-RU" sz="2400" b="1" i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i="1" dirty="0" err="1" smtClean="0">
                <a:solidFill>
                  <a:schemeClr val="tx1"/>
                </a:solidFill>
                <a:latin typeface="Courier New" pitchFamily="49" charset="0"/>
              </a:rPr>
              <a:t>Place</a:t>
            </a:r>
            <a:r>
              <a:rPr lang="ru-RU" altLang="ru-RU" sz="2400" b="1" i="1" dirty="0">
                <a:solidFill>
                  <a:schemeClr val="tx1"/>
                </a:solidFill>
                <a:latin typeface="Courier New" pitchFamily="49" charset="0"/>
              </a:rPr>
              <a:t> и </a:t>
            </a:r>
            <a:r>
              <a:rPr lang="en-US" altLang="ru-RU" sz="2400" b="1" i="1" dirty="0" smtClean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ru-RU" altLang="ru-RU" sz="2400" b="1" i="1" dirty="0" err="1" smtClean="0">
                <a:solidFill>
                  <a:schemeClr val="tx1"/>
                </a:solidFill>
                <a:latin typeface="Courier New" pitchFamily="49" charset="0"/>
              </a:rPr>
              <a:t>lace</a:t>
            </a:r>
            <a:endParaRPr lang="ru-RU" altLang="ru-RU" sz="2400" b="1" i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i="1" dirty="0" err="1">
                <a:latin typeface="Courier New" pitchFamily="49" charset="0"/>
              </a:rPr>
              <a:t>longVariableName</a:t>
            </a:r>
            <a:endParaRPr lang="ru-RU" altLang="ru-RU" sz="2400" b="1" i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i="1" dirty="0" err="1">
                <a:latin typeface="Courier New" pitchFamily="49" charset="0"/>
              </a:rPr>
              <a:t>Property</a:t>
            </a:r>
            <a:endParaRPr lang="ru-RU" altLang="ru-RU" sz="2400" b="1" i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i="1" dirty="0">
                <a:latin typeface="Courier New" pitchFamily="49" charset="0"/>
              </a:rPr>
              <a:t>q</a:t>
            </a:r>
          </a:p>
          <a:p>
            <a:pPr>
              <a:lnSpc>
                <a:spcPct val="94000"/>
              </a:lnSpc>
            </a:pPr>
            <a:r>
              <a:rPr lang="ru-RU" altLang="ru-RU" sz="2400" b="1" i="1" dirty="0">
                <a:solidFill>
                  <a:srgbClr val="FF950E"/>
                </a:solidFill>
                <a:latin typeface="Courier New" pitchFamily="49" charset="0"/>
              </a:rPr>
              <a:t>item1</a:t>
            </a:r>
          </a:p>
          <a:p>
            <a:pPr>
              <a:lnSpc>
                <a:spcPct val="94000"/>
              </a:lnSpc>
            </a:pPr>
            <a:r>
              <a:rPr lang="ru-RU" altLang="ru-RU" sz="2400" b="1" i="1" dirty="0">
                <a:solidFill>
                  <a:srgbClr val="FF950E"/>
                </a:solidFill>
                <a:latin typeface="Courier New" pitchFamily="49" charset="0"/>
              </a:rPr>
              <a:t>item2</a:t>
            </a:r>
          </a:p>
          <a:p>
            <a:pPr>
              <a:lnSpc>
                <a:spcPct val="94000"/>
              </a:lnSpc>
            </a:pPr>
            <a:r>
              <a:rPr lang="ru-RU" altLang="ru-RU" sz="2400" b="1" i="1" dirty="0" err="1">
                <a:solidFill>
                  <a:srgbClr val="008000"/>
                </a:solidFill>
                <a:latin typeface="Courier New" pitchFamily="49" charset="0"/>
              </a:rPr>
              <a:t>firstItem</a:t>
            </a:r>
            <a:endParaRPr lang="ru-RU" altLang="ru-RU" sz="2400" b="1" i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i="1" dirty="0" err="1">
                <a:solidFill>
                  <a:srgbClr val="008000"/>
                </a:solidFill>
                <a:latin typeface="Courier New" pitchFamily="49" charset="0"/>
              </a:rPr>
              <a:t>seconditem</a:t>
            </a:r>
            <a:endParaRPr lang="ru-RU" altLang="ru-RU" sz="2400" b="1" i="1" dirty="0">
              <a:solidFill>
                <a:srgbClr val="008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20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20</a:t>
            </a:fld>
            <a:endParaRPr lang="ru-RU" altLang="ru-RU"/>
          </a:p>
        </p:txBody>
      </p:sp>
      <p:sp>
        <p:nvSpPr>
          <p:cNvPr id="8" name="Номер слайда 4"/>
          <p:cNvSpPr txBox="1">
            <a:spLocks/>
          </p:cNvSpPr>
          <p:nvPr/>
        </p:nvSpPr>
        <p:spPr>
          <a:xfrm>
            <a:off x="7515225" y="7199313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E944C3-579F-4094-962B-B16662B816EE}" type="slidenum">
              <a:rPr lang="ru-RU" altLang="ru-RU" smtClean="0"/>
              <a:pPr/>
              <a:t>20</a:t>
            </a:fld>
            <a:endParaRPr lang="ru-RU" altLang="ru-RU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79388" y="900112"/>
            <a:ext cx="8675687" cy="296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i="1" dirty="0">
                <a:latin typeface="Courier New" pitchFamily="49" charset="0"/>
              </a:rPr>
              <a:t>//</a:t>
            </a:r>
            <a:r>
              <a:rPr lang="ru-RU" altLang="ru-RU" sz="2200" i="1" dirty="0" err="1" smtClean="0">
                <a:latin typeface="Courier New" pitchFamily="49" charset="0"/>
              </a:rPr>
              <a:t>temperature.c</a:t>
            </a:r>
            <a:endParaRPr lang="ru-RU" altLang="ru-RU" sz="2200" i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i="1" dirty="0">
                <a:latin typeface="Courier New" pitchFamily="49" charset="0"/>
              </a:rPr>
              <a:t>//Перевод из Цельсий в Фаренгейты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dirty="0" smtClean="0">
                <a:latin typeface="Courier New" pitchFamily="49" charset="0"/>
              </a:rPr>
              <a:t>#include &lt;</a:t>
            </a:r>
            <a:r>
              <a:rPr lang="en-US" altLang="ru-RU" sz="2200" dirty="0" err="1" smtClean="0">
                <a:latin typeface="Courier New" pitchFamily="49" charset="0"/>
              </a:rPr>
              <a:t>stdio.h</a:t>
            </a:r>
            <a:r>
              <a:rPr lang="en-US" altLang="ru-RU" sz="22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en-US" altLang="ru-RU" sz="2200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dirty="0" err="1">
                <a:latin typeface="Courier New" pitchFamily="49" charset="0"/>
              </a:rPr>
              <a:t>int</a:t>
            </a:r>
            <a:r>
              <a:rPr lang="ru-RU" altLang="ru-RU" sz="2200" dirty="0">
                <a:latin typeface="Courier New" pitchFamily="49" charset="0"/>
              </a:rPr>
              <a:t> </a:t>
            </a:r>
            <a:r>
              <a:rPr lang="ru-RU" altLang="ru-RU" sz="2200" dirty="0" err="1">
                <a:latin typeface="Courier New" pitchFamily="49" charset="0"/>
              </a:rPr>
              <a:t>main</a:t>
            </a:r>
            <a:r>
              <a:rPr lang="ru-RU" altLang="ru-RU" sz="2200" dirty="0">
                <a:latin typeface="Courier New" pitchFamily="49" charset="0"/>
              </a:rPr>
              <a:t>()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dirty="0">
                <a:latin typeface="Courier New" pitchFamily="49" charset="0"/>
              </a:rPr>
              <a:t>{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b="1" dirty="0" smtClean="0">
                <a:latin typeface="Courier New" pitchFamily="49" charset="0"/>
              </a:rPr>
              <a:t>	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latin typeface="Courier New" pitchFamily="49" charset="0"/>
              </a:rPr>
              <a:t>"</a:t>
            </a:r>
            <a:r>
              <a:rPr lang="en-US" altLang="ru-RU" sz="2200" b="1" dirty="0" smtClean="0">
                <a:latin typeface="Courier New" pitchFamily="49" charset="0"/>
              </a:rPr>
              <a:t>Enter </a:t>
            </a:r>
            <a:r>
              <a:rPr lang="en-US" altLang="ru-RU" sz="2200" b="1" dirty="0">
                <a:latin typeface="Courier New" pitchFamily="49" charset="0"/>
              </a:rPr>
              <a:t>the temperature in </a:t>
            </a:r>
            <a:r>
              <a:rPr lang="en-US" altLang="ru-RU" sz="2200" b="1" dirty="0" smtClean="0">
                <a:latin typeface="Courier New" pitchFamily="49" charset="0"/>
              </a:rPr>
              <a:t>Celsius</a:t>
            </a:r>
            <a:r>
              <a:rPr lang="ru-RU" altLang="ru-RU" sz="2200" b="1" dirty="0" smtClean="0">
                <a:latin typeface="Courier New" pitchFamily="49" charset="0"/>
              </a:rPr>
              <a:t>: “</a:t>
            </a:r>
            <a:r>
              <a:rPr lang="en-US" altLang="ru-RU" sz="2200" b="1" dirty="0" smtClean="0">
                <a:latin typeface="Courier New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ru-RU" altLang="ru-RU" sz="2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21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21</a:t>
            </a:fld>
            <a:endParaRPr lang="ru-RU" altLang="ru-RU"/>
          </a:p>
        </p:txBody>
      </p:sp>
      <p:sp>
        <p:nvSpPr>
          <p:cNvPr id="8" name="Номер слайда 4"/>
          <p:cNvSpPr txBox="1">
            <a:spLocks/>
          </p:cNvSpPr>
          <p:nvPr/>
        </p:nvSpPr>
        <p:spPr>
          <a:xfrm>
            <a:off x="7515225" y="7199313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E944C3-579F-4094-962B-B16662B816EE}" type="slidenum">
              <a:rPr lang="ru-RU" altLang="ru-RU" smtClean="0"/>
              <a:pPr/>
              <a:t>21</a:t>
            </a:fld>
            <a:endParaRPr lang="ru-RU" altLang="ru-RU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79388" y="900112"/>
            <a:ext cx="8675687" cy="3609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i="1" dirty="0">
                <a:latin typeface="Courier New" pitchFamily="49" charset="0"/>
              </a:rPr>
              <a:t>//</a:t>
            </a:r>
            <a:r>
              <a:rPr lang="ru-RU" altLang="ru-RU" sz="2200" i="1" dirty="0" err="1" smtClean="0">
                <a:latin typeface="Courier New" pitchFamily="49" charset="0"/>
              </a:rPr>
              <a:t>temperature.c</a:t>
            </a:r>
            <a:endParaRPr lang="ru-RU" altLang="ru-RU" sz="2200" i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i="1" dirty="0">
                <a:latin typeface="Courier New" pitchFamily="49" charset="0"/>
              </a:rPr>
              <a:t>//Перевод из Цельсий в Фаренгейты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dirty="0" smtClean="0">
                <a:latin typeface="Courier New" pitchFamily="49" charset="0"/>
              </a:rPr>
              <a:t>#include &lt;</a:t>
            </a:r>
            <a:r>
              <a:rPr lang="en-US" altLang="ru-RU" sz="2200" dirty="0" err="1" smtClean="0">
                <a:latin typeface="Courier New" pitchFamily="49" charset="0"/>
              </a:rPr>
              <a:t>stdio.h</a:t>
            </a:r>
            <a:r>
              <a:rPr lang="en-US" altLang="ru-RU" sz="22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en-US" altLang="ru-RU" sz="2200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dirty="0" err="1">
                <a:latin typeface="Courier New" pitchFamily="49" charset="0"/>
              </a:rPr>
              <a:t>int</a:t>
            </a:r>
            <a:r>
              <a:rPr lang="ru-RU" altLang="ru-RU" sz="2200" dirty="0">
                <a:latin typeface="Courier New" pitchFamily="49" charset="0"/>
              </a:rPr>
              <a:t> </a:t>
            </a:r>
            <a:r>
              <a:rPr lang="ru-RU" altLang="ru-RU" sz="2200" dirty="0" err="1">
                <a:latin typeface="Courier New" pitchFamily="49" charset="0"/>
              </a:rPr>
              <a:t>main</a:t>
            </a:r>
            <a:r>
              <a:rPr lang="ru-RU" altLang="ru-RU" sz="2200" dirty="0">
                <a:latin typeface="Courier New" pitchFamily="49" charset="0"/>
              </a:rPr>
              <a:t>()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dirty="0">
                <a:latin typeface="Courier New" pitchFamily="49" charset="0"/>
              </a:rPr>
              <a:t>{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dirty="0" smtClean="0">
                <a:latin typeface="Courier New" pitchFamily="49" charset="0"/>
              </a:rPr>
              <a:t>	</a:t>
            </a:r>
            <a:r>
              <a:rPr lang="en-US" altLang="ru-RU" sz="2200" dirty="0" err="1" smtClean="0">
                <a:latin typeface="Courier New" pitchFamily="49" charset="0"/>
              </a:rPr>
              <a:t>printf</a:t>
            </a:r>
            <a:r>
              <a:rPr lang="en-US" altLang="ru-RU" sz="2200" dirty="0" smtClean="0">
                <a:latin typeface="Courier New" pitchFamily="49" charset="0"/>
              </a:rPr>
              <a:t>(</a:t>
            </a:r>
            <a:r>
              <a:rPr lang="ru-RU" altLang="ru-RU" sz="2200" dirty="0" smtClean="0">
                <a:latin typeface="Courier New" pitchFamily="49" charset="0"/>
              </a:rPr>
              <a:t>"</a:t>
            </a:r>
            <a:r>
              <a:rPr lang="en-US" altLang="ru-RU" sz="2200" dirty="0" smtClean="0">
                <a:latin typeface="Courier New" pitchFamily="49" charset="0"/>
              </a:rPr>
              <a:t>Enter </a:t>
            </a:r>
            <a:r>
              <a:rPr lang="en-US" altLang="ru-RU" sz="2200" dirty="0">
                <a:latin typeface="Courier New" pitchFamily="49" charset="0"/>
              </a:rPr>
              <a:t>the temperature in </a:t>
            </a:r>
            <a:r>
              <a:rPr lang="en-US" altLang="ru-RU" sz="2200" dirty="0" smtClean="0">
                <a:latin typeface="Courier New" pitchFamily="49" charset="0"/>
              </a:rPr>
              <a:t>Celsius</a:t>
            </a:r>
            <a:r>
              <a:rPr lang="ru-RU" altLang="ru-RU" sz="2200" dirty="0" smtClean="0">
                <a:latin typeface="Courier New" pitchFamily="49" charset="0"/>
              </a:rPr>
              <a:t>: “</a:t>
            </a:r>
            <a:r>
              <a:rPr lang="en-US" altLang="ru-RU" sz="2200" dirty="0" smtClean="0">
                <a:latin typeface="Courier New" pitchFamily="49" charset="0"/>
              </a:rPr>
              <a:t>)</a:t>
            </a:r>
            <a:r>
              <a:rPr lang="ru-RU" altLang="ru-RU" sz="2200" dirty="0" smtClean="0">
                <a:latin typeface="Courier New" pitchFamily="49" charset="0"/>
              </a:rPr>
              <a:t>;</a:t>
            </a:r>
            <a:endParaRPr lang="ru-RU" altLang="ru-RU" sz="2200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b="1" dirty="0" smtClean="0">
                <a:latin typeface="Courier New" pitchFamily="49" charset="0"/>
              </a:rPr>
              <a:t>	double </a:t>
            </a:r>
            <a:r>
              <a:rPr lang="ru-RU" altLang="ru-RU" sz="2200" b="1" dirty="0" err="1" smtClean="0">
                <a:latin typeface="Courier New" pitchFamily="49" charset="0"/>
              </a:rPr>
              <a:t>cent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265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22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22</a:t>
            </a:fld>
            <a:endParaRPr lang="ru-RU" altLang="ru-RU"/>
          </a:p>
        </p:txBody>
      </p:sp>
      <p:sp>
        <p:nvSpPr>
          <p:cNvPr id="8" name="Номер слайда 4"/>
          <p:cNvSpPr txBox="1">
            <a:spLocks/>
          </p:cNvSpPr>
          <p:nvPr/>
        </p:nvSpPr>
        <p:spPr>
          <a:xfrm>
            <a:off x="7515225" y="7199313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E944C3-579F-4094-962B-B16662B816EE}" type="slidenum">
              <a:rPr lang="ru-RU" altLang="ru-RU" smtClean="0"/>
              <a:pPr/>
              <a:t>22</a:t>
            </a:fld>
            <a:endParaRPr lang="ru-RU" altLang="ru-RU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79388" y="900112"/>
            <a:ext cx="8675687" cy="3609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i="1" dirty="0">
                <a:latin typeface="Courier New" pitchFamily="49" charset="0"/>
              </a:rPr>
              <a:t>//</a:t>
            </a:r>
            <a:r>
              <a:rPr lang="ru-RU" altLang="ru-RU" sz="2200" i="1" dirty="0" err="1" smtClean="0">
                <a:latin typeface="Courier New" pitchFamily="49" charset="0"/>
              </a:rPr>
              <a:t>temperature.c</a:t>
            </a:r>
            <a:endParaRPr lang="ru-RU" altLang="ru-RU" sz="2200" i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i="1" dirty="0">
                <a:latin typeface="Courier New" pitchFamily="49" charset="0"/>
              </a:rPr>
              <a:t>//Перевод из Цельсий в Фаренгейты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dirty="0" smtClean="0">
                <a:latin typeface="Courier New" pitchFamily="49" charset="0"/>
              </a:rPr>
              <a:t>#include &lt;</a:t>
            </a:r>
            <a:r>
              <a:rPr lang="en-US" altLang="ru-RU" sz="2200" dirty="0" err="1" smtClean="0">
                <a:latin typeface="Courier New" pitchFamily="49" charset="0"/>
              </a:rPr>
              <a:t>stdio.h</a:t>
            </a:r>
            <a:r>
              <a:rPr lang="en-US" altLang="ru-RU" sz="22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en-US" altLang="ru-RU" sz="2200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dirty="0" err="1">
                <a:latin typeface="Courier New" pitchFamily="49" charset="0"/>
              </a:rPr>
              <a:t>int</a:t>
            </a:r>
            <a:r>
              <a:rPr lang="ru-RU" altLang="ru-RU" sz="2200" dirty="0">
                <a:latin typeface="Courier New" pitchFamily="49" charset="0"/>
              </a:rPr>
              <a:t> </a:t>
            </a:r>
            <a:r>
              <a:rPr lang="ru-RU" altLang="ru-RU" sz="2200" dirty="0" err="1">
                <a:latin typeface="Courier New" pitchFamily="49" charset="0"/>
              </a:rPr>
              <a:t>main</a:t>
            </a:r>
            <a:r>
              <a:rPr lang="ru-RU" altLang="ru-RU" sz="2200" dirty="0">
                <a:latin typeface="Courier New" pitchFamily="49" charset="0"/>
              </a:rPr>
              <a:t>()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dirty="0">
                <a:latin typeface="Courier New" pitchFamily="49" charset="0"/>
              </a:rPr>
              <a:t>{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dirty="0" smtClean="0">
                <a:latin typeface="Courier New" pitchFamily="49" charset="0"/>
              </a:rPr>
              <a:t>	</a:t>
            </a:r>
            <a:r>
              <a:rPr lang="en-US" altLang="ru-RU" sz="2200" dirty="0" err="1" smtClean="0">
                <a:latin typeface="Courier New" pitchFamily="49" charset="0"/>
              </a:rPr>
              <a:t>printf</a:t>
            </a:r>
            <a:r>
              <a:rPr lang="en-US" altLang="ru-RU" sz="2200" dirty="0" smtClean="0">
                <a:latin typeface="Courier New" pitchFamily="49" charset="0"/>
              </a:rPr>
              <a:t>(</a:t>
            </a:r>
            <a:r>
              <a:rPr lang="ru-RU" altLang="ru-RU" sz="2200" dirty="0" smtClean="0">
                <a:latin typeface="Courier New" pitchFamily="49" charset="0"/>
              </a:rPr>
              <a:t>"</a:t>
            </a:r>
            <a:r>
              <a:rPr lang="en-US" altLang="ru-RU" sz="2200" dirty="0" smtClean="0">
                <a:latin typeface="Courier New" pitchFamily="49" charset="0"/>
              </a:rPr>
              <a:t>Enter </a:t>
            </a:r>
            <a:r>
              <a:rPr lang="en-US" altLang="ru-RU" sz="2200" dirty="0">
                <a:latin typeface="Courier New" pitchFamily="49" charset="0"/>
              </a:rPr>
              <a:t>the temperature in </a:t>
            </a:r>
            <a:r>
              <a:rPr lang="en-US" altLang="ru-RU" sz="2200" dirty="0" smtClean="0">
                <a:latin typeface="Courier New" pitchFamily="49" charset="0"/>
              </a:rPr>
              <a:t>Celsius</a:t>
            </a:r>
            <a:r>
              <a:rPr lang="ru-RU" altLang="ru-RU" sz="2200" dirty="0" smtClean="0">
                <a:latin typeface="Courier New" pitchFamily="49" charset="0"/>
              </a:rPr>
              <a:t>: “</a:t>
            </a:r>
            <a:r>
              <a:rPr lang="en-US" altLang="ru-RU" sz="2200" dirty="0" smtClean="0">
                <a:latin typeface="Courier New" pitchFamily="49" charset="0"/>
              </a:rPr>
              <a:t>)</a:t>
            </a:r>
            <a:r>
              <a:rPr lang="ru-RU" altLang="ru-RU" sz="2200" dirty="0" smtClean="0">
                <a:latin typeface="Courier New" pitchFamily="49" charset="0"/>
              </a:rPr>
              <a:t>;</a:t>
            </a:r>
            <a:endParaRPr lang="ru-RU" altLang="ru-RU" sz="2200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b="1" dirty="0" smtClean="0">
                <a:latin typeface="Courier New" pitchFamily="49" charset="0"/>
              </a:rPr>
              <a:t>	</a:t>
            </a:r>
            <a:r>
              <a:rPr lang="en-US" altLang="ru-RU" sz="2200" dirty="0" smtClean="0">
                <a:latin typeface="Courier New" pitchFamily="49" charset="0"/>
              </a:rPr>
              <a:t>double </a:t>
            </a:r>
            <a:r>
              <a:rPr lang="ru-RU" altLang="ru-RU" sz="2200" dirty="0" err="1" smtClean="0">
                <a:latin typeface="Courier New" pitchFamily="49" charset="0"/>
              </a:rPr>
              <a:t>cent</a:t>
            </a:r>
            <a:r>
              <a:rPr lang="ru-RU" altLang="ru-RU" sz="2200" dirty="0" smtClean="0">
                <a:latin typeface="Courier New" pitchFamily="49" charset="0"/>
              </a:rPr>
              <a:t>;</a:t>
            </a:r>
            <a:endParaRPr lang="en-US" altLang="ru-RU" sz="2200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err="1" smtClean="0">
                <a:latin typeface="Courier New" pitchFamily="49" charset="0"/>
              </a:rPr>
              <a:t>scanf</a:t>
            </a:r>
            <a:r>
              <a:rPr lang="en-US" altLang="ru-RU" sz="2200" b="1" dirty="0" smtClean="0">
                <a:latin typeface="Courier New" pitchFamily="49" charset="0"/>
              </a:rPr>
              <a:t>(“%</a:t>
            </a:r>
            <a:r>
              <a:rPr lang="en-US" altLang="ru-RU" sz="2200" b="1" dirty="0" err="1" smtClean="0">
                <a:latin typeface="Courier New" pitchFamily="49" charset="0"/>
              </a:rPr>
              <a:t>lf”,&amp;cent</a:t>
            </a:r>
            <a:r>
              <a:rPr lang="en-US" altLang="ru-RU" sz="2200" b="1" dirty="0" smtClean="0">
                <a:latin typeface="Courier New" pitchFamily="49" charset="0"/>
              </a:rPr>
              <a:t>);</a:t>
            </a:r>
            <a:endParaRPr lang="ru-RU" altLang="ru-RU" sz="2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13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23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23</a:t>
            </a:fld>
            <a:endParaRPr lang="ru-RU" altLang="ru-RU"/>
          </a:p>
        </p:txBody>
      </p:sp>
      <p:sp>
        <p:nvSpPr>
          <p:cNvPr id="8" name="Номер слайда 4"/>
          <p:cNvSpPr txBox="1">
            <a:spLocks/>
          </p:cNvSpPr>
          <p:nvPr/>
        </p:nvSpPr>
        <p:spPr>
          <a:xfrm>
            <a:off x="7515225" y="7199313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E944C3-579F-4094-962B-B16662B816EE}" type="slidenum">
              <a:rPr lang="ru-RU" altLang="ru-RU" smtClean="0"/>
              <a:pPr/>
              <a:t>23</a:t>
            </a:fld>
            <a:endParaRPr lang="ru-RU" altLang="ru-RU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79388" y="900112"/>
            <a:ext cx="8675687" cy="555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i="1" dirty="0">
                <a:latin typeface="Courier New" pitchFamily="49" charset="0"/>
              </a:rPr>
              <a:t>//</a:t>
            </a:r>
            <a:r>
              <a:rPr lang="ru-RU" altLang="ru-RU" sz="2200" i="1" dirty="0" err="1" smtClean="0">
                <a:latin typeface="Courier New" pitchFamily="49" charset="0"/>
              </a:rPr>
              <a:t>temperature.c</a:t>
            </a:r>
            <a:endParaRPr lang="ru-RU" altLang="ru-RU" sz="2200" i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i="1" dirty="0">
                <a:latin typeface="Courier New" pitchFamily="49" charset="0"/>
              </a:rPr>
              <a:t>//Перевод из Цельсий в Фаренгейты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dirty="0" smtClean="0">
                <a:latin typeface="Courier New" pitchFamily="49" charset="0"/>
              </a:rPr>
              <a:t>#include &lt;</a:t>
            </a:r>
            <a:r>
              <a:rPr lang="en-US" altLang="ru-RU" sz="2200" dirty="0" err="1" smtClean="0">
                <a:latin typeface="Courier New" pitchFamily="49" charset="0"/>
              </a:rPr>
              <a:t>stdio.h</a:t>
            </a:r>
            <a:r>
              <a:rPr lang="en-US" altLang="ru-RU" sz="22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en-US" altLang="ru-RU" sz="2200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dirty="0" err="1">
                <a:latin typeface="Courier New" pitchFamily="49" charset="0"/>
              </a:rPr>
              <a:t>int</a:t>
            </a:r>
            <a:r>
              <a:rPr lang="ru-RU" altLang="ru-RU" sz="2200" dirty="0">
                <a:latin typeface="Courier New" pitchFamily="49" charset="0"/>
              </a:rPr>
              <a:t> </a:t>
            </a:r>
            <a:r>
              <a:rPr lang="ru-RU" altLang="ru-RU" sz="2200" dirty="0" err="1">
                <a:latin typeface="Courier New" pitchFamily="49" charset="0"/>
              </a:rPr>
              <a:t>main</a:t>
            </a:r>
            <a:r>
              <a:rPr lang="ru-RU" altLang="ru-RU" sz="2200" dirty="0">
                <a:latin typeface="Courier New" pitchFamily="49" charset="0"/>
              </a:rPr>
              <a:t>()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dirty="0">
                <a:latin typeface="Courier New" pitchFamily="49" charset="0"/>
              </a:rPr>
              <a:t>{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dirty="0" smtClean="0">
                <a:latin typeface="Courier New" pitchFamily="49" charset="0"/>
              </a:rPr>
              <a:t>	</a:t>
            </a:r>
            <a:r>
              <a:rPr lang="en-US" altLang="ru-RU" sz="2200" dirty="0" err="1" smtClean="0">
                <a:latin typeface="Courier New" pitchFamily="49" charset="0"/>
              </a:rPr>
              <a:t>printf</a:t>
            </a:r>
            <a:r>
              <a:rPr lang="en-US" altLang="ru-RU" sz="2200" dirty="0" smtClean="0">
                <a:latin typeface="Courier New" pitchFamily="49" charset="0"/>
              </a:rPr>
              <a:t>(</a:t>
            </a:r>
            <a:r>
              <a:rPr lang="ru-RU" altLang="ru-RU" sz="2200" dirty="0" smtClean="0">
                <a:latin typeface="Courier New" pitchFamily="49" charset="0"/>
              </a:rPr>
              <a:t>"</a:t>
            </a:r>
            <a:r>
              <a:rPr lang="en-US" altLang="ru-RU" sz="2200" dirty="0" smtClean="0">
                <a:latin typeface="Courier New" pitchFamily="49" charset="0"/>
              </a:rPr>
              <a:t>Enter </a:t>
            </a:r>
            <a:r>
              <a:rPr lang="en-US" altLang="ru-RU" sz="2200" dirty="0">
                <a:latin typeface="Courier New" pitchFamily="49" charset="0"/>
              </a:rPr>
              <a:t>the temperature in </a:t>
            </a:r>
            <a:r>
              <a:rPr lang="en-US" altLang="ru-RU" sz="2200" dirty="0" smtClean="0">
                <a:latin typeface="Courier New" pitchFamily="49" charset="0"/>
              </a:rPr>
              <a:t>Celsius</a:t>
            </a:r>
            <a:r>
              <a:rPr lang="ru-RU" altLang="ru-RU" sz="2200" dirty="0" smtClean="0">
                <a:latin typeface="Courier New" pitchFamily="49" charset="0"/>
              </a:rPr>
              <a:t>: “</a:t>
            </a:r>
            <a:r>
              <a:rPr lang="en-US" altLang="ru-RU" sz="2200" dirty="0" smtClean="0">
                <a:latin typeface="Courier New" pitchFamily="49" charset="0"/>
              </a:rPr>
              <a:t>)</a:t>
            </a:r>
            <a:r>
              <a:rPr lang="ru-RU" altLang="ru-RU" sz="2200" dirty="0" smtClean="0">
                <a:latin typeface="Courier New" pitchFamily="49" charset="0"/>
              </a:rPr>
              <a:t>;</a:t>
            </a:r>
            <a:endParaRPr lang="ru-RU" altLang="ru-RU" sz="2200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b="1" dirty="0" smtClean="0">
                <a:latin typeface="Courier New" pitchFamily="49" charset="0"/>
              </a:rPr>
              <a:t>	</a:t>
            </a:r>
            <a:r>
              <a:rPr lang="en-US" altLang="ru-RU" sz="2200" dirty="0" smtClean="0">
                <a:latin typeface="Courier New" pitchFamily="49" charset="0"/>
              </a:rPr>
              <a:t>double </a:t>
            </a:r>
            <a:r>
              <a:rPr lang="ru-RU" altLang="ru-RU" sz="2200" dirty="0" err="1" smtClean="0">
                <a:latin typeface="Courier New" pitchFamily="49" charset="0"/>
              </a:rPr>
              <a:t>cent</a:t>
            </a:r>
            <a:r>
              <a:rPr lang="ru-RU" altLang="ru-RU" sz="2200" dirty="0" smtClean="0">
                <a:latin typeface="Courier New" pitchFamily="49" charset="0"/>
              </a:rPr>
              <a:t>;</a:t>
            </a:r>
            <a:endParaRPr lang="en-US" altLang="ru-RU" sz="2200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dirty="0" err="1" smtClean="0">
                <a:latin typeface="Courier New" pitchFamily="49" charset="0"/>
              </a:rPr>
              <a:t>scanf</a:t>
            </a:r>
            <a:r>
              <a:rPr lang="en-US" altLang="ru-RU" sz="2200" dirty="0" smtClean="0">
                <a:latin typeface="Courier New" pitchFamily="49" charset="0"/>
              </a:rPr>
              <a:t>(“%</a:t>
            </a:r>
            <a:r>
              <a:rPr lang="en-US" altLang="ru-RU" sz="2200" dirty="0" err="1" smtClean="0">
                <a:latin typeface="Courier New" pitchFamily="49" charset="0"/>
              </a:rPr>
              <a:t>lf”,&amp;cent</a:t>
            </a:r>
            <a:r>
              <a:rPr lang="en-US" altLang="ru-RU" sz="22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b="1" dirty="0">
                <a:latin typeface="Courier New" pitchFamily="49" charset="0"/>
              </a:rPr>
              <a:t>	double </a:t>
            </a:r>
            <a:r>
              <a:rPr lang="ru-RU" altLang="ru-RU" sz="2200" b="1" dirty="0" err="1" smtClean="0">
                <a:latin typeface="Courier New" pitchFamily="49" charset="0"/>
              </a:rPr>
              <a:t>fahr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>
                <a:latin typeface="Courier New" pitchFamily="49" charset="0"/>
              </a:rPr>
              <a:t>= (</a:t>
            </a:r>
            <a:r>
              <a:rPr lang="ru-RU" altLang="ru-RU" sz="2200" b="1" dirty="0" err="1">
                <a:latin typeface="Courier New" pitchFamily="49" charset="0"/>
              </a:rPr>
              <a:t>cent</a:t>
            </a:r>
            <a:r>
              <a:rPr lang="ru-RU" altLang="ru-RU" sz="2200" b="1" dirty="0">
                <a:latin typeface="Courier New" pitchFamily="49" charset="0"/>
              </a:rPr>
              <a:t> * </a:t>
            </a:r>
            <a:r>
              <a:rPr lang="ru-RU" altLang="ru-RU" sz="2200" b="1" dirty="0" smtClean="0">
                <a:latin typeface="Courier New" pitchFamily="49" charset="0"/>
              </a:rPr>
              <a:t>9</a:t>
            </a:r>
            <a:r>
              <a:rPr lang="en-US" altLang="ru-RU" sz="2200" b="1" dirty="0">
                <a:latin typeface="Courier New" pitchFamily="49" charset="0"/>
              </a:rPr>
              <a:t>.</a:t>
            </a:r>
            <a:r>
              <a:rPr lang="en-US" altLang="ru-RU" sz="2200" b="1" dirty="0" smtClean="0">
                <a:latin typeface="Courier New" pitchFamily="49" charset="0"/>
              </a:rPr>
              <a:t>0</a:t>
            </a:r>
            <a:r>
              <a:rPr lang="ru-RU" altLang="ru-RU" sz="2200" b="1" dirty="0" smtClean="0">
                <a:latin typeface="Courier New" pitchFamily="49" charset="0"/>
              </a:rPr>
              <a:t>)/5</a:t>
            </a:r>
            <a:r>
              <a:rPr lang="en-US" altLang="ru-RU" sz="2200" b="1" dirty="0" smtClean="0">
                <a:latin typeface="Courier New" pitchFamily="49" charset="0"/>
              </a:rPr>
              <a:t>.0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>
                <a:latin typeface="Courier New" pitchFamily="49" charset="0"/>
              </a:rPr>
              <a:t>+ </a:t>
            </a:r>
            <a:r>
              <a:rPr lang="ru-RU" altLang="ru-RU" sz="2200" b="1" dirty="0" smtClean="0">
                <a:latin typeface="Courier New" pitchFamily="49" charset="0"/>
              </a:rPr>
              <a:t>32</a:t>
            </a:r>
            <a:r>
              <a:rPr lang="en-US" altLang="ru-RU" sz="2200" b="1" dirty="0" smtClean="0">
                <a:latin typeface="Courier New" pitchFamily="49" charset="0"/>
              </a:rPr>
              <a:t>.0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ru-RU" altLang="ru-RU" sz="2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24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24</a:t>
            </a:fld>
            <a:endParaRPr lang="ru-RU" altLang="ru-RU"/>
          </a:p>
        </p:txBody>
      </p:sp>
      <p:sp>
        <p:nvSpPr>
          <p:cNvPr id="8" name="Номер слайда 4"/>
          <p:cNvSpPr txBox="1">
            <a:spLocks/>
          </p:cNvSpPr>
          <p:nvPr/>
        </p:nvSpPr>
        <p:spPr>
          <a:xfrm>
            <a:off x="7515225" y="7199313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E944C3-579F-4094-962B-B16662B816EE}" type="slidenum">
              <a:rPr lang="ru-RU" altLang="ru-RU" smtClean="0"/>
              <a:pPr/>
              <a:t>24</a:t>
            </a:fld>
            <a:endParaRPr lang="ru-RU" altLang="ru-RU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79388" y="900112"/>
            <a:ext cx="8675687" cy="555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i="1" dirty="0">
                <a:latin typeface="Courier New" pitchFamily="49" charset="0"/>
              </a:rPr>
              <a:t>//</a:t>
            </a:r>
            <a:r>
              <a:rPr lang="ru-RU" altLang="ru-RU" sz="2200" i="1" dirty="0" err="1" smtClean="0">
                <a:latin typeface="Courier New" pitchFamily="49" charset="0"/>
              </a:rPr>
              <a:t>temperature.c</a:t>
            </a:r>
            <a:endParaRPr lang="ru-RU" altLang="ru-RU" sz="2200" i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i="1" dirty="0">
                <a:latin typeface="Courier New" pitchFamily="49" charset="0"/>
              </a:rPr>
              <a:t>//Перевод из Цельсий в Фаренгейты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dirty="0" smtClean="0">
                <a:latin typeface="Courier New" pitchFamily="49" charset="0"/>
              </a:rPr>
              <a:t>#include &lt;</a:t>
            </a:r>
            <a:r>
              <a:rPr lang="en-US" altLang="ru-RU" sz="2200" dirty="0" err="1" smtClean="0">
                <a:latin typeface="Courier New" pitchFamily="49" charset="0"/>
              </a:rPr>
              <a:t>stdio.h</a:t>
            </a:r>
            <a:r>
              <a:rPr lang="en-US" altLang="ru-RU" sz="22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en-US" altLang="ru-RU" sz="2200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dirty="0" err="1">
                <a:latin typeface="Courier New" pitchFamily="49" charset="0"/>
              </a:rPr>
              <a:t>int</a:t>
            </a:r>
            <a:r>
              <a:rPr lang="ru-RU" altLang="ru-RU" sz="2200" dirty="0">
                <a:latin typeface="Courier New" pitchFamily="49" charset="0"/>
              </a:rPr>
              <a:t> </a:t>
            </a:r>
            <a:r>
              <a:rPr lang="ru-RU" altLang="ru-RU" sz="2200" dirty="0" err="1">
                <a:latin typeface="Courier New" pitchFamily="49" charset="0"/>
              </a:rPr>
              <a:t>main</a:t>
            </a:r>
            <a:r>
              <a:rPr lang="ru-RU" altLang="ru-RU" sz="2200" dirty="0">
                <a:latin typeface="Courier New" pitchFamily="49" charset="0"/>
              </a:rPr>
              <a:t>()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dirty="0">
                <a:latin typeface="Courier New" pitchFamily="49" charset="0"/>
              </a:rPr>
              <a:t>{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dirty="0" smtClean="0">
                <a:latin typeface="Courier New" pitchFamily="49" charset="0"/>
              </a:rPr>
              <a:t>	</a:t>
            </a:r>
            <a:r>
              <a:rPr lang="en-US" altLang="ru-RU" sz="2200" dirty="0" err="1" smtClean="0">
                <a:latin typeface="Courier New" pitchFamily="49" charset="0"/>
              </a:rPr>
              <a:t>printf</a:t>
            </a:r>
            <a:r>
              <a:rPr lang="en-US" altLang="ru-RU" sz="2200" dirty="0" smtClean="0">
                <a:latin typeface="Courier New" pitchFamily="49" charset="0"/>
              </a:rPr>
              <a:t>(</a:t>
            </a:r>
            <a:r>
              <a:rPr lang="ru-RU" altLang="ru-RU" sz="2200" dirty="0" smtClean="0">
                <a:latin typeface="Courier New" pitchFamily="49" charset="0"/>
              </a:rPr>
              <a:t>"</a:t>
            </a:r>
            <a:r>
              <a:rPr lang="en-US" altLang="ru-RU" sz="2200" dirty="0" smtClean="0">
                <a:latin typeface="Courier New" pitchFamily="49" charset="0"/>
              </a:rPr>
              <a:t>Enter </a:t>
            </a:r>
            <a:r>
              <a:rPr lang="en-US" altLang="ru-RU" sz="2200" dirty="0">
                <a:latin typeface="Courier New" pitchFamily="49" charset="0"/>
              </a:rPr>
              <a:t>the temperature in </a:t>
            </a:r>
            <a:r>
              <a:rPr lang="en-US" altLang="ru-RU" sz="2200" dirty="0" smtClean="0">
                <a:latin typeface="Courier New" pitchFamily="49" charset="0"/>
              </a:rPr>
              <a:t>Celsius</a:t>
            </a:r>
            <a:r>
              <a:rPr lang="ru-RU" altLang="ru-RU" sz="2200" dirty="0" smtClean="0">
                <a:latin typeface="Courier New" pitchFamily="49" charset="0"/>
              </a:rPr>
              <a:t>: “</a:t>
            </a:r>
            <a:r>
              <a:rPr lang="en-US" altLang="ru-RU" sz="2200" dirty="0" smtClean="0">
                <a:latin typeface="Courier New" pitchFamily="49" charset="0"/>
              </a:rPr>
              <a:t>)</a:t>
            </a:r>
            <a:r>
              <a:rPr lang="ru-RU" altLang="ru-RU" sz="2200" dirty="0" smtClean="0">
                <a:latin typeface="Courier New" pitchFamily="49" charset="0"/>
              </a:rPr>
              <a:t>;</a:t>
            </a:r>
            <a:endParaRPr lang="ru-RU" altLang="ru-RU" sz="2200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b="1" dirty="0" smtClean="0">
                <a:latin typeface="Courier New" pitchFamily="49" charset="0"/>
              </a:rPr>
              <a:t>	</a:t>
            </a:r>
            <a:r>
              <a:rPr lang="en-US" altLang="ru-RU" sz="2200" dirty="0" smtClean="0">
                <a:latin typeface="Courier New" pitchFamily="49" charset="0"/>
              </a:rPr>
              <a:t>double </a:t>
            </a:r>
            <a:r>
              <a:rPr lang="ru-RU" altLang="ru-RU" sz="2200" dirty="0" err="1" smtClean="0">
                <a:latin typeface="Courier New" pitchFamily="49" charset="0"/>
              </a:rPr>
              <a:t>cent</a:t>
            </a:r>
            <a:r>
              <a:rPr lang="ru-RU" altLang="ru-RU" sz="2200" dirty="0" smtClean="0">
                <a:latin typeface="Courier New" pitchFamily="49" charset="0"/>
              </a:rPr>
              <a:t>;</a:t>
            </a:r>
            <a:endParaRPr lang="en-US" altLang="ru-RU" sz="2200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dirty="0" err="1" smtClean="0">
                <a:latin typeface="Courier New" pitchFamily="49" charset="0"/>
              </a:rPr>
              <a:t>scanf</a:t>
            </a:r>
            <a:r>
              <a:rPr lang="en-US" altLang="ru-RU" sz="2200" dirty="0" smtClean="0">
                <a:latin typeface="Courier New" pitchFamily="49" charset="0"/>
              </a:rPr>
              <a:t>(“%</a:t>
            </a:r>
            <a:r>
              <a:rPr lang="en-US" altLang="ru-RU" sz="2200" dirty="0" err="1" smtClean="0">
                <a:latin typeface="Courier New" pitchFamily="49" charset="0"/>
              </a:rPr>
              <a:t>lf”,&amp;cent</a:t>
            </a:r>
            <a:r>
              <a:rPr lang="en-US" altLang="ru-RU" sz="22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dirty="0">
                <a:latin typeface="Courier New" pitchFamily="49" charset="0"/>
              </a:rPr>
              <a:t>double </a:t>
            </a:r>
            <a:r>
              <a:rPr lang="ru-RU" altLang="ru-RU" sz="2200" dirty="0" err="1" smtClean="0">
                <a:latin typeface="Courier New" pitchFamily="49" charset="0"/>
              </a:rPr>
              <a:t>fahr</a:t>
            </a:r>
            <a:r>
              <a:rPr lang="ru-RU" altLang="ru-RU" sz="2200" dirty="0" smtClean="0">
                <a:latin typeface="Courier New" pitchFamily="49" charset="0"/>
              </a:rPr>
              <a:t> </a:t>
            </a:r>
            <a:r>
              <a:rPr lang="ru-RU" altLang="ru-RU" sz="2200" dirty="0">
                <a:latin typeface="Courier New" pitchFamily="49" charset="0"/>
              </a:rPr>
              <a:t>= (</a:t>
            </a:r>
            <a:r>
              <a:rPr lang="ru-RU" altLang="ru-RU" sz="2200" dirty="0" err="1">
                <a:latin typeface="Courier New" pitchFamily="49" charset="0"/>
              </a:rPr>
              <a:t>cent</a:t>
            </a:r>
            <a:r>
              <a:rPr lang="ru-RU" altLang="ru-RU" sz="2200" dirty="0">
                <a:latin typeface="Courier New" pitchFamily="49" charset="0"/>
              </a:rPr>
              <a:t> * </a:t>
            </a:r>
            <a:r>
              <a:rPr lang="ru-RU" altLang="ru-RU" sz="2200" dirty="0" smtClean="0">
                <a:latin typeface="Courier New" pitchFamily="49" charset="0"/>
              </a:rPr>
              <a:t>9</a:t>
            </a:r>
            <a:r>
              <a:rPr lang="en-US" altLang="ru-RU" sz="2200" dirty="0">
                <a:latin typeface="Courier New" pitchFamily="49" charset="0"/>
              </a:rPr>
              <a:t>.</a:t>
            </a:r>
            <a:r>
              <a:rPr lang="en-US" altLang="ru-RU" sz="2200" dirty="0" smtClean="0">
                <a:latin typeface="Courier New" pitchFamily="49" charset="0"/>
              </a:rPr>
              <a:t>0</a:t>
            </a:r>
            <a:r>
              <a:rPr lang="ru-RU" altLang="ru-RU" sz="2200" dirty="0" smtClean="0">
                <a:latin typeface="Courier New" pitchFamily="49" charset="0"/>
              </a:rPr>
              <a:t>)/5</a:t>
            </a:r>
            <a:r>
              <a:rPr lang="en-US" altLang="ru-RU" sz="2200" dirty="0" smtClean="0">
                <a:latin typeface="Courier New" pitchFamily="49" charset="0"/>
              </a:rPr>
              <a:t>.0</a:t>
            </a:r>
            <a:r>
              <a:rPr lang="ru-RU" altLang="ru-RU" sz="2200" dirty="0" smtClean="0">
                <a:latin typeface="Courier New" pitchFamily="49" charset="0"/>
              </a:rPr>
              <a:t> </a:t>
            </a:r>
            <a:r>
              <a:rPr lang="ru-RU" altLang="ru-RU" sz="2200" dirty="0">
                <a:latin typeface="Courier New" pitchFamily="49" charset="0"/>
              </a:rPr>
              <a:t>+ </a:t>
            </a:r>
            <a:r>
              <a:rPr lang="ru-RU" altLang="ru-RU" sz="2200" dirty="0" smtClean="0">
                <a:latin typeface="Courier New" pitchFamily="49" charset="0"/>
              </a:rPr>
              <a:t>32</a:t>
            </a:r>
            <a:r>
              <a:rPr lang="en-US" altLang="ru-RU" sz="2200" dirty="0" smtClean="0">
                <a:latin typeface="Courier New" pitchFamily="49" charset="0"/>
              </a:rPr>
              <a:t>.0</a:t>
            </a:r>
            <a:r>
              <a:rPr lang="ru-RU" altLang="ru-RU" sz="2200" dirty="0" smtClean="0">
                <a:latin typeface="Courier New" pitchFamily="49" charset="0"/>
              </a:rPr>
              <a:t>;</a:t>
            </a:r>
            <a:endParaRPr lang="en-US" altLang="ru-RU" sz="2200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b="1" dirty="0" smtClean="0">
                <a:latin typeface="Courier New" pitchFamily="49" charset="0"/>
              </a:rPr>
              <a:t>	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latin typeface="Courier New" pitchFamily="49" charset="0"/>
              </a:rPr>
              <a:t>"</a:t>
            </a:r>
            <a:r>
              <a:rPr lang="en-US" altLang="ru-RU" sz="2200" b="1" dirty="0" smtClean="0">
                <a:latin typeface="Courier New" pitchFamily="49" charset="0"/>
              </a:rPr>
              <a:t>Fahrenheit </a:t>
            </a:r>
            <a:r>
              <a:rPr lang="en-US" altLang="ru-RU" sz="2200" b="1" dirty="0">
                <a:latin typeface="Courier New" pitchFamily="49" charset="0"/>
              </a:rPr>
              <a:t>it is</a:t>
            </a:r>
            <a:r>
              <a:rPr lang="en-US" altLang="ru-RU" sz="2200" b="1" dirty="0" smtClean="0">
                <a:latin typeface="Courier New" pitchFamily="49" charset="0"/>
              </a:rPr>
              <a:t>: %if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en-US" altLang="ru-RU" sz="2200" b="1" dirty="0" smtClean="0">
                <a:latin typeface="Courier New" pitchFamily="49" charset="0"/>
              </a:rPr>
              <a:t>degree\n</a:t>
            </a:r>
            <a:r>
              <a:rPr lang="ru-RU" altLang="ru-RU" sz="2200" b="1" dirty="0" smtClean="0">
                <a:latin typeface="Courier New" pitchFamily="49" charset="0"/>
              </a:rPr>
              <a:t>“</a:t>
            </a:r>
            <a:r>
              <a:rPr lang="en-US" altLang="ru-RU" sz="2200" b="1" dirty="0">
                <a:latin typeface="Courier New" pitchFamily="49" charset="0"/>
              </a:rPr>
              <a:t>, </a:t>
            </a:r>
            <a:r>
              <a:rPr lang="en-US" altLang="ru-RU" sz="2200" b="1" dirty="0" err="1" smtClean="0">
                <a:latin typeface="Courier New" pitchFamily="49" charset="0"/>
              </a:rPr>
              <a:t>fahr</a:t>
            </a:r>
            <a:r>
              <a:rPr lang="en-US" altLang="ru-RU" sz="2200" b="1" dirty="0" smtClean="0">
                <a:latin typeface="Courier New" pitchFamily="49" charset="0"/>
              </a:rPr>
              <a:t>);</a:t>
            </a:r>
            <a:endParaRPr lang="ru-RU" altLang="ru-RU" sz="2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25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25</a:t>
            </a:fld>
            <a:endParaRPr lang="ru-RU" altLang="ru-RU"/>
          </a:p>
        </p:txBody>
      </p:sp>
      <p:sp>
        <p:nvSpPr>
          <p:cNvPr id="8" name="Номер слайда 4"/>
          <p:cNvSpPr txBox="1">
            <a:spLocks/>
          </p:cNvSpPr>
          <p:nvPr/>
        </p:nvSpPr>
        <p:spPr>
          <a:xfrm>
            <a:off x="7515225" y="7199313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E944C3-579F-4094-962B-B16662B816EE}" type="slidenum">
              <a:rPr lang="ru-RU" altLang="ru-RU" smtClean="0"/>
              <a:pPr/>
              <a:t>25</a:t>
            </a:fld>
            <a:endParaRPr lang="ru-RU" altLang="ru-RU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79388" y="900112"/>
            <a:ext cx="8675687" cy="555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i="1" dirty="0">
                <a:latin typeface="Courier New" pitchFamily="49" charset="0"/>
              </a:rPr>
              <a:t>//</a:t>
            </a:r>
            <a:r>
              <a:rPr lang="ru-RU" altLang="ru-RU" sz="2200" i="1" dirty="0" err="1" smtClean="0">
                <a:latin typeface="Courier New" pitchFamily="49" charset="0"/>
              </a:rPr>
              <a:t>temperature.c</a:t>
            </a:r>
            <a:endParaRPr lang="ru-RU" altLang="ru-RU" sz="2200" i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i="1" dirty="0">
                <a:latin typeface="Courier New" pitchFamily="49" charset="0"/>
              </a:rPr>
              <a:t>//Перевод из Цельсий в Фаренгейты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dirty="0" smtClean="0">
                <a:latin typeface="Courier New" pitchFamily="49" charset="0"/>
              </a:rPr>
              <a:t>#include &lt;</a:t>
            </a:r>
            <a:r>
              <a:rPr lang="en-US" altLang="ru-RU" sz="2200" dirty="0" err="1" smtClean="0">
                <a:latin typeface="Courier New" pitchFamily="49" charset="0"/>
              </a:rPr>
              <a:t>stdio.h</a:t>
            </a:r>
            <a:r>
              <a:rPr lang="en-US" altLang="ru-RU" sz="22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en-US" altLang="ru-RU" sz="2200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dirty="0" err="1">
                <a:latin typeface="Courier New" pitchFamily="49" charset="0"/>
              </a:rPr>
              <a:t>int</a:t>
            </a:r>
            <a:r>
              <a:rPr lang="ru-RU" altLang="ru-RU" sz="2200" dirty="0">
                <a:latin typeface="Courier New" pitchFamily="49" charset="0"/>
              </a:rPr>
              <a:t> </a:t>
            </a:r>
            <a:r>
              <a:rPr lang="ru-RU" altLang="ru-RU" sz="2200" dirty="0" err="1">
                <a:latin typeface="Courier New" pitchFamily="49" charset="0"/>
              </a:rPr>
              <a:t>main</a:t>
            </a:r>
            <a:r>
              <a:rPr lang="ru-RU" altLang="ru-RU" sz="2200" dirty="0">
                <a:latin typeface="Courier New" pitchFamily="49" charset="0"/>
              </a:rPr>
              <a:t>()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dirty="0">
                <a:latin typeface="Courier New" pitchFamily="49" charset="0"/>
              </a:rPr>
              <a:t>{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dirty="0" smtClean="0">
                <a:latin typeface="Courier New" pitchFamily="49" charset="0"/>
              </a:rPr>
              <a:t>	</a:t>
            </a:r>
            <a:r>
              <a:rPr lang="en-US" altLang="ru-RU" sz="2200" dirty="0" err="1" smtClean="0">
                <a:latin typeface="Courier New" pitchFamily="49" charset="0"/>
              </a:rPr>
              <a:t>printf</a:t>
            </a:r>
            <a:r>
              <a:rPr lang="en-US" altLang="ru-RU" sz="2200" dirty="0" smtClean="0">
                <a:latin typeface="Courier New" pitchFamily="49" charset="0"/>
              </a:rPr>
              <a:t>(</a:t>
            </a:r>
            <a:r>
              <a:rPr lang="ru-RU" altLang="ru-RU" sz="2200" dirty="0" smtClean="0">
                <a:latin typeface="Courier New" pitchFamily="49" charset="0"/>
              </a:rPr>
              <a:t>"</a:t>
            </a:r>
            <a:r>
              <a:rPr lang="en-US" altLang="ru-RU" sz="2200" dirty="0" smtClean="0">
                <a:latin typeface="Courier New" pitchFamily="49" charset="0"/>
              </a:rPr>
              <a:t>Enter </a:t>
            </a:r>
            <a:r>
              <a:rPr lang="en-US" altLang="ru-RU" sz="2200" dirty="0">
                <a:latin typeface="Courier New" pitchFamily="49" charset="0"/>
              </a:rPr>
              <a:t>the temperature in </a:t>
            </a:r>
            <a:r>
              <a:rPr lang="en-US" altLang="ru-RU" sz="2200" dirty="0" smtClean="0">
                <a:latin typeface="Courier New" pitchFamily="49" charset="0"/>
              </a:rPr>
              <a:t>Celsius</a:t>
            </a:r>
            <a:r>
              <a:rPr lang="ru-RU" altLang="ru-RU" sz="2200" dirty="0" smtClean="0">
                <a:latin typeface="Courier New" pitchFamily="49" charset="0"/>
              </a:rPr>
              <a:t>: “</a:t>
            </a:r>
            <a:r>
              <a:rPr lang="en-US" altLang="ru-RU" sz="2200" dirty="0" smtClean="0">
                <a:latin typeface="Courier New" pitchFamily="49" charset="0"/>
              </a:rPr>
              <a:t>)</a:t>
            </a:r>
            <a:r>
              <a:rPr lang="ru-RU" altLang="ru-RU" sz="2200" dirty="0" smtClean="0">
                <a:latin typeface="Courier New" pitchFamily="49" charset="0"/>
              </a:rPr>
              <a:t>;</a:t>
            </a:r>
            <a:endParaRPr lang="ru-RU" altLang="ru-RU" sz="2200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b="1" dirty="0" smtClean="0">
                <a:latin typeface="Courier New" pitchFamily="49" charset="0"/>
              </a:rPr>
              <a:t>	</a:t>
            </a:r>
            <a:r>
              <a:rPr lang="en-US" altLang="ru-RU" sz="2200" dirty="0" smtClean="0">
                <a:latin typeface="Courier New" pitchFamily="49" charset="0"/>
              </a:rPr>
              <a:t>double </a:t>
            </a:r>
            <a:r>
              <a:rPr lang="ru-RU" altLang="ru-RU" sz="2200" dirty="0" err="1" smtClean="0">
                <a:latin typeface="Courier New" pitchFamily="49" charset="0"/>
              </a:rPr>
              <a:t>cent</a:t>
            </a:r>
            <a:r>
              <a:rPr lang="ru-RU" altLang="ru-RU" sz="2200" dirty="0" smtClean="0">
                <a:latin typeface="Courier New" pitchFamily="49" charset="0"/>
              </a:rPr>
              <a:t>;</a:t>
            </a:r>
            <a:endParaRPr lang="en-US" altLang="ru-RU" sz="2200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dirty="0" err="1" smtClean="0">
                <a:latin typeface="Courier New" pitchFamily="49" charset="0"/>
              </a:rPr>
              <a:t>scanf</a:t>
            </a:r>
            <a:r>
              <a:rPr lang="en-US" altLang="ru-RU" sz="2200" dirty="0" smtClean="0">
                <a:latin typeface="Courier New" pitchFamily="49" charset="0"/>
              </a:rPr>
              <a:t>(“%</a:t>
            </a:r>
            <a:r>
              <a:rPr lang="en-US" altLang="ru-RU" sz="2200" dirty="0" err="1" smtClean="0">
                <a:latin typeface="Courier New" pitchFamily="49" charset="0"/>
              </a:rPr>
              <a:t>lf”,&amp;cent</a:t>
            </a:r>
            <a:r>
              <a:rPr lang="en-US" altLang="ru-RU" sz="22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dirty="0">
                <a:latin typeface="Courier New" pitchFamily="49" charset="0"/>
              </a:rPr>
              <a:t>double </a:t>
            </a:r>
            <a:r>
              <a:rPr lang="ru-RU" altLang="ru-RU" sz="2200" dirty="0" err="1" smtClean="0">
                <a:latin typeface="Courier New" pitchFamily="49" charset="0"/>
              </a:rPr>
              <a:t>fahr</a:t>
            </a:r>
            <a:r>
              <a:rPr lang="ru-RU" altLang="ru-RU" sz="2200" dirty="0" smtClean="0">
                <a:latin typeface="Courier New" pitchFamily="49" charset="0"/>
              </a:rPr>
              <a:t> </a:t>
            </a:r>
            <a:r>
              <a:rPr lang="ru-RU" altLang="ru-RU" sz="2200" dirty="0">
                <a:latin typeface="Courier New" pitchFamily="49" charset="0"/>
              </a:rPr>
              <a:t>= (</a:t>
            </a:r>
            <a:r>
              <a:rPr lang="ru-RU" altLang="ru-RU" sz="2200" dirty="0" err="1">
                <a:latin typeface="Courier New" pitchFamily="49" charset="0"/>
              </a:rPr>
              <a:t>cent</a:t>
            </a:r>
            <a:r>
              <a:rPr lang="ru-RU" altLang="ru-RU" sz="2200" dirty="0">
                <a:latin typeface="Courier New" pitchFamily="49" charset="0"/>
              </a:rPr>
              <a:t> * </a:t>
            </a:r>
            <a:r>
              <a:rPr lang="ru-RU" altLang="ru-RU" sz="2200" dirty="0" smtClean="0">
                <a:latin typeface="Courier New" pitchFamily="49" charset="0"/>
              </a:rPr>
              <a:t>9</a:t>
            </a:r>
            <a:r>
              <a:rPr lang="en-US" altLang="ru-RU" sz="2200" dirty="0">
                <a:latin typeface="Courier New" pitchFamily="49" charset="0"/>
              </a:rPr>
              <a:t>.</a:t>
            </a:r>
            <a:r>
              <a:rPr lang="en-US" altLang="ru-RU" sz="2200" dirty="0" smtClean="0">
                <a:latin typeface="Courier New" pitchFamily="49" charset="0"/>
              </a:rPr>
              <a:t>0</a:t>
            </a:r>
            <a:r>
              <a:rPr lang="ru-RU" altLang="ru-RU" sz="2200" dirty="0" smtClean="0">
                <a:latin typeface="Courier New" pitchFamily="49" charset="0"/>
              </a:rPr>
              <a:t>)/5</a:t>
            </a:r>
            <a:r>
              <a:rPr lang="en-US" altLang="ru-RU" sz="2200" dirty="0" smtClean="0">
                <a:latin typeface="Courier New" pitchFamily="49" charset="0"/>
              </a:rPr>
              <a:t>.0</a:t>
            </a:r>
            <a:r>
              <a:rPr lang="ru-RU" altLang="ru-RU" sz="2200" dirty="0" smtClean="0">
                <a:latin typeface="Courier New" pitchFamily="49" charset="0"/>
              </a:rPr>
              <a:t> </a:t>
            </a:r>
            <a:r>
              <a:rPr lang="ru-RU" altLang="ru-RU" sz="2200" dirty="0">
                <a:latin typeface="Courier New" pitchFamily="49" charset="0"/>
              </a:rPr>
              <a:t>+ </a:t>
            </a:r>
            <a:r>
              <a:rPr lang="ru-RU" altLang="ru-RU" sz="2200" dirty="0" smtClean="0">
                <a:latin typeface="Courier New" pitchFamily="49" charset="0"/>
              </a:rPr>
              <a:t>32</a:t>
            </a:r>
            <a:r>
              <a:rPr lang="en-US" altLang="ru-RU" sz="2200" dirty="0" smtClean="0">
                <a:latin typeface="Courier New" pitchFamily="49" charset="0"/>
              </a:rPr>
              <a:t>.0</a:t>
            </a:r>
            <a:r>
              <a:rPr lang="ru-RU" altLang="ru-RU" sz="2200" dirty="0" smtClean="0">
                <a:latin typeface="Courier New" pitchFamily="49" charset="0"/>
              </a:rPr>
              <a:t>;</a:t>
            </a:r>
            <a:endParaRPr lang="en-US" altLang="ru-RU" sz="2200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b="1" dirty="0" smtClean="0">
                <a:latin typeface="Courier New" pitchFamily="49" charset="0"/>
              </a:rPr>
              <a:t>	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dirty="0" err="1" smtClean="0">
                <a:latin typeface="Courier New" pitchFamily="49" charset="0"/>
              </a:rPr>
              <a:t>printf</a:t>
            </a:r>
            <a:r>
              <a:rPr lang="en-US" altLang="ru-RU" sz="2200" dirty="0" smtClean="0">
                <a:latin typeface="Courier New" pitchFamily="49" charset="0"/>
              </a:rPr>
              <a:t>(</a:t>
            </a:r>
            <a:r>
              <a:rPr lang="ru-RU" altLang="ru-RU" sz="2200" dirty="0" smtClean="0">
                <a:latin typeface="Courier New" pitchFamily="49" charset="0"/>
              </a:rPr>
              <a:t>"</a:t>
            </a:r>
            <a:r>
              <a:rPr lang="en-US" altLang="ru-RU" sz="2200" dirty="0" smtClean="0">
                <a:latin typeface="Courier New" pitchFamily="49" charset="0"/>
              </a:rPr>
              <a:t>Fahrenheit </a:t>
            </a:r>
            <a:r>
              <a:rPr lang="en-US" altLang="ru-RU" sz="2200" dirty="0">
                <a:latin typeface="Courier New" pitchFamily="49" charset="0"/>
              </a:rPr>
              <a:t>it is</a:t>
            </a:r>
            <a:r>
              <a:rPr lang="en-US" altLang="ru-RU" sz="2200" dirty="0" smtClean="0">
                <a:latin typeface="Courier New" pitchFamily="49" charset="0"/>
              </a:rPr>
              <a:t>: %lf </a:t>
            </a:r>
            <a:r>
              <a:rPr lang="en-US" altLang="ru-RU" sz="2200" dirty="0">
                <a:latin typeface="Courier New" pitchFamily="49" charset="0"/>
              </a:rPr>
              <a:t>degree\n</a:t>
            </a:r>
            <a:r>
              <a:rPr lang="ru-RU" altLang="ru-RU" sz="2200" dirty="0" smtClean="0">
                <a:latin typeface="Courier New" pitchFamily="49" charset="0"/>
              </a:rPr>
              <a:t>“</a:t>
            </a:r>
            <a:r>
              <a:rPr lang="en-US" altLang="ru-RU" sz="2200" dirty="0">
                <a:latin typeface="Courier New" pitchFamily="49" charset="0"/>
              </a:rPr>
              <a:t>, </a:t>
            </a:r>
            <a:r>
              <a:rPr lang="en-US" altLang="ru-RU" sz="2200" dirty="0" err="1" smtClean="0">
                <a:latin typeface="Courier New" pitchFamily="49" charset="0"/>
              </a:rPr>
              <a:t>fahr</a:t>
            </a:r>
            <a:r>
              <a:rPr lang="en-US" altLang="ru-RU" sz="2200" dirty="0" smtClean="0">
                <a:latin typeface="Courier New" pitchFamily="49" charset="0"/>
              </a:rPr>
              <a:t>);</a:t>
            </a:r>
            <a:endParaRPr lang="ru-RU" altLang="ru-RU" sz="2200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ru-RU" altLang="ru-RU" sz="2200" b="1" dirty="0" err="1">
                <a:latin typeface="Courier New" pitchFamily="49" charset="0"/>
              </a:rPr>
              <a:t>return</a:t>
            </a:r>
            <a:r>
              <a:rPr lang="ru-RU" altLang="ru-RU" sz="2200" b="1" dirty="0">
                <a:latin typeface="Courier New" pitchFamily="49" charset="0"/>
              </a:rPr>
              <a:t> 0;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}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ru-RU" altLang="ru-RU" sz="2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26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26</a:t>
            </a:fld>
            <a:endParaRPr lang="ru-RU" alt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64704"/>
            <a:ext cx="7848872" cy="5938980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35917" y="1124744"/>
            <a:ext cx="709246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3288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113"/>
              </a:spcAft>
            </a:pPr>
            <a:r>
              <a:rPr lang="en-US" alt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the temperature in Celsius</a:t>
            </a:r>
            <a:r>
              <a:rPr lang="en-US" altLang="ru-R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ru-R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ru-RU" altLang="ru-RU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4000"/>
              </a:lnSpc>
              <a:spcAft>
                <a:spcPts val="113"/>
              </a:spcAft>
            </a:pPr>
            <a:r>
              <a:rPr lang="en-US" alt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Fahrenheit it is: </a:t>
            </a:r>
            <a:r>
              <a:rPr lang="ru-RU" altLang="ru-RU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77 </a:t>
            </a:r>
            <a:r>
              <a:rPr lang="en-US" alt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degree</a:t>
            </a:r>
            <a:endParaRPr lang="ru-RU" altLang="ru-RU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4000"/>
              </a:lnSpc>
              <a:spcAft>
                <a:spcPts val="113"/>
              </a:spcAft>
            </a:pPr>
            <a:endParaRPr lang="ru-RU" altLang="ru-RU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469997" y="0"/>
            <a:ext cx="4641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трелка влево 2"/>
          <p:cNvSpPr/>
          <p:nvPr/>
        </p:nvSpPr>
        <p:spPr>
          <a:xfrm rot="19991272">
            <a:off x="1937878" y="960046"/>
            <a:ext cx="1370206" cy="461858"/>
          </a:xfrm>
          <a:prstGeom prst="leftArrow">
            <a:avLst>
              <a:gd name="adj1" fmla="val 50000"/>
              <a:gd name="adj2" fmla="val 79417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лево 8"/>
          <p:cNvSpPr/>
          <p:nvPr/>
        </p:nvSpPr>
        <p:spPr>
          <a:xfrm rot="16200000">
            <a:off x="4200824" y="1268959"/>
            <a:ext cx="1141224" cy="564761"/>
          </a:xfrm>
          <a:prstGeom prst="leftArrow">
            <a:avLst>
              <a:gd name="adj1" fmla="val 50000"/>
              <a:gd name="adj2" fmla="val 79205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лево 9"/>
          <p:cNvSpPr/>
          <p:nvPr/>
        </p:nvSpPr>
        <p:spPr>
          <a:xfrm rot="14596820">
            <a:off x="4919704" y="2467505"/>
            <a:ext cx="3957477" cy="564761"/>
          </a:xfrm>
          <a:prstGeom prst="leftArrow">
            <a:avLst>
              <a:gd name="adj1" fmla="val 50000"/>
              <a:gd name="adj2" fmla="val 79205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81366" y="1551339"/>
            <a:ext cx="302498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Целочисленные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318872" y="1978928"/>
            <a:ext cx="295232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Вещественные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61997"/>
              </p:ext>
            </p:extLst>
          </p:nvPr>
        </p:nvGraphicFramePr>
        <p:xfrm>
          <a:off x="181817" y="2491982"/>
          <a:ext cx="28240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</a:t>
                      </a:r>
                      <a:r>
                        <a:rPr lang="ru-R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байт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  <a:endParaRPr lang="ru-RU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</a:t>
                      </a:r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байта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ru-RU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байта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ru-RU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байта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ru-RU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байт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51553"/>
              </p:ext>
            </p:extLst>
          </p:nvPr>
        </p:nvGraphicFramePr>
        <p:xfrm>
          <a:off x="3294112" y="2538864"/>
          <a:ext cx="31557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ru-RU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байта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ru-RU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байта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ru-RU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-12</a:t>
                      </a:r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байт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Заголовок 1"/>
          <p:cNvSpPr txBox="1">
            <a:spLocks/>
          </p:cNvSpPr>
          <p:nvPr/>
        </p:nvSpPr>
        <p:spPr>
          <a:xfrm>
            <a:off x="6552426" y="4468890"/>
            <a:ext cx="24592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Символьные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160890"/>
              </p:ext>
            </p:extLst>
          </p:nvPr>
        </p:nvGraphicFramePr>
        <p:xfrm>
          <a:off x="6948264" y="5085184"/>
          <a:ext cx="1917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endParaRPr lang="ru-RU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байт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793882"/>
              </p:ext>
            </p:extLst>
          </p:nvPr>
        </p:nvGraphicFramePr>
        <p:xfrm>
          <a:off x="107841" y="4894290"/>
          <a:ext cx="3960103" cy="1879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 char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</a:t>
                      </a:r>
                      <a:r>
                        <a:rPr lang="ru-RU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байт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 short</a:t>
                      </a:r>
                      <a:endParaRPr lang="ru-RU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</a:t>
                      </a:r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байта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 </a:t>
                      </a:r>
                      <a:r>
                        <a:rPr lang="en-US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ru-RU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байта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 long</a:t>
                      </a:r>
                      <a:endParaRPr lang="ru-RU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байта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 long</a:t>
                      </a:r>
                      <a:r>
                        <a:rPr lang="en-US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ru-RU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байт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Заголовок 1"/>
          <p:cNvSpPr txBox="1">
            <a:spLocks/>
          </p:cNvSpPr>
          <p:nvPr/>
        </p:nvSpPr>
        <p:spPr>
          <a:xfrm>
            <a:off x="461093" y="2041937"/>
            <a:ext cx="1916800" cy="450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знаковые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Заголовок 1"/>
          <p:cNvSpPr txBox="1">
            <a:spLocks/>
          </p:cNvSpPr>
          <p:nvPr/>
        </p:nvSpPr>
        <p:spPr>
          <a:xfrm>
            <a:off x="338859" y="4444245"/>
            <a:ext cx="2407365" cy="450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беззнаковые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6863323" y="1169489"/>
            <a:ext cx="2354078" cy="536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37749"/>
              </p:ext>
            </p:extLst>
          </p:nvPr>
        </p:nvGraphicFramePr>
        <p:xfrm>
          <a:off x="7111733" y="1642548"/>
          <a:ext cx="1917795" cy="38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74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ru-RU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байт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Стрелка влево 21"/>
          <p:cNvSpPr/>
          <p:nvPr/>
        </p:nvSpPr>
        <p:spPr>
          <a:xfrm rot="12447796">
            <a:off x="7141117" y="777579"/>
            <a:ext cx="1141224" cy="406295"/>
          </a:xfrm>
          <a:prstGeom prst="leftArrow">
            <a:avLst>
              <a:gd name="adj1" fmla="val 50000"/>
              <a:gd name="adj2" fmla="val 79205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66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-8984" y="764704"/>
            <a:ext cx="8960872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 marL="8636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565150" indent="-4572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типы данных:</a:t>
            </a:r>
          </a:p>
          <a:p>
            <a:pPr lvl="1">
              <a:buClr>
                <a:srgbClr val="000080"/>
              </a:buClr>
              <a:buSzPct val="90000"/>
              <a:buFont typeface="Times New Roman" pitchFamily="16" charset="0"/>
              <a:buChar char="●"/>
            </a:pPr>
            <a:r>
              <a:rPr lang="ru-RU" altLang="ru-RU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целое со 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знаком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0080"/>
              </a:buClr>
              <a:buSzPct val="90000"/>
              <a:buFont typeface="Times New Roman" pitchFamily="16" charset="0"/>
              <a:buChar char="●"/>
            </a:pPr>
            <a:r>
              <a:rPr lang="ru-RU" altLang="ru-RU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ru-RU" alt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число с плавающей точкой одинарной точности</a:t>
            </a:r>
          </a:p>
          <a:p>
            <a:pPr lvl="1">
              <a:buClr>
                <a:srgbClr val="000080"/>
              </a:buClr>
              <a:buSzPct val="90000"/>
              <a:buFont typeface="Times New Roman" pitchFamily="16" charset="0"/>
              <a:buChar char="●"/>
            </a:pPr>
            <a:r>
              <a:rPr lang="ru-RU" altLang="ru-RU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ru-RU" alt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булевские значение (истина или ложь: </a:t>
            </a:r>
            <a:r>
              <a:rPr lang="ru-RU" alt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alt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Clr>
                <a:srgbClr val="000080"/>
              </a:buClr>
              <a:buSzPct val="90000"/>
              <a:buFont typeface="Times New Roman" pitchFamily="16" charset="0"/>
              <a:buChar char="●"/>
            </a:pPr>
            <a:r>
              <a:rPr lang="ru-RU" altLang="ru-RU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ru-RU" alt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целое однобайтовое значение (символьное)</a:t>
            </a:r>
          </a:p>
          <a:p>
            <a:pPr lvl="1">
              <a:buClr>
                <a:srgbClr val="000080"/>
              </a:buClr>
              <a:buSzPct val="90000"/>
              <a:buFont typeface="Times New Roman" pitchFamily="16" charset="0"/>
              <a:buChar char="●"/>
            </a:pPr>
            <a:r>
              <a:rPr lang="ru-RU" altLang="ru-RU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ru-RU" alt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число с плавающей точкой повышенной точности</a:t>
            </a:r>
          </a:p>
          <a:p>
            <a:pPr lvl="1">
              <a:buClr>
                <a:srgbClr val="000080"/>
              </a:buClr>
              <a:buSzPct val="90000"/>
              <a:buFont typeface="Times New Roman" pitchFamily="16" charset="0"/>
              <a:buChar char="●"/>
            </a:pPr>
            <a:r>
              <a:rPr lang="ru-RU" altLang="ru-RU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ru-RU" alt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беззнаковое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целое</a:t>
            </a:r>
          </a:p>
          <a:p>
            <a:pPr lvl="1">
              <a:buClr>
                <a:srgbClr val="000080"/>
              </a:buClr>
              <a:buSzPct val="90000"/>
              <a:buFont typeface="Times New Roman" pitchFamily="16" charset="0"/>
              <a:buChar char="●"/>
            </a:pPr>
            <a:r>
              <a:rPr lang="ru-RU" altLang="ru-RU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ru-RU" alt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знаковое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целое</a:t>
            </a:r>
          </a:p>
          <a:p>
            <a:pPr lvl="1">
              <a:buClr>
                <a:srgbClr val="000080"/>
              </a:buClr>
              <a:buSzPct val="90000"/>
              <a:buFont typeface="Times New Roman" pitchFamily="16" charset="0"/>
              <a:buChar char="●"/>
            </a:pPr>
            <a:r>
              <a:rPr lang="ru-RU" altLang="ru-RU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пустое множество допустимых значений</a:t>
            </a:r>
          </a:p>
        </p:txBody>
      </p:sp>
    </p:spTree>
    <p:extLst>
      <p:ext uri="{BB962C8B-B14F-4D97-AF65-F5344CB8AC3E}">
        <p14:creationId xmlns:p14="http://schemas.microsoft.com/office/powerpoint/2010/main" val="7789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475832"/>
              </p:ext>
            </p:extLst>
          </p:nvPr>
        </p:nvGraphicFramePr>
        <p:xfrm>
          <a:off x="395536" y="476672"/>
          <a:ext cx="8568952" cy="53629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5751">
                  <a:extLst>
                    <a:ext uri="{9D8B030D-6E8A-4147-A177-3AD203B41FA5}">
                      <a16:colId xmlns:a16="http://schemas.microsoft.com/office/drawing/2014/main" val="862744037"/>
                    </a:ext>
                  </a:extLst>
                </a:gridCol>
                <a:gridCol w="5273201">
                  <a:extLst>
                    <a:ext uri="{9D8B030D-6E8A-4147-A177-3AD203B41FA5}">
                      <a16:colId xmlns:a16="http://schemas.microsoft.com/office/drawing/2014/main" val="15837053"/>
                    </a:ext>
                  </a:extLst>
                </a:gridCol>
              </a:tblGrid>
              <a:tr h="656110"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Спецификатор</a:t>
                      </a:r>
                      <a:endParaRPr lang="ru-RU" sz="1800" b="1" baseline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ru-RU" sz="1800" b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ввода-вывода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</a:t>
                      </a:r>
                    </a:p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данных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861147"/>
                  </a:ext>
                </a:extLst>
              </a:tr>
              <a:tr h="419535"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%d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Десятичное</a:t>
                      </a:r>
                      <a:r>
                        <a:rPr lang="ru-RU" sz="20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целое число со знаком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4225780"/>
                  </a:ext>
                </a:extLst>
              </a:tr>
              <a:tr h="508531">
                <a:tc>
                  <a:txBody>
                    <a:bodyPr/>
                    <a:lstStyle/>
                    <a:p>
                      <a:pPr marL="0" marR="0" lvl="0" indent="457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Десятичное</a:t>
                      </a:r>
                      <a:r>
                        <a:rPr lang="ru-RU" sz="20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число с плавающей точкой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969495"/>
                  </a:ext>
                </a:extLst>
              </a:tr>
              <a:tr h="839068"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Десятичное</a:t>
                      </a:r>
                      <a:r>
                        <a:rPr lang="ru-RU" sz="20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число с плавающей точкой:</a:t>
                      </a:r>
                      <a:endParaRPr lang="en-US" sz="2000" baseline="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8.3 – </a:t>
                      </a:r>
                      <a:r>
                        <a:rPr lang="ru-RU" sz="20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модификатор формата, 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 вещественное число выделяем 8 символов,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причем из них 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знака после запятой.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539417"/>
                  </a:ext>
                </a:extLst>
              </a:tr>
              <a:tr h="419535"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%c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Символ типа 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664409"/>
                  </a:ext>
                </a:extLst>
              </a:tr>
              <a:tr h="636119"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%lf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Десятичное</a:t>
                      </a:r>
                      <a:r>
                        <a:rPr lang="ru-RU" sz="20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число с плавающей точкой</a:t>
                      </a:r>
                      <a:endParaRPr lang="ru-RU" sz="2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двойной 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точности (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5318452"/>
                  </a:ext>
                </a:extLst>
              </a:tr>
              <a:tr h="411703"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Шестнадцатеричное целое</a:t>
                      </a:r>
                      <a:r>
                        <a:rPr lang="ru-RU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число без знака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1222442"/>
                  </a:ext>
                </a:extLst>
              </a:tr>
              <a:tr h="419535"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Строка символов 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3578151"/>
                  </a:ext>
                </a:extLst>
              </a:tr>
              <a:tr h="636119"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%u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Десятичное</a:t>
                      </a:r>
                      <a:r>
                        <a:rPr lang="ru-RU" sz="20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целое число без знака</a:t>
                      </a:r>
                      <a:endParaRPr lang="en-US" sz="2000" baseline="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(unsigned)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894538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552" y="5949280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Стандартная точность для </a:t>
            </a:r>
            <a:r>
              <a:rPr lang="en-US" sz="2000" dirty="0" smtClean="0"/>
              <a:t>float </a:t>
            </a:r>
            <a:r>
              <a:rPr lang="ru-RU" sz="2000" dirty="0" smtClean="0"/>
              <a:t>– 6 знаков после запятой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6370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выбрать тип данных?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07504" y="836712"/>
            <a:ext cx="296138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i="1" u="sng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Целочисленные</a:t>
            </a:r>
            <a:endParaRPr lang="ru-RU" sz="3200" i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689610" y="855914"/>
            <a:ext cx="2919876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i="1" u="sng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Вещественные</a:t>
            </a:r>
            <a:endParaRPr lang="ru-RU" sz="3200" i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6911751" y="4543732"/>
            <a:ext cx="215252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i="1" u="sng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Символьные</a:t>
            </a:r>
            <a:endParaRPr lang="ru-RU" sz="2800" i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6911751" y="1168750"/>
            <a:ext cx="2080455" cy="536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i="1" u="sng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Логические</a:t>
            </a:r>
            <a:endParaRPr lang="ru-RU" sz="2800" i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10" y="1375834"/>
            <a:ext cx="1962882" cy="1962882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7" y="1437058"/>
            <a:ext cx="3157575" cy="1810962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381319"/>
            <a:ext cx="3261622" cy="2451652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7" y="3248020"/>
            <a:ext cx="2898033" cy="1945724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46" y="5193744"/>
            <a:ext cx="2452610" cy="155332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72" y="2853863"/>
            <a:ext cx="2304256" cy="3456381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751" y="5130914"/>
            <a:ext cx="2160175" cy="1404114"/>
          </a:xfrm>
          <a:prstGeom prst="rect">
            <a:avLst/>
          </a:prstGeom>
        </p:spPr>
      </p:pic>
      <p:sp>
        <p:nvSpPr>
          <p:cNvPr id="31" name="Заголовок 1"/>
          <p:cNvSpPr txBox="1">
            <a:spLocks/>
          </p:cNvSpPr>
          <p:nvPr/>
        </p:nvSpPr>
        <p:spPr>
          <a:xfrm>
            <a:off x="7197236" y="1705364"/>
            <a:ext cx="1661279" cy="2227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&gt; 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&amp;&amp; D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A&amp;&amp;D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|| K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C&amp;&amp;F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выбрать тип данных?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799820"/>
              </p:ext>
            </p:extLst>
          </p:nvPr>
        </p:nvGraphicFramePr>
        <p:xfrm>
          <a:off x="827583" y="1700807"/>
          <a:ext cx="7548217" cy="37615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5647">
                  <a:extLst>
                    <a:ext uri="{9D8B030D-6E8A-4147-A177-3AD203B41FA5}">
                      <a16:colId xmlns:a16="http://schemas.microsoft.com/office/drawing/2014/main" val="1620624758"/>
                    </a:ext>
                  </a:extLst>
                </a:gridCol>
                <a:gridCol w="2515647">
                  <a:extLst>
                    <a:ext uri="{9D8B030D-6E8A-4147-A177-3AD203B41FA5}">
                      <a16:colId xmlns:a16="http://schemas.microsoft.com/office/drawing/2014/main" val="2440490015"/>
                    </a:ext>
                  </a:extLst>
                </a:gridCol>
                <a:gridCol w="2516923">
                  <a:extLst>
                    <a:ext uri="{9D8B030D-6E8A-4147-A177-3AD203B41FA5}">
                      <a16:colId xmlns:a16="http://schemas.microsoft.com/office/drawing/2014/main" val="362974176"/>
                    </a:ext>
                  </a:extLst>
                </a:gridCol>
              </a:tblGrid>
              <a:tr h="940395"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endParaRPr lang="ru-RU" sz="2000" b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457200" algn="l"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</a:t>
                      </a:r>
                      <a:r>
                        <a:rPr lang="en-US" sz="2000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знак</a:t>
                      </a:r>
                      <a:r>
                        <a:rPr lang="ru-RU" sz="2000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ом</a:t>
                      </a:r>
                      <a:endParaRPr lang="ru-RU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endParaRPr lang="ru-RU" sz="2000" b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без</a:t>
                      </a:r>
                      <a:r>
                        <a:rPr lang="en-US" sz="2000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знак</a:t>
                      </a:r>
                      <a:r>
                        <a:rPr lang="ru-RU" sz="2000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</a:t>
                      </a:r>
                      <a:r>
                        <a:rPr lang="ru-RU" sz="2000" b="1" baseline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2000" b="1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(unsigned</a:t>
                      </a:r>
                      <a:r>
                        <a:rPr lang="en-US" sz="20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ru-RU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654201"/>
                  </a:ext>
                </a:extLst>
              </a:tr>
              <a:tr h="470197"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</a:t>
                      </a:r>
                      <a:endParaRPr lang="ru-RU" sz="2000" b="1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-128 : 127</a:t>
                      </a:r>
                      <a:endParaRPr lang="ru-RU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: 255</a:t>
                      </a:r>
                      <a:endParaRPr lang="ru-RU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68687"/>
                  </a:ext>
                </a:extLst>
              </a:tr>
              <a:tr h="940395"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ru-RU" sz="2000" b="1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-32768 : 32767</a:t>
                      </a:r>
                      <a:endParaRPr lang="ru-RU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en-US" sz="20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: 65535</a:t>
                      </a:r>
                      <a:endParaRPr lang="ru-RU" sz="20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636849"/>
                  </a:ext>
                </a:extLst>
              </a:tr>
              <a:tr h="470197"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en-US" sz="2000" b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ru-RU" sz="2000" b="1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endParaRPr lang="en-US" sz="2000" b="1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endParaRPr lang="en-US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880280"/>
                  </a:ext>
                </a:extLst>
              </a:tr>
              <a:tr h="470197"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ru-RU" sz="2000" b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ru-RU" sz="2000" b="1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endParaRPr lang="en-US" sz="2000" b="1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86509"/>
                  </a:ext>
                </a:extLst>
              </a:tr>
              <a:tr h="470197"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ru-RU" sz="2000" b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  <a:endParaRPr lang="ru-RU" sz="2000" b="1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endParaRPr lang="en-US" sz="2000" b="1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ru-RU" sz="20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66286"/>
                  </a:ext>
                </a:extLst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558078"/>
              </p:ext>
            </p:extLst>
          </p:nvPr>
        </p:nvGraphicFramePr>
        <p:xfrm>
          <a:off x="4067944" y="4088776"/>
          <a:ext cx="1630937" cy="403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Уравнение" r:id="rId3" imgW="1041400" imgH="254000" progId="Equation.3">
                  <p:embed/>
                </p:oleObj>
              </mc:Choice>
              <mc:Fallback>
                <p:oleObj name="Уравнение" r:id="rId3" imgW="10414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4088776"/>
                        <a:ext cx="1630937" cy="4039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470" y="4088776"/>
            <a:ext cx="1152128" cy="40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841836"/>
              </p:ext>
            </p:extLst>
          </p:nvPr>
        </p:nvGraphicFramePr>
        <p:xfrm>
          <a:off x="4580421" y="4617489"/>
          <a:ext cx="690828" cy="358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Уравнение" r:id="rId6" imgW="494870" imgH="253780" progId="Equation.3">
                  <p:embed/>
                </p:oleObj>
              </mc:Choice>
              <mc:Fallback>
                <p:oleObj name="Уравнение" r:id="rId6" imgW="494870" imgH="2537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421" y="4617489"/>
                        <a:ext cx="690828" cy="3586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762549"/>
              </p:ext>
            </p:extLst>
          </p:nvPr>
        </p:nvGraphicFramePr>
        <p:xfrm>
          <a:off x="4437422" y="5040283"/>
          <a:ext cx="976826" cy="38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Уравнение" r:id="rId8" imgW="647419" imgH="253890" progId="Equation.3">
                  <p:embed/>
                </p:oleObj>
              </mc:Choice>
              <mc:Fallback>
                <p:oleObj name="Уравнение" r:id="rId8" imgW="647419" imgH="25389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422" y="5040283"/>
                        <a:ext cx="976826" cy="3878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73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переменных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1438" y="849313"/>
            <a:ext cx="7451725" cy="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565150" indent="-4572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переменной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7950" y="3421063"/>
            <a:ext cx="5957888" cy="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565150" indent="-4572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 с инициализацией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7622" y="3994149"/>
            <a:ext cx="6777037" cy="430213"/>
          </a:xfrm>
          <a:prstGeom prst="rect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79002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100" b="1" dirty="0" err="1">
                <a:solidFill>
                  <a:srgbClr val="0070C0"/>
                </a:solidFill>
                <a:latin typeface="Courier New" pitchFamily="49" charset="0"/>
              </a:rPr>
              <a:t>тип_переменной</a:t>
            </a:r>
            <a:r>
              <a:rPr lang="ru-RU" altLang="ru-RU" sz="2100" b="1" dirty="0">
                <a:latin typeface="Courier New" pitchFamily="49" charset="0"/>
              </a:rPr>
              <a:t> </a:t>
            </a:r>
            <a:r>
              <a:rPr lang="ru-RU" altLang="ru-RU" sz="2100" b="1" dirty="0" err="1">
                <a:latin typeface="Courier New" pitchFamily="49" charset="0"/>
              </a:rPr>
              <a:t>имя_переменной</a:t>
            </a:r>
            <a:r>
              <a:rPr lang="ru-RU" altLang="ru-RU" sz="2100" b="1" dirty="0">
                <a:latin typeface="Courier New" pitchFamily="49" charset="0"/>
              </a:rPr>
              <a:t> = значение;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513" y="2143125"/>
            <a:ext cx="5075237" cy="73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565150" indent="-4572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переменной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32110" y="2776538"/>
            <a:ext cx="6137275" cy="430212"/>
          </a:xfrm>
          <a:prstGeom prst="rect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79002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100" b="1" dirty="0" err="1">
                <a:solidFill>
                  <a:srgbClr val="00B050"/>
                </a:solidFill>
                <a:latin typeface="Courier New" pitchFamily="49" charset="0"/>
              </a:rPr>
              <a:t>extern</a:t>
            </a:r>
            <a:r>
              <a:rPr lang="ru-RU" altLang="ru-RU" sz="21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ru-RU" altLang="ru-RU" sz="2100" b="1" dirty="0" err="1">
                <a:solidFill>
                  <a:srgbClr val="0070C0"/>
                </a:solidFill>
                <a:latin typeface="Courier New" pitchFamily="49" charset="0"/>
              </a:rPr>
              <a:t>тип_переменной</a:t>
            </a:r>
            <a:r>
              <a:rPr lang="ru-RU" altLang="ru-RU" sz="21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altLang="ru-RU" sz="2100" b="1" dirty="0" err="1">
                <a:latin typeface="Courier New" pitchFamily="49" charset="0"/>
              </a:rPr>
              <a:t>имя_переменной</a:t>
            </a:r>
            <a:r>
              <a:rPr lang="ru-RU" altLang="ru-RU" sz="2100" b="1" dirty="0">
                <a:latin typeface="Courier New" pitchFamily="49" charset="0"/>
              </a:rPr>
              <a:t>;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79512" y="1520190"/>
            <a:ext cx="5018088" cy="430213"/>
          </a:xfrm>
          <a:prstGeom prst="rect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000" tIns="79002" rIns="108000" bIns="63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100" b="1" dirty="0" err="1">
                <a:solidFill>
                  <a:srgbClr val="0070C0"/>
                </a:solidFill>
                <a:latin typeface="Courier New" pitchFamily="49" charset="0"/>
              </a:rPr>
              <a:t>тип_переменной</a:t>
            </a:r>
            <a:r>
              <a:rPr lang="ru-RU" altLang="ru-RU" sz="21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altLang="ru-RU" sz="2100" b="1" dirty="0" err="1">
                <a:latin typeface="Courier New" pitchFamily="49" charset="0"/>
              </a:rPr>
              <a:t>имя_переменной</a:t>
            </a:r>
            <a:r>
              <a:rPr lang="ru-RU" altLang="ru-RU" sz="2100" b="1" dirty="0">
                <a:latin typeface="Courier New" pitchFamily="49" charset="0"/>
              </a:rPr>
              <a:t>;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564490" y="1343343"/>
            <a:ext cx="2700338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4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4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>
                <a:latin typeface="Courier New" pitchFamily="49" charset="0"/>
              </a:rPr>
              <a:t>counter</a:t>
            </a:r>
            <a:r>
              <a:rPr lang="ru-RU" altLang="ru-RU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en-US" altLang="ru-RU" sz="2400" b="1" dirty="0">
                <a:solidFill>
                  <a:srgbClr val="0070C0"/>
                </a:solidFill>
                <a:latin typeface="Courier New" pitchFamily="49" charset="0"/>
              </a:rPr>
              <a:t>d</a:t>
            </a:r>
            <a:r>
              <a:rPr lang="en-US" altLang="ru-RU" sz="2400" b="1" dirty="0" smtClean="0">
                <a:solidFill>
                  <a:srgbClr val="0070C0"/>
                </a:solidFill>
                <a:latin typeface="Courier New" pitchFamily="49" charset="0"/>
              </a:rPr>
              <a:t>ouble </a:t>
            </a:r>
            <a:r>
              <a:rPr lang="ru-RU" altLang="ru-RU" sz="2400" b="1" dirty="0" err="1" smtClean="0">
                <a:latin typeface="Courier New" pitchFamily="49" charset="0"/>
              </a:rPr>
              <a:t>summa</a:t>
            </a:r>
            <a:r>
              <a:rPr lang="ru-RU" altLang="ru-RU" sz="2400" b="1" dirty="0">
                <a:latin typeface="Courier New" pitchFamily="49" charset="0"/>
              </a:rPr>
              <a:t>;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345976" y="2682875"/>
            <a:ext cx="3149600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239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b="1" dirty="0" err="1">
                <a:solidFill>
                  <a:srgbClr val="00B050"/>
                </a:solidFill>
                <a:latin typeface="Courier New" pitchFamily="49" charset="0"/>
              </a:rPr>
              <a:t>extern</a:t>
            </a:r>
            <a:r>
              <a:rPr lang="ru-RU" altLang="ru-RU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ru-RU" altLang="ru-RU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altLang="ru-RU" b="1" dirty="0" err="1">
                <a:latin typeface="Courier New" pitchFamily="49" charset="0"/>
              </a:rPr>
              <a:t>counter</a:t>
            </a:r>
            <a:r>
              <a:rPr lang="ru-RU" altLang="ru-RU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ru-RU" altLang="ru-RU" b="1" dirty="0" err="1">
                <a:solidFill>
                  <a:srgbClr val="00B050"/>
                </a:solidFill>
                <a:latin typeface="Courier New" pitchFamily="49" charset="0"/>
              </a:rPr>
              <a:t>extern</a:t>
            </a:r>
            <a:r>
              <a:rPr lang="ru-RU" altLang="ru-RU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ru-RU" b="1" dirty="0" smtClean="0">
                <a:solidFill>
                  <a:srgbClr val="0070C0"/>
                </a:solidFill>
                <a:latin typeface="Courier New" pitchFamily="49" charset="0"/>
              </a:rPr>
              <a:t>double</a:t>
            </a:r>
            <a:r>
              <a:rPr lang="ru-RU" altLang="ru-RU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altLang="ru-RU" b="1" dirty="0" err="1">
                <a:latin typeface="Courier New" pitchFamily="49" charset="0"/>
              </a:rPr>
              <a:t>summa</a:t>
            </a:r>
            <a:r>
              <a:rPr lang="ru-RU" altLang="ru-RU" b="1" dirty="0">
                <a:latin typeface="Courier New" pitchFamily="49" charset="0"/>
              </a:rPr>
              <a:t>;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292080" y="4575254"/>
            <a:ext cx="3436342" cy="86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239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4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4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altLang="ru-RU" sz="2400" b="1" dirty="0" err="1">
                <a:latin typeface="Courier New" pitchFamily="49" charset="0"/>
              </a:rPr>
              <a:t>counter</a:t>
            </a:r>
            <a:r>
              <a:rPr lang="ru-RU" altLang="ru-RU" sz="2400" b="1" dirty="0">
                <a:latin typeface="Courier New" pitchFamily="49" charset="0"/>
              </a:rPr>
              <a:t> = 1;</a:t>
            </a:r>
          </a:p>
          <a:p>
            <a:pPr>
              <a:lnSpc>
                <a:spcPct val="94000"/>
              </a:lnSpc>
            </a:pPr>
            <a:r>
              <a:rPr lang="en-US" altLang="ru-RU" sz="2400" b="1" dirty="0">
                <a:solidFill>
                  <a:srgbClr val="0070C0"/>
                </a:solidFill>
                <a:latin typeface="Courier New" pitchFamily="49" charset="0"/>
              </a:rPr>
              <a:t>d</a:t>
            </a:r>
            <a:r>
              <a:rPr lang="en-US" altLang="ru-RU" sz="2400" b="1" dirty="0" smtClean="0">
                <a:solidFill>
                  <a:srgbClr val="0070C0"/>
                </a:solidFill>
                <a:latin typeface="Courier New" pitchFamily="49" charset="0"/>
              </a:rPr>
              <a:t>ouble </a:t>
            </a:r>
            <a:r>
              <a:rPr lang="ru-RU" altLang="ru-RU" sz="2400" b="1" dirty="0" err="1" smtClean="0">
                <a:latin typeface="Courier New" pitchFamily="49" charset="0"/>
              </a:rPr>
              <a:t>summa</a:t>
            </a:r>
            <a:r>
              <a:rPr lang="ru-RU" altLang="ru-RU" sz="2400" b="1" dirty="0" smtClean="0">
                <a:latin typeface="Courier New" pitchFamily="49" charset="0"/>
              </a:rPr>
              <a:t> </a:t>
            </a:r>
            <a:r>
              <a:rPr lang="ru-RU" altLang="ru-RU" sz="2400" b="1" dirty="0">
                <a:latin typeface="Courier New" pitchFamily="49" charset="0"/>
              </a:rPr>
              <a:t>= 0;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07950" y="5589240"/>
            <a:ext cx="8835499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>
              <a:buClr>
                <a:srgbClr val="000080"/>
              </a:buClr>
            </a:pPr>
            <a:r>
              <a:rPr lang="ru-RU" altLang="ru-RU" sz="2800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Переменная определяется непосредственно перед первым использованием с инициализацией</a:t>
            </a:r>
          </a:p>
        </p:txBody>
      </p:sp>
    </p:spTree>
    <p:extLst>
      <p:ext uri="{BB962C8B-B14F-4D97-AF65-F5344CB8AC3E}">
        <p14:creationId xmlns:p14="http://schemas.microsoft.com/office/powerpoint/2010/main" val="25216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</a:t>
            </a:r>
            <a:r>
              <a:rPr lang="ru-RU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формирования </a:t>
            </a:r>
            <a:r>
              <a:rPr lang="ru-RU" sz="3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 переменных</a:t>
            </a:r>
            <a:endParaRPr lang="ru-RU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начинаться с латинской буквы или знака подчеркивания ‘_’;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последовательностью букв, цифр, или ‘_’;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Пробелы не могут присутствовать в именах;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Различаются прописные и строчные буквы;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использовать зарезервированные слова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т.д.);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Желательно делать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имена осмысленными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848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776</Words>
  <Application>Microsoft Office PowerPoint</Application>
  <PresentationFormat>Экран (4:3)</PresentationFormat>
  <Paragraphs>327</Paragraphs>
  <Slides>26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26</vt:i4>
      </vt:variant>
    </vt:vector>
  </HeadingPairs>
  <TitlesOfParts>
    <vt:vector size="36" baseType="lpstr">
      <vt:lpstr>Arial</vt:lpstr>
      <vt:lpstr>Calibri</vt:lpstr>
      <vt:lpstr>Courier New</vt:lpstr>
      <vt:lpstr>DejaVu Sans</vt:lpstr>
      <vt:lpstr>Times New Roman</vt:lpstr>
      <vt:lpstr>Wingdings</vt:lpstr>
      <vt:lpstr>Тема Office</vt:lpstr>
      <vt:lpstr>LibreOffice.DrawDocument.1</vt:lpstr>
      <vt:lpstr>Уравнение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 выбрать тип данных?</vt:lpstr>
      <vt:lpstr>Презентация PowerPoint</vt:lpstr>
      <vt:lpstr>Правила формирования имен переменных</vt:lpstr>
      <vt:lpstr>Операции над переменными. Приоритет и порядок вычислений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</dc:creator>
  <cp:lastModifiedBy>Балашова Д.М.</cp:lastModifiedBy>
  <cp:revision>145</cp:revision>
  <dcterms:created xsi:type="dcterms:W3CDTF">2016-08-27T09:50:41Z</dcterms:created>
  <dcterms:modified xsi:type="dcterms:W3CDTF">2019-09-03T10:33:42Z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