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  <p:sldId id="299" r:id="rId3"/>
    <p:sldId id="290" r:id="rId4"/>
    <p:sldId id="301" r:id="rId5"/>
    <p:sldId id="323" r:id="rId6"/>
    <p:sldId id="324" r:id="rId7"/>
    <p:sldId id="302" r:id="rId8"/>
    <p:sldId id="303" r:id="rId9"/>
    <p:sldId id="304" r:id="rId10"/>
    <p:sldId id="318" r:id="rId11"/>
    <p:sldId id="327" r:id="rId12"/>
    <p:sldId id="292" r:id="rId13"/>
    <p:sldId id="326" r:id="rId14"/>
    <p:sldId id="305" r:id="rId15"/>
    <p:sldId id="306" r:id="rId16"/>
    <p:sldId id="325" r:id="rId17"/>
    <p:sldId id="307" r:id="rId18"/>
    <p:sldId id="308" r:id="rId19"/>
    <p:sldId id="314" r:id="rId20"/>
    <p:sldId id="309" r:id="rId21"/>
    <p:sldId id="310" r:id="rId22"/>
    <p:sldId id="311" r:id="rId23"/>
    <p:sldId id="312" r:id="rId24"/>
    <p:sldId id="313" r:id="rId25"/>
    <p:sldId id="322" r:id="rId26"/>
    <p:sldId id="315" r:id="rId27"/>
    <p:sldId id="316" r:id="rId28"/>
    <p:sldId id="317" r:id="rId29"/>
    <p:sldId id="319" r:id="rId30"/>
    <p:sldId id="320" r:id="rId31"/>
    <p:sldId id="321" r:id="rId32"/>
    <p:sldId id="300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0" autoAdjust="0"/>
    <p:restoredTop sz="97980" autoAdjust="0"/>
  </p:normalViewPr>
  <p:slideViewPr>
    <p:cSldViewPr>
      <p:cViewPr varScale="1">
        <p:scale>
          <a:sx n="107" d="100"/>
          <a:sy n="107" d="100"/>
        </p:scale>
        <p:origin x="168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E6CBE-DDEA-4C40-BD5F-3B4AA6E745D8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934F35E-7D85-4E56-9158-1CF6023FA6BA}">
      <dgm:prSet phldrT="[Текст]"/>
      <dgm:spPr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rgbClr val="7030A0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1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384EEE-F6FD-4384-A8F3-CE8F5522BC05}" type="parTrans" cxnId="{BF0C3A59-EED8-4F50-A1BA-0D0125D2EB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591E82-0256-4FC3-B52F-6C2A71689A08}" type="sibTrans" cxnId="{BF0C3A59-EED8-4F50-A1BA-0D0125D2EB73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9093C2-E7DD-46A5-80A5-2CEA0BEB2A5A}">
      <dgm:prSet phldrT="[Текст]"/>
      <dgm:spPr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rgbClr val="7030A0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2</a:t>
          </a:r>
          <a:endParaRPr lang="ru-RU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9C2677-76CD-49F9-AE2E-C5B0340D249A}" type="parTrans" cxnId="{E6C8451E-EF4E-4B1B-8CA5-791A898A707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5B944A-C009-4AED-B5B2-57B7B80B64E1}" type="sibTrans" cxnId="{E6C8451E-EF4E-4B1B-8CA5-791A898A7079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189D24-40F9-4F0F-8602-BDD25526F52B}">
      <dgm:prSet phldrT="[Текст]"/>
      <dgm:spPr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solidFill>
            <a:srgbClr val="7030A0"/>
          </a:solidFill>
        </a:ln>
      </dgm:spPr>
      <dgm:t>
        <a:bodyPr/>
        <a:lstStyle/>
        <a:p>
          <a:r>
            <a:rPr lang="ru-RU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</a:t>
          </a:r>
          <a:r>
            <a:rPr lang="en-US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endParaRPr lang="ru-RU" b="1" i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6A40E-5F0D-4C9D-A84E-BBDA5932B260}" type="sibTrans" cxnId="{1CE1C18E-EBDE-408B-9FDE-0B321D07AAB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B019E3-97B5-4FA2-98BF-EE8B385B9C14}" type="parTrans" cxnId="{1CE1C18E-EBDE-408B-9FDE-0B321D07AAB8}">
      <dgm:prSet/>
      <dgm:spPr/>
      <dgm:t>
        <a:bodyPr/>
        <a:lstStyle/>
        <a:p>
          <a:endParaRPr lang="ru-RU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D558F8-0C52-44F5-A788-6146CEDA560F}" type="pres">
      <dgm:prSet presAssocID="{1CDE6CBE-DDEA-4C40-BD5F-3B4AA6E745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EDC2125-EC17-4842-AFFB-EC8F8DEDB62E}" type="pres">
      <dgm:prSet presAssocID="{99189D24-40F9-4F0F-8602-BDD25526F52B}" presName="boxAndChildren" presStyleCnt="0"/>
      <dgm:spPr/>
    </dgm:pt>
    <dgm:pt modelId="{4AABACC0-DC6A-4412-AD9B-FAAB3DA16648}" type="pres">
      <dgm:prSet presAssocID="{99189D24-40F9-4F0F-8602-BDD25526F52B}" presName="parentTextBox" presStyleLbl="node1" presStyleIdx="0" presStyleCnt="3" custLinFactNeighborY="-8068"/>
      <dgm:spPr/>
      <dgm:t>
        <a:bodyPr/>
        <a:lstStyle/>
        <a:p>
          <a:endParaRPr lang="ru-RU"/>
        </a:p>
      </dgm:t>
    </dgm:pt>
    <dgm:pt modelId="{C42DF89B-5A9E-4393-A888-2897BD03905F}" type="pres">
      <dgm:prSet presAssocID="{F15B944A-C009-4AED-B5B2-57B7B80B64E1}" presName="sp" presStyleCnt="0"/>
      <dgm:spPr/>
    </dgm:pt>
    <dgm:pt modelId="{D303781A-8B2A-4FD0-B6DA-CC78D21B02C8}" type="pres">
      <dgm:prSet presAssocID="{649093C2-E7DD-46A5-80A5-2CEA0BEB2A5A}" presName="arrowAndChildren" presStyleCnt="0"/>
      <dgm:spPr/>
    </dgm:pt>
    <dgm:pt modelId="{C5D40364-8CE8-4977-B180-7B3BACC783F2}" type="pres">
      <dgm:prSet presAssocID="{649093C2-E7DD-46A5-80A5-2CEA0BEB2A5A}" presName="parentTextArrow" presStyleLbl="node1" presStyleIdx="1" presStyleCnt="3" custAng="0" custScaleY="83819" custLinFactNeighborY="-174"/>
      <dgm:spPr/>
      <dgm:t>
        <a:bodyPr/>
        <a:lstStyle/>
        <a:p>
          <a:endParaRPr lang="ru-RU"/>
        </a:p>
      </dgm:t>
    </dgm:pt>
    <dgm:pt modelId="{F6DDDED7-D3B9-44AA-B24B-1156E1D0C975}" type="pres">
      <dgm:prSet presAssocID="{11591E82-0256-4FC3-B52F-6C2A71689A08}" presName="sp" presStyleCnt="0"/>
      <dgm:spPr/>
    </dgm:pt>
    <dgm:pt modelId="{BD19FCD8-015E-4B52-BB62-60ED38FDF244}" type="pres">
      <dgm:prSet presAssocID="{A934F35E-7D85-4E56-9158-1CF6023FA6BA}" presName="arrowAndChildren" presStyleCnt="0"/>
      <dgm:spPr/>
    </dgm:pt>
    <dgm:pt modelId="{2E52C323-5A96-4DC9-8FB8-EF9D301891BF}" type="pres">
      <dgm:prSet presAssocID="{A934F35E-7D85-4E56-9158-1CF6023FA6BA}" presName="parentTextArrow" presStyleLbl="node1" presStyleIdx="2" presStyleCnt="3" custLinFactNeighborY="-174"/>
      <dgm:spPr/>
      <dgm:t>
        <a:bodyPr/>
        <a:lstStyle/>
        <a:p>
          <a:endParaRPr lang="ru-RU"/>
        </a:p>
      </dgm:t>
    </dgm:pt>
  </dgm:ptLst>
  <dgm:cxnLst>
    <dgm:cxn modelId="{BF0C3A59-EED8-4F50-A1BA-0D0125D2EB73}" srcId="{1CDE6CBE-DDEA-4C40-BD5F-3B4AA6E745D8}" destId="{A934F35E-7D85-4E56-9158-1CF6023FA6BA}" srcOrd="0" destOrd="0" parTransId="{73384EEE-F6FD-4384-A8F3-CE8F5522BC05}" sibTransId="{11591E82-0256-4FC3-B52F-6C2A71689A08}"/>
    <dgm:cxn modelId="{E6C8451E-EF4E-4B1B-8CA5-791A898A7079}" srcId="{1CDE6CBE-DDEA-4C40-BD5F-3B4AA6E745D8}" destId="{649093C2-E7DD-46A5-80A5-2CEA0BEB2A5A}" srcOrd="1" destOrd="0" parTransId="{199C2677-76CD-49F9-AE2E-C5B0340D249A}" sibTransId="{F15B944A-C009-4AED-B5B2-57B7B80B64E1}"/>
    <dgm:cxn modelId="{81E3F1CF-C000-44C3-9920-B14D76DB13BC}" type="presOf" srcId="{A934F35E-7D85-4E56-9158-1CF6023FA6BA}" destId="{2E52C323-5A96-4DC9-8FB8-EF9D301891BF}" srcOrd="0" destOrd="0" presId="urn:microsoft.com/office/officeart/2005/8/layout/process4"/>
    <dgm:cxn modelId="{F4274D34-A85A-4793-8012-972E8E02E7C0}" type="presOf" srcId="{99189D24-40F9-4F0F-8602-BDD25526F52B}" destId="{4AABACC0-DC6A-4412-AD9B-FAAB3DA16648}" srcOrd="0" destOrd="0" presId="urn:microsoft.com/office/officeart/2005/8/layout/process4"/>
    <dgm:cxn modelId="{B8E117DA-8F51-4FE3-9CC1-4F297494F707}" type="presOf" srcId="{1CDE6CBE-DDEA-4C40-BD5F-3B4AA6E745D8}" destId="{ABD558F8-0C52-44F5-A788-6146CEDA560F}" srcOrd="0" destOrd="0" presId="urn:microsoft.com/office/officeart/2005/8/layout/process4"/>
    <dgm:cxn modelId="{F72DFD7E-BAAC-4042-B2DB-846B0FC9E285}" type="presOf" srcId="{649093C2-E7DD-46A5-80A5-2CEA0BEB2A5A}" destId="{C5D40364-8CE8-4977-B180-7B3BACC783F2}" srcOrd="0" destOrd="0" presId="urn:microsoft.com/office/officeart/2005/8/layout/process4"/>
    <dgm:cxn modelId="{1CE1C18E-EBDE-408B-9FDE-0B321D07AAB8}" srcId="{1CDE6CBE-DDEA-4C40-BD5F-3B4AA6E745D8}" destId="{99189D24-40F9-4F0F-8602-BDD25526F52B}" srcOrd="2" destOrd="0" parTransId="{80B019E3-97B5-4FA2-98BF-EE8B385B9C14}" sibTransId="{E5B6A40E-5F0D-4C9D-A84E-BBDA5932B260}"/>
    <dgm:cxn modelId="{BBEA97DF-D520-45D7-8341-BF108246882B}" type="presParOf" srcId="{ABD558F8-0C52-44F5-A788-6146CEDA560F}" destId="{9EDC2125-EC17-4842-AFFB-EC8F8DEDB62E}" srcOrd="0" destOrd="0" presId="urn:microsoft.com/office/officeart/2005/8/layout/process4"/>
    <dgm:cxn modelId="{B6DBFF8A-98F0-419E-A2CE-DA722978D5F4}" type="presParOf" srcId="{9EDC2125-EC17-4842-AFFB-EC8F8DEDB62E}" destId="{4AABACC0-DC6A-4412-AD9B-FAAB3DA16648}" srcOrd="0" destOrd="0" presId="urn:microsoft.com/office/officeart/2005/8/layout/process4"/>
    <dgm:cxn modelId="{2FB8EE1A-E041-4ED5-ACA4-A32A6BC8955E}" type="presParOf" srcId="{ABD558F8-0C52-44F5-A788-6146CEDA560F}" destId="{C42DF89B-5A9E-4393-A888-2897BD03905F}" srcOrd="1" destOrd="0" presId="urn:microsoft.com/office/officeart/2005/8/layout/process4"/>
    <dgm:cxn modelId="{F9BEFA2E-D0CB-4009-94E7-85D1EBA3DA3B}" type="presParOf" srcId="{ABD558F8-0C52-44F5-A788-6146CEDA560F}" destId="{D303781A-8B2A-4FD0-B6DA-CC78D21B02C8}" srcOrd="2" destOrd="0" presId="urn:microsoft.com/office/officeart/2005/8/layout/process4"/>
    <dgm:cxn modelId="{6A33F355-271E-4BE3-B745-66EC1392EFE9}" type="presParOf" srcId="{D303781A-8B2A-4FD0-B6DA-CC78D21B02C8}" destId="{C5D40364-8CE8-4977-B180-7B3BACC783F2}" srcOrd="0" destOrd="0" presId="urn:microsoft.com/office/officeart/2005/8/layout/process4"/>
    <dgm:cxn modelId="{A632B032-E78E-4DE4-81DA-18D77397E18E}" type="presParOf" srcId="{ABD558F8-0C52-44F5-A788-6146CEDA560F}" destId="{F6DDDED7-D3B9-44AA-B24B-1156E1D0C975}" srcOrd="3" destOrd="0" presId="urn:microsoft.com/office/officeart/2005/8/layout/process4"/>
    <dgm:cxn modelId="{E253BFBF-AA68-4D2C-8121-E079144ADB21}" type="presParOf" srcId="{ABD558F8-0C52-44F5-A788-6146CEDA560F}" destId="{BD19FCD8-015E-4B52-BB62-60ED38FDF244}" srcOrd="4" destOrd="0" presId="urn:microsoft.com/office/officeart/2005/8/layout/process4"/>
    <dgm:cxn modelId="{01191100-3C7B-467A-9F19-60513BC5D2ED}" type="presParOf" srcId="{BD19FCD8-015E-4B52-BB62-60ED38FDF244}" destId="{2E52C323-5A96-4DC9-8FB8-EF9D301891B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BACC0-DC6A-4412-AD9B-FAAB3DA16648}">
      <dsp:nvSpPr>
        <dsp:cNvPr id="0" name=""/>
        <dsp:cNvSpPr/>
      </dsp:nvSpPr>
      <dsp:spPr>
        <a:xfrm>
          <a:off x="0" y="2832723"/>
          <a:ext cx="3528392" cy="1042322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</a:t>
          </a:r>
          <a:r>
            <a:rPr lang="en-US" sz="3100" b="1" i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</a:t>
          </a:r>
          <a:endParaRPr lang="ru-RU" sz="3100" b="1" i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832723"/>
        <a:ext cx="3528392" cy="1042322"/>
      </dsp:txXfrm>
    </dsp:sp>
    <dsp:sp modelId="{C5D40364-8CE8-4977-B180-7B3BACC783F2}">
      <dsp:nvSpPr>
        <dsp:cNvPr id="0" name=""/>
        <dsp:cNvSpPr/>
      </dsp:nvSpPr>
      <dsp:spPr>
        <a:xfrm rot="10800000">
          <a:off x="0" y="1585967"/>
          <a:ext cx="3528392" cy="1343696"/>
        </a:xfrm>
        <a:prstGeom prst="upArrowCallou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2</a:t>
          </a:r>
          <a:endParaRPr lang="ru-RU" sz="3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585967"/>
        <a:ext cx="3528392" cy="873093"/>
      </dsp:txXfrm>
    </dsp:sp>
    <dsp:sp modelId="{2E52C323-5A96-4DC9-8FB8-EF9D301891BF}">
      <dsp:nvSpPr>
        <dsp:cNvPr id="0" name=""/>
        <dsp:cNvSpPr/>
      </dsp:nvSpPr>
      <dsp:spPr>
        <a:xfrm rot="10800000">
          <a:off x="0" y="0"/>
          <a:ext cx="3528392" cy="1603092"/>
        </a:xfrm>
        <a:prstGeom prst="upArrowCallout">
          <a:avLst/>
        </a:prstGeom>
        <a:gradFill rotWithShape="0">
          <a:gsLst>
            <a:gs pos="0">
              <a:schemeClr val="accent1">
                <a:tint val="66000"/>
                <a:satMod val="160000"/>
                <a:alpha val="85000"/>
                <a:lumMod val="96000"/>
                <a:lumOff val="4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 w="25400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1</a:t>
          </a:r>
          <a:endParaRPr lang="ru-RU" sz="31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0"/>
        <a:ext cx="3528392" cy="1041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3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3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2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11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13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8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8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07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1FE0-9CCB-4334-90FB-2B50398D1C2F}" type="datetimeFigureOut">
              <a:rPr lang="ru-RU" smtClean="0"/>
              <a:t>03.09.2019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3CFB6-5283-462C-A699-FE5B0DF833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0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44624"/>
            <a:ext cx="87129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Управляющие конструкции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009381"/>
            <a:ext cx="324363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Стрелка вниз 21"/>
          <p:cNvSpPr/>
          <p:nvPr/>
        </p:nvSpPr>
        <p:spPr>
          <a:xfrm>
            <a:off x="2256741" y="5086133"/>
            <a:ext cx="220422" cy="359091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цикла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746315"/>
            <a:ext cx="8424936" cy="1200329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выражение2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выражение3 )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Стрелка углом вверх 6"/>
          <p:cNvSpPr/>
          <p:nvPr/>
        </p:nvSpPr>
        <p:spPr>
          <a:xfrm rot="10800000" flipH="1">
            <a:off x="5715343" y="3963098"/>
            <a:ext cx="961188" cy="2562246"/>
          </a:xfrm>
          <a:prstGeom prst="bentUpArrow">
            <a:avLst>
              <a:gd name="adj1" fmla="val 13929"/>
              <a:gd name="adj2" fmla="val 24349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углом вверх 8"/>
          <p:cNvSpPr/>
          <p:nvPr/>
        </p:nvSpPr>
        <p:spPr>
          <a:xfrm rot="10800000">
            <a:off x="2191338" y="3975556"/>
            <a:ext cx="940501" cy="533564"/>
          </a:xfrm>
          <a:prstGeom prst="bentUpArrow">
            <a:avLst>
              <a:gd name="adj1" fmla="val 13929"/>
              <a:gd name="adj2" fmla="val 32424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/>
          <p:cNvSpPr/>
          <p:nvPr/>
        </p:nvSpPr>
        <p:spPr>
          <a:xfrm>
            <a:off x="2771800" y="3501008"/>
            <a:ext cx="3458595" cy="108012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  <a:lumOff val="16000"/>
                  <a:alpha val="83000"/>
                </a:schemeClr>
              </a:gs>
              <a:gs pos="5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 2</a:t>
            </a: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4293874" y="2902413"/>
            <a:ext cx="324036" cy="598595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335700" y="5445224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2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35700" y="4509120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1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 rot="5400000">
            <a:off x="2178040" y="6178340"/>
            <a:ext cx="377822" cy="6371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067273" y="3516034"/>
            <a:ext cx="1112231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67707" y="3501008"/>
            <a:ext cx="1287206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395967" y="2309773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ыражение 1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Стрелка вниз 22"/>
          <p:cNvSpPr/>
          <p:nvPr/>
        </p:nvSpPr>
        <p:spPr>
          <a:xfrm rot="16200000">
            <a:off x="2397821" y="1306963"/>
            <a:ext cx="220422" cy="3744416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-942289" y="4757282"/>
            <a:ext cx="3219942" cy="6371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665206" y="6353392"/>
            <a:ext cx="1701745" cy="4571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5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цикла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34815"/>
              </p:ext>
            </p:extLst>
          </p:nvPr>
        </p:nvGraphicFramePr>
        <p:xfrm>
          <a:off x="-14191" y="1700808"/>
          <a:ext cx="3879844" cy="496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icture" r:id="rId3" imgW="2620080" imgH="3354840" progId="Word.Picture.8">
                  <p:embed/>
                </p:oleObj>
              </mc:Choice>
              <mc:Fallback>
                <p:oleObj name="Picture" r:id="rId3" imgW="2620080" imgH="335484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191" y="1700808"/>
                        <a:ext cx="3879844" cy="496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052736"/>
            <a:ext cx="33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 предусловием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052736"/>
            <a:ext cx="3322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С постусловием</a:t>
            </a:r>
            <a:endParaRPr lang="ru-RU" sz="3200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100544"/>
              </p:ext>
            </p:extLst>
          </p:nvPr>
        </p:nvGraphicFramePr>
        <p:xfrm>
          <a:off x="4788024" y="1546809"/>
          <a:ext cx="3240360" cy="5276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Picture" r:id="rId5" imgW="2169720" imgH="3534480" progId="Word.Picture.8">
                  <p:embed/>
                </p:oleObj>
              </mc:Choice>
              <mc:Fallback>
                <p:oleObj name="Picture" r:id="rId5" imgW="2169720" imgH="35344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1546809"/>
                        <a:ext cx="3240360" cy="5276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639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Бесконечный цикл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12</a:t>
            </a:fld>
            <a:endParaRPr lang="ru-RU" altLang="ru-RU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520" y="903089"/>
            <a:ext cx="4680520" cy="3402217"/>
          </a:xfrm>
          <a:prstGeom prst="rect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" tIns="25764" rIns="9000" bIns="9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solidFill>
                  <a:srgbClr val="2323DC"/>
                </a:solidFill>
                <a:latin typeface="Courier New" pitchFamily="49" charset="0"/>
              </a:rPr>
              <a:t> while</a:t>
            </a:r>
            <a:r>
              <a:rPr lang="ru-RU" altLang="ru-RU" sz="2400" b="1" dirty="0" smtClean="0">
                <a:latin typeface="Courier New" pitchFamily="49" charset="0"/>
              </a:rPr>
              <a:t>( </a:t>
            </a:r>
            <a:r>
              <a:rPr lang="ru-RU" altLang="ru-RU" sz="2400" b="1" dirty="0">
                <a:latin typeface="Courier New" pitchFamily="49" charset="0"/>
              </a:rPr>
              <a:t>1 </a:t>
            </a:r>
            <a:r>
              <a:rPr lang="ru-RU" altLang="ru-RU" sz="2400" b="1" dirty="0" smtClean="0">
                <a:latin typeface="Courier New" pitchFamily="49" charset="0"/>
              </a:rPr>
              <a:t>){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блок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действий 1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latin typeface="Courier New" pitchFamily="49" charset="0"/>
              </a:rPr>
              <a:t>if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( условие выхода </a:t>
            </a:r>
            <a:r>
              <a:rPr lang="ru-RU" altLang="ru-RU" sz="2400" b="1" dirty="0" smtClean="0">
                <a:latin typeface="Courier New" pitchFamily="49" charset="0"/>
              </a:rPr>
              <a:t>)</a:t>
            </a:r>
            <a:r>
              <a:rPr lang="en-US" altLang="ru-RU" sz="2400" b="1" dirty="0" smtClean="0">
                <a:latin typeface="Courier New" pitchFamily="49" charset="0"/>
              </a:rPr>
              <a:t>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 	</a:t>
            </a:r>
            <a:r>
              <a:rPr lang="ru-RU" altLang="ru-RU" sz="2400" b="1" dirty="0" err="1">
                <a:solidFill>
                  <a:srgbClr val="2323DC"/>
                </a:solidFill>
                <a:latin typeface="Courier New" pitchFamily="49" charset="0"/>
              </a:rPr>
              <a:t>break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en-US" altLang="ru-RU" sz="24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 }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….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altLang="ru-RU" sz="24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блок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действий 2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}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076056" y="903089"/>
            <a:ext cx="3766247" cy="4496703"/>
            <a:chOff x="3285" y="706"/>
            <a:chExt cx="2698" cy="3332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" y="706"/>
              <a:ext cx="2209" cy="2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 rot="19500000" flipH="1" flipV="1">
              <a:off x="3435" y="2950"/>
              <a:ext cx="1065" cy="861"/>
            </a:xfrm>
            <a:custGeom>
              <a:avLst/>
              <a:gdLst>
                <a:gd name="T0" fmla="*/ 98 w 142"/>
                <a:gd name="T1" fmla="*/ 21 h 147"/>
                <a:gd name="T2" fmla="*/ 36 w 142"/>
                <a:gd name="T3" fmla="*/ 84 h 147"/>
                <a:gd name="T4" fmla="*/ 4 w 142"/>
                <a:gd name="T5" fmla="*/ 116 h 147"/>
                <a:gd name="T6" fmla="*/ 0 w 142"/>
                <a:gd name="T7" fmla="*/ 116 h 147"/>
                <a:gd name="T8" fmla="*/ 0 w 142"/>
                <a:gd name="T9" fmla="*/ 147 h 147"/>
                <a:gd name="T10" fmla="*/ 4 w 142"/>
                <a:gd name="T11" fmla="*/ 147 h 147"/>
                <a:gd name="T12" fmla="*/ 67 w 142"/>
                <a:gd name="T13" fmla="*/ 84 h 147"/>
                <a:gd name="T14" fmla="*/ 98 w 142"/>
                <a:gd name="T15" fmla="*/ 53 h 147"/>
                <a:gd name="T16" fmla="*/ 103 w 142"/>
                <a:gd name="T17" fmla="*/ 53 h 147"/>
                <a:gd name="T18" fmla="*/ 103 w 142"/>
                <a:gd name="T19" fmla="*/ 73 h 147"/>
                <a:gd name="T20" fmla="*/ 142 w 142"/>
                <a:gd name="T21" fmla="*/ 37 h 147"/>
                <a:gd name="T22" fmla="*/ 103 w 142"/>
                <a:gd name="T23" fmla="*/ 0 h 147"/>
                <a:gd name="T24" fmla="*/ 103 w 142"/>
                <a:gd name="T25" fmla="*/ 21 h 147"/>
                <a:gd name="T26" fmla="*/ 98 w 142"/>
                <a:gd name="T2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FCC99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>
              <a:off x="4214" y="2274"/>
              <a:ext cx="296" cy="770"/>
            </a:xfrm>
            <a:prstGeom prst="line">
              <a:avLst/>
            </a:prstGeom>
            <a:noFill/>
            <a:ln w="10800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3851" y="2524"/>
              <a:ext cx="795" cy="294"/>
            </a:xfrm>
            <a:prstGeom prst="line">
              <a:avLst/>
            </a:prstGeom>
            <a:noFill/>
            <a:ln w="10800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442" y="3227"/>
              <a:ext cx="1360" cy="498"/>
            </a:xfrm>
            <a:prstGeom prst="wedgeEllipseCallout">
              <a:avLst>
                <a:gd name="adj1" fmla="val -55329"/>
                <a:gd name="adj2" fmla="val -163856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9892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800" b="1"/>
                <a:t>break</a:t>
              </a:r>
            </a:p>
          </p:txBody>
        </p:sp>
      </p:grpSp>
      <p:cxnSp>
        <p:nvCxnSpPr>
          <p:cNvPr id="16" name="Соединительная линия уступом 15"/>
          <p:cNvCxnSpPr/>
          <p:nvPr/>
        </p:nvCxnSpPr>
        <p:spPr>
          <a:xfrm rot="10800000" flipV="1">
            <a:off x="539552" y="2480714"/>
            <a:ext cx="2304256" cy="1637451"/>
          </a:xfrm>
          <a:prstGeom prst="bentConnector3">
            <a:avLst>
              <a:gd name="adj1" fmla="val -684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20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циклом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13</a:t>
            </a:fld>
            <a:endParaRPr lang="ru-RU" altLang="ru-RU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51520" y="903089"/>
            <a:ext cx="4680520" cy="3750047"/>
          </a:xfrm>
          <a:prstGeom prst="rect">
            <a:avLst/>
          </a:prstGeom>
          <a:noFill/>
          <a:ln w="18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" tIns="25764" rIns="9000" bIns="9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solidFill>
                  <a:srgbClr val="2323DC"/>
                </a:solidFill>
                <a:latin typeface="Courier New" pitchFamily="49" charset="0"/>
              </a:rPr>
              <a:t> while</a:t>
            </a:r>
            <a:r>
              <a:rPr lang="ru-RU" altLang="ru-RU" sz="2400" b="1" dirty="0" smtClean="0">
                <a:latin typeface="Courier New" pitchFamily="49" charset="0"/>
              </a:rPr>
              <a:t>( </a:t>
            </a:r>
            <a:r>
              <a:rPr lang="ru-RU" altLang="ru-RU" sz="2400" b="1" dirty="0">
                <a:latin typeface="Courier New" pitchFamily="49" charset="0"/>
              </a:rPr>
              <a:t>1 </a:t>
            </a:r>
            <a:r>
              <a:rPr lang="ru-RU" altLang="ru-RU" sz="2400" b="1" dirty="0" smtClean="0">
                <a:latin typeface="Courier New" pitchFamily="49" charset="0"/>
              </a:rPr>
              <a:t>){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блок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действий 1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 smtClean="0">
                <a:latin typeface="Courier New" pitchFamily="49" charset="0"/>
              </a:rPr>
              <a:t>if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b="1" dirty="0">
                <a:latin typeface="Courier New" pitchFamily="49" charset="0"/>
              </a:rPr>
              <a:t>( условие выхода </a:t>
            </a:r>
            <a:r>
              <a:rPr lang="ru-RU" altLang="ru-RU" sz="2400" b="1" dirty="0" smtClean="0">
                <a:latin typeface="Courier New" pitchFamily="49" charset="0"/>
              </a:rPr>
              <a:t>)</a:t>
            </a:r>
            <a:r>
              <a:rPr lang="en-US" altLang="ru-RU" sz="2400" b="1" dirty="0" smtClean="0">
                <a:latin typeface="Courier New" pitchFamily="49" charset="0"/>
              </a:rPr>
              <a:t>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 	</a:t>
            </a:r>
            <a:r>
              <a:rPr lang="en-US" altLang="ru-RU" sz="2400" b="1" dirty="0" smtClean="0">
                <a:solidFill>
                  <a:srgbClr val="2323DC"/>
                </a:solidFill>
                <a:latin typeface="Courier New" pitchFamily="49" charset="0"/>
              </a:rPr>
              <a:t>continue</a:t>
            </a:r>
            <a:r>
              <a:rPr lang="ru-RU" altLang="ru-RU" sz="2400" b="1" dirty="0" smtClean="0">
                <a:latin typeface="Courier New" pitchFamily="49" charset="0"/>
              </a:rPr>
              <a:t>;</a:t>
            </a:r>
            <a:endParaRPr lang="en-US" altLang="ru-RU" sz="24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 smtClean="0">
                <a:latin typeface="Courier New" pitchFamily="49" charset="0"/>
              </a:rPr>
              <a:t>   }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….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endParaRPr lang="en-US" altLang="ru-RU" sz="24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400" b="1" dirty="0">
                <a:latin typeface="Courier New" pitchFamily="49" charset="0"/>
              </a:rPr>
              <a:t> </a:t>
            </a:r>
            <a:r>
              <a:rPr lang="en-US" altLang="ru-RU" sz="2400" b="1" dirty="0" smtClean="0">
                <a:latin typeface="Courier New" pitchFamily="49" charset="0"/>
              </a:rPr>
              <a:t>  </a:t>
            </a:r>
            <a:r>
              <a:rPr lang="en-US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блок 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действий </a:t>
            </a:r>
            <a:r>
              <a:rPr lang="ru-RU" altLang="ru-RU" sz="2400" b="1" dirty="0" smtClean="0">
                <a:solidFill>
                  <a:srgbClr val="00B050"/>
                </a:solidFill>
                <a:latin typeface="Courier New" pitchFamily="49" charset="0"/>
              </a:rPr>
              <a:t>2</a:t>
            </a:r>
            <a:endParaRPr lang="en-US" altLang="ru-RU" sz="24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4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}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076056" y="903089"/>
            <a:ext cx="3766247" cy="4496703"/>
            <a:chOff x="3285" y="706"/>
            <a:chExt cx="2698" cy="3332"/>
          </a:xfrm>
        </p:grpSpPr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4" y="706"/>
              <a:ext cx="2209" cy="2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2" name="Freeform 5"/>
            <p:cNvSpPr>
              <a:spLocks noChangeArrowheads="1"/>
            </p:cNvSpPr>
            <p:nvPr/>
          </p:nvSpPr>
          <p:spPr bwMode="auto">
            <a:xfrm rot="19500000" flipH="1" flipV="1">
              <a:off x="3435" y="2950"/>
              <a:ext cx="1065" cy="861"/>
            </a:xfrm>
            <a:custGeom>
              <a:avLst/>
              <a:gdLst>
                <a:gd name="T0" fmla="*/ 98 w 142"/>
                <a:gd name="T1" fmla="*/ 21 h 147"/>
                <a:gd name="T2" fmla="*/ 36 w 142"/>
                <a:gd name="T3" fmla="*/ 84 h 147"/>
                <a:gd name="T4" fmla="*/ 4 w 142"/>
                <a:gd name="T5" fmla="*/ 116 h 147"/>
                <a:gd name="T6" fmla="*/ 0 w 142"/>
                <a:gd name="T7" fmla="*/ 116 h 147"/>
                <a:gd name="T8" fmla="*/ 0 w 142"/>
                <a:gd name="T9" fmla="*/ 147 h 147"/>
                <a:gd name="T10" fmla="*/ 4 w 142"/>
                <a:gd name="T11" fmla="*/ 147 h 147"/>
                <a:gd name="T12" fmla="*/ 67 w 142"/>
                <a:gd name="T13" fmla="*/ 84 h 147"/>
                <a:gd name="T14" fmla="*/ 98 w 142"/>
                <a:gd name="T15" fmla="*/ 53 h 147"/>
                <a:gd name="T16" fmla="*/ 103 w 142"/>
                <a:gd name="T17" fmla="*/ 53 h 147"/>
                <a:gd name="T18" fmla="*/ 103 w 142"/>
                <a:gd name="T19" fmla="*/ 73 h 147"/>
                <a:gd name="T20" fmla="*/ 142 w 142"/>
                <a:gd name="T21" fmla="*/ 37 h 147"/>
                <a:gd name="T22" fmla="*/ 103 w 142"/>
                <a:gd name="T23" fmla="*/ 0 h 147"/>
                <a:gd name="T24" fmla="*/ 103 w 142"/>
                <a:gd name="T25" fmla="*/ 21 h 147"/>
                <a:gd name="T26" fmla="*/ 98 w 142"/>
                <a:gd name="T27" fmla="*/ 21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" h="147">
                  <a:moveTo>
                    <a:pt x="98" y="21"/>
                  </a:moveTo>
                  <a:cubicBezTo>
                    <a:pt x="64" y="21"/>
                    <a:pt x="36" y="50"/>
                    <a:pt x="36" y="84"/>
                  </a:cubicBezTo>
                  <a:cubicBezTo>
                    <a:pt x="36" y="102"/>
                    <a:pt x="22" y="116"/>
                    <a:pt x="4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9" y="147"/>
                    <a:pt x="67" y="119"/>
                    <a:pt x="67" y="84"/>
                  </a:cubicBezTo>
                  <a:cubicBezTo>
                    <a:pt x="67" y="67"/>
                    <a:pt x="81" y="53"/>
                    <a:pt x="98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42" y="37"/>
                    <a:pt x="142" y="37"/>
                    <a:pt x="142" y="37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21"/>
                    <a:pt x="103" y="21"/>
                    <a:pt x="103" y="21"/>
                  </a:cubicBezTo>
                  <a:lnTo>
                    <a:pt x="98" y="21"/>
                  </a:lnTo>
                  <a:close/>
                </a:path>
              </a:pathLst>
            </a:custGeom>
            <a:solidFill>
              <a:srgbClr val="FFCC99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flipH="1">
              <a:off x="4214" y="2274"/>
              <a:ext cx="296" cy="770"/>
            </a:xfrm>
            <a:prstGeom prst="line">
              <a:avLst/>
            </a:prstGeom>
            <a:noFill/>
            <a:ln w="10800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 flipH="1">
              <a:off x="3851" y="2524"/>
              <a:ext cx="795" cy="294"/>
            </a:xfrm>
            <a:prstGeom prst="line">
              <a:avLst/>
            </a:prstGeom>
            <a:noFill/>
            <a:ln w="10800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442" y="3227"/>
              <a:ext cx="1360" cy="498"/>
            </a:xfrm>
            <a:prstGeom prst="wedgeEllipseCallout">
              <a:avLst>
                <a:gd name="adj1" fmla="val -55329"/>
                <a:gd name="adj2" fmla="val -163856"/>
              </a:avLst>
            </a:prstGeom>
            <a:solidFill>
              <a:srgbClr val="FFFF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69892" rIns="90000" bIns="4500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en-US" altLang="ru-RU" sz="2000" b="1" dirty="0" smtClean="0"/>
                <a:t>CONTINUE</a:t>
              </a:r>
              <a:endParaRPr lang="ru-RU" altLang="ru-RU" sz="2000" b="1" dirty="0"/>
            </a:p>
          </p:txBody>
        </p:sp>
      </p:grpSp>
      <p:cxnSp>
        <p:nvCxnSpPr>
          <p:cNvPr id="3" name="Соединительная линия уступом 2"/>
          <p:cNvCxnSpPr/>
          <p:nvPr/>
        </p:nvCxnSpPr>
        <p:spPr>
          <a:xfrm rot="10800000" flipV="1">
            <a:off x="971600" y="2348880"/>
            <a:ext cx="2304256" cy="1637451"/>
          </a:xfrm>
          <a:prstGeom prst="bentConnector3">
            <a:avLst>
              <a:gd name="adj1" fmla="val -570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2421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6294327" y="1052735"/>
            <a:ext cx="2519197" cy="5040556"/>
            <a:chOff x="4218" y="771"/>
            <a:chExt cx="1723" cy="3336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8" y="1179"/>
              <a:ext cx="165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" name="AutoShape 4"/>
            <p:cNvSpPr>
              <a:spLocks noChangeArrowheads="1"/>
            </p:cNvSpPr>
            <p:nvPr/>
          </p:nvSpPr>
          <p:spPr bwMode="auto">
            <a:xfrm>
              <a:off x="4264" y="794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800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auto">
            <a:xfrm>
              <a:off x="4853" y="794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auto">
            <a:xfrm>
              <a:off x="5488" y="771"/>
              <a:ext cx="453" cy="430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323528" y="1052736"/>
            <a:ext cx="5940425" cy="435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92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нахождения минимума из трех целых чисел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(стандартный поток ввода):</a:t>
            </a:r>
          </a:p>
          <a:p>
            <a:pPr lvl="1">
              <a:spcAft>
                <a:spcPts val="1138"/>
              </a:spcAft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трех величин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Найденное значение должно выдаваться на стандартное устройство вывода (на дисплей).</a:t>
            </a:r>
          </a:p>
        </p:txBody>
      </p:sp>
    </p:spTree>
    <p:extLst>
      <p:ext uri="{BB962C8B-B14F-4D97-AF65-F5344CB8AC3E}">
        <p14:creationId xmlns:p14="http://schemas.microsoft.com/office/powerpoint/2010/main" val="114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2421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2460156" y="817407"/>
            <a:ext cx="3912044" cy="5543442"/>
            <a:chOff x="1286" y="544"/>
            <a:chExt cx="3193" cy="3899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auto">
            <a:xfrm>
              <a:off x="1286" y="587"/>
              <a:ext cx="862" cy="819"/>
            </a:xfrm>
            <a:prstGeom prst="cube">
              <a:avLst>
                <a:gd name="adj" fmla="val 25000"/>
              </a:avLst>
            </a:prstGeom>
            <a:ln>
              <a:headEnd/>
              <a:tailEnd/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ru-RU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 </a:t>
              </a:r>
              <a:r>
                <a:rPr lang="ru-RU" sz="4000" b="1" dirty="0" smtClean="0">
                  <a:ln w="0"/>
                  <a:solidFill>
                    <a:schemeClr val="tx1"/>
                  </a:solidFill>
                </a:rPr>
                <a:t>а</a:t>
              </a:r>
              <a:endParaRPr lang="ru-RU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2409" y="587"/>
              <a:ext cx="862" cy="819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000" b="1" dirty="0">
                  <a:ln w="0"/>
                </a:rPr>
                <a:t>b</a:t>
              </a:r>
              <a:endParaRPr lang="ru-RU" sz="4000" dirty="0"/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auto">
            <a:xfrm>
              <a:off x="3617" y="544"/>
              <a:ext cx="862" cy="819"/>
            </a:xfrm>
            <a:prstGeom prst="cube">
              <a:avLst>
                <a:gd name="adj" fmla="val 25000"/>
              </a:avLst>
            </a:prstGeom>
            <a:solidFill>
              <a:srgbClr val="008000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4000" b="1" dirty="0" smtClean="0"/>
                <a:t>c</a:t>
              </a:r>
              <a:endParaRPr lang="ru-RU" sz="4000" b="1" dirty="0"/>
            </a:p>
          </p:txBody>
        </p:sp>
        <p:sp>
          <p:nvSpPr>
            <p:cNvPr id="13" name="AutoShape 6"/>
            <p:cNvSpPr>
              <a:spLocks/>
            </p:cNvSpPr>
            <p:nvPr/>
          </p:nvSpPr>
          <p:spPr bwMode="auto">
            <a:xfrm>
              <a:off x="1441" y="1674"/>
              <a:ext cx="1773" cy="249"/>
            </a:xfrm>
            <a:prstGeom prst="flowChartProcess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760" tIns="84652" rIns="104760" bIns="5976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800" b="1"/>
                <a:t>Min</a:t>
              </a:r>
            </a:p>
          </p:txBody>
        </p:sp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748" y="1429"/>
              <a:ext cx="0" cy="225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28" y="1406"/>
              <a:ext cx="0" cy="248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345" y="1924"/>
              <a:ext cx="0" cy="1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3826" y="1361"/>
              <a:ext cx="0" cy="1779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utoShape 11"/>
            <p:cNvSpPr>
              <a:spLocks/>
            </p:cNvSpPr>
            <p:nvPr/>
          </p:nvSpPr>
          <p:spPr bwMode="auto">
            <a:xfrm>
              <a:off x="2231" y="3150"/>
              <a:ext cx="1773" cy="249"/>
            </a:xfrm>
            <a:prstGeom prst="flowChartProcess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4760" tIns="84652" rIns="104760" bIns="59760" anchor="ctr"/>
            <a:lstStyle>
              <a:lvl1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1pPr>
              <a:lvl2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2pPr>
              <a:lvl3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3pPr>
              <a:lvl4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4pPr>
              <a:lvl5pPr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5pPr>
              <a:lvl6pPr marL="25146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6pPr>
              <a:lvl7pPr marL="29718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7pPr>
              <a:lvl8pPr marL="34290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8pPr>
              <a:lvl9pPr marL="3886200" indent="-228600" defTabSz="449263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449263" algn="l"/>
                  <a:tab pos="898525" algn="l"/>
                  <a:tab pos="1347788" algn="l"/>
                  <a:tab pos="1797050" algn="l"/>
                  <a:tab pos="2246313" algn="l"/>
                  <a:tab pos="2695575" algn="l"/>
                </a:tabLst>
                <a:defRPr>
                  <a:solidFill>
                    <a:srgbClr val="000000"/>
                  </a:solidFill>
                  <a:latin typeface="Arial" charset="0"/>
                  <a:cs typeface="DejaVu Sans" charset="0"/>
                </a:defRPr>
              </a:lvl9pPr>
            </a:lstStyle>
            <a:p>
              <a:pPr algn="ctr"/>
              <a:r>
                <a:rPr lang="ru-RU" altLang="ru-RU" sz="2800" b="1"/>
                <a:t>Min</a:t>
              </a: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134" y="3400"/>
              <a:ext cx="0" cy="227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2311" y="2880"/>
              <a:ext cx="0" cy="240"/>
            </a:xfrm>
            <a:prstGeom prst="line">
              <a:avLst/>
            </a:prstGeom>
            <a:noFill/>
            <a:ln w="29160" cap="flat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AutoShape 14"/>
            <p:cNvSpPr>
              <a:spLocks noChangeArrowheads="1"/>
            </p:cNvSpPr>
            <p:nvPr/>
          </p:nvSpPr>
          <p:spPr bwMode="auto">
            <a:xfrm>
              <a:off x="2721" y="3624"/>
              <a:ext cx="862" cy="81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008000"/>
                </a:gs>
                <a:gs pos="100000">
                  <a:srgbClr val="808000"/>
                </a:gs>
              </a:gsLst>
              <a:lin ang="13500000" scaled="1"/>
            </a:gra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1883" y="2080"/>
              <a:ext cx="862" cy="819"/>
            </a:xfrm>
            <a:prstGeom prst="cube">
              <a:avLst>
                <a:gd name="adj" fmla="val 25000"/>
              </a:avLst>
            </a:prstGeom>
            <a:gradFill rotWithShape="0">
              <a:gsLst>
                <a:gs pos="0">
                  <a:srgbClr val="FFFF00"/>
                </a:gs>
                <a:gs pos="100000">
                  <a:srgbClr val="800000"/>
                </a:gs>
              </a:gsLst>
              <a:lin ang="13500000" scaled="1"/>
            </a:gra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91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Блок-схема алгоритма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397308"/>
              </p:ext>
            </p:extLst>
          </p:nvPr>
        </p:nvGraphicFramePr>
        <p:xfrm>
          <a:off x="1475656" y="764704"/>
          <a:ext cx="6503625" cy="5880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Picture" r:id="rId3" imgW="3610080" imgH="3264480" progId="Word.Picture.8">
                  <p:embed/>
                </p:oleObj>
              </mc:Choice>
              <mc:Fallback>
                <p:oleObj name="Picture" r:id="rId3" imgW="3610080" imgH="32644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764704"/>
                        <a:ext cx="6503625" cy="5880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57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512" y="708134"/>
            <a:ext cx="8748713" cy="5313154"/>
          </a:xfrm>
          <a:prstGeom prst="rect">
            <a:avLst/>
          </a:prstGeom>
          <a:solidFill>
            <a:schemeClr val="accent3">
              <a:lumMod val="40000"/>
              <a:lumOff val="60000"/>
              <a:alpha val="42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#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include</a:t>
            </a: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rgbClr val="0070C0"/>
                </a:solidFill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solidFill>
                  <a:srgbClr val="0070C0"/>
                </a:solidFill>
                <a:latin typeface="Courier New" pitchFamily="49" charset="0"/>
              </a:rPr>
              <a:t>&gt;</a:t>
            </a:r>
            <a:endParaRPr lang="ru-RU" altLang="ru-RU" sz="22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Returns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minimum value \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ru-RU" altLang="ru-RU" sz="2200" b="1" dirty="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ввод исходных данных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en-US" altLang="ru-RU" sz="2200" b="1" dirty="0" smtClean="0">
                <a:latin typeface="Courier New" pitchFamily="49" charset="0"/>
              </a:rPr>
              <a:t>Enter </a:t>
            </a:r>
            <a:r>
              <a:rPr lang="en-US" altLang="ru-RU" sz="2200" b="1" dirty="0">
                <a:latin typeface="Courier New" pitchFamily="49" charset="0"/>
              </a:rPr>
              <a:t>three </a:t>
            </a:r>
            <a:r>
              <a:rPr lang="en-US" altLang="ru-RU" sz="2200" b="1" dirty="0" smtClean="0">
                <a:latin typeface="Courier New" pitchFamily="49" charset="0"/>
              </a:rPr>
              <a:t>integers</a:t>
            </a:r>
            <a:r>
              <a:rPr lang="ru-RU" altLang="ru-RU" sz="2200" b="1" dirty="0" smtClean="0"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a;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ru-RU" sz="22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“%</a:t>
            </a:r>
            <a:r>
              <a:rPr lang="en-US" alt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d”</a:t>
            </a:r>
            <a:r>
              <a:rPr lang="en-US" altLang="ru-RU" sz="2200" b="1" dirty="0" err="1" smtClean="0">
                <a:latin typeface="Courier New" pitchFamily="49" charset="0"/>
              </a:rPr>
              <a:t>,&amp;a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b;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scanf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“%</a:t>
            </a:r>
            <a:r>
              <a:rPr lang="en-US" altLang="ru-RU" sz="22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</a:t>
            </a:r>
            <a:r>
              <a:rPr lang="en-US" alt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”</a:t>
            </a:r>
            <a:r>
              <a:rPr lang="en-US" altLang="ru-RU" sz="2200" b="1" dirty="0" err="1" smtClean="0">
                <a:latin typeface="Courier New" pitchFamily="49" charset="0"/>
              </a:rPr>
              <a:t>,&amp;b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 smtClean="0">
                <a:latin typeface="Courier New" pitchFamily="49" charset="0"/>
              </a:rPr>
              <a:t>  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c;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scanf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“%</a:t>
            </a:r>
            <a:r>
              <a:rPr lang="en-US" altLang="ru-RU" sz="2200" b="1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d</a:t>
            </a:r>
            <a:r>
              <a:rPr lang="en-US" altLang="ru-RU" sz="2200" b="1" dirty="0" err="1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”</a:t>
            </a:r>
            <a:r>
              <a:rPr lang="en-US" altLang="ru-RU" sz="2200" b="1" dirty="0" err="1" smtClean="0">
                <a:latin typeface="Courier New" pitchFamily="49" charset="0"/>
              </a:rPr>
              <a:t>,&amp;c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15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«Минимум из трёх» 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79512" y="759624"/>
            <a:ext cx="8748713" cy="5549696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//поиск минимального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a &lt; b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= a;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</a:rPr>
              <a:t>else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= b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 }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if</a:t>
            </a:r>
            <a:r>
              <a:rPr lang="ru-RU" altLang="ru-RU" sz="2200" b="1" dirty="0">
                <a:latin typeface="Courier New" pitchFamily="49" charset="0"/>
              </a:rPr>
              <a:t> ( c &lt;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min</a:t>
            </a:r>
            <a:r>
              <a:rPr lang="ru-RU" altLang="ru-RU" sz="2200" b="1" dirty="0">
                <a:latin typeface="Courier New" pitchFamily="49" charset="0"/>
              </a:rPr>
              <a:t> = c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 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//выдача результата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Minimal value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%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 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latin typeface="Courier New" pitchFamily="49" charset="0"/>
              </a:rPr>
              <a:t>, </a:t>
            </a:r>
            <a:r>
              <a:rPr lang="ru-RU" altLang="ru-RU" sz="2200" b="1" dirty="0" err="1" smtClean="0">
                <a:latin typeface="Courier New" pitchFamily="49" charset="0"/>
              </a:rPr>
              <a:t>min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 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704"/>
            <a:ext cx="9144000" cy="593898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5536" y="1052736"/>
            <a:ext cx="8424936" cy="2681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minimum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ru-RU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three integers: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5  8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 value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6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Базисные конструкции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2</a:t>
            </a:fld>
            <a:endParaRPr lang="ru-RU" altLang="ru-RU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23528" y="1236588"/>
            <a:ext cx="7697787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989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Любой алгоритм может быть представлен</a:t>
            </a:r>
            <a:b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 суперпозиция конструкций: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2252752"/>
            <a:ext cx="2952328" cy="175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73448" rIns="90000" bIns="45000"/>
          <a:lstStyle>
            <a:lvl1pPr marL="287338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575"/>
              </a:spcAft>
              <a:buClr>
                <a:srgbClr val="000080"/>
              </a:buClr>
              <a:buFont typeface="Wingdings" charset="2"/>
              <a:buChar char=""/>
            </a:pPr>
            <a:r>
              <a:rPr lang="ru-RU" altLang="ru-RU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следование</a:t>
            </a:r>
          </a:p>
          <a:p>
            <a:pPr>
              <a:spcAft>
                <a:spcPts val="575"/>
              </a:spcAft>
              <a:buClr>
                <a:srgbClr val="000080"/>
              </a:buClr>
              <a:buFont typeface="Wingdings" charset="2"/>
              <a:buChar char=""/>
            </a:pPr>
            <a:r>
              <a:rPr lang="ru-RU" altLang="ru-RU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выбор</a:t>
            </a:r>
          </a:p>
          <a:p>
            <a:pPr>
              <a:spcAft>
                <a:spcPts val="575"/>
              </a:spcAft>
              <a:buClr>
                <a:srgbClr val="000080"/>
              </a:buClr>
              <a:buFont typeface="Wingdings" charset="2"/>
              <a:buChar char=""/>
            </a:pPr>
            <a:r>
              <a:rPr lang="ru-RU" altLang="ru-RU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цикл</a:t>
            </a:r>
          </a:p>
        </p:txBody>
      </p:sp>
    </p:spTree>
    <p:extLst>
      <p:ext uri="{BB962C8B-B14F-4D97-AF65-F5344CB8AC3E}">
        <p14:creationId xmlns:p14="http://schemas.microsoft.com/office/powerpoint/2010/main" val="9238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45143" y="764704"/>
            <a:ext cx="6803801" cy="41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моделирования тривиального калькулятора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Операции: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ввода исходных данных:</a:t>
            </a:r>
          </a:p>
          <a:p>
            <a:pPr lvl="1">
              <a:spcAft>
                <a:spcPts val="575"/>
              </a:spcAft>
              <a:buClr>
                <a:srgbClr val="000080"/>
              </a:buClr>
              <a:buSzPct val="90000"/>
              <a:buFont typeface="Times New Roman" pitchFamily="16" charset="0"/>
              <a:buChar char="●"/>
            </a:pP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Операнд операция операнд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допустимости операции.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выдается на стандартное устройство вывода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36" y="1556792"/>
            <a:ext cx="239974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0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38163" y="980728"/>
            <a:ext cx="8388101" cy="4005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04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исходных данных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введённой операции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значения выражения</a:t>
            </a:r>
            <a:b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(при допустимой операции)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Выдача результата вычислений или сообщения об ошибке.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6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Тривиальный калькулятор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4057" y="836712"/>
            <a:ext cx="8730431" cy="45365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i="1" dirty="0">
                <a:latin typeface="Courier New" pitchFamily="49" charset="0"/>
              </a:rPr>
              <a:t>//calc.cpp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i="1" dirty="0">
                <a:latin typeface="Courier New" pitchFamily="49" charset="0"/>
              </a:rPr>
              <a:t>//тривиальный калькулятор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ru-RU" altLang="ru-RU" sz="2000" b="1" dirty="0" err="1">
                <a:solidFill>
                  <a:srgbClr val="00B050"/>
                </a:solidFill>
                <a:latin typeface="Courier New" pitchFamily="49" charset="0"/>
              </a:rPr>
              <a:t>include</a:t>
            </a:r>
            <a:r>
              <a:rPr lang="ru-RU" altLang="ru-RU" sz="20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000" b="1" dirty="0" smtClean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altLang="ru-RU" sz="2000" b="1" dirty="0" err="1" smtClean="0">
                <a:solidFill>
                  <a:srgbClr val="00B050"/>
                </a:solidFill>
                <a:latin typeface="Courier New" pitchFamily="49" charset="0"/>
              </a:rPr>
              <a:t>stdio.h</a:t>
            </a:r>
            <a:r>
              <a:rPr lang="ru-RU" altLang="ru-RU" sz="2000" b="1" dirty="0" smtClean="0">
                <a:solidFill>
                  <a:srgbClr val="00B050"/>
                </a:solidFill>
                <a:latin typeface="Courier New" pitchFamily="49" charset="0"/>
              </a:rPr>
              <a:t>&gt;</a:t>
            </a:r>
            <a:endParaRPr lang="ru-RU" altLang="ru-RU" sz="20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0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ru-RU" altLang="ru-RU" sz="2000" b="1" dirty="0" err="1">
                <a:latin typeface="Courier New" pitchFamily="49" charset="0"/>
              </a:rPr>
              <a:t>main</a:t>
            </a:r>
            <a:r>
              <a:rPr lang="ru-RU" altLang="ru-RU" sz="2000" b="1" dirty="0">
                <a:latin typeface="Courier New" pitchFamily="49" charset="0"/>
              </a:rPr>
              <a:t>() </a:t>
            </a:r>
            <a:r>
              <a:rPr lang="ru-RU" altLang="ru-RU" sz="2000" b="1" dirty="0" smtClean="0">
                <a:latin typeface="Courier New" pitchFamily="49" charset="0"/>
              </a:rPr>
              <a:t>{</a:t>
            </a:r>
            <a:endParaRPr lang="en-US" altLang="ru-RU" sz="20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0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>
                <a:latin typeface="Courier New" pitchFamily="49" charset="0"/>
              </a:rPr>
              <a:t>leftOperand</a:t>
            </a:r>
            <a:r>
              <a:rPr lang="en-US" altLang="ru-RU" sz="2000" b="1" dirty="0">
                <a:latin typeface="Courier New" pitchFamily="49" charset="0"/>
              </a:rPr>
              <a:t>, </a:t>
            </a:r>
            <a:r>
              <a:rPr lang="ru-RU" altLang="ru-RU" sz="2000" b="1" dirty="0" err="1">
                <a:latin typeface="Courier New" pitchFamily="49" charset="0"/>
              </a:rPr>
              <a:t>rightOperand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ru-RU" altLang="ru-RU" sz="20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000" b="1" dirty="0" err="1">
                <a:latin typeface="Courier New" pitchFamily="49" charset="0"/>
              </a:rPr>
              <a:t>operation</a:t>
            </a:r>
            <a:r>
              <a:rPr lang="ru-RU" altLang="ru-RU" sz="2000" b="1" dirty="0">
                <a:latin typeface="Courier New" pitchFamily="49" charset="0"/>
              </a:rPr>
              <a:t>;</a:t>
            </a:r>
            <a:endParaRPr lang="en-US" altLang="ru-RU" sz="20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</a:rPr>
              <a:t>printf</a:t>
            </a:r>
            <a:r>
              <a:rPr lang="en-US" altLang="ru-RU" sz="2000" b="1" dirty="0" smtClean="0">
                <a:latin typeface="Courier New" pitchFamily="49" charset="0"/>
              </a:rPr>
              <a:t>(</a:t>
            </a:r>
            <a:r>
              <a:rPr lang="ru-RU" altLang="ru-RU" sz="2000" b="1" dirty="0" smtClean="0">
                <a:latin typeface="Courier New" pitchFamily="49" charset="0"/>
              </a:rPr>
              <a:t>“</a:t>
            </a:r>
            <a:r>
              <a:rPr lang="en-US" altLang="ru-RU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Input expression</a:t>
            </a:r>
            <a:r>
              <a:rPr lang="ru-RU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ru-RU" altLang="ru-RU" sz="2000" b="1" dirty="0" smtClean="0">
                <a:latin typeface="Courier New" pitchFamily="49" charset="0"/>
              </a:rPr>
              <a:t>“</a:t>
            </a:r>
            <a:r>
              <a:rPr lang="en-US" altLang="ru-RU" sz="2000" b="1" dirty="0" smtClean="0">
                <a:latin typeface="Courier New" pitchFamily="49" charset="0"/>
              </a:rPr>
              <a:t>)</a:t>
            </a:r>
            <a:r>
              <a:rPr lang="ru-RU" altLang="ru-RU" sz="2000" b="1" dirty="0" smtClean="0">
                <a:latin typeface="Courier New" pitchFamily="49" charset="0"/>
              </a:rPr>
              <a:t>;</a:t>
            </a:r>
            <a:endParaRPr lang="ru-RU" altLang="ru-RU" sz="20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itchFamily="49" charset="0"/>
              </a:rPr>
              <a:t>	</a:t>
            </a:r>
            <a:r>
              <a:rPr lang="en-US" altLang="ru-RU" sz="2000" b="1" dirty="0" err="1" smtClean="0">
                <a:latin typeface="Courier New" pitchFamily="49" charset="0"/>
              </a:rPr>
              <a:t>scanf</a:t>
            </a:r>
            <a:r>
              <a:rPr lang="en-US" altLang="ru-RU" sz="2000" b="1" dirty="0" smtClean="0">
                <a:latin typeface="Courier New" pitchFamily="49" charset="0"/>
              </a:rPr>
              <a:t>(“%lf”,&amp;</a:t>
            </a:r>
            <a:r>
              <a:rPr lang="ru-RU" altLang="ru-RU" sz="2000" b="1" dirty="0" err="1" smtClean="0">
                <a:latin typeface="Courier New" pitchFamily="49" charset="0"/>
              </a:rPr>
              <a:t>leftOperand</a:t>
            </a:r>
            <a:r>
              <a:rPr lang="en-US" altLang="ru-RU" sz="2000" b="1" dirty="0" smtClean="0">
                <a:latin typeface="Courier New" pitchFamily="49" charset="0"/>
              </a:rPr>
              <a:t>);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000" b="1" dirty="0" smtClean="0">
                <a:latin typeface="Courier New" pitchFamily="49" charset="0"/>
              </a:rPr>
              <a:t>   </a:t>
            </a:r>
            <a:r>
              <a:rPr lang="en-US" altLang="ru-RU" sz="2000" b="1" dirty="0" err="1" smtClean="0">
                <a:latin typeface="Courier New" pitchFamily="49" charset="0"/>
              </a:rPr>
              <a:t>scanf</a:t>
            </a:r>
            <a:r>
              <a:rPr lang="en-US" altLang="ru-RU" sz="2000" b="1" dirty="0" smtClean="0">
                <a:latin typeface="Courier New" pitchFamily="49" charset="0"/>
              </a:rPr>
              <a:t>(“%</a:t>
            </a:r>
            <a:r>
              <a:rPr lang="en-US" altLang="ru-RU" sz="2000" b="1" dirty="0">
                <a:latin typeface="Courier New" pitchFamily="49" charset="0"/>
              </a:rPr>
              <a:t>c</a:t>
            </a:r>
            <a:r>
              <a:rPr lang="en-US" altLang="ru-RU" sz="2000" b="1" dirty="0" smtClean="0">
                <a:latin typeface="Courier New" pitchFamily="49" charset="0"/>
              </a:rPr>
              <a:t>”,&amp;</a:t>
            </a:r>
            <a:r>
              <a:rPr lang="ru-RU" altLang="ru-RU" sz="2000" b="1" dirty="0" err="1" smtClean="0">
                <a:latin typeface="Courier New" pitchFamily="49" charset="0"/>
              </a:rPr>
              <a:t>operation</a:t>
            </a:r>
            <a:r>
              <a:rPr lang="en-US" altLang="ru-RU" sz="2000" b="1" dirty="0" smtClean="0">
                <a:latin typeface="Courier New" pitchFamily="49" charset="0"/>
              </a:rPr>
              <a:t>);</a:t>
            </a:r>
            <a:endParaRPr lang="en-US" altLang="ru-RU" sz="20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000" b="1" dirty="0">
                <a:latin typeface="Courier New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</a:rPr>
              <a:t>  </a:t>
            </a:r>
            <a:r>
              <a:rPr lang="en-US" altLang="ru-RU" sz="2000" b="1" dirty="0" err="1" smtClean="0">
                <a:latin typeface="Courier New" pitchFamily="49" charset="0"/>
              </a:rPr>
              <a:t>scanf</a:t>
            </a:r>
            <a:r>
              <a:rPr lang="en-US" altLang="ru-RU" sz="2000" b="1" dirty="0">
                <a:latin typeface="Courier New" pitchFamily="49" charset="0"/>
              </a:rPr>
              <a:t>(“%lf</a:t>
            </a:r>
            <a:r>
              <a:rPr lang="en-US" altLang="ru-RU" sz="2000" b="1" dirty="0" smtClean="0">
                <a:latin typeface="Courier New" pitchFamily="49" charset="0"/>
              </a:rPr>
              <a:t>”,&amp;</a:t>
            </a:r>
            <a:r>
              <a:rPr lang="ru-RU" altLang="ru-RU" sz="2000" b="1" dirty="0" err="1" smtClean="0">
                <a:latin typeface="Courier New" pitchFamily="49" charset="0"/>
              </a:rPr>
              <a:t>rightOperand</a:t>
            </a:r>
            <a:r>
              <a:rPr lang="en-US" altLang="ru-RU" sz="2000" b="1" dirty="0" smtClean="0">
                <a:latin typeface="Courier New" pitchFamily="49" charset="0"/>
              </a:rPr>
              <a:t>);</a:t>
            </a:r>
            <a:endParaRPr lang="ru-RU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36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Тривиальный калькулятор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34057" y="836712"/>
            <a:ext cx="8442399" cy="59046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dirty="0">
                <a:latin typeface="Courier New" pitchFamily="49" charset="0"/>
              </a:rPr>
              <a:t> 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bool</a:t>
            </a: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ru-RU" altLang="ru-RU" sz="2000" b="1" dirty="0" err="1">
                <a:latin typeface="Courier New" pitchFamily="49" charset="0"/>
              </a:rPr>
              <a:t>error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false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   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000" b="1" dirty="0">
                <a:latin typeface="Courier New" pitchFamily="49" charset="0"/>
              </a:rPr>
              <a:t> </a:t>
            </a:r>
            <a:r>
              <a:rPr lang="ru-RU" altLang="ru-RU" sz="2000" b="1" dirty="0" err="1">
                <a:latin typeface="Courier New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</a:rPr>
              <a:t> = 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   </a:t>
            </a:r>
            <a:r>
              <a:rPr lang="ru-RU" altLang="ru-RU" sz="2000" b="1" dirty="0" err="1" smtClean="0">
                <a:solidFill>
                  <a:srgbClr val="0070C0"/>
                </a:solidFill>
                <a:latin typeface="Courier New" pitchFamily="49" charset="0"/>
              </a:rPr>
              <a:t>switch</a:t>
            </a:r>
            <a:r>
              <a:rPr lang="ru-RU" altLang="ru-RU" sz="2000" b="1" dirty="0" smtClean="0">
                <a:latin typeface="Courier New" pitchFamily="49" charset="0"/>
              </a:rPr>
              <a:t>(</a:t>
            </a:r>
            <a:r>
              <a:rPr lang="ru-RU" altLang="ru-RU" sz="2000" b="1" dirty="0" err="1" smtClean="0">
                <a:latin typeface="Courier New" pitchFamily="49" charset="0"/>
              </a:rPr>
              <a:t>operation</a:t>
            </a:r>
            <a:r>
              <a:rPr lang="ru-RU" altLang="ru-RU" sz="2000" b="1" dirty="0">
                <a:latin typeface="Courier New" pitchFamily="49" charset="0"/>
              </a:rPr>
              <a:t>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case</a:t>
            </a:r>
            <a:r>
              <a:rPr lang="ru-RU" altLang="ru-RU" sz="2000" b="1" dirty="0">
                <a:latin typeface="Courier New" pitchFamily="49" charset="0"/>
              </a:rPr>
              <a:t> '+' :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leftOperand</a:t>
            </a:r>
            <a:r>
              <a:rPr lang="ru-RU" altLang="ru-RU" sz="2000" b="1" dirty="0">
                <a:latin typeface="Courier New" pitchFamily="49" charset="0"/>
              </a:rPr>
              <a:t> + </a:t>
            </a:r>
            <a:r>
              <a:rPr lang="ru-RU" altLang="ru-RU" sz="2000" b="1" dirty="0" err="1">
                <a:latin typeface="Courier New" pitchFamily="49" charset="0"/>
              </a:rPr>
              <a:t>rightOperand</a:t>
            </a:r>
            <a:r>
              <a:rPr lang="ru-RU" altLang="ru-RU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break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case</a:t>
            </a:r>
            <a:r>
              <a:rPr lang="ru-RU" altLang="ru-RU" sz="2000" b="1" dirty="0">
                <a:latin typeface="Courier New" pitchFamily="49" charset="0"/>
              </a:rPr>
              <a:t> '-' :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leftOperand</a:t>
            </a:r>
            <a:r>
              <a:rPr lang="ru-RU" altLang="ru-RU" sz="2000" b="1" dirty="0">
                <a:latin typeface="Courier New" pitchFamily="49" charset="0"/>
              </a:rPr>
              <a:t> - </a:t>
            </a:r>
            <a:r>
              <a:rPr lang="ru-RU" altLang="ru-RU" sz="2000" b="1" dirty="0" err="1">
                <a:latin typeface="Courier New" pitchFamily="49" charset="0"/>
              </a:rPr>
              <a:t>rightOperand</a:t>
            </a:r>
            <a:r>
              <a:rPr lang="ru-RU" altLang="ru-RU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break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case</a:t>
            </a:r>
            <a:r>
              <a:rPr lang="ru-RU" altLang="ru-RU" sz="2000" b="1" dirty="0">
                <a:latin typeface="Courier New" pitchFamily="49" charset="0"/>
              </a:rPr>
              <a:t> '*' :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leftOperand</a:t>
            </a:r>
            <a:r>
              <a:rPr lang="ru-RU" altLang="ru-RU" sz="2000" b="1" dirty="0">
                <a:latin typeface="Courier New" pitchFamily="49" charset="0"/>
              </a:rPr>
              <a:t> * </a:t>
            </a:r>
            <a:r>
              <a:rPr lang="ru-RU" altLang="ru-RU" sz="2000" b="1" dirty="0" err="1">
                <a:latin typeface="Courier New" pitchFamily="49" charset="0"/>
              </a:rPr>
              <a:t>rightOperand</a:t>
            </a:r>
            <a:r>
              <a:rPr lang="ru-RU" altLang="ru-RU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break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case</a:t>
            </a:r>
            <a:r>
              <a:rPr lang="ru-RU" altLang="ru-RU" sz="2000" b="1" dirty="0">
                <a:latin typeface="Courier New" pitchFamily="49" charset="0"/>
              </a:rPr>
              <a:t> '/' :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leftOperand</a:t>
            </a:r>
            <a:r>
              <a:rPr lang="ru-RU" altLang="ru-RU" sz="2000" b="1" dirty="0">
                <a:latin typeface="Courier New" pitchFamily="49" charset="0"/>
              </a:rPr>
              <a:t> / </a:t>
            </a:r>
            <a:r>
              <a:rPr lang="ru-RU" altLang="ru-RU" sz="2000" b="1" dirty="0" err="1">
                <a:latin typeface="Courier New" pitchFamily="49" charset="0"/>
              </a:rPr>
              <a:t>rightOperand</a:t>
            </a:r>
            <a:r>
              <a:rPr lang="ru-RU" altLang="ru-RU" sz="2000" b="1" dirty="0">
                <a:latin typeface="Courier New" pitchFamily="49" charset="0"/>
              </a:rPr>
              <a:t>;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break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</a:t>
            </a:r>
            <a:r>
              <a:rPr lang="ru-RU" altLang="ru-RU" sz="2000" b="1" dirty="0" err="1">
                <a:solidFill>
                  <a:srgbClr val="0070C0"/>
                </a:solidFill>
                <a:latin typeface="Courier New" pitchFamily="49" charset="0"/>
              </a:rPr>
              <a:t>default</a:t>
            </a:r>
            <a:r>
              <a:rPr lang="ru-RU" altLang="ru-RU" sz="2000" b="1" dirty="0">
                <a:latin typeface="Courier New" pitchFamily="49" charset="0"/>
              </a:rPr>
              <a:t>: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			</a:t>
            </a:r>
            <a:r>
              <a:rPr lang="ru-RU" altLang="ru-RU" sz="2000" b="1" dirty="0" err="1">
                <a:latin typeface="Courier New" pitchFamily="49" charset="0"/>
              </a:rPr>
              <a:t>error</a:t>
            </a:r>
            <a:r>
              <a:rPr lang="ru-RU" altLang="ru-RU" sz="2000" b="1" dirty="0">
                <a:latin typeface="Courier New" pitchFamily="49" charset="0"/>
              </a:rPr>
              <a:t> = </a:t>
            </a:r>
            <a:r>
              <a:rPr lang="ru-RU" altLang="ru-RU" sz="2000" b="1" dirty="0" err="1">
                <a:latin typeface="Courier New" pitchFamily="49" charset="0"/>
              </a:rPr>
              <a:t>true</a:t>
            </a:r>
            <a:r>
              <a:rPr lang="ru-RU" altLang="ru-RU" sz="20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000" b="1" dirty="0">
                <a:latin typeface="Courier New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80101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8604448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Тривиальный калькулятор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79512" y="908720"/>
            <a:ext cx="8568952" cy="24570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if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!</a:t>
            </a:r>
            <a:r>
              <a:rPr lang="ru-RU" altLang="ru-RU" sz="2000" b="1" dirty="0" err="1">
                <a:latin typeface="Courier New" pitchFamily="49" charset="0"/>
                <a:cs typeface="Courier New" panose="02070309020205020404" pitchFamily="49" charset="0"/>
              </a:rPr>
              <a:t>error</a:t>
            </a: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{</a:t>
            </a:r>
            <a:endParaRPr lang="ru-RU" altLang="ru-RU" sz="20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000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: %</a:t>
            </a:r>
            <a:r>
              <a:rPr lang="en-US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f\n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ru-RU" altLang="ru-RU" sz="2000" b="1" dirty="0" err="1">
                <a:latin typeface="Courier New" pitchFamily="49" charset="0"/>
                <a:cs typeface="Courier New" panose="02070309020205020404" pitchFamily="49" charset="0"/>
              </a:rPr>
              <a:t>result</a:t>
            </a: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);</a:t>
            </a:r>
            <a:endParaRPr lang="en-US" altLang="ru-RU" sz="20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0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}</a:t>
            </a:r>
            <a:endParaRPr lang="ru-RU" altLang="ru-RU" sz="20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000" b="1" dirty="0" err="1" smtClean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else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{</a:t>
            </a:r>
            <a:endParaRPr lang="ru-RU" altLang="ru-RU" sz="20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ru-RU" altLang="ru-RU" sz="20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		</a:t>
            </a:r>
            <a:r>
              <a:rPr lang="en-US" altLang="ru-RU" sz="2000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Impossible operation</a:t>
            </a:r>
            <a:r>
              <a:rPr lang="ru-RU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!</a:t>
            </a:r>
            <a:r>
              <a:rPr lang="en-US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0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\</a:t>
            </a:r>
            <a:r>
              <a:rPr lang="en-US" altLang="ru-RU" sz="20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n</a:t>
            </a: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”</a:t>
            </a:r>
            <a:r>
              <a:rPr lang="ru-RU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);</a:t>
            </a:r>
            <a:endParaRPr lang="en-US" altLang="ru-RU" sz="2000" b="1" dirty="0" smtClean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200"/>
              </a:spcAft>
            </a:pPr>
            <a:r>
              <a:rPr lang="en-US" altLang="ru-RU" sz="2000" b="1" dirty="0" smtClean="0">
                <a:latin typeface="Courier New" pitchFamily="49" charset="0"/>
                <a:cs typeface="Courier New" panose="02070309020205020404" pitchFamily="49" charset="0"/>
              </a:rPr>
              <a:t>   }</a:t>
            </a:r>
            <a:endParaRPr lang="ru-RU" altLang="ru-RU" sz="20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848872" cy="593898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971600" y="1052736"/>
            <a:ext cx="6768752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expression: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+ 5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expression: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3 % 4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Impossible operation! </a:t>
            </a:r>
            <a:endParaRPr lang="ru-RU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20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1521" y="908721"/>
            <a:ext cx="6192687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программу моделирования калькулятора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возможность вычисления нескольких выражений</a:t>
            </a:r>
          </a:p>
          <a:p>
            <a:pPr marL="565150" indent="-457200">
              <a:spcAft>
                <a:spcPts val="57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Завершение работы по команде пользователя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908721"/>
            <a:ext cx="239974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8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39155" y="908720"/>
            <a:ext cx="8532118" cy="263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2004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операции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продолжения работы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ответа пользователя</a:t>
            </a:r>
          </a:p>
          <a:p>
            <a:pPr>
              <a:spcAft>
                <a:spcPts val="1225"/>
              </a:spcAft>
              <a:buFont typeface="Times New Roman" pitchFamily="16" charset="0"/>
              <a:buAutoNum type="arabicPeriod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утвердительном ответе переход на п.1</a:t>
            </a:r>
          </a:p>
        </p:txBody>
      </p:sp>
    </p:spTree>
    <p:extLst>
      <p:ext uri="{BB962C8B-B14F-4D97-AF65-F5344CB8AC3E}">
        <p14:creationId xmlns:p14="http://schemas.microsoft.com/office/powerpoint/2010/main" val="351842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51284" y="656064"/>
            <a:ext cx="8885212" cy="5797272"/>
          </a:xfrm>
          <a:prstGeom prst="rect">
            <a:avLst/>
          </a:prstGeom>
          <a:solidFill>
            <a:schemeClr val="accent3">
              <a:lumMod val="40000"/>
              <a:lumOff val="60000"/>
              <a:alpha val="67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B0F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</a:t>
            </a:r>
            <a:r>
              <a:rPr lang="ru-RU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bool</a:t>
            </a: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needContinue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true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while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needContinue</a:t>
            </a:r>
            <a:r>
              <a:rPr lang="ru-RU" altLang="ru-RU" sz="2200" b="1" dirty="0">
                <a:latin typeface="Courier New" pitchFamily="49" charset="0"/>
              </a:rPr>
              <a:t> ) {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char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userAnswer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"продолжить</a:t>
            </a:r>
            <a:r>
              <a:rPr lang="ru-RU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? (y/n) :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	 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“%c”</a:t>
            </a:r>
            <a:r>
              <a:rPr lang="en-US" altLang="ru-RU" sz="2200" b="1" dirty="0" smtClean="0">
                <a:latin typeface="Courier New" pitchFamily="49" charset="0"/>
              </a:rPr>
              <a:t>,&amp;</a:t>
            </a:r>
            <a:r>
              <a:rPr lang="ru-RU" altLang="ru-RU" sz="2200" b="1" dirty="0" err="1" smtClean="0">
                <a:latin typeface="Courier New" pitchFamily="49" charset="0"/>
              </a:rPr>
              <a:t>userAnswer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r>
              <a:rPr lang="ru-RU" altLang="ru-RU" sz="2200" b="1" dirty="0" smtClean="0">
                <a:latin typeface="Courier New" pitchFamily="49" charset="0"/>
              </a:rPr>
              <a:t>      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	 </a:t>
            </a:r>
            <a:r>
              <a:rPr lang="ru-RU" altLang="ru-RU" sz="2200" b="1" dirty="0" err="1" smtClean="0">
                <a:latin typeface="Courier New" pitchFamily="49" charset="0"/>
              </a:rPr>
              <a:t>needContinue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= </a:t>
            </a:r>
            <a:r>
              <a:rPr lang="ru-RU" altLang="ru-RU" sz="2200" b="1" dirty="0" err="1" smtClean="0">
                <a:latin typeface="Courier New" pitchFamily="49" charset="0"/>
              </a:rPr>
              <a:t>userAnswer</a:t>
            </a:r>
            <a:r>
              <a:rPr lang="en-US" altLang="ru-RU" sz="2200" b="1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}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>
                <a:solidFill>
                  <a:srgbClr val="00B0F0"/>
                </a:solidFill>
                <a:latin typeface="Courier New" pitchFamily="49" charset="0"/>
              </a:rPr>
              <a:t>0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Улучшенный калькулятор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78322" y="2701176"/>
            <a:ext cx="6318014" cy="630237"/>
          </a:xfrm>
          <a:prstGeom prst="rect">
            <a:avLst/>
          </a:prstGeom>
          <a:solidFill>
            <a:srgbClr val="99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6336" rIns="90000" bIns="4500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ctr"/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Тело </a:t>
            </a:r>
            <a:r>
              <a:rPr lang="ru-RU" alt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из предыдущей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5072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158928" y="836712"/>
            <a:ext cx="880556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 marL="8636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вычисления факториала натурального числа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данные (стандартный поток ввода):</a:t>
            </a:r>
          </a:p>
          <a:p>
            <a:pPr marL="996950" lvl="1" indent="-457200">
              <a:buClr>
                <a:srgbClr val="000080"/>
              </a:buClr>
              <a:buSzPct val="90000"/>
              <a:buFont typeface="Arial" panose="020B0604020202020204" pitchFamily="34" charset="0"/>
              <a:buChar char="•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натуральное число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выполняется по известной формуле:</a:t>
            </a:r>
          </a:p>
          <a:p>
            <a:pPr marL="565150" indent="-457200" algn="ctr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en-US" alt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 = 1·2·…·</a:t>
            </a:r>
            <a:r>
              <a:rPr lang="en-US" alt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alt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Вычисленное значение должно выдаваться на стандартное устройство вывода (на дисплей).</a:t>
            </a:r>
          </a:p>
        </p:txBody>
      </p:sp>
    </p:spTree>
    <p:extLst>
      <p:ext uri="{BB962C8B-B14F-4D97-AF65-F5344CB8AC3E}">
        <p14:creationId xmlns:p14="http://schemas.microsoft.com/office/powerpoint/2010/main" val="392499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Следование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480305" y="8216032"/>
            <a:ext cx="2346325" cy="358775"/>
          </a:xfrm>
        </p:spPr>
        <p:txBody>
          <a:bodyPr/>
          <a:lstStyle/>
          <a:p>
            <a:fld id="{F1ED2D0E-0EF3-4394-80B8-CEC176D872FB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" name="Номер слайда 4"/>
          <p:cNvSpPr txBox="1">
            <a:spLocks/>
          </p:cNvSpPr>
          <p:nvPr/>
        </p:nvSpPr>
        <p:spPr>
          <a:xfrm>
            <a:off x="7526169" y="8119746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ACD6D7-0AB5-4240-BAB2-3A842BA5D84C}" type="slidenum">
              <a:rPr lang="ru-RU" altLang="ru-RU" smtClean="0"/>
              <a:pPr/>
              <a:t>3</a:t>
            </a:fld>
            <a:endParaRPr lang="ru-RU" altLang="ru-RU"/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7515225" y="7199313"/>
            <a:ext cx="2346325" cy="358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E944C3-579F-4094-962B-B16662B816EE}" type="slidenum">
              <a:rPr lang="ru-RU" altLang="ru-RU" smtClean="0"/>
              <a:pPr/>
              <a:t>3</a:t>
            </a:fld>
            <a:endParaRPr lang="ru-RU" altLang="ru-RU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4281383904"/>
              </p:ext>
            </p:extLst>
          </p:nvPr>
        </p:nvGraphicFramePr>
        <p:xfrm>
          <a:off x="251520" y="791280"/>
          <a:ext cx="3528392" cy="396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954915" y="4005064"/>
            <a:ext cx="3744416" cy="2677656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</a:p>
          <a:p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c + 2;</a:t>
            </a:r>
            <a:endParaRPr 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2</a:t>
            </a:r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 = b * 5;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4463480" y="836712"/>
            <a:ext cx="4464496" cy="1894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spcAft>
                <a:spcPts val="850"/>
              </a:spcAft>
              <a:buClr>
                <a:srgbClr val="000080"/>
              </a:buClr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Однократное выполнение операций в том порядке, в котором они записаны в тексте </a:t>
            </a:r>
            <a:r>
              <a:rPr lang="ru-RU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endParaRPr lang="ru-RU" alt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107504" y="5229200"/>
            <a:ext cx="4355976" cy="124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spcAft>
                <a:spcPts val="850"/>
              </a:spcAft>
              <a:buClr>
                <a:srgbClr val="000080"/>
              </a:buClr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представления нескольких операторов в качестве одного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4106416" y="3284984"/>
            <a:ext cx="3960440" cy="5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spcAft>
                <a:spcPts val="850"/>
              </a:spcAft>
              <a:buClr>
                <a:srgbClr val="000080"/>
              </a:buClr>
            </a:pPr>
            <a:r>
              <a:rPr lang="ru-RU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Составной оператор</a:t>
            </a:r>
            <a:r>
              <a:rPr lang="en-US" alt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73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«Факториал»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40236" y="685592"/>
            <a:ext cx="8752244" cy="5839752"/>
          </a:xfrm>
          <a:prstGeom prst="rect">
            <a:avLst/>
          </a:prstGeom>
          <a:solidFill>
            <a:schemeClr val="accent3">
              <a:lumMod val="40000"/>
              <a:lumOff val="60000"/>
              <a:alpha val="74000"/>
            </a:schemeClr>
          </a:solidFill>
          <a:ln>
            <a:noFill/>
          </a:ln>
          <a:effectLst/>
          <a:extLst/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//factorial.cpp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i="1" dirty="0">
                <a:solidFill>
                  <a:srgbClr val="00B050"/>
                </a:solidFill>
                <a:latin typeface="Courier New" pitchFamily="49" charset="0"/>
              </a:rPr>
              <a:t>//вычисление факториала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</a:rPr>
              <a:t>(){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a natural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number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n;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en-US" altLang="ru-RU" sz="2200" b="1" dirty="0" smtClean="0">
                <a:latin typeface="Courier New" pitchFamily="49" charset="0"/>
              </a:rPr>
              <a:t>“</a:t>
            </a:r>
            <a:r>
              <a:rPr lang="ru-RU" altLang="ru-RU" sz="2200" b="1" dirty="0" smtClean="0">
                <a:latin typeface="Courier New" pitchFamily="49" charset="0"/>
              </a:rPr>
              <a:t>%</a:t>
            </a:r>
            <a:r>
              <a:rPr lang="en-US" altLang="ru-RU" sz="2200" b="1" smtClean="0">
                <a:latin typeface="Courier New" pitchFamily="49" charset="0"/>
              </a:rPr>
              <a:t>d”,&amp;</a:t>
            </a:r>
            <a:r>
              <a:rPr lang="en-US" altLang="ru-RU" sz="2200" b="1" dirty="0" smtClean="0">
                <a:latin typeface="Courier New" pitchFamily="49" charset="0"/>
              </a:rPr>
              <a:t>n);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factorial</a:t>
            </a:r>
            <a:r>
              <a:rPr lang="ru-RU" altLang="ru-RU" sz="2200" b="1" dirty="0">
                <a:latin typeface="Courier New" pitchFamily="49" charset="0"/>
              </a:rPr>
              <a:t> = 1;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i = 2; i &lt;= n; ++i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	</a:t>
            </a:r>
            <a:r>
              <a:rPr lang="ru-RU" altLang="ru-RU" sz="2200" b="1" dirty="0" err="1">
                <a:latin typeface="Courier New" pitchFamily="49" charset="0"/>
              </a:rPr>
              <a:t>factorial</a:t>
            </a:r>
            <a:r>
              <a:rPr lang="ru-RU" altLang="ru-RU" sz="2200" b="1" dirty="0">
                <a:latin typeface="Courier New" pitchFamily="49" charset="0"/>
              </a:rPr>
              <a:t> *= i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factorial of a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number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%f 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, 														</a:t>
            </a:r>
            <a:r>
              <a:rPr lang="ru-RU" altLang="ru-RU" sz="2200" b="1" dirty="0" err="1" smtClean="0">
                <a:latin typeface="Courier New" pitchFamily="49" charset="0"/>
              </a:rPr>
              <a:t>factorial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	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4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539552" y="7992"/>
            <a:ext cx="756084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  <a:endParaRPr lang="en-US" b="1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0" y="764704"/>
            <a:ext cx="8953256" cy="5938980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0728" y="1124744"/>
            <a:ext cx="7200800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a natural number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endParaRPr lang="ru-RU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 of a number: 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передачи управления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"/>
          <p:cNvSpPr txBox="1">
            <a:spLocks noChangeArrowheads="1"/>
          </p:cNvSpPr>
          <p:nvPr/>
        </p:nvSpPr>
        <p:spPr bwMode="auto">
          <a:xfrm>
            <a:off x="251520" y="836712"/>
            <a:ext cx="8568952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92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spcAft>
                <a:spcPts val="1225"/>
              </a:spcAft>
              <a:buClr>
                <a:srgbClr val="000080"/>
              </a:buClr>
            </a:pPr>
            <a:r>
              <a:rPr lang="ru-RU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выход из цикла / выход из </a:t>
            </a:r>
            <a:r>
              <a:rPr lang="ru-RU" altLang="ru-RU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ru-RU" alt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spcAft>
                <a:spcPts val="1225"/>
              </a:spcAft>
              <a:buClr>
                <a:srgbClr val="000080"/>
              </a:buClr>
            </a:pPr>
            <a:r>
              <a:rPr lang="ru-RU" alt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завершение текущей итерации цикла</a:t>
            </a:r>
          </a:p>
          <a:p>
            <a:pPr marL="107950" indent="0">
              <a:spcAft>
                <a:spcPts val="1225"/>
              </a:spcAft>
              <a:buClr>
                <a:srgbClr val="000080"/>
              </a:buClr>
            </a:pPr>
            <a:r>
              <a:rPr lang="ru-RU" altLang="ru-RU" sz="2800" b="1" dirty="0" err="1">
                <a:solidFill>
                  <a:srgbClr val="DC2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ru-RU" alt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метка</a:t>
            </a:r>
            <a:r>
              <a:rPr lang="ru-RU" alt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переход на помеченный оператор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75856" y="3356992"/>
            <a:ext cx="23338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600" b="1" dirty="0" err="1" smtClean="0">
                <a:ln w="11430"/>
                <a:solidFill>
                  <a:schemeClr val="bg2">
                    <a:lumMod val="50000"/>
                  </a:schemeClr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ru-RU" sz="6600" b="1" cap="none" spc="0" dirty="0">
              <a:ln w="11430"/>
              <a:solidFill>
                <a:schemeClr val="bg2">
                  <a:lumMod val="50000"/>
                </a:schemeClr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Знак запрета 3"/>
          <p:cNvSpPr/>
          <p:nvPr/>
        </p:nvSpPr>
        <p:spPr>
          <a:xfrm>
            <a:off x="3203848" y="2852936"/>
            <a:ext cx="2376264" cy="2225154"/>
          </a:xfrm>
          <a:prstGeom prst="noSmoking">
            <a:avLst>
              <a:gd name="adj" fmla="val 68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38" name="Рисунок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6" y="3068960"/>
            <a:ext cx="2123505" cy="1874656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068960"/>
            <a:ext cx="2161765" cy="187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трелка углом вверх 13"/>
          <p:cNvSpPr/>
          <p:nvPr/>
        </p:nvSpPr>
        <p:spPr>
          <a:xfrm rot="10800000" flipH="1">
            <a:off x="4459595" y="4146222"/>
            <a:ext cx="1012507" cy="1770158"/>
          </a:xfrm>
          <a:prstGeom prst="bentUpArrow">
            <a:avLst>
              <a:gd name="adj1" fmla="val 13929"/>
              <a:gd name="adj2" fmla="val 24349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углом вверх 9"/>
          <p:cNvSpPr/>
          <p:nvPr/>
        </p:nvSpPr>
        <p:spPr>
          <a:xfrm rot="10800000">
            <a:off x="935594" y="4158680"/>
            <a:ext cx="864098" cy="1036496"/>
          </a:xfrm>
          <a:prstGeom prst="bentUpArrow">
            <a:avLst>
              <a:gd name="adj1" fmla="val 13929"/>
              <a:gd name="adj2" fmla="val 24349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омб 8"/>
          <p:cNvSpPr/>
          <p:nvPr/>
        </p:nvSpPr>
        <p:spPr>
          <a:xfrm>
            <a:off x="1655676" y="3684132"/>
            <a:ext cx="3096344" cy="108012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  <a:lumOff val="16000"/>
                  <a:alpha val="83000"/>
                </a:schemeClr>
              </a:gs>
              <a:gs pos="5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2992324" y="3068960"/>
            <a:ext cx="423047" cy="598595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0785" y="5195176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1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трелка вниз 18"/>
          <p:cNvSpPr/>
          <p:nvPr/>
        </p:nvSpPr>
        <p:spPr>
          <a:xfrm>
            <a:off x="3038127" y="6163755"/>
            <a:ext cx="423047" cy="630357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54901" y="6044519"/>
            <a:ext cx="4058871" cy="1192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965990" y="5911129"/>
            <a:ext cx="377822" cy="1274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 rot="5400000">
            <a:off x="5024861" y="5911129"/>
            <a:ext cx="377822" cy="1274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284483" y="1611119"/>
            <a:ext cx="3278547" cy="1200329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выражение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11526" y="3699158"/>
            <a:ext cx="1112231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211960" y="3684132"/>
            <a:ext cx="1287206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3831246" y="1355309"/>
            <a:ext cx="5349266" cy="2073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itchFamily="16" charset="0"/>
              </a:rPr>
              <a:t>Если </a:t>
            </a:r>
            <a:r>
              <a:rPr lang="ru-RU" altLang="ru-RU" sz="2400" b="1" dirty="0" smtClean="0">
                <a:latin typeface="Courier New" pitchFamily="49" charset="0"/>
              </a:rPr>
              <a:t>выражение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истинно,</a:t>
            </a:r>
          </a:p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dirty="0" smtClean="0">
                <a:latin typeface="Times New Roman" pitchFamily="16" charset="0"/>
              </a:rPr>
              <a:t>выполняется</a:t>
            </a:r>
            <a:r>
              <a:rPr lang="ru-RU" altLang="ru-RU" sz="2400" dirty="0" smtClean="0"/>
              <a:t> </a:t>
            </a:r>
            <a:r>
              <a:rPr lang="ru-RU" altLang="ru-RU" sz="2400" b="1" dirty="0" smtClean="0">
                <a:latin typeface="Courier New" pitchFamily="49" charset="0"/>
              </a:rPr>
              <a:t>оператор1</a:t>
            </a:r>
            <a:endParaRPr lang="en-US" altLang="ru-RU" sz="2400" dirty="0" smtClean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itchFamily="16" charset="0"/>
              </a:rPr>
              <a:t>Если </a:t>
            </a:r>
            <a:r>
              <a:rPr lang="ru-RU" altLang="ru-RU" sz="2400" b="1" dirty="0">
                <a:latin typeface="Courier New" pitchFamily="49" charset="0"/>
              </a:rPr>
              <a:t>выражение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ложно,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управление переходит</a:t>
            </a:r>
          </a:p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на следующий оператор программы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Заголовок 1"/>
          <p:cNvSpPr txBox="1">
            <a:spLocks/>
          </p:cNvSpPr>
          <p:nvPr/>
        </p:nvSpPr>
        <p:spPr>
          <a:xfrm>
            <a:off x="374848" y="537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«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b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форма</a:t>
            </a:r>
            <a:endParaRPr lang="ru-RU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210647" y="3951403"/>
            <a:ext cx="2570514" cy="149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95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b="1" dirty="0">
                <a:solidFill>
                  <a:srgbClr val="FF0000"/>
                </a:solidFill>
                <a:latin typeface="Courier New" pitchFamily="49" charset="0"/>
              </a:rPr>
              <a:t>выражение</a:t>
            </a:r>
            <a:r>
              <a:rPr lang="ru-RU" altLang="ru-RU" sz="2400" dirty="0">
                <a:solidFill>
                  <a:srgbClr val="FF0000"/>
                </a:solidFill>
              </a:rPr>
              <a:t> </a:t>
            </a:r>
            <a:r>
              <a:rPr lang="ru-RU" altLang="ru-RU" sz="2400" dirty="0">
                <a:solidFill>
                  <a:srgbClr val="FF0000"/>
                </a:solidFill>
                <a:latin typeface="Times New Roman" pitchFamily="16" charset="0"/>
              </a:rPr>
              <a:t>истинно, если его значение отлично от нуля</a:t>
            </a:r>
          </a:p>
        </p:txBody>
      </p:sp>
    </p:spTree>
    <p:extLst>
      <p:ext uri="{BB962C8B-B14F-4D97-AF65-F5344CB8AC3E}">
        <p14:creationId xmlns:p14="http://schemas.microsoft.com/office/powerpoint/2010/main" val="30396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«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b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форма</a:t>
            </a:r>
            <a:endParaRPr lang="ru-RU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/>
          <p:cNvSpPr txBox="1">
            <a:spLocks noGrp="1"/>
          </p:cNvSpPr>
          <p:nvPr>
            <p:ph idx="1"/>
          </p:nvPr>
        </p:nvSpPr>
        <p:spPr>
          <a:xfrm>
            <a:off x="179512" y="2060848"/>
            <a:ext cx="3826768" cy="2692896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выражение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1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ru-RU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95936" y="2204864"/>
            <a:ext cx="5349266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itchFamily="16" charset="0"/>
              </a:rPr>
              <a:t>Если </a:t>
            </a:r>
            <a:r>
              <a:rPr lang="ru-RU" altLang="ru-RU" sz="2400" b="1" dirty="0" smtClean="0">
                <a:latin typeface="Courier New" pitchFamily="49" charset="0"/>
              </a:rPr>
              <a:t>выражение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истинно,</a:t>
            </a:r>
          </a:p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 </a:t>
            </a:r>
            <a:r>
              <a:rPr lang="ru-RU" altLang="ru-RU" sz="2400" dirty="0" smtClean="0">
                <a:latin typeface="Times New Roman" pitchFamily="16" charset="0"/>
              </a:rPr>
              <a:t>выполняется</a:t>
            </a:r>
            <a:r>
              <a:rPr lang="ru-RU" altLang="ru-RU" sz="2400" dirty="0" smtClean="0"/>
              <a:t> </a:t>
            </a:r>
            <a:r>
              <a:rPr lang="ru-RU" altLang="ru-RU" sz="2400" b="1" dirty="0" smtClean="0">
                <a:latin typeface="Courier New" pitchFamily="49" charset="0"/>
              </a:rPr>
              <a:t>оператор1</a:t>
            </a:r>
            <a:endParaRPr lang="en-US" altLang="ru-RU" sz="2400" dirty="0" smtClean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>
                <a:latin typeface="Times New Roman" pitchFamily="16" charset="0"/>
              </a:rPr>
              <a:t>Если </a:t>
            </a:r>
            <a:r>
              <a:rPr lang="ru-RU" altLang="ru-RU" sz="2400" b="1" dirty="0">
                <a:latin typeface="Courier New" pitchFamily="49" charset="0"/>
              </a:rPr>
              <a:t>выражение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ложно,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400" dirty="0" smtClean="0">
                <a:latin typeface="Times New Roman" pitchFamily="16" charset="0"/>
              </a:rPr>
              <a:t>     выполняется</a:t>
            </a:r>
            <a:r>
              <a:rPr lang="ru-RU" altLang="ru-RU" sz="2400" dirty="0" smtClean="0"/>
              <a:t> </a:t>
            </a:r>
            <a:r>
              <a:rPr lang="ru-RU" altLang="ru-RU" sz="2400" b="1" dirty="0" smtClean="0">
                <a:latin typeface="Courier New" pitchFamily="49" charset="0"/>
              </a:rPr>
              <a:t>оператор2</a:t>
            </a:r>
            <a:endParaRPr lang="en-US" altLang="ru-RU" sz="2400" b="1" dirty="0" smtClean="0">
              <a:latin typeface="Courier New" pitchFamily="49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оператора </a:t>
            </a:r>
            <a:r>
              <a:rPr lang="en-US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управление переходит на следующий оператор программы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3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 углом вверх 3"/>
          <p:cNvSpPr/>
          <p:nvPr/>
        </p:nvSpPr>
        <p:spPr>
          <a:xfrm rot="10800000" flipH="1">
            <a:off x="6079776" y="2810970"/>
            <a:ext cx="961188" cy="1050078"/>
          </a:xfrm>
          <a:prstGeom prst="bentUpArrow">
            <a:avLst>
              <a:gd name="adj1" fmla="val 13929"/>
              <a:gd name="adj2" fmla="val 24349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 углом вверх 4"/>
          <p:cNvSpPr/>
          <p:nvPr/>
        </p:nvSpPr>
        <p:spPr>
          <a:xfrm rot="10800000">
            <a:off x="2555774" y="2823428"/>
            <a:ext cx="864098" cy="1036496"/>
          </a:xfrm>
          <a:prstGeom prst="bentUpArrow">
            <a:avLst>
              <a:gd name="adj1" fmla="val 13929"/>
              <a:gd name="adj2" fmla="val 24349"/>
              <a:gd name="adj3" fmla="val 23915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Ромб 5"/>
          <p:cNvSpPr/>
          <p:nvPr/>
        </p:nvSpPr>
        <p:spPr>
          <a:xfrm>
            <a:off x="3275856" y="2348880"/>
            <a:ext cx="3096344" cy="1080120"/>
          </a:xfrm>
          <a:prstGeom prst="diamond">
            <a:avLst/>
          </a:prstGeom>
          <a:gradFill>
            <a:gsLst>
              <a:gs pos="0">
                <a:schemeClr val="accent1">
                  <a:tint val="66000"/>
                  <a:satMod val="160000"/>
                  <a:lumMod val="84000"/>
                  <a:lumOff val="16000"/>
                  <a:alpha val="83000"/>
                </a:schemeClr>
              </a:gs>
              <a:gs pos="52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 вниз 6"/>
          <p:cNvSpPr/>
          <p:nvPr/>
        </p:nvSpPr>
        <p:spPr>
          <a:xfrm>
            <a:off x="4612504" y="1733708"/>
            <a:ext cx="423047" cy="598595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24128" y="3861048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2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30965" y="3859924"/>
            <a:ext cx="2088232" cy="576063"/>
          </a:xfrm>
          <a:prstGeom prst="rect">
            <a:avLst/>
          </a:prstGeom>
          <a:solidFill>
            <a:schemeClr val="tx2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1</a:t>
            </a: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4658307" y="4828503"/>
            <a:ext cx="423047" cy="630357"/>
          </a:xfrm>
          <a:prstGeom prst="downArrow">
            <a:avLst>
              <a:gd name="adj1" fmla="val 35742"/>
              <a:gd name="adj2" fmla="val 509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775081" y="4709267"/>
            <a:ext cx="4058871" cy="11923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5400000">
            <a:off x="2586170" y="4575877"/>
            <a:ext cx="377822" cy="1274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 rot="5400000">
            <a:off x="6645041" y="4575877"/>
            <a:ext cx="377822" cy="12743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431706" y="2363906"/>
            <a:ext cx="1112231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832140" y="2348880"/>
            <a:ext cx="1287206" cy="447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 algn="just">
              <a:spcAft>
                <a:spcPts val="850"/>
              </a:spcAft>
              <a:buClr>
                <a:srgbClr val="000080"/>
              </a:buClr>
            </a:pPr>
            <a:r>
              <a:rPr lang="en-US" alt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ru-RU" altLang="ru-R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Заголовок 1"/>
          <p:cNvSpPr txBox="1">
            <a:spLocks noGrp="1"/>
          </p:cNvSpPr>
          <p:nvPr>
            <p:ph type="title"/>
          </p:nvPr>
        </p:nvSpPr>
        <p:spPr>
          <a:xfrm>
            <a:off x="590872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«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b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форма</a:t>
            </a:r>
            <a:endParaRPr lang="ru-RU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8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272" y="0"/>
            <a:ext cx="932485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«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056" y="1628800"/>
            <a:ext cx="3888432" cy="3046988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выражение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оператор1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значение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операторы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71518" y="836712"/>
            <a:ext cx="759682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200" dirty="0">
                <a:latin typeface="Times New Roman" pitchFamily="16" charset="0"/>
              </a:rPr>
              <a:t>Выполнение действий в зависимости от значения выражения</a:t>
            </a: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251520" y="1966134"/>
            <a:ext cx="4320480" cy="118615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Выражение</a:t>
            </a:r>
            <a:endParaRPr lang="ru-RU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>
            <a:stCxn id="3" idx="2"/>
            <a:endCxn id="18" idx="0"/>
          </p:cNvCxnSpPr>
          <p:nvPr/>
        </p:nvCxnSpPr>
        <p:spPr>
          <a:xfrm>
            <a:off x="2411760" y="3152293"/>
            <a:ext cx="288032" cy="251082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" idx="2"/>
            <a:endCxn id="34" idx="0"/>
          </p:cNvCxnSpPr>
          <p:nvPr/>
        </p:nvCxnSpPr>
        <p:spPr>
          <a:xfrm>
            <a:off x="2411760" y="3152293"/>
            <a:ext cx="1458171" cy="148485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687465" y="5663120"/>
            <a:ext cx="2024653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2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1518" y="4509120"/>
            <a:ext cx="2024653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1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Прямая со стрелкой 27"/>
          <p:cNvCxnSpPr>
            <a:stCxn id="3" idx="2"/>
            <a:endCxn id="27" idx="0"/>
          </p:cNvCxnSpPr>
          <p:nvPr/>
        </p:nvCxnSpPr>
        <p:spPr>
          <a:xfrm flipH="1">
            <a:off x="1083845" y="3152293"/>
            <a:ext cx="1327915" cy="135682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/>
          <p:cNvSpPr/>
          <p:nvPr/>
        </p:nvSpPr>
        <p:spPr>
          <a:xfrm>
            <a:off x="2795727" y="4637150"/>
            <a:ext cx="2148407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</a:t>
            </a:r>
            <a:r>
              <a:rPr lang="en-US" sz="2800" b="1" i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ru-RU" sz="2800" b="1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2699791" y="6156566"/>
            <a:ext cx="1" cy="6568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1083844" y="5013176"/>
            <a:ext cx="4" cy="136815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H="1">
            <a:off x="4067944" y="5137717"/>
            <a:ext cx="2" cy="124361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1043608" y="6381328"/>
            <a:ext cx="1656186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699791" y="6381328"/>
            <a:ext cx="136815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3"/>
          <p:cNvSpPr txBox="1">
            <a:spLocks noChangeArrowheads="1"/>
          </p:cNvSpPr>
          <p:nvPr/>
        </p:nvSpPr>
        <p:spPr bwMode="auto">
          <a:xfrm rot="4966262">
            <a:off x="1630997" y="4445251"/>
            <a:ext cx="1568807" cy="37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000" b="1" dirty="0" smtClean="0">
                <a:latin typeface="Times New Roman" pitchFamily="16" charset="0"/>
              </a:rPr>
              <a:t>Значение 2</a:t>
            </a:r>
            <a:endParaRPr lang="ru-RU" altLang="ru-RU" sz="2000" b="1" dirty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 rot="18920411">
            <a:off x="683517" y="3557974"/>
            <a:ext cx="1568807" cy="34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000" b="1" dirty="0" smtClean="0">
                <a:latin typeface="Times New Roman" pitchFamily="16" charset="0"/>
              </a:rPr>
              <a:t>Значение 1</a:t>
            </a:r>
            <a:endParaRPr lang="ru-RU" altLang="ru-RU" sz="2000" b="1" dirty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 rot="2700000">
            <a:off x="2587551" y="3593144"/>
            <a:ext cx="1631922" cy="348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2000" b="1" dirty="0" smtClean="0">
                <a:latin typeface="Times New Roman" pitchFamily="16" charset="0"/>
              </a:rPr>
              <a:t>Значение </a:t>
            </a:r>
            <a:r>
              <a:rPr lang="en-US" altLang="ru-RU" sz="2000" b="1" i="1" dirty="0" smtClean="0">
                <a:latin typeface="Times New Roman" pitchFamily="16" charset="0"/>
              </a:rPr>
              <a:t>N</a:t>
            </a:r>
            <a:endParaRPr lang="ru-RU" altLang="ru-RU" sz="2000" b="1" i="1" dirty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2421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Цикл. Оператор цикла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3776" y="2544465"/>
            <a:ext cx="3888432" cy="1569660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выражение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оператор1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08012" y="710455"/>
            <a:ext cx="8710170" cy="1832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Многократное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исполнение одной и той же операции до тех пор, пока </a:t>
            </a:r>
            <a:r>
              <a:rPr lang="ru-RU" alt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 </a:t>
            </a:r>
            <a:r>
              <a:rPr lang="ru-RU" alt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истинно</a:t>
            </a:r>
            <a:endParaRPr lang="ru-RU" alt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252314" y="3155316"/>
            <a:ext cx="4320480" cy="95880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endParaRPr 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412554" y="4114125"/>
            <a:ext cx="1" cy="74242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174336" y="4845629"/>
            <a:ext cx="2426352" cy="793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Операторы 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2413352" y="6212294"/>
            <a:ext cx="1" cy="39126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>
            <a:off x="252318" y="3634720"/>
            <a:ext cx="0" cy="2577574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788819" y="2817095"/>
            <a:ext cx="0" cy="316183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412555" y="5960756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2412554" y="5639589"/>
            <a:ext cx="0" cy="33933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412555" y="2412887"/>
            <a:ext cx="1" cy="74242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2412557" y="2817095"/>
            <a:ext cx="2376262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52318" y="6211214"/>
            <a:ext cx="21602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6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539552" y="7992"/>
            <a:ext cx="8242136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Цикл. Оператор цикла 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while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6784" y="1628195"/>
            <a:ext cx="3888432" cy="1938992"/>
          </a:xfrm>
          <a:prstGeom prst="rect">
            <a:avLst/>
          </a:prstGeom>
          <a:solidFill>
            <a:schemeClr val="accent3">
              <a:lumMod val="40000"/>
              <a:lumOff val="60000"/>
              <a:alpha val="39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оператор1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71518" y="836712"/>
            <a:ext cx="8710170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r>
              <a:rPr lang="ru-RU" altLang="ru-RU" sz="3200" dirty="0" smtClean="0">
                <a:latin typeface="Times New Roman" pitchFamily="16" charset="0"/>
              </a:rPr>
              <a:t>Пока </a:t>
            </a:r>
            <a:r>
              <a:rPr lang="ru-RU" altLang="ru-RU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r>
              <a:rPr lang="ru-RU" altLang="ru-RU" sz="3200" dirty="0" smtClean="0">
                <a:latin typeface="Times New Roman" pitchFamily="16" charset="0"/>
              </a:rPr>
              <a:t> истинно, то цикл будет выполняться</a:t>
            </a:r>
            <a:endParaRPr lang="ru-RU" altLang="ru-RU" sz="3200" dirty="0">
              <a:latin typeface="Times New Roman" pitchFamily="16" charset="0"/>
            </a:endParaRPr>
          </a:p>
          <a:p>
            <a:pPr marL="450850" indent="-342900">
              <a:lnSpc>
                <a:spcPct val="95000"/>
              </a:lnSpc>
              <a:buClr>
                <a:srgbClr val="000080"/>
              </a:buClr>
              <a:buFont typeface="Arial" panose="020B0604020202020204" pitchFamily="34" charset="0"/>
              <a:buChar char="•"/>
            </a:pPr>
            <a:endParaRPr lang="ru-RU" altLang="ru-RU" sz="2000" b="1" dirty="0">
              <a:latin typeface="Courier New" pitchFamily="49" charset="0"/>
            </a:endParaRPr>
          </a:p>
        </p:txBody>
      </p:sp>
      <p:sp>
        <p:nvSpPr>
          <p:cNvPr id="3" name="Ромб 2"/>
          <p:cNvSpPr/>
          <p:nvPr/>
        </p:nvSpPr>
        <p:spPr>
          <a:xfrm>
            <a:off x="251519" y="4461376"/>
            <a:ext cx="4320480" cy="958809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Выражение</a:t>
            </a:r>
            <a:endParaRPr lang="ru-RU" sz="2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2423675" y="2324659"/>
            <a:ext cx="1" cy="74242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199382" y="3067088"/>
            <a:ext cx="2426352" cy="7939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Операторы 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Прямая со стрелкой 38"/>
          <p:cNvCxnSpPr/>
          <p:nvPr/>
        </p:nvCxnSpPr>
        <p:spPr>
          <a:xfrm flipH="1">
            <a:off x="2412556" y="5992890"/>
            <a:ext cx="1" cy="65681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" idx="1"/>
          </p:cNvCxnSpPr>
          <p:nvPr/>
        </p:nvCxnSpPr>
        <p:spPr>
          <a:xfrm>
            <a:off x="251519" y="4940781"/>
            <a:ext cx="4" cy="105210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788024" y="2597691"/>
            <a:ext cx="0" cy="3161831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 flipH="1">
            <a:off x="2411760" y="5741352"/>
            <a:ext cx="237626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>
            <a:off x="2411759" y="5420185"/>
            <a:ext cx="0" cy="339337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2411759" y="3861048"/>
            <a:ext cx="799" cy="59741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>
            <a:off x="2411762" y="2597691"/>
            <a:ext cx="2376262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 flipH="1">
            <a:off x="251523" y="5991810"/>
            <a:ext cx="216023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076784" y="3950355"/>
            <a:ext cx="3888432" cy="1980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9892" rIns="90000" bIns="4500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lnSpc>
                <a:spcPct val="95000"/>
              </a:lnSpc>
              <a:buClr>
                <a:srgbClr val="000080"/>
              </a:buClr>
            </a:pPr>
            <a:r>
              <a:rPr lang="ru-RU" altLang="ru-RU" sz="3200" dirty="0" smtClean="0">
                <a:latin typeface="Times New Roman" pitchFamily="16" charset="0"/>
              </a:rPr>
              <a:t>Блок операторов в данной конструкции выполнится хотя бы один раз</a:t>
            </a:r>
            <a:endParaRPr lang="ru-RU" altLang="ru-RU" sz="3200" dirty="0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1969</TotalTime>
  <Words>809</Words>
  <Application>Microsoft Office PowerPoint</Application>
  <PresentationFormat>Экран (4:3)</PresentationFormat>
  <Paragraphs>297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Courier New</vt:lpstr>
      <vt:lpstr>DejaVu Sans</vt:lpstr>
      <vt:lpstr>Times New Roman</vt:lpstr>
      <vt:lpstr>Wingdings</vt:lpstr>
      <vt:lpstr>Тема Office</vt:lpstr>
      <vt:lpstr>Picture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Выбор. Оператор «if». Вторая форма</vt:lpstr>
      <vt:lpstr>Выбор. Оператор «if». Вторая форма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 цикла</vt:lpstr>
      <vt:lpstr>Презентация PowerPoint</vt:lpstr>
      <vt:lpstr>Презентация PowerPoint</vt:lpstr>
      <vt:lpstr>Презентация PowerPoint</vt:lpstr>
      <vt:lpstr>Презентация PowerPoint</vt:lpstr>
      <vt:lpstr>Блок-схема алгоритма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Vladimir</dc:creator>
  <cp:lastModifiedBy>Балашова Д.М.</cp:lastModifiedBy>
  <cp:revision>195</cp:revision>
  <dcterms:created xsi:type="dcterms:W3CDTF">2016-08-27T09:50:41Z</dcterms:created>
  <dcterms:modified xsi:type="dcterms:W3CDTF">2019-09-03T10:12:11Z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