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4" r:id="rId6"/>
    <p:sldId id="269" r:id="rId7"/>
    <p:sldId id="310" r:id="rId8"/>
    <p:sldId id="311" r:id="rId9"/>
    <p:sldId id="322" r:id="rId10"/>
    <p:sldId id="270" r:id="rId11"/>
    <p:sldId id="276" r:id="rId12"/>
    <p:sldId id="279" r:id="rId13"/>
    <p:sldId id="280" r:id="rId14"/>
    <p:sldId id="281" r:id="rId15"/>
    <p:sldId id="282" r:id="rId16"/>
    <p:sldId id="286" r:id="rId17"/>
    <p:sldId id="289" r:id="rId18"/>
    <p:sldId id="292" r:id="rId19"/>
    <p:sldId id="293" r:id="rId20"/>
    <p:sldId id="294" r:id="rId21"/>
    <p:sldId id="298" r:id="rId22"/>
    <p:sldId id="299" r:id="rId23"/>
    <p:sldId id="301" r:id="rId24"/>
    <p:sldId id="305" r:id="rId25"/>
    <p:sldId id="307" r:id="rId26"/>
    <p:sldId id="309" r:id="rId27"/>
    <p:sldId id="318" r:id="rId28"/>
    <p:sldId id="312" r:id="rId29"/>
    <p:sldId id="313" r:id="rId30"/>
    <p:sldId id="314" r:id="rId31"/>
    <p:sldId id="320" r:id="rId32"/>
    <p:sldId id="319" r:id="rId33"/>
    <p:sldId id="321" r:id="rId34"/>
  </p:sldIdLst>
  <p:sldSz cx="10080625" cy="7559675"/>
  <p:notesSz cx="7559675" cy="10691813"/>
  <p:defaultTextStyle>
    <a:defPPr>
      <a:defRPr lang="en-GB"/>
    </a:defPPr>
    <a:lvl1pPr algn="l" defTabSz="44921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1pPr>
    <a:lvl2pPr marL="742873" indent="-285721" algn="l" defTabSz="44921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2pPr>
    <a:lvl3pPr marL="1142881" indent="-228576" algn="l" defTabSz="44921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3pPr>
    <a:lvl4pPr marL="1600034" indent="-228576" algn="l" defTabSz="44921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4pPr>
    <a:lvl5pPr marL="2057187" indent="-228576" algn="l" defTabSz="44921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5pPr>
    <a:lvl6pPr marL="2285763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6pPr>
    <a:lvl7pPr marL="2742916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7pPr>
    <a:lvl8pPr marL="3200068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8pPr>
    <a:lvl9pPr marL="3657221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2" y="90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ru-RU" alt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ru-RU" alt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ru-RU" alt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49DA8588-35C9-4C53-90B8-71EBE588C34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07871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1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873" indent="-285721" algn="l" defTabSz="44921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881" indent="-228576" algn="l" defTabSz="44921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034" indent="-228576" algn="l" defTabSz="44921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187" indent="-228576" algn="l" defTabSz="44921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F2D0BE-FBDC-4E24-B74F-5D97F23E1483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B7DA86-CF96-4EDF-B986-DB696BB4739F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850622D-596E-4FD2-B467-DAA3E63F8A72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798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A3615A-F68C-4518-BC74-48F6B5C3E8CD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98C5C7-2ECD-43C8-A194-1A198C902428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6D4B80-30A7-4871-A6DD-363A5858B44E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849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48BE7E-FEFE-4F4D-AC1D-7A5D6F536C23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860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6739DC-FCB6-455C-8964-973CF99148A8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62A08D-14D0-4765-9811-DC31E09D811F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3D18B2-7914-418D-8136-52E1AB23F04D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962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CE6651A-8D42-4328-A085-47FD71E3495E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9728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B0F277-0704-4534-9560-FC4D366E4317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A5656E-6D0A-4DF6-B19C-B7D6CC8528A1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983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97513C-3CAC-4035-9752-4826657B68BB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1024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1C8155-9BA8-49D5-B4C1-8E3859893235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1034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24A002-2384-4A5C-A57B-6B208C4A7372}" type="slidenum">
              <a:rPr lang="ru-RU" altLang="ru-RU"/>
              <a:pPr/>
              <a:t>23</a:t>
            </a:fld>
            <a:endParaRPr lang="ru-RU" altLang="ru-RU"/>
          </a:p>
        </p:txBody>
      </p:sp>
      <p:sp>
        <p:nvSpPr>
          <p:cNvPr id="10547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7FFCF3-88CC-4760-9786-B3F3AED77FF0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C5BF52-D240-4D60-865C-712CB8544441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C27DBF-1BAB-4642-8EE3-3B6ED98BF6ED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1136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3EBAE2-2C9B-4DA0-A882-ECA15CCD2EE3}" type="slidenum">
              <a:rPr lang="ru-RU" altLang="ru-RU"/>
              <a:pPr/>
              <a:t>27</a:t>
            </a:fld>
            <a:endParaRPr lang="ru-RU" altLang="ru-RU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AA04BF-9D1E-4D8E-B845-4C2881794AE6}" type="slidenum">
              <a:rPr lang="ru-RU" altLang="ru-RU"/>
              <a:pPr/>
              <a:t>28</a:t>
            </a:fld>
            <a:endParaRPr lang="ru-RU" altLang="ru-RU"/>
          </a:p>
        </p:txBody>
      </p:sp>
      <p:sp>
        <p:nvSpPr>
          <p:cNvPr id="7680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6A895A-5024-404C-A3BC-0A9B79261C67}" type="slidenum">
              <a:rPr lang="ru-RU" altLang="ru-RU"/>
              <a:pPr/>
              <a:t>29</a:t>
            </a:fld>
            <a:endParaRPr lang="ru-RU" altLang="ru-RU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ABC2EC-D25C-482D-BDCB-B2792ED3B965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DB87ADA-DC64-46F1-9973-7BFFE96ED40C}" type="slidenum">
              <a:rPr lang="ru-RU" altLang="ru-RU"/>
              <a:pPr/>
              <a:t>30</a:t>
            </a:fld>
            <a:endParaRPr lang="ru-RU" altLang="ru-RU"/>
          </a:p>
        </p:txBody>
      </p:sp>
      <p:sp>
        <p:nvSpPr>
          <p:cNvPr id="788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06A3B7-8783-4350-943C-B123104DB864}" type="slidenum">
              <a:rPr lang="ru-RU" altLang="ru-RU"/>
              <a:pPr/>
              <a:t>31</a:t>
            </a:fld>
            <a:endParaRPr lang="ru-RU" altLang="ru-RU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3196DA-55F6-45E8-AB91-F0AA389879C8}" type="slidenum">
              <a:rPr lang="ru-RU" altLang="ru-RU"/>
              <a:pPr/>
              <a:t>32</a:t>
            </a:fld>
            <a:endParaRPr lang="ru-RU" altLang="ru-RU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CCCEDD-1E60-46D6-BF19-C56BA3B3BCB2}" type="slidenum">
              <a:rPr lang="ru-RU" altLang="ru-RU"/>
              <a:pPr/>
              <a:t>33</a:t>
            </a:fld>
            <a:endParaRPr lang="ru-RU" altLang="ru-RU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B73F3F-D759-408D-AB1A-C2FDA23B0ED0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B92B1D-BA5A-4ED9-B6CC-D566559B598B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A7F429-4BD6-43A7-A9ED-B0EA66719013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F850D2-291A-486A-8C95-5C116712E96C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ECEA46-9ED3-405D-AA4E-E2503F2D7542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A5711C6-1C95-43F3-9392-AF299A71B456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300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A4E8-49E0-4947-9F55-0428AD9A4D8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025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6A82-C234-49F4-9AE5-32E92653DD3A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04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454" y="302739"/>
            <a:ext cx="2268141" cy="645022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4031" y="302739"/>
            <a:ext cx="6636411" cy="645022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392D-A39C-4FD2-A04D-DAB60948F52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818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750" y="36514"/>
            <a:ext cx="9069388" cy="6826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>
          <a:xfrm>
            <a:off x="503239" y="7210425"/>
            <a:ext cx="2346325" cy="3111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>
          <a:xfrm>
            <a:off x="3519488" y="7199314"/>
            <a:ext cx="3194050" cy="358775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515225" y="7199314"/>
            <a:ext cx="2346325" cy="358775"/>
          </a:xfrm>
        </p:spPr>
        <p:txBody>
          <a:bodyPr/>
          <a:lstStyle>
            <a:lvl1pPr>
              <a:defRPr/>
            </a:lvl1pPr>
          </a:lstStyle>
          <a:p>
            <a:fld id="{26953D07-34BC-4DD9-AC60-11B7B883E7E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7512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E51A6-5312-4844-8FA3-9B5425676D96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185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CE6F-0303-4A99-8F0E-CBF76BA19D46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2026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4031" y="1763926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24318" y="1763926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6E674-615A-48AC-8CB9-8763CAEDA20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41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7A38B-179D-4D03-978F-24EF968C19A2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45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67FB-943C-4C43-B18E-DE513500264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43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1F8C8-A5A9-4274-9D43-F703A3BECF92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025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5F1BE-FEB8-476F-B37D-CC88D0BB425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153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8D0FC-C3D3-4AFB-84D6-43FE877F80A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650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763926"/>
            <a:ext cx="9072563" cy="4989036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DB188-1BD0-40B7-AC22-A48598A2B10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91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/>
              <a:t>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448024" y="65735"/>
            <a:ext cx="5616624" cy="865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968" y="1979637"/>
            <a:ext cx="6120680" cy="34994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431800" y="1115541"/>
            <a:ext cx="5508625" cy="3635994"/>
          </a:xfrm>
          <a:ln/>
        </p:spPr>
        <p:txBody>
          <a:bodyPr/>
          <a:lstStyle/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Доработать программу нахождения минимума из трех целых чисел</a:t>
            </a:r>
          </a:p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Отдельные этапы программы представить функциями</a:t>
            </a:r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77197-9C9F-4A29-BA20-9FAF3BD75B3A}" type="slidenum">
              <a:rPr lang="ru-RU" altLang="ru-RU"/>
              <a:pPr/>
              <a:t>10</a:t>
            </a:fld>
            <a:endParaRPr lang="ru-RU" altLang="ru-RU"/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6408739" y="1223963"/>
            <a:ext cx="2733675" cy="5295900"/>
            <a:chOff x="4037" y="771"/>
            <a:chExt cx="1722" cy="3336"/>
          </a:xfrm>
        </p:grpSpPr>
        <p:pic>
          <p:nvPicPr>
            <p:cNvPr id="17412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7" y="1179"/>
              <a:ext cx="1656" cy="2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7413" name="AutoShape 5"/>
            <p:cNvSpPr>
              <a:spLocks noChangeArrowheads="1"/>
            </p:cNvSpPr>
            <p:nvPr/>
          </p:nvSpPr>
          <p:spPr bwMode="auto">
            <a:xfrm>
              <a:off x="4082" y="794"/>
              <a:ext cx="453" cy="430"/>
            </a:xfrm>
            <a:prstGeom prst="cube">
              <a:avLst>
                <a:gd name="adj" fmla="val 25000"/>
              </a:avLst>
            </a:prstGeom>
            <a:solidFill>
              <a:srgbClr val="8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414" name="AutoShape 6"/>
            <p:cNvSpPr>
              <a:spLocks noChangeArrowheads="1"/>
            </p:cNvSpPr>
            <p:nvPr/>
          </p:nvSpPr>
          <p:spPr bwMode="auto">
            <a:xfrm>
              <a:off x="4672" y="794"/>
              <a:ext cx="453" cy="43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7415" name="AutoShape 7"/>
            <p:cNvSpPr>
              <a:spLocks noChangeArrowheads="1"/>
            </p:cNvSpPr>
            <p:nvPr/>
          </p:nvSpPr>
          <p:spPr bwMode="auto">
            <a:xfrm>
              <a:off x="5307" y="771"/>
              <a:ext cx="453" cy="430"/>
            </a:xfrm>
            <a:prstGeom prst="cube">
              <a:avLst>
                <a:gd name="adj" fmla="val 25000"/>
              </a:avLst>
            </a:prstGeom>
            <a:solidFill>
              <a:srgbClr val="008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функции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>
          <a:xfrm>
            <a:off x="431800" y="5057776"/>
            <a:ext cx="9073008" cy="2054225"/>
          </a:xfrm>
          <a:ln/>
        </p:spPr>
        <p:txBody>
          <a:bodyPr>
            <a:normAutofit fontScale="92500" lnSpcReduction="20000"/>
          </a:bodyPr>
          <a:lstStyle/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altLang="ru-RU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endParaRPr lang="ru-RU" altLang="ru-RU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 параметра с исходными данными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каждого параметра — </a:t>
            </a:r>
            <a:r>
              <a:rPr lang="ru-RU" altLang="ru-RU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— минимальное значение </a:t>
            </a:r>
            <a:r>
              <a:rPr lang="ru-RU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altLang="ru-RU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altLang="ru-RU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203576" y="981076"/>
            <a:ext cx="3275013" cy="3319463"/>
            <a:chOff x="2018" y="618"/>
            <a:chExt cx="2063" cy="2091"/>
          </a:xfrm>
        </p:grpSpPr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2018" y="828"/>
              <a:ext cx="1881" cy="1881"/>
            </a:xfrm>
            <a:prstGeom prst="rect">
              <a:avLst/>
            </a:prstGeom>
            <a:noFill/>
            <a:ln w="190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360" tIns="72140" rIns="99360" bIns="54360" anchor="ctr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 algn="ctr"/>
              <a:r>
                <a:rPr lang="ru-RU" altLang="ru-RU"/>
                <a:t>Нахождение минимума</a:t>
              </a:r>
              <a:br>
                <a:rPr lang="ru-RU" altLang="ru-RU"/>
              </a:br>
              <a:r>
                <a:rPr lang="ru-RU" altLang="ru-RU"/>
                <a:t>из трех целых чисел</a:t>
              </a:r>
              <a:br>
                <a:rPr lang="ru-RU" altLang="ru-RU"/>
              </a:br>
              <a:r>
                <a:rPr lang="ru-RU" altLang="ru-RU" sz="2400" b="1">
                  <a:solidFill>
                    <a:srgbClr val="000099"/>
                  </a:solidFill>
                </a:rPr>
                <a:t>minimum</a:t>
              </a:r>
            </a:p>
          </p:txBody>
        </p:sp>
        <p:sp>
          <p:nvSpPr>
            <p:cNvPr id="23557" name="Rectangle 5"/>
            <p:cNvSpPr>
              <a:spLocks noChangeArrowheads="1"/>
            </p:cNvSpPr>
            <p:nvPr/>
          </p:nvSpPr>
          <p:spPr bwMode="auto">
            <a:xfrm>
              <a:off x="2109" y="890"/>
              <a:ext cx="509" cy="260"/>
            </a:xfrm>
            <a:prstGeom prst="rect">
              <a:avLst/>
            </a:prstGeom>
            <a:noFill/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6120" tIns="72456" rIns="96120" bIns="51120" anchor="ctr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 algn="ctr"/>
              <a:r>
                <a:rPr lang="ru-RU" altLang="ru-RU" sz="2400" b="1"/>
                <a:t>a</a:t>
              </a:r>
            </a:p>
          </p:txBody>
        </p:sp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2699" y="890"/>
              <a:ext cx="509" cy="260"/>
            </a:xfrm>
            <a:prstGeom prst="rect">
              <a:avLst/>
            </a:prstGeom>
            <a:noFill/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6120" tIns="72456" rIns="96120" bIns="51120" anchor="ctr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 algn="ctr"/>
              <a:r>
                <a:rPr lang="ru-RU" altLang="ru-RU" sz="2400" b="1"/>
                <a:t>b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3300" y="890"/>
              <a:ext cx="509" cy="260"/>
            </a:xfrm>
            <a:prstGeom prst="rect">
              <a:avLst/>
            </a:prstGeom>
            <a:noFill/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6120" tIns="72456" rIns="96120" bIns="51120" anchor="ctr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 algn="ctr"/>
              <a:r>
                <a:rPr lang="ru-RU" altLang="ru-RU" sz="2400" b="1"/>
                <a:t>c</a:t>
              </a:r>
            </a:p>
          </p:txBody>
        </p:sp>
        <p:sp>
          <p:nvSpPr>
            <p:cNvPr id="23560" name="AutoShape 8"/>
            <p:cNvSpPr>
              <a:spLocks noChangeArrowheads="1"/>
            </p:cNvSpPr>
            <p:nvPr/>
          </p:nvSpPr>
          <p:spPr bwMode="auto">
            <a:xfrm>
              <a:off x="2290" y="618"/>
              <a:ext cx="214" cy="260"/>
            </a:xfrm>
            <a:prstGeom prst="downArrow">
              <a:avLst>
                <a:gd name="adj1" fmla="val 46380"/>
                <a:gd name="adj2" fmla="val 50460"/>
              </a:avLst>
            </a:prstGeom>
            <a:solidFill>
              <a:srgbClr val="99CCFF"/>
            </a:solidFill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561" name="AutoShape 9"/>
            <p:cNvSpPr>
              <a:spLocks noChangeArrowheads="1"/>
            </p:cNvSpPr>
            <p:nvPr/>
          </p:nvSpPr>
          <p:spPr bwMode="auto">
            <a:xfrm>
              <a:off x="2846" y="618"/>
              <a:ext cx="214" cy="260"/>
            </a:xfrm>
            <a:prstGeom prst="downArrow">
              <a:avLst>
                <a:gd name="adj1" fmla="val 46380"/>
                <a:gd name="adj2" fmla="val 50460"/>
              </a:avLst>
            </a:prstGeom>
            <a:solidFill>
              <a:srgbClr val="99CCFF"/>
            </a:solidFill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562" name="AutoShape 10"/>
            <p:cNvSpPr>
              <a:spLocks noChangeArrowheads="1"/>
            </p:cNvSpPr>
            <p:nvPr/>
          </p:nvSpPr>
          <p:spPr bwMode="auto">
            <a:xfrm>
              <a:off x="3458" y="618"/>
              <a:ext cx="214" cy="260"/>
            </a:xfrm>
            <a:prstGeom prst="downArrow">
              <a:avLst>
                <a:gd name="adj1" fmla="val 46380"/>
                <a:gd name="adj2" fmla="val 50460"/>
              </a:avLst>
            </a:prstGeom>
            <a:solidFill>
              <a:srgbClr val="99CCFF"/>
            </a:solidFill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2075" y="1130"/>
              <a:ext cx="31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780" rIns="90000" bIns="45000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r>
                <a:rPr lang="ru-RU" altLang="ru-RU" b="1">
                  <a:solidFill>
                    <a:srgbClr val="006600"/>
                  </a:solidFill>
                </a:rPr>
                <a:t>int</a:t>
              </a:r>
            </a:p>
          </p:txBody>
        </p:sp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2653" y="1130"/>
              <a:ext cx="31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780" rIns="90000" bIns="45000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r>
                <a:rPr lang="ru-RU" altLang="ru-RU" b="1">
                  <a:solidFill>
                    <a:srgbClr val="006600"/>
                  </a:solidFill>
                </a:rPr>
                <a:t>int</a:t>
              </a:r>
            </a:p>
          </p:txBody>
        </p:sp>
        <p:sp>
          <p:nvSpPr>
            <p:cNvPr id="23565" name="Text Box 13"/>
            <p:cNvSpPr txBox="1">
              <a:spLocks noChangeArrowheads="1"/>
            </p:cNvSpPr>
            <p:nvPr/>
          </p:nvSpPr>
          <p:spPr bwMode="auto">
            <a:xfrm>
              <a:off x="3254" y="1130"/>
              <a:ext cx="31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780" rIns="90000" bIns="45000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r>
                <a:rPr lang="ru-RU" altLang="ru-RU" b="1">
                  <a:solidFill>
                    <a:srgbClr val="006600"/>
                  </a:solidFill>
                </a:rPr>
                <a:t>int</a:t>
              </a:r>
            </a:p>
          </p:txBody>
        </p:sp>
        <p:sp>
          <p:nvSpPr>
            <p:cNvPr id="23566" name="Rectangle 14"/>
            <p:cNvSpPr>
              <a:spLocks noChangeArrowheads="1"/>
            </p:cNvSpPr>
            <p:nvPr/>
          </p:nvSpPr>
          <p:spPr bwMode="auto">
            <a:xfrm>
              <a:off x="3271" y="2364"/>
              <a:ext cx="509" cy="260"/>
            </a:xfrm>
            <a:prstGeom prst="rect">
              <a:avLst/>
            </a:prstGeom>
            <a:noFill/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6120" tIns="72456" rIns="96120" bIns="51120" anchor="ctr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 algn="ctr"/>
              <a:r>
                <a:rPr lang="ru-RU" altLang="ru-RU" sz="2400" b="1"/>
                <a:t>min</a:t>
              </a:r>
            </a:p>
          </p:txBody>
        </p:sp>
        <p:sp>
          <p:nvSpPr>
            <p:cNvPr id="23567" name="AutoShape 15"/>
            <p:cNvSpPr>
              <a:spLocks noChangeArrowheads="1"/>
            </p:cNvSpPr>
            <p:nvPr/>
          </p:nvSpPr>
          <p:spPr bwMode="auto">
            <a:xfrm rot="16200000">
              <a:off x="3843" y="2359"/>
              <a:ext cx="214" cy="260"/>
            </a:xfrm>
            <a:prstGeom prst="downArrow">
              <a:avLst>
                <a:gd name="adj1" fmla="val 46380"/>
                <a:gd name="adj2" fmla="val 50460"/>
              </a:avLst>
            </a:prstGeom>
            <a:solidFill>
              <a:srgbClr val="99CCFF"/>
            </a:solidFill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3231" y="2120"/>
              <a:ext cx="31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780" rIns="90000" bIns="45000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r>
                <a:rPr lang="ru-RU" altLang="ru-RU" b="1">
                  <a:solidFill>
                    <a:srgbClr val="800000"/>
                  </a:solidFill>
                </a:rPr>
                <a:t>int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функции</a:t>
            </a:r>
          </a:p>
        </p:txBody>
      </p:sp>
      <p:sp>
        <p:nvSpPr>
          <p:cNvPr id="41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0E00F-2F89-477A-A2F1-3D79028C4231}" type="slidenum">
              <a:rPr lang="ru-RU" altLang="ru-RU"/>
              <a:pPr/>
              <a:t>12</a:t>
            </a:fld>
            <a:endParaRPr lang="ru-RU" altLang="ru-RU"/>
          </a:p>
        </p:txBody>
      </p:sp>
      <p:grpSp>
        <p:nvGrpSpPr>
          <p:cNvPr id="26625" name="Group 1"/>
          <p:cNvGrpSpPr>
            <a:grpSpLocks/>
          </p:cNvGrpSpPr>
          <p:nvPr/>
        </p:nvGrpSpPr>
        <p:grpSpPr bwMode="auto">
          <a:xfrm>
            <a:off x="1079500" y="6140450"/>
            <a:ext cx="1931988" cy="714375"/>
            <a:chOff x="680" y="3868"/>
            <a:chExt cx="1217" cy="450"/>
          </a:xfrm>
        </p:grpSpPr>
        <p:sp>
          <p:nvSpPr>
            <p:cNvPr id="26626" name="Line 2"/>
            <p:cNvSpPr>
              <a:spLocks noChangeShapeType="1"/>
            </p:cNvSpPr>
            <p:nvPr/>
          </p:nvSpPr>
          <p:spPr bwMode="auto">
            <a:xfrm>
              <a:off x="1107" y="3902"/>
              <a:ext cx="423" cy="0"/>
            </a:xfrm>
            <a:prstGeom prst="line">
              <a:avLst/>
            </a:prstGeom>
            <a:noFill/>
            <a:ln w="38160" cap="flat">
              <a:solidFill>
                <a:srgbClr val="99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27" name="Text Box 3"/>
            <p:cNvSpPr txBox="1">
              <a:spLocks noChangeArrowheads="1"/>
            </p:cNvSpPr>
            <p:nvPr/>
          </p:nvSpPr>
          <p:spPr bwMode="auto">
            <a:xfrm>
              <a:off x="680" y="3868"/>
              <a:ext cx="1217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4558" rIns="90000" bIns="45000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 algn="ctr"/>
              <a:r>
                <a:rPr lang="ru-RU" altLang="ru-RU" sz="2200" b="1" i="1">
                  <a:solidFill>
                    <a:srgbClr val="990066"/>
                  </a:solidFill>
                </a:rPr>
                <a:t>тип</a:t>
              </a:r>
              <a:br>
                <a:rPr lang="ru-RU" altLang="ru-RU" sz="2200" b="1" i="1">
                  <a:solidFill>
                    <a:srgbClr val="990066"/>
                  </a:solidFill>
                </a:rPr>
              </a:br>
              <a:r>
                <a:rPr lang="ru-RU" altLang="ru-RU" sz="2200" b="1" i="1">
                  <a:solidFill>
                    <a:srgbClr val="990066"/>
                  </a:solidFill>
                </a:rPr>
                <a:t>результата</a:t>
              </a:r>
            </a:p>
          </p:txBody>
        </p:sp>
      </p:grp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57213" y="1314451"/>
            <a:ext cx="9101138" cy="473075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79756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типРезультата</a:t>
            </a:r>
            <a:r>
              <a:rPr lang="ru-RU" altLang="ru-RU" sz="2200" b="1" dirty="0">
                <a:latin typeface="Courier New" pitchFamily="49" charset="0"/>
              </a:rPr>
              <a:t> имя(тип1 имя1, тип2 имя2, … </a:t>
            </a:r>
            <a:r>
              <a:rPr lang="ru-RU" altLang="ru-RU" sz="2200" b="1" dirty="0" err="1">
                <a:latin typeface="Courier New" pitchFamily="49" charset="0"/>
              </a:rPr>
              <a:t>типN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имяN</a:t>
            </a:r>
            <a:r>
              <a:rPr lang="ru-RU" altLang="ru-RU" sz="2200" b="1" dirty="0">
                <a:latin typeface="Courier New" pitchFamily="49" charset="0"/>
              </a:rPr>
              <a:t>);</a:t>
            </a:r>
          </a:p>
        </p:txBody>
      </p:sp>
      <p:grpSp>
        <p:nvGrpSpPr>
          <p:cNvPr id="26630" name="Group 6"/>
          <p:cNvGrpSpPr>
            <a:grpSpLocks/>
          </p:cNvGrpSpPr>
          <p:nvPr/>
        </p:nvGrpSpPr>
        <p:grpSpPr bwMode="auto">
          <a:xfrm>
            <a:off x="3330576" y="2043113"/>
            <a:ext cx="3275013" cy="3319462"/>
            <a:chOff x="2098" y="1287"/>
            <a:chExt cx="2063" cy="2091"/>
          </a:xfrm>
        </p:grpSpPr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2098" y="1497"/>
              <a:ext cx="1881" cy="1881"/>
            </a:xfrm>
            <a:prstGeom prst="rect">
              <a:avLst/>
            </a:prstGeom>
            <a:noFill/>
            <a:ln w="190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360" tIns="72140" rIns="99360" bIns="54360" anchor="ctr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 algn="ctr"/>
              <a:r>
                <a:rPr lang="ru-RU" altLang="ru-RU"/>
                <a:t>Нахождение минимума</a:t>
              </a:r>
              <a:br>
                <a:rPr lang="ru-RU" altLang="ru-RU"/>
              </a:br>
              <a:r>
                <a:rPr lang="ru-RU" altLang="ru-RU"/>
                <a:t>из трех целых чисел</a:t>
              </a:r>
              <a:br>
                <a:rPr lang="ru-RU" altLang="ru-RU"/>
              </a:br>
              <a:r>
                <a:rPr lang="ru-RU" altLang="ru-RU" sz="2400" b="1">
                  <a:solidFill>
                    <a:srgbClr val="000099"/>
                  </a:solidFill>
                </a:rPr>
                <a:t>minimum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2188" y="1559"/>
              <a:ext cx="509" cy="260"/>
            </a:xfrm>
            <a:prstGeom prst="rect">
              <a:avLst/>
            </a:prstGeom>
            <a:noFill/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6120" tIns="72456" rIns="96120" bIns="51120" anchor="ctr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 algn="ctr"/>
              <a:r>
                <a:rPr lang="ru-RU" altLang="ru-RU" sz="2400" b="1"/>
                <a:t>a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2778" y="1559"/>
              <a:ext cx="509" cy="260"/>
            </a:xfrm>
            <a:prstGeom prst="rect">
              <a:avLst/>
            </a:prstGeom>
            <a:noFill/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6120" tIns="72456" rIns="96120" bIns="51120" anchor="ctr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 algn="ctr"/>
              <a:r>
                <a:rPr lang="ru-RU" altLang="ru-RU" sz="2400" b="1"/>
                <a:t>b</a:t>
              </a:r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3379" y="1559"/>
              <a:ext cx="509" cy="260"/>
            </a:xfrm>
            <a:prstGeom prst="rect">
              <a:avLst/>
            </a:prstGeom>
            <a:noFill/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6120" tIns="72456" rIns="96120" bIns="51120" anchor="ctr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 algn="ctr"/>
              <a:r>
                <a:rPr lang="ru-RU" altLang="ru-RU" sz="2400" b="1"/>
                <a:t>c</a:t>
              </a:r>
            </a:p>
          </p:txBody>
        </p:sp>
        <p:sp>
          <p:nvSpPr>
            <p:cNvPr id="26635" name="AutoShape 11"/>
            <p:cNvSpPr>
              <a:spLocks noChangeArrowheads="1"/>
            </p:cNvSpPr>
            <p:nvPr/>
          </p:nvSpPr>
          <p:spPr bwMode="auto">
            <a:xfrm>
              <a:off x="2370" y="1287"/>
              <a:ext cx="214" cy="260"/>
            </a:xfrm>
            <a:prstGeom prst="downArrow">
              <a:avLst>
                <a:gd name="adj1" fmla="val 46380"/>
                <a:gd name="adj2" fmla="val 50460"/>
              </a:avLst>
            </a:prstGeom>
            <a:solidFill>
              <a:srgbClr val="99CCFF"/>
            </a:solidFill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36" name="AutoShape 12"/>
            <p:cNvSpPr>
              <a:spLocks noChangeArrowheads="1"/>
            </p:cNvSpPr>
            <p:nvPr/>
          </p:nvSpPr>
          <p:spPr bwMode="auto">
            <a:xfrm>
              <a:off x="2925" y="1287"/>
              <a:ext cx="214" cy="260"/>
            </a:xfrm>
            <a:prstGeom prst="downArrow">
              <a:avLst>
                <a:gd name="adj1" fmla="val 46380"/>
                <a:gd name="adj2" fmla="val 50460"/>
              </a:avLst>
            </a:prstGeom>
            <a:solidFill>
              <a:srgbClr val="99CCFF"/>
            </a:solidFill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37" name="AutoShape 13"/>
            <p:cNvSpPr>
              <a:spLocks noChangeArrowheads="1"/>
            </p:cNvSpPr>
            <p:nvPr/>
          </p:nvSpPr>
          <p:spPr bwMode="auto">
            <a:xfrm>
              <a:off x="3538" y="1287"/>
              <a:ext cx="214" cy="260"/>
            </a:xfrm>
            <a:prstGeom prst="downArrow">
              <a:avLst>
                <a:gd name="adj1" fmla="val 46380"/>
                <a:gd name="adj2" fmla="val 50460"/>
              </a:avLst>
            </a:prstGeom>
            <a:solidFill>
              <a:srgbClr val="99CCFF"/>
            </a:solidFill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2154" y="1799"/>
              <a:ext cx="31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780" rIns="90000" bIns="45000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r>
                <a:rPr lang="ru-RU" altLang="ru-RU" b="1">
                  <a:solidFill>
                    <a:srgbClr val="006600"/>
                  </a:solidFill>
                </a:rPr>
                <a:t>int</a:t>
              </a:r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2733" y="1799"/>
              <a:ext cx="31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780" rIns="90000" bIns="45000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r>
                <a:rPr lang="ru-RU" altLang="ru-RU" b="1">
                  <a:solidFill>
                    <a:srgbClr val="006600"/>
                  </a:solidFill>
                </a:rPr>
                <a:t>int</a:t>
              </a:r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3334" y="1799"/>
              <a:ext cx="31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780" rIns="90000" bIns="45000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r>
                <a:rPr lang="ru-RU" altLang="ru-RU" b="1">
                  <a:solidFill>
                    <a:srgbClr val="006600"/>
                  </a:solidFill>
                </a:rPr>
                <a:t>int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3350" y="3033"/>
              <a:ext cx="509" cy="260"/>
            </a:xfrm>
            <a:prstGeom prst="rect">
              <a:avLst/>
            </a:prstGeom>
            <a:noFill/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6120" tIns="72456" rIns="96120" bIns="51120" anchor="ctr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 algn="ctr"/>
              <a:r>
                <a:rPr lang="ru-RU" altLang="ru-RU" sz="2400" b="1"/>
                <a:t>min</a:t>
              </a:r>
            </a:p>
          </p:txBody>
        </p:sp>
        <p:sp>
          <p:nvSpPr>
            <p:cNvPr id="26642" name="AutoShape 18"/>
            <p:cNvSpPr>
              <a:spLocks noChangeArrowheads="1"/>
            </p:cNvSpPr>
            <p:nvPr/>
          </p:nvSpPr>
          <p:spPr bwMode="auto">
            <a:xfrm rot="16200000">
              <a:off x="3922" y="3028"/>
              <a:ext cx="214" cy="260"/>
            </a:xfrm>
            <a:prstGeom prst="downArrow">
              <a:avLst>
                <a:gd name="adj1" fmla="val 46380"/>
                <a:gd name="adj2" fmla="val 50460"/>
              </a:avLst>
            </a:prstGeom>
            <a:solidFill>
              <a:srgbClr val="99CCFF"/>
            </a:solidFill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3311" y="2789"/>
              <a:ext cx="31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780" rIns="90000" bIns="45000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r>
                <a:rPr lang="ru-RU" altLang="ru-RU" b="1">
                  <a:solidFill>
                    <a:srgbClr val="990066"/>
                  </a:solidFill>
                </a:rPr>
                <a:t>int</a:t>
              </a:r>
            </a:p>
          </p:txBody>
        </p:sp>
      </p:grp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1670050" y="5543550"/>
            <a:ext cx="6753225" cy="522288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82804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600" b="1">
                <a:solidFill>
                  <a:srgbClr val="990066"/>
                </a:solidFill>
                <a:latin typeface="Courier New" pitchFamily="49" charset="0"/>
              </a:rPr>
              <a:t>int</a:t>
            </a:r>
            <a:r>
              <a:rPr lang="ru-RU" altLang="ru-RU" sz="2600" b="1">
                <a:latin typeface="Courier New" pitchFamily="49" charset="0"/>
              </a:rPr>
              <a:t> </a:t>
            </a:r>
            <a:r>
              <a:rPr lang="ru-RU" altLang="ru-RU" sz="2600" b="1">
                <a:solidFill>
                  <a:srgbClr val="000099"/>
                </a:solidFill>
                <a:latin typeface="Courier New" pitchFamily="49" charset="0"/>
              </a:rPr>
              <a:t>minimum</a:t>
            </a:r>
            <a:r>
              <a:rPr lang="ru-RU" altLang="ru-RU" sz="2600" b="1">
                <a:latin typeface="Courier New" pitchFamily="49" charset="0"/>
              </a:rPr>
              <a:t>(</a:t>
            </a:r>
            <a:r>
              <a:rPr lang="ru-RU" altLang="ru-RU" sz="2600" b="1">
                <a:solidFill>
                  <a:srgbClr val="006600"/>
                </a:solidFill>
                <a:latin typeface="Courier New" pitchFamily="49" charset="0"/>
              </a:rPr>
              <a:t>int</a:t>
            </a:r>
            <a:r>
              <a:rPr lang="ru-RU" altLang="ru-RU" sz="2600" b="1">
                <a:latin typeface="Courier New" pitchFamily="49" charset="0"/>
              </a:rPr>
              <a:t> a, </a:t>
            </a:r>
            <a:r>
              <a:rPr lang="ru-RU" altLang="ru-RU" sz="2600" b="1">
                <a:solidFill>
                  <a:srgbClr val="006600"/>
                </a:solidFill>
                <a:latin typeface="Courier New" pitchFamily="49" charset="0"/>
              </a:rPr>
              <a:t>int</a:t>
            </a:r>
            <a:r>
              <a:rPr lang="ru-RU" altLang="ru-RU" sz="2600" b="1">
                <a:latin typeface="Courier New" pitchFamily="49" charset="0"/>
              </a:rPr>
              <a:t> b, </a:t>
            </a:r>
            <a:r>
              <a:rPr lang="ru-RU" altLang="ru-RU" sz="2600" b="1">
                <a:solidFill>
                  <a:srgbClr val="006600"/>
                </a:solidFill>
                <a:latin typeface="Courier New" pitchFamily="49" charset="0"/>
              </a:rPr>
              <a:t>int</a:t>
            </a:r>
            <a:r>
              <a:rPr lang="ru-RU" altLang="ru-RU" sz="2600" b="1">
                <a:latin typeface="Courier New" pitchFamily="49" charset="0"/>
              </a:rPr>
              <a:t> c);</a:t>
            </a:r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2674938" y="6183314"/>
            <a:ext cx="1284288" cy="1587"/>
          </a:xfrm>
          <a:prstGeom prst="line">
            <a:avLst/>
          </a:prstGeom>
          <a:noFill/>
          <a:ln w="38160" cap="flat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3125787" y="6148389"/>
            <a:ext cx="722313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4552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sz="2200" b="1" i="1">
                <a:solidFill>
                  <a:srgbClr val="000080"/>
                </a:solidFill>
              </a:rPr>
              <a:t>имя</a:t>
            </a: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3509963" y="6516689"/>
            <a:ext cx="1588" cy="377825"/>
          </a:xfrm>
          <a:prstGeom prst="line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2100263" y="6821490"/>
            <a:ext cx="27114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0996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/>
              <a:t>Выполняемое действие</a:t>
            </a:r>
          </a:p>
        </p:txBody>
      </p:sp>
      <p:grpSp>
        <p:nvGrpSpPr>
          <p:cNvPr id="26649" name="Group 25"/>
          <p:cNvGrpSpPr>
            <a:grpSpLocks/>
          </p:cNvGrpSpPr>
          <p:nvPr/>
        </p:nvGrpSpPr>
        <p:grpSpPr bwMode="auto">
          <a:xfrm>
            <a:off x="5392737" y="6172201"/>
            <a:ext cx="1611313" cy="401638"/>
            <a:chOff x="3397" y="3888"/>
            <a:chExt cx="1015" cy="253"/>
          </a:xfrm>
        </p:grpSpPr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3465" y="3899"/>
              <a:ext cx="638" cy="0"/>
            </a:xfrm>
            <a:prstGeom prst="line">
              <a:avLst/>
            </a:prstGeom>
            <a:noFill/>
            <a:ln w="38160" cap="flat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3397" y="3888"/>
              <a:ext cx="101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2780" rIns="90000" bIns="45000"/>
            <a:lstStyle>
              <a:lvl1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r>
                <a:rPr lang="ru-RU" altLang="ru-RU" b="1" i="1">
                  <a:solidFill>
                    <a:srgbClr val="006600"/>
                  </a:solidFill>
                </a:rPr>
                <a:t>параметр</a:t>
              </a:r>
            </a:p>
          </p:txBody>
        </p:sp>
      </p:grpSp>
      <p:grpSp>
        <p:nvGrpSpPr>
          <p:cNvPr id="26652" name="Group 28"/>
          <p:cNvGrpSpPr>
            <a:grpSpLocks/>
          </p:cNvGrpSpPr>
          <p:nvPr/>
        </p:nvGrpSpPr>
        <p:grpSpPr bwMode="auto">
          <a:xfrm>
            <a:off x="6894512" y="6172201"/>
            <a:ext cx="1611313" cy="401638"/>
            <a:chOff x="4343" y="3888"/>
            <a:chExt cx="1015" cy="253"/>
          </a:xfrm>
        </p:grpSpPr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>
              <a:off x="4411" y="3899"/>
              <a:ext cx="600" cy="0"/>
            </a:xfrm>
            <a:prstGeom prst="line">
              <a:avLst/>
            </a:prstGeom>
            <a:noFill/>
            <a:ln w="38160" cap="flat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54" name="Text Box 30"/>
            <p:cNvSpPr txBox="1">
              <a:spLocks noChangeArrowheads="1"/>
            </p:cNvSpPr>
            <p:nvPr/>
          </p:nvSpPr>
          <p:spPr bwMode="auto">
            <a:xfrm>
              <a:off x="4343" y="3888"/>
              <a:ext cx="101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2780" rIns="90000" bIns="45000"/>
            <a:lstStyle>
              <a:lvl1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r>
                <a:rPr lang="ru-RU" altLang="ru-RU" b="1" i="1">
                  <a:solidFill>
                    <a:srgbClr val="006600"/>
                  </a:solidFill>
                </a:rPr>
                <a:t>параметр</a:t>
              </a:r>
            </a:p>
          </p:txBody>
        </p:sp>
      </p:grp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5184775" y="6516689"/>
            <a:ext cx="666750" cy="377825"/>
          </a:xfrm>
          <a:prstGeom prst="line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7596188" y="6480176"/>
            <a:ext cx="1588" cy="377825"/>
          </a:xfrm>
          <a:prstGeom prst="line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26657" name="Text Box 33"/>
          <p:cNvSpPr txBox="1">
            <a:spLocks noChangeArrowheads="1"/>
          </p:cNvSpPr>
          <p:nvPr/>
        </p:nvSpPr>
        <p:spPr bwMode="auto">
          <a:xfrm>
            <a:off x="4841875" y="6840539"/>
            <a:ext cx="49672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0996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/>
              <a:t>Необходимая для выполнения информация</a:t>
            </a:r>
          </a:p>
        </p:txBody>
      </p:sp>
      <p:grpSp>
        <p:nvGrpSpPr>
          <p:cNvPr id="26658" name="Group 34"/>
          <p:cNvGrpSpPr>
            <a:grpSpLocks/>
          </p:cNvGrpSpPr>
          <p:nvPr/>
        </p:nvGrpSpPr>
        <p:grpSpPr bwMode="auto">
          <a:xfrm>
            <a:off x="4021137" y="6184901"/>
            <a:ext cx="1611313" cy="401638"/>
            <a:chOff x="2533" y="3896"/>
            <a:chExt cx="1015" cy="253"/>
          </a:xfrm>
        </p:grpSpPr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>
              <a:off x="2601" y="3908"/>
              <a:ext cx="652" cy="0"/>
            </a:xfrm>
            <a:prstGeom prst="line">
              <a:avLst/>
            </a:prstGeom>
            <a:noFill/>
            <a:ln w="38160" cap="flat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660" name="Text Box 36"/>
            <p:cNvSpPr txBox="1">
              <a:spLocks noChangeArrowheads="1"/>
            </p:cNvSpPr>
            <p:nvPr/>
          </p:nvSpPr>
          <p:spPr bwMode="auto">
            <a:xfrm>
              <a:off x="2533" y="3896"/>
              <a:ext cx="1015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2780" rIns="90000" bIns="45000"/>
            <a:lstStyle>
              <a:lvl1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r>
                <a:rPr lang="ru-RU" altLang="ru-RU" b="1" i="1">
                  <a:solidFill>
                    <a:srgbClr val="006600"/>
                  </a:solidFill>
                </a:rPr>
                <a:t>параметр</a:t>
              </a:r>
            </a:p>
          </p:txBody>
        </p:sp>
      </p:grp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6480175" y="6497639"/>
            <a:ext cx="1588" cy="377825"/>
          </a:xfrm>
          <a:prstGeom prst="line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846138" y="36514"/>
            <a:ext cx="8496300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функции</a:t>
            </a:r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22F3-CF1A-41E0-AABE-500AB540EA32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22287" y="1277938"/>
            <a:ext cx="9269413" cy="1733550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79756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>
                <a:latin typeface="Courier New" pitchFamily="49" charset="0"/>
              </a:rPr>
              <a:t>типРезультата имя(тип1 имя1, тип2 имя2, … типN имяN) {</a:t>
            </a:r>
          </a:p>
          <a:p>
            <a:pPr>
              <a:lnSpc>
                <a:spcPct val="94000"/>
              </a:lnSpc>
            </a:pPr>
            <a:endParaRPr lang="ru-RU" altLang="ru-RU" sz="2400" b="1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>
                <a:latin typeface="Courier New" pitchFamily="49" charset="0"/>
              </a:rPr>
              <a:t>   </a:t>
            </a:r>
            <a:r>
              <a:rPr lang="ru-RU" altLang="ru-RU" sz="2200" i="1">
                <a:latin typeface="Courier New" pitchFamily="49" charset="0"/>
              </a:rPr>
              <a:t>//тело функции — последовательность операторов</a:t>
            </a:r>
          </a:p>
          <a:p>
            <a:pPr>
              <a:lnSpc>
                <a:spcPct val="94000"/>
              </a:lnSpc>
            </a:pPr>
            <a:endParaRPr lang="ru-RU" altLang="ru-RU" sz="2200" i="1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>
                <a:latin typeface="Courier New" pitchFamily="49" charset="0"/>
              </a:rPr>
              <a:t>} 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215900" y="7380289"/>
            <a:ext cx="287338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846138" y="36514"/>
            <a:ext cx="8496300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функции</a:t>
            </a:r>
          </a:p>
        </p:txBody>
      </p:sp>
      <p:sp>
        <p:nvSpPr>
          <p:cNvPr id="12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33D4C-B662-4752-A543-D64CB5F5512F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31801" y="1187451"/>
            <a:ext cx="8964613" cy="485775"/>
          </a:xfrm>
          <a:prstGeom prst="rect">
            <a:avLst/>
          </a:prstGeom>
          <a:noFill/>
          <a:ln w="38160" cap="flat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863601" y="755651"/>
            <a:ext cx="4710113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2774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>
                <a:solidFill>
                  <a:srgbClr val="000099"/>
                </a:solidFill>
              </a:rPr>
              <a:t>Заголовок</a:t>
            </a:r>
            <a:r>
              <a:rPr lang="ru-RU" altLang="ru-RU"/>
              <a:t> — описание функции без </a:t>
            </a:r>
            <a:r>
              <a:rPr lang="ru-RU" altLang="ru-RU" sz="2200" b="1"/>
              <a:t>;</a:t>
            </a:r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701675" y="936626"/>
            <a:ext cx="198438" cy="252412"/>
          </a:xfrm>
          <a:custGeom>
            <a:avLst/>
            <a:gdLst>
              <a:gd name="T0" fmla="*/ 550 w 551"/>
              <a:gd name="T1" fmla="*/ 0 h 701"/>
              <a:gd name="T2" fmla="*/ 0 w 551"/>
              <a:gd name="T3" fmla="*/ 0 h 701"/>
              <a:gd name="T4" fmla="*/ 0 w 551"/>
              <a:gd name="T5" fmla="*/ 70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1" h="701">
                <a:moveTo>
                  <a:pt x="550" y="0"/>
                </a:moveTo>
                <a:lnTo>
                  <a:pt x="0" y="0"/>
                </a:lnTo>
                <a:lnTo>
                  <a:pt x="0" y="700"/>
                </a:lnTo>
              </a:path>
            </a:pathLst>
          </a:custGeom>
          <a:noFill/>
          <a:ln w="19080" cap="flat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22287" y="1277938"/>
            <a:ext cx="9269413" cy="1733550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79756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>
                <a:latin typeface="Courier New" pitchFamily="49" charset="0"/>
              </a:rPr>
              <a:t>типРезультата имя(тип1 имя1, тип2 имя2, … типN имяN) {</a:t>
            </a:r>
          </a:p>
          <a:p>
            <a:pPr>
              <a:lnSpc>
                <a:spcPct val="94000"/>
              </a:lnSpc>
            </a:pPr>
            <a:endParaRPr lang="ru-RU" altLang="ru-RU" sz="2400" b="1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>
                <a:latin typeface="Courier New" pitchFamily="49" charset="0"/>
              </a:rPr>
              <a:t>   </a:t>
            </a:r>
            <a:r>
              <a:rPr lang="ru-RU" altLang="ru-RU" sz="2200" i="1">
                <a:latin typeface="Courier New" pitchFamily="49" charset="0"/>
              </a:rPr>
              <a:t>//тело функции — последовательность операторов</a:t>
            </a:r>
          </a:p>
          <a:p>
            <a:pPr>
              <a:lnSpc>
                <a:spcPct val="94000"/>
              </a:lnSpc>
            </a:pPr>
            <a:endParaRPr lang="ru-RU" altLang="ru-RU" sz="2200" i="1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>
                <a:latin typeface="Courier New" pitchFamily="49" charset="0"/>
              </a:rPr>
              <a:t>} 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38187" y="3240088"/>
            <a:ext cx="8748713" cy="368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>
                <a:latin typeface="Courier New" pitchFamily="49" charset="0"/>
              </a:rPr>
              <a:t>int minimum(int a, int b, int c) {</a:t>
            </a:r>
          </a:p>
          <a:p>
            <a:pPr>
              <a:lnSpc>
                <a:spcPct val="94000"/>
              </a:lnSpc>
            </a:pPr>
            <a:endParaRPr lang="ru-RU" altLang="ru-RU" sz="2200" b="1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>
                <a:latin typeface="Courier New" pitchFamily="49" charset="0"/>
              </a:rPr>
              <a:t>   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738189" y="3203576"/>
            <a:ext cx="5489575" cy="485775"/>
          </a:xfrm>
          <a:prstGeom prst="rect">
            <a:avLst/>
          </a:prstGeom>
          <a:noFill/>
          <a:ln w="38160" cap="flat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15900" y="7380289"/>
            <a:ext cx="287338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846138" y="36514"/>
            <a:ext cx="8496300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функции</a:t>
            </a: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431801" y="1187451"/>
            <a:ext cx="8964613" cy="485775"/>
          </a:xfrm>
          <a:prstGeom prst="rect">
            <a:avLst/>
          </a:prstGeom>
          <a:noFill/>
          <a:ln w="38160" cap="flat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63601" y="755651"/>
            <a:ext cx="4710113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2774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>
                <a:solidFill>
                  <a:srgbClr val="000099"/>
                </a:solidFill>
              </a:rPr>
              <a:t>Заголовок</a:t>
            </a:r>
            <a:r>
              <a:rPr lang="ru-RU" altLang="ru-RU"/>
              <a:t> — описание функции без </a:t>
            </a:r>
            <a:r>
              <a:rPr lang="ru-RU" altLang="ru-RU" sz="2200" b="1"/>
              <a:t>;</a:t>
            </a:r>
          </a:p>
        </p:txBody>
      </p:sp>
      <p:sp>
        <p:nvSpPr>
          <p:cNvPr id="29700" name="Freeform 4"/>
          <p:cNvSpPr>
            <a:spLocks/>
          </p:cNvSpPr>
          <p:nvPr/>
        </p:nvSpPr>
        <p:spPr bwMode="auto">
          <a:xfrm>
            <a:off x="701675" y="936626"/>
            <a:ext cx="198438" cy="252412"/>
          </a:xfrm>
          <a:custGeom>
            <a:avLst/>
            <a:gdLst>
              <a:gd name="T0" fmla="*/ 550 w 551"/>
              <a:gd name="T1" fmla="*/ 0 h 701"/>
              <a:gd name="T2" fmla="*/ 0 w 551"/>
              <a:gd name="T3" fmla="*/ 0 h 701"/>
              <a:gd name="T4" fmla="*/ 0 w 551"/>
              <a:gd name="T5" fmla="*/ 70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1" h="701">
                <a:moveTo>
                  <a:pt x="550" y="0"/>
                </a:moveTo>
                <a:lnTo>
                  <a:pt x="0" y="0"/>
                </a:lnTo>
                <a:lnTo>
                  <a:pt x="0" y="700"/>
                </a:lnTo>
              </a:path>
            </a:pathLst>
          </a:custGeom>
          <a:noFill/>
          <a:ln w="19080" cap="flat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522287" y="1277938"/>
            <a:ext cx="9269413" cy="1493787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79756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 err="1">
                <a:latin typeface="Courier New" pitchFamily="49" charset="0"/>
              </a:rPr>
              <a:t>типРезультата</a:t>
            </a:r>
            <a:r>
              <a:rPr lang="ru-RU" altLang="ru-RU" sz="2200" b="1" dirty="0">
                <a:latin typeface="Courier New" pitchFamily="49" charset="0"/>
              </a:rPr>
              <a:t> имя(тип1 имя1, тип2 имя2, … </a:t>
            </a:r>
            <a:r>
              <a:rPr lang="ru-RU" altLang="ru-RU" sz="2200" b="1" dirty="0" err="1">
                <a:latin typeface="Courier New" pitchFamily="49" charset="0"/>
              </a:rPr>
              <a:t>типN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имяN</a:t>
            </a:r>
            <a:r>
              <a:rPr lang="ru-RU" altLang="ru-RU" sz="2200" b="1" dirty="0">
                <a:latin typeface="Courier New" pitchFamily="49" charset="0"/>
              </a:rPr>
              <a:t>) {</a:t>
            </a:r>
          </a:p>
          <a:p>
            <a:pPr>
              <a:lnSpc>
                <a:spcPct val="94000"/>
              </a:lnSpc>
            </a:pP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i="1" dirty="0">
                <a:latin typeface="Courier New" pitchFamily="49" charset="0"/>
              </a:rPr>
              <a:t>//тело функции — последовательность </a:t>
            </a:r>
            <a:r>
              <a:rPr lang="ru-RU" altLang="ru-RU" sz="2200" i="1" dirty="0" smtClean="0">
                <a:latin typeface="Courier New" pitchFamily="49" charset="0"/>
              </a:rPr>
              <a:t>операторов</a:t>
            </a:r>
            <a:endParaRPr lang="ru-RU" altLang="ru-RU" sz="2200" i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} 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23031" y="2952509"/>
            <a:ext cx="8748713" cy="4607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 err="1"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minimum</a:t>
            </a:r>
            <a:r>
              <a:rPr lang="ru-RU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err="1"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a, </a:t>
            </a:r>
            <a:r>
              <a:rPr lang="ru-RU" altLang="ru-RU" sz="2200" b="1" dirty="0" err="1"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b, </a:t>
            </a:r>
            <a:r>
              <a:rPr lang="ru-RU" altLang="ru-RU" sz="2200" b="1" dirty="0" err="1"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c) {</a:t>
            </a:r>
          </a:p>
          <a:p>
            <a:pPr>
              <a:lnSpc>
                <a:spcPct val="94000"/>
              </a:lnSpc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min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 smtClean="0">
                <a:latin typeface="Courier New" pitchFamily="49" charset="0"/>
              </a:rPr>
              <a:t>if</a:t>
            </a:r>
            <a:r>
              <a:rPr lang="ru-RU" altLang="ru-RU" sz="2200" b="1" dirty="0" smtClean="0">
                <a:latin typeface="Courier New" pitchFamily="49" charset="0"/>
              </a:rPr>
              <a:t>( </a:t>
            </a:r>
            <a:r>
              <a:rPr lang="ru-RU" altLang="ru-RU" sz="2200" b="1" dirty="0">
                <a:latin typeface="Courier New" pitchFamily="49" charset="0"/>
              </a:rPr>
              <a:t>a &lt; b </a:t>
            </a:r>
            <a:r>
              <a:rPr lang="ru-RU" altLang="ru-RU" sz="2200" b="1" dirty="0" smtClean="0">
                <a:latin typeface="Courier New" pitchFamily="49" charset="0"/>
              </a:rPr>
              <a:t>)</a:t>
            </a:r>
            <a:r>
              <a:rPr lang="en-US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smtClean="0">
                <a:latin typeface="Courier New" pitchFamily="49" charset="0"/>
              </a:rPr>
              <a:t>  </a:t>
            </a:r>
            <a:r>
              <a:rPr lang="ru-RU" altLang="ru-RU" sz="2200" b="1" dirty="0" err="1" smtClean="0">
                <a:latin typeface="Courier New" pitchFamily="49" charset="0"/>
              </a:rPr>
              <a:t>min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= a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smtClean="0">
                <a:latin typeface="Courier New" pitchFamily="49" charset="0"/>
              </a:rPr>
              <a:t>}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 smtClean="0">
                <a:latin typeface="Courier New" pitchFamily="49" charset="0"/>
              </a:rPr>
              <a:t>else</a:t>
            </a:r>
            <a:r>
              <a:rPr lang="en-US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  </a:t>
            </a:r>
            <a:r>
              <a:rPr lang="ru-RU" altLang="ru-RU" sz="2200" b="1" dirty="0" err="1" smtClean="0">
                <a:latin typeface="Courier New" pitchFamily="49" charset="0"/>
              </a:rPr>
              <a:t>min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= b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smtClean="0">
                <a:latin typeface="Courier New" pitchFamily="49" charset="0"/>
              </a:rPr>
              <a:t>}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 smtClean="0">
                <a:latin typeface="Courier New" pitchFamily="49" charset="0"/>
              </a:rPr>
              <a:t>if</a:t>
            </a:r>
            <a:r>
              <a:rPr lang="ru-RU" altLang="ru-RU" sz="2200" b="1" dirty="0" smtClean="0">
                <a:latin typeface="Courier New" pitchFamily="49" charset="0"/>
              </a:rPr>
              <a:t>( </a:t>
            </a:r>
            <a:r>
              <a:rPr lang="ru-RU" altLang="ru-RU" sz="2200" b="1" dirty="0">
                <a:latin typeface="Courier New" pitchFamily="49" charset="0"/>
              </a:rPr>
              <a:t>c &lt; </a:t>
            </a:r>
            <a:r>
              <a:rPr lang="ru-RU" altLang="ru-RU" sz="2200" b="1" dirty="0" err="1">
                <a:latin typeface="Courier New" pitchFamily="49" charset="0"/>
              </a:rPr>
              <a:t>min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</a:rPr>
              <a:t>)</a:t>
            </a:r>
            <a:r>
              <a:rPr lang="en-US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 </a:t>
            </a:r>
            <a:r>
              <a:rPr lang="en-US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err="1" smtClean="0">
                <a:latin typeface="Courier New" pitchFamily="49" charset="0"/>
              </a:rPr>
              <a:t>min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= c;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 smtClean="0">
                <a:latin typeface="Courier New" pitchFamily="49" charset="0"/>
              </a:rPr>
              <a:t>	}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latin typeface="Courier New" pitchFamily="49" charset="0"/>
              </a:rPr>
              <a:t>return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min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}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008807" y="6785298"/>
            <a:ext cx="2178050" cy="342329"/>
          </a:xfrm>
          <a:prstGeom prst="rect">
            <a:avLst/>
          </a:prstGeom>
          <a:noFill/>
          <a:ln w="38160" cap="flat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918319" y="3563813"/>
            <a:ext cx="3149600" cy="3635822"/>
          </a:xfrm>
          <a:prstGeom prst="rect">
            <a:avLst/>
          </a:prstGeom>
          <a:noFill/>
          <a:ln w="38160" cap="flat">
            <a:solidFill>
              <a:srgbClr val="0066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" name="Овальная выноска 3"/>
          <p:cNvSpPr/>
          <p:nvPr/>
        </p:nvSpPr>
        <p:spPr>
          <a:xfrm>
            <a:off x="4536256" y="4211884"/>
            <a:ext cx="3672408" cy="864097"/>
          </a:xfrm>
          <a:prstGeom prst="wedgeEllipseCallout">
            <a:avLst>
              <a:gd name="adj1" fmla="val -62855"/>
              <a:gd name="adj2" fmla="val 87311"/>
            </a:avLst>
          </a:prstGeom>
          <a:solidFill>
            <a:schemeClr val="accent2">
              <a:alpha val="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Тело функции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функции</a:t>
            </a:r>
          </a:p>
        </p:txBody>
      </p:sp>
      <p:sp>
        <p:nvSpPr>
          <p:cNvPr id="33806" name="Rectangle 14"/>
          <p:cNvSpPr>
            <a:spLocks noGrp="1" noChangeArrowheads="1"/>
          </p:cNvSpPr>
          <p:nvPr>
            <p:ph idx="1"/>
          </p:nvPr>
        </p:nvSpPr>
        <p:spPr>
          <a:xfrm>
            <a:off x="359792" y="5364164"/>
            <a:ext cx="9208071" cy="1671637"/>
          </a:xfrm>
          <a:ln/>
        </p:spPr>
        <p:txBody>
          <a:bodyPr tIns="21334">
            <a:normAutofit lnSpcReduction="10000"/>
          </a:bodyPr>
          <a:lstStyle/>
          <a:p>
            <a:pPr marL="450839" indent="-3429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</a:tabLst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определяет правило вызова (использования)</a:t>
            </a:r>
          </a:p>
          <a:p>
            <a:pPr marL="450839" indent="-3429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</a:tabLst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месте формальных параметров указываются фактические значения</a:t>
            </a:r>
          </a:p>
          <a:p>
            <a:pPr marL="450839" indent="-3429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</a:tabLst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 функции как операнд в выражении</a:t>
            </a:r>
          </a:p>
        </p:txBody>
      </p:sp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468313" y="1530351"/>
            <a:ext cx="9099550" cy="3405188"/>
            <a:chOff x="295" y="964"/>
            <a:chExt cx="5732" cy="2145"/>
          </a:xfrm>
        </p:grpSpPr>
        <p:sp>
          <p:nvSpPr>
            <p:cNvPr id="33795" name="Text Box 3"/>
            <p:cNvSpPr txBox="1">
              <a:spLocks noChangeArrowheads="1"/>
            </p:cNvSpPr>
            <p:nvPr/>
          </p:nvSpPr>
          <p:spPr bwMode="auto">
            <a:xfrm>
              <a:off x="1769" y="1723"/>
              <a:ext cx="4254" cy="297"/>
            </a:xfrm>
            <a:prstGeom prst="rect">
              <a:avLst/>
            </a:prstGeom>
            <a:noFill/>
            <a:ln w="360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8000" tIns="79764" rIns="108000" bIns="63000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ru-RU" altLang="ru-RU" sz="2200" b="1">
                  <a:latin typeface="Courier New" pitchFamily="49" charset="0"/>
                </a:rPr>
                <a:t>имя(значение1, значение2, … значениеN);</a:t>
              </a:r>
            </a:p>
          </p:txBody>
        </p:sp>
        <p:sp>
          <p:nvSpPr>
            <p:cNvPr id="33796" name="Text Box 4"/>
            <p:cNvSpPr txBox="1">
              <a:spLocks noChangeArrowheads="1"/>
            </p:cNvSpPr>
            <p:nvPr/>
          </p:nvSpPr>
          <p:spPr bwMode="auto">
            <a:xfrm>
              <a:off x="295" y="964"/>
              <a:ext cx="5732" cy="297"/>
            </a:xfrm>
            <a:prstGeom prst="rect">
              <a:avLst/>
            </a:prstGeom>
            <a:noFill/>
            <a:ln w="360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8000" tIns="79764" rIns="108000" bIns="63000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  <a:tab pos="3144838" algn="l"/>
                  <a:tab pos="3594100" algn="l"/>
                  <a:tab pos="4043363" algn="l"/>
                  <a:tab pos="4492625" algn="l"/>
                  <a:tab pos="4941888" algn="l"/>
                  <a:tab pos="5391150" algn="l"/>
                  <a:tab pos="5840413" algn="l"/>
                  <a:tab pos="6289675" algn="l"/>
                  <a:tab pos="6738938" algn="l"/>
                  <a:tab pos="7188200" algn="l"/>
                  <a:tab pos="7637463" algn="l"/>
                  <a:tab pos="8086725" algn="l"/>
                  <a:tab pos="8535988" algn="l"/>
                  <a:tab pos="89852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ru-RU" altLang="ru-RU" sz="2200" i="1">
                  <a:latin typeface="Courier New" pitchFamily="49" charset="0"/>
                </a:rPr>
                <a:t>типРезультата имя(тип1 имя1, тип2 имя2, … типN имяN);</a:t>
              </a:r>
            </a:p>
          </p:txBody>
        </p:sp>
        <p:sp>
          <p:nvSpPr>
            <p:cNvPr id="33797" name="AutoShape 5"/>
            <p:cNvSpPr>
              <a:spLocks noChangeArrowheads="1"/>
            </p:cNvSpPr>
            <p:nvPr/>
          </p:nvSpPr>
          <p:spPr bwMode="auto">
            <a:xfrm>
              <a:off x="2789" y="1284"/>
              <a:ext cx="260" cy="407"/>
            </a:xfrm>
            <a:prstGeom prst="upDownArrow">
              <a:avLst>
                <a:gd name="adj1" fmla="val 50000"/>
                <a:gd name="adj2" fmla="val 31163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798" name="AutoShape 6"/>
            <p:cNvSpPr>
              <a:spLocks noChangeArrowheads="1"/>
            </p:cNvSpPr>
            <p:nvPr/>
          </p:nvSpPr>
          <p:spPr bwMode="auto">
            <a:xfrm>
              <a:off x="3980" y="1284"/>
              <a:ext cx="260" cy="407"/>
            </a:xfrm>
            <a:prstGeom prst="upDownArrow">
              <a:avLst>
                <a:gd name="adj1" fmla="val 50000"/>
                <a:gd name="adj2" fmla="val 31163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799" name="AutoShape 7"/>
            <p:cNvSpPr>
              <a:spLocks noChangeArrowheads="1"/>
            </p:cNvSpPr>
            <p:nvPr/>
          </p:nvSpPr>
          <p:spPr bwMode="auto">
            <a:xfrm>
              <a:off x="5409" y="1284"/>
              <a:ext cx="260" cy="407"/>
            </a:xfrm>
            <a:prstGeom prst="upDownArrow">
              <a:avLst>
                <a:gd name="adj1" fmla="val 50000"/>
                <a:gd name="adj2" fmla="val 31163"/>
              </a:avLst>
            </a:prstGeom>
            <a:solidFill>
              <a:srgbClr val="00B8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397" y="2509"/>
              <a:ext cx="4659" cy="600"/>
              <a:chOff x="397" y="2509"/>
              <a:chExt cx="4659" cy="600"/>
            </a:xfrm>
          </p:grpSpPr>
          <p:sp>
            <p:nvSpPr>
              <p:cNvPr id="33801" name="Freeform 9"/>
              <p:cNvSpPr>
                <a:spLocks noChangeArrowheads="1"/>
              </p:cNvSpPr>
              <p:nvPr/>
            </p:nvSpPr>
            <p:spPr bwMode="auto">
              <a:xfrm>
                <a:off x="397" y="2509"/>
                <a:ext cx="4659" cy="600"/>
              </a:xfrm>
              <a:custGeom>
                <a:avLst/>
                <a:gdLst>
                  <a:gd name="T0" fmla="*/ 1930 w 21600"/>
                  <a:gd name="T1" fmla="*/ 7160 h 21600"/>
                  <a:gd name="T2" fmla="*/ 5270 w 21600"/>
                  <a:gd name="T3" fmla="*/ 1970 h 21600"/>
                  <a:gd name="T4" fmla="*/ 6970 w 21600"/>
                  <a:gd name="T5" fmla="*/ 2600 h 21600"/>
                  <a:gd name="T6" fmla="*/ 9340 w 21600"/>
                  <a:gd name="T7" fmla="*/ 650 h 21600"/>
                  <a:gd name="T8" fmla="*/ 11210 w 21600"/>
                  <a:gd name="T9" fmla="*/ 1700 h 21600"/>
                  <a:gd name="T10" fmla="*/ 13150 w 21600"/>
                  <a:gd name="T11" fmla="*/ 0 h 21600"/>
                  <a:gd name="T12" fmla="*/ 14870 w 21600"/>
                  <a:gd name="T13" fmla="*/ 1160 h 21600"/>
                  <a:gd name="T14" fmla="*/ 16740 w 21600"/>
                  <a:gd name="T15" fmla="*/ 0 h 21600"/>
                  <a:gd name="T16" fmla="*/ 19110 w 21600"/>
                  <a:gd name="T17" fmla="*/ 2710 h 21600"/>
                  <a:gd name="T18" fmla="*/ 21060 w 21600"/>
                  <a:gd name="T19" fmla="*/ 6220 h 21600"/>
                  <a:gd name="T20" fmla="*/ 20830 w 21600"/>
                  <a:gd name="T21" fmla="*/ 7660 h 21600"/>
                  <a:gd name="T22" fmla="*/ 21600 w 21600"/>
                  <a:gd name="T23" fmla="*/ 10460 h 21600"/>
                  <a:gd name="T24" fmla="*/ 18650 w 21600"/>
                  <a:gd name="T25" fmla="*/ 15010 h 21600"/>
                  <a:gd name="T26" fmla="*/ 15770 w 21600"/>
                  <a:gd name="T27" fmla="*/ 18920 h 21600"/>
                  <a:gd name="T28" fmla="*/ 14240 w 21600"/>
                  <a:gd name="T29" fmla="*/ 18310 h 21600"/>
                  <a:gd name="T30" fmla="*/ 11000 w 21600"/>
                  <a:gd name="T31" fmla="*/ 21600 h 21600"/>
                  <a:gd name="T32" fmla="*/ 8210 w 21600"/>
                  <a:gd name="T33" fmla="*/ 19510 h 21600"/>
                  <a:gd name="T34" fmla="*/ 6240 w 21600"/>
                  <a:gd name="T35" fmla="*/ 20290 h 21600"/>
                  <a:gd name="T36" fmla="*/ 2900 w 21600"/>
                  <a:gd name="T37" fmla="*/ 17640 h 21600"/>
                  <a:gd name="T38" fmla="*/ 480 w 21600"/>
                  <a:gd name="T39" fmla="*/ 14660 h 21600"/>
                  <a:gd name="T40" fmla="*/ 1070 w 21600"/>
                  <a:gd name="T41" fmla="*/ 12640 h 21600"/>
                  <a:gd name="T42" fmla="*/ 0 w 21600"/>
                  <a:gd name="T43" fmla="*/ 10120 h 21600"/>
                  <a:gd name="T44" fmla="*/ 1930 w 21600"/>
                  <a:gd name="T45" fmla="*/ 7160 h 21600"/>
                  <a:gd name="T46" fmla="*/ 1930 w 21600"/>
                  <a:gd name="T47" fmla="*/ 7160 h 21600"/>
                  <a:gd name="T48" fmla="*/ 2090 w 21600"/>
                  <a:gd name="T49" fmla="*/ 7920 h 21600"/>
                  <a:gd name="T50" fmla="*/ 6970 w 21600"/>
                  <a:gd name="T51" fmla="*/ 2600 h 21600"/>
                  <a:gd name="T52" fmla="*/ 7670 w 21600"/>
                  <a:gd name="T53" fmla="*/ 3310 h 21600"/>
                  <a:gd name="T54" fmla="*/ 11210 w 21600"/>
                  <a:gd name="T55" fmla="*/ 1700 h 21600"/>
                  <a:gd name="T56" fmla="*/ 11030 w 21600"/>
                  <a:gd name="T57" fmla="*/ 2400 h 21600"/>
                  <a:gd name="T58" fmla="*/ 14870 w 21600"/>
                  <a:gd name="T59" fmla="*/ 1160 h 21600"/>
                  <a:gd name="T60" fmla="*/ 14540 w 21600"/>
                  <a:gd name="T61" fmla="*/ 2010 h 21600"/>
                  <a:gd name="T62" fmla="*/ 19110 w 21600"/>
                  <a:gd name="T63" fmla="*/ 2710 h 21600"/>
                  <a:gd name="T64" fmla="*/ 19190 w 21600"/>
                  <a:gd name="T65" fmla="*/ 3380 h 21600"/>
                  <a:gd name="T66" fmla="*/ 20830 w 21600"/>
                  <a:gd name="T67" fmla="*/ 7660 h 21600"/>
                  <a:gd name="T68" fmla="*/ 20110 w 21600"/>
                  <a:gd name="T69" fmla="*/ 8990 h 21600"/>
                  <a:gd name="T70" fmla="*/ 18660 w 21600"/>
                  <a:gd name="T71" fmla="*/ 15010 h 21600"/>
                  <a:gd name="T72" fmla="*/ 17000 w 21600"/>
                  <a:gd name="T73" fmla="*/ 11450 h 21600"/>
                  <a:gd name="T74" fmla="*/ 14240 w 21600"/>
                  <a:gd name="T75" fmla="*/ 18310 h 21600"/>
                  <a:gd name="T76" fmla="*/ 14370 w 21600"/>
                  <a:gd name="T77" fmla="*/ 17360 h 21600"/>
                  <a:gd name="T78" fmla="*/ 8220 w 21600"/>
                  <a:gd name="T79" fmla="*/ 19510 h 21600"/>
                  <a:gd name="T80" fmla="*/ 7860 w 21600"/>
                  <a:gd name="T81" fmla="*/ 18640 h 21600"/>
                  <a:gd name="T82" fmla="*/ 2900 w 21600"/>
                  <a:gd name="T83" fmla="*/ 17640 h 21600"/>
                  <a:gd name="T84" fmla="*/ 3460 w 21600"/>
                  <a:gd name="T85" fmla="*/ 17450 h 21600"/>
                  <a:gd name="T86" fmla="*/ 1070 w 21600"/>
                  <a:gd name="T87" fmla="*/ 12640 h 21600"/>
                  <a:gd name="T88" fmla="*/ 2330 w 21600"/>
                  <a:gd name="T89" fmla="*/ 13040 h 21600"/>
                  <a:gd name="T90" fmla="*/ 3000 w 21600"/>
                  <a:gd name="T91" fmla="*/ 3320 h 21600"/>
                  <a:gd name="T92" fmla="*/ 17110 w 21600"/>
                  <a:gd name="T93" fmla="*/ 1733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T90" t="T91" r="T92" b="T93"/>
                <a:pathLst>
                  <a:path w="21600" h="21600">
                    <a:moveTo>
                      <a:pt x="1930" y="7160"/>
                    </a:moveTo>
                    <a:cubicBezTo>
                      <a:pt x="1530" y="4490"/>
                      <a:pt x="3400" y="1970"/>
                      <a:pt x="5270" y="1970"/>
                    </a:cubicBezTo>
                    <a:cubicBezTo>
                      <a:pt x="5860" y="1950"/>
                      <a:pt x="6470" y="2210"/>
                      <a:pt x="6970" y="2600"/>
                    </a:cubicBezTo>
                    <a:cubicBezTo>
                      <a:pt x="7450" y="1390"/>
                      <a:pt x="8340" y="650"/>
                      <a:pt x="9340" y="650"/>
                    </a:cubicBezTo>
                    <a:cubicBezTo>
                      <a:pt x="10004" y="690"/>
                      <a:pt x="10710" y="1050"/>
                      <a:pt x="11210" y="1700"/>
                    </a:cubicBezTo>
                    <a:cubicBezTo>
                      <a:pt x="11570" y="630"/>
                      <a:pt x="12330" y="0"/>
                      <a:pt x="13150" y="0"/>
                    </a:cubicBezTo>
                    <a:cubicBezTo>
                      <a:pt x="13840" y="0"/>
                      <a:pt x="14470" y="460"/>
                      <a:pt x="14870" y="1160"/>
                    </a:cubicBezTo>
                    <a:cubicBezTo>
                      <a:pt x="15330" y="440"/>
                      <a:pt x="16020" y="0"/>
                      <a:pt x="16740" y="0"/>
                    </a:cubicBezTo>
                    <a:cubicBezTo>
                      <a:pt x="17910" y="0"/>
                      <a:pt x="18900" y="1130"/>
                      <a:pt x="19110" y="2710"/>
                    </a:cubicBezTo>
                    <a:cubicBezTo>
                      <a:pt x="20240" y="3150"/>
                      <a:pt x="21060" y="4580"/>
                      <a:pt x="21060" y="6220"/>
                    </a:cubicBezTo>
                    <a:cubicBezTo>
                      <a:pt x="21060" y="6720"/>
                      <a:pt x="21000" y="7200"/>
                      <a:pt x="20830" y="7660"/>
                    </a:cubicBezTo>
                    <a:cubicBezTo>
                      <a:pt x="21310" y="8460"/>
                      <a:pt x="21600" y="9450"/>
                      <a:pt x="21600" y="10460"/>
                    </a:cubicBezTo>
                    <a:cubicBezTo>
                      <a:pt x="21600" y="12750"/>
                      <a:pt x="20310" y="14680"/>
                      <a:pt x="18650" y="15010"/>
                    </a:cubicBezTo>
                    <a:cubicBezTo>
                      <a:pt x="18650" y="17200"/>
                      <a:pt x="17370" y="18920"/>
                      <a:pt x="15770" y="18920"/>
                    </a:cubicBezTo>
                    <a:cubicBezTo>
                      <a:pt x="15220" y="18920"/>
                      <a:pt x="14700" y="18710"/>
                      <a:pt x="14240" y="18310"/>
                    </a:cubicBezTo>
                    <a:cubicBezTo>
                      <a:pt x="13820" y="20240"/>
                      <a:pt x="12490" y="21600"/>
                      <a:pt x="11000" y="21600"/>
                    </a:cubicBezTo>
                    <a:cubicBezTo>
                      <a:pt x="9890" y="21600"/>
                      <a:pt x="8840" y="20790"/>
                      <a:pt x="8210" y="19510"/>
                    </a:cubicBezTo>
                    <a:cubicBezTo>
                      <a:pt x="7620" y="20000"/>
                      <a:pt x="7930" y="20290"/>
                      <a:pt x="6240" y="20290"/>
                    </a:cubicBezTo>
                    <a:cubicBezTo>
                      <a:pt x="4850" y="20290"/>
                      <a:pt x="3570" y="19280"/>
                      <a:pt x="2900" y="17640"/>
                    </a:cubicBezTo>
                    <a:cubicBezTo>
                      <a:pt x="1300" y="17600"/>
                      <a:pt x="480" y="16300"/>
                      <a:pt x="480" y="14660"/>
                    </a:cubicBezTo>
                    <a:cubicBezTo>
                      <a:pt x="480" y="13900"/>
                      <a:pt x="690" y="13210"/>
                      <a:pt x="1070" y="12640"/>
                    </a:cubicBezTo>
                    <a:cubicBezTo>
                      <a:pt x="380" y="12160"/>
                      <a:pt x="0" y="11210"/>
                      <a:pt x="0" y="10120"/>
                    </a:cubicBezTo>
                    <a:cubicBezTo>
                      <a:pt x="0" y="8590"/>
                      <a:pt x="840" y="7330"/>
                      <a:pt x="1930" y="7160"/>
                    </a:cubicBezTo>
                    <a:close/>
                  </a:path>
                  <a:path w="21600" h="21600">
                    <a:moveTo>
                      <a:pt x="1930" y="7160"/>
                    </a:moveTo>
                    <a:cubicBezTo>
                      <a:pt x="1950" y="7410"/>
                      <a:pt x="2040" y="7690"/>
                      <a:pt x="2090" y="7920"/>
                    </a:cubicBezTo>
                  </a:path>
                  <a:path w="21600" h="21600">
                    <a:moveTo>
                      <a:pt x="6970" y="2600"/>
                    </a:moveTo>
                    <a:cubicBezTo>
                      <a:pt x="7200" y="2790"/>
                      <a:pt x="7480" y="3050"/>
                      <a:pt x="7670" y="3310"/>
                    </a:cubicBezTo>
                  </a:path>
                  <a:path w="21600" h="21600">
                    <a:moveTo>
                      <a:pt x="11210" y="1700"/>
                    </a:moveTo>
                    <a:cubicBezTo>
                      <a:pt x="11130" y="1910"/>
                      <a:pt x="11080" y="2160"/>
                      <a:pt x="11030" y="2400"/>
                    </a:cubicBezTo>
                  </a:path>
                  <a:path w="21600" h="21600">
                    <a:moveTo>
                      <a:pt x="14870" y="1160"/>
                    </a:moveTo>
                    <a:cubicBezTo>
                      <a:pt x="14720" y="1400"/>
                      <a:pt x="14640" y="1720"/>
                      <a:pt x="14540" y="2010"/>
                    </a:cubicBezTo>
                  </a:path>
                  <a:path w="21600" h="21600">
                    <a:moveTo>
                      <a:pt x="19110" y="2710"/>
                    </a:moveTo>
                    <a:cubicBezTo>
                      <a:pt x="19130" y="2890"/>
                      <a:pt x="19230" y="3290"/>
                      <a:pt x="19190" y="3380"/>
                    </a:cubicBezTo>
                  </a:path>
                  <a:path w="21600" h="21600">
                    <a:moveTo>
                      <a:pt x="20830" y="7660"/>
                    </a:moveTo>
                    <a:cubicBezTo>
                      <a:pt x="20660" y="8170"/>
                      <a:pt x="20430" y="8620"/>
                      <a:pt x="20110" y="8990"/>
                    </a:cubicBezTo>
                  </a:path>
                  <a:path w="21600" h="21600">
                    <a:moveTo>
                      <a:pt x="18660" y="15010"/>
                    </a:moveTo>
                    <a:cubicBezTo>
                      <a:pt x="18740" y="14200"/>
                      <a:pt x="18280" y="12200"/>
                      <a:pt x="17000" y="11450"/>
                    </a:cubicBezTo>
                  </a:path>
                  <a:path w="21600" h="21600">
                    <a:moveTo>
                      <a:pt x="14240" y="18310"/>
                    </a:moveTo>
                    <a:cubicBezTo>
                      <a:pt x="14320" y="17980"/>
                      <a:pt x="14350" y="17680"/>
                      <a:pt x="14370" y="17360"/>
                    </a:cubicBezTo>
                  </a:path>
                  <a:path w="21600" h="21600">
                    <a:moveTo>
                      <a:pt x="8220" y="19510"/>
                    </a:moveTo>
                    <a:cubicBezTo>
                      <a:pt x="8060" y="19250"/>
                      <a:pt x="7960" y="18950"/>
                      <a:pt x="7860" y="18640"/>
                    </a:cubicBezTo>
                  </a:path>
                  <a:path w="21600" h="21600">
                    <a:moveTo>
                      <a:pt x="2900" y="17640"/>
                    </a:moveTo>
                    <a:cubicBezTo>
                      <a:pt x="3090" y="17600"/>
                      <a:pt x="3280" y="17540"/>
                      <a:pt x="3460" y="17450"/>
                    </a:cubicBezTo>
                  </a:path>
                  <a:path w="21600" h="21600">
                    <a:moveTo>
                      <a:pt x="1070" y="12640"/>
                    </a:moveTo>
                    <a:cubicBezTo>
                      <a:pt x="1400" y="12900"/>
                      <a:pt x="1780" y="13130"/>
                      <a:pt x="2330" y="13040"/>
                    </a:cubicBezTo>
                  </a:path>
                </a:pathLst>
              </a:custGeom>
              <a:noFill/>
              <a:ln w="36000" cap="flat">
                <a:solidFill>
                  <a:srgbClr val="0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3802" name="Rectangle 10"/>
              <p:cNvSpPr>
                <a:spLocks noChangeArrowheads="1"/>
              </p:cNvSpPr>
              <p:nvPr/>
            </p:nvSpPr>
            <p:spPr bwMode="auto">
              <a:xfrm>
                <a:off x="986" y="2633"/>
                <a:ext cx="1144" cy="328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6336" rIns="90000" bIns="45000" anchor="ctr"/>
              <a:lstStyle>
                <a:lvl1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1pPr>
                <a:lvl2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2pPr>
                <a:lvl3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3pPr>
                <a:lvl4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4pPr>
                <a:lvl5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9pPr>
              </a:lstStyle>
              <a:p>
                <a:pPr algn="ctr"/>
                <a:r>
                  <a:rPr lang="ru-RU" altLang="ru-RU" sz="2400"/>
                  <a:t>операнд</a:t>
                </a:r>
              </a:p>
            </p:txBody>
          </p:sp>
          <p:sp>
            <p:nvSpPr>
              <p:cNvPr id="33803" name="Rectangle 11"/>
              <p:cNvSpPr>
                <a:spLocks noChangeArrowheads="1"/>
              </p:cNvSpPr>
              <p:nvPr/>
            </p:nvSpPr>
            <p:spPr bwMode="auto">
              <a:xfrm>
                <a:off x="2177" y="2690"/>
                <a:ext cx="929" cy="214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4558" rIns="90000" bIns="45000" anchor="ctr"/>
              <a:lstStyle>
                <a:lvl1pPr>
                  <a:tabLst>
                    <a:tab pos="449263" algn="l"/>
                    <a:tab pos="898525" algn="l"/>
                    <a:tab pos="1347788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1pPr>
                <a:lvl2pPr>
                  <a:tabLst>
                    <a:tab pos="449263" algn="l"/>
                    <a:tab pos="898525" algn="l"/>
                    <a:tab pos="1347788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2pPr>
                <a:lvl3pPr>
                  <a:tabLst>
                    <a:tab pos="449263" algn="l"/>
                    <a:tab pos="898525" algn="l"/>
                    <a:tab pos="1347788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3pPr>
                <a:lvl4pPr>
                  <a:tabLst>
                    <a:tab pos="449263" algn="l"/>
                    <a:tab pos="898525" algn="l"/>
                    <a:tab pos="1347788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4pPr>
                <a:lvl5pPr>
                  <a:tabLst>
                    <a:tab pos="449263" algn="l"/>
                    <a:tab pos="898525" algn="l"/>
                    <a:tab pos="1347788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49263" algn="l"/>
                    <a:tab pos="898525" algn="l"/>
                    <a:tab pos="1347788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49263" algn="l"/>
                    <a:tab pos="898525" algn="l"/>
                    <a:tab pos="1347788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49263" algn="l"/>
                    <a:tab pos="898525" algn="l"/>
                    <a:tab pos="1347788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49263" algn="l"/>
                    <a:tab pos="898525" algn="l"/>
                    <a:tab pos="1347788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9pPr>
              </a:lstStyle>
              <a:p>
                <a:pPr algn="ctr"/>
                <a:r>
                  <a:rPr lang="ru-RU" altLang="ru-RU" sz="2200"/>
                  <a:t>операция</a:t>
                </a:r>
              </a:p>
            </p:txBody>
          </p:sp>
          <p:sp>
            <p:nvSpPr>
              <p:cNvPr id="33804" name="Rectangle 12"/>
              <p:cNvSpPr>
                <a:spLocks noChangeArrowheads="1"/>
              </p:cNvSpPr>
              <p:nvPr/>
            </p:nvSpPr>
            <p:spPr bwMode="auto">
              <a:xfrm>
                <a:off x="3186" y="2611"/>
                <a:ext cx="1144" cy="328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66336" rIns="90000" bIns="45000" anchor="ctr"/>
              <a:lstStyle>
                <a:lvl1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1pPr>
                <a:lvl2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2pPr>
                <a:lvl3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3pPr>
                <a:lvl4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4pPr>
                <a:lvl5pPr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5pPr>
                <a:lvl6pPr marL="25146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6pPr>
                <a:lvl7pPr marL="29718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7pPr>
                <a:lvl8pPr marL="34290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8pPr>
                <a:lvl9pPr marL="3886200" indent="-228600" defTabSz="449263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449263" algn="l"/>
                    <a:tab pos="898525" algn="l"/>
                    <a:tab pos="1347788" algn="l"/>
                    <a:tab pos="1797050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DejaVu Sans" charset="0"/>
                  </a:defRPr>
                </a:lvl9pPr>
              </a:lstStyle>
              <a:p>
                <a:pPr algn="ctr"/>
                <a:r>
                  <a:rPr lang="ru-RU" altLang="ru-RU" sz="2400"/>
                  <a:t>операнд</a:t>
                </a:r>
              </a:p>
            </p:txBody>
          </p:sp>
        </p:grpSp>
        <p:sp>
          <p:nvSpPr>
            <p:cNvPr id="33805" name="Freeform 13"/>
            <p:cNvSpPr>
              <a:spLocks/>
            </p:cNvSpPr>
            <p:nvPr/>
          </p:nvSpPr>
          <p:spPr bwMode="auto">
            <a:xfrm>
              <a:off x="1440" y="1871"/>
              <a:ext cx="2120" cy="748"/>
            </a:xfrm>
            <a:custGeom>
              <a:avLst/>
              <a:gdLst>
                <a:gd name="T0" fmla="*/ 1450 w 9351"/>
                <a:gd name="T1" fmla="*/ 0 h 3301"/>
                <a:gd name="T2" fmla="*/ 0 w 9351"/>
                <a:gd name="T3" fmla="*/ 0 h 3301"/>
                <a:gd name="T4" fmla="*/ 0 w 9351"/>
                <a:gd name="T5" fmla="*/ 1700 h 3301"/>
                <a:gd name="T6" fmla="*/ 9350 w 9351"/>
                <a:gd name="T7" fmla="*/ 1700 h 3301"/>
                <a:gd name="T8" fmla="*/ 9350 w 9351"/>
                <a:gd name="T9" fmla="*/ 3300 h 3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51" h="3301">
                  <a:moveTo>
                    <a:pt x="1450" y="0"/>
                  </a:moveTo>
                  <a:lnTo>
                    <a:pt x="0" y="0"/>
                  </a:lnTo>
                  <a:lnTo>
                    <a:pt x="0" y="1700"/>
                  </a:lnTo>
                  <a:lnTo>
                    <a:pt x="9350" y="1700"/>
                  </a:lnTo>
                  <a:lnTo>
                    <a:pt x="9350" y="3300"/>
                  </a:lnTo>
                </a:path>
              </a:pathLst>
            </a:custGeom>
            <a:noFill/>
            <a:ln w="72000" cap="flat">
              <a:solidFill>
                <a:srgbClr val="7DA647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449263" y="5238751"/>
            <a:ext cx="9018588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253090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«Минимум из трёх» (1)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87784" y="863599"/>
            <a:ext cx="9361040" cy="6444630"/>
          </a:xfrm>
          <a:prstGeom prst="rect">
            <a:avLst/>
          </a:prstGeom>
          <a:solidFill>
            <a:schemeClr val="accent3">
              <a:lumMod val="40000"/>
              <a:lumOff val="60000"/>
              <a:alpha val="64000"/>
            </a:schemeClr>
          </a:solidFill>
          <a:ln>
            <a:noFill/>
          </a:ln>
          <a:effectLst/>
          <a:extLst/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#</a:t>
            </a:r>
            <a:r>
              <a:rPr lang="ru-RU" altLang="ru-RU" sz="2200" b="1" dirty="0" err="1">
                <a:latin typeface="Courier New" pitchFamily="49" charset="0"/>
              </a:rPr>
              <a:t>include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</a:rPr>
              <a:t>&lt;</a:t>
            </a:r>
            <a:r>
              <a:rPr lang="en-US" altLang="ru-RU" sz="2200" b="1" dirty="0" err="1" smtClean="0">
                <a:solidFill>
                  <a:srgbClr val="0070C0"/>
                </a:solidFill>
                <a:latin typeface="Courier New" pitchFamily="49" charset="0"/>
              </a:rPr>
              <a:t>stdio.h</a:t>
            </a:r>
            <a:r>
              <a:rPr lang="ru-RU" altLang="ru-RU" sz="2200" b="1" dirty="0" smtClean="0">
                <a:latin typeface="Courier New" pitchFamily="49" charset="0"/>
              </a:rPr>
              <a:t>&gt;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minimum</a:t>
            </a:r>
            <a:r>
              <a:rPr lang="ru-RU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a,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b,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c);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void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outputResult</a:t>
            </a:r>
            <a:r>
              <a:rPr lang="ru-RU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result</a:t>
            </a:r>
            <a:r>
              <a:rPr lang="ru-RU" altLang="ru-RU" sz="2200" b="1" dirty="0">
                <a:latin typeface="Courier New" pitchFamily="49" charset="0"/>
              </a:rPr>
              <a:t>);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main</a:t>
            </a:r>
            <a:r>
              <a:rPr lang="ru-RU" altLang="ru-RU" sz="2200" b="1" dirty="0">
                <a:latin typeface="Courier New" pitchFamily="49" charset="0"/>
              </a:rPr>
              <a:t>() </a:t>
            </a:r>
            <a:r>
              <a:rPr lang="ru-RU" altLang="ru-RU" sz="2200" b="1" dirty="0" smtClean="0">
                <a:latin typeface="Courier New" pitchFamily="49" charset="0"/>
              </a:rPr>
              <a:t>{  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Returns 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the minimum 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value\n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 smtClean="0">
                <a:latin typeface="Courier New" pitchFamily="49" charset="0"/>
              </a:rPr>
              <a:t>);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</a:rPr>
              <a:t>//ввод исходных данных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Enter 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three 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integers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“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</a:t>
            </a:r>
            <a:r>
              <a:rPr lang="en-US" altLang="ru-RU" sz="2200" b="1" dirty="0" smtClean="0">
                <a:latin typeface="Courier New" pitchFamily="49" charset="0"/>
              </a:rPr>
              <a:t>	</a:t>
            </a:r>
            <a:r>
              <a:rPr lang="ru-RU" altLang="ru-RU" sz="22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first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scanf</a:t>
            </a:r>
            <a:r>
              <a:rPr lang="en-US" altLang="ru-RU" sz="2200" b="1" dirty="0" smtClean="0">
                <a:latin typeface="Courier New" pitchFamily="49" charset="0"/>
              </a:rPr>
              <a:t>(“%d”,&amp;</a:t>
            </a:r>
            <a:r>
              <a:rPr lang="ru-RU" altLang="ru-RU" sz="2200" b="1" dirty="0" err="1" smtClean="0">
                <a:latin typeface="Courier New" pitchFamily="49" charset="0"/>
              </a:rPr>
              <a:t>first</a:t>
            </a:r>
            <a:r>
              <a:rPr lang="en-US" altLang="ru-RU" sz="22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second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scanf</a:t>
            </a:r>
            <a:r>
              <a:rPr lang="en-US" altLang="ru-RU" sz="2200" b="1" dirty="0">
                <a:latin typeface="Courier New" pitchFamily="49" charset="0"/>
              </a:rPr>
              <a:t>(“%d</a:t>
            </a:r>
            <a:r>
              <a:rPr lang="en-US" altLang="ru-RU" sz="2200" b="1" dirty="0" smtClean="0">
                <a:latin typeface="Courier New" pitchFamily="49" charset="0"/>
              </a:rPr>
              <a:t>”,&amp;</a:t>
            </a:r>
            <a:r>
              <a:rPr lang="ru-RU" altLang="ru-RU" sz="2200" b="1" dirty="0" err="1" smtClean="0">
                <a:latin typeface="Courier New" pitchFamily="49" charset="0"/>
              </a:rPr>
              <a:t>second</a:t>
            </a:r>
            <a:r>
              <a:rPr lang="en-US" altLang="ru-RU" sz="22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en-US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 smtClean="0">
                <a:latin typeface="Courier New" pitchFamily="49" charset="0"/>
              </a:rPr>
              <a:t>  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third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err="1">
                <a:latin typeface="Courier New" pitchFamily="49" charset="0"/>
              </a:rPr>
              <a:t>scanf</a:t>
            </a:r>
            <a:r>
              <a:rPr lang="en-US" altLang="ru-RU" sz="2200" b="1" dirty="0">
                <a:latin typeface="Courier New" pitchFamily="49" charset="0"/>
              </a:rPr>
              <a:t>(“%d</a:t>
            </a:r>
            <a:r>
              <a:rPr lang="en-US" altLang="ru-RU" sz="2200" b="1" dirty="0" smtClean="0">
                <a:latin typeface="Courier New" pitchFamily="49" charset="0"/>
              </a:rPr>
              <a:t>”,&amp;</a:t>
            </a:r>
            <a:r>
              <a:rPr lang="ru-RU" altLang="ru-RU" sz="2200" b="1" dirty="0" err="1" smtClean="0">
                <a:latin typeface="Courier New" pitchFamily="49" charset="0"/>
              </a:rPr>
              <a:t>third</a:t>
            </a:r>
            <a:r>
              <a:rPr lang="en-US" altLang="ru-RU" sz="2200" b="1" dirty="0" smtClean="0">
                <a:latin typeface="Courier New" pitchFamily="49" charset="0"/>
              </a:rPr>
              <a:t>);</a:t>
            </a:r>
            <a:endParaRPr lang="en-US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287784" y="80964"/>
            <a:ext cx="9433048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«Минимум из трёх» (2)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9750" y="1115541"/>
            <a:ext cx="9109074" cy="3564309"/>
          </a:xfrm>
          <a:prstGeom prst="rect">
            <a:avLst/>
          </a:prstGeom>
          <a:solidFill>
            <a:schemeClr val="accent3">
              <a:lumMod val="40000"/>
              <a:lumOff val="60000"/>
              <a:alpha val="53000"/>
            </a:schemeClr>
          </a:solidFill>
          <a:ln w="9525" cap="flat">
            <a:noFill/>
            <a:round/>
            <a:headEnd/>
            <a:tailEnd/>
          </a:ln>
          <a:effectLst/>
          <a:extLst/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</a:rPr>
              <a:t>//поиск минимального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minValue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latin typeface="Courier New" pitchFamily="49" charset="0"/>
              </a:rPr>
              <a:t>minValue</a:t>
            </a:r>
            <a:r>
              <a:rPr lang="ru-RU" altLang="ru-RU" sz="2200" b="1" dirty="0">
                <a:latin typeface="Courier New" pitchFamily="49" charset="0"/>
              </a:rPr>
              <a:t> = </a:t>
            </a:r>
            <a:r>
              <a:rPr lang="ru-RU" altLang="ru-RU" sz="2200" b="1" dirty="0" err="1">
                <a:latin typeface="Courier New" pitchFamily="49" charset="0"/>
              </a:rPr>
              <a:t>minimum</a:t>
            </a:r>
            <a:r>
              <a:rPr lang="ru-RU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err="1">
                <a:latin typeface="Courier New" pitchFamily="49" charset="0"/>
              </a:rPr>
              <a:t>first,second,third</a:t>
            </a:r>
            <a:r>
              <a:rPr lang="ru-RU" altLang="ru-RU" sz="2200" b="1" dirty="0">
                <a:latin typeface="Courier New" pitchFamily="49" charset="0"/>
              </a:rPr>
              <a:t>);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</a:rPr>
              <a:t>//выдача результата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	</a:t>
            </a:r>
            <a:r>
              <a:rPr lang="ru-RU" altLang="ru-RU" sz="2200" b="1" dirty="0" err="1" smtClean="0">
                <a:latin typeface="Courier New" pitchFamily="49" charset="0"/>
              </a:rPr>
              <a:t>outputResult</a:t>
            </a:r>
            <a:r>
              <a:rPr lang="ru-RU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err="1" smtClean="0">
                <a:latin typeface="Courier New" pitchFamily="49" charset="0"/>
              </a:rPr>
              <a:t>minValue</a:t>
            </a:r>
            <a:r>
              <a:rPr lang="ru-RU" altLang="ru-RU" sz="2200" b="1" dirty="0" smtClean="0">
                <a:latin typeface="Courier New" pitchFamily="49" charset="0"/>
              </a:rPr>
              <a:t>)</a:t>
            </a:r>
            <a:r>
              <a:rPr lang="en-US" altLang="ru-RU" sz="2200" b="1" dirty="0" smtClean="0">
                <a:latin typeface="Courier New" pitchFamily="49" charset="0"/>
              </a:rPr>
              <a:t>;</a:t>
            </a:r>
            <a:r>
              <a:rPr lang="ru-RU" altLang="ru-RU" sz="2200" b="1" dirty="0" smtClean="0">
                <a:latin typeface="Courier New" pitchFamily="49" charset="0"/>
              </a:rPr>
              <a:t>   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latin typeface="Courier New" pitchFamily="49" charset="0"/>
              </a:rPr>
              <a:t>return</a:t>
            </a:r>
            <a:r>
              <a:rPr lang="ru-RU" altLang="ru-RU" sz="2200" b="1" dirty="0">
                <a:latin typeface="Courier New" pitchFamily="49" charset="0"/>
              </a:rPr>
              <a:t> 0;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} 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31800" y="80964"/>
            <a:ext cx="9145016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«Минимум из трёх» (3)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431800" y="899517"/>
            <a:ext cx="9120275" cy="6408712"/>
          </a:xfrm>
          <a:prstGeom prst="rect">
            <a:avLst/>
          </a:prstGeom>
          <a:solidFill>
            <a:schemeClr val="accent3">
              <a:lumMod val="40000"/>
              <a:lumOff val="60000"/>
              <a:alpha val="58000"/>
            </a:schemeClr>
          </a:solidFill>
          <a:ln>
            <a:noFill/>
          </a:ln>
          <a:effectLst/>
          <a:extLst/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minimum</a:t>
            </a:r>
            <a:r>
              <a:rPr lang="ru-RU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err="1"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a, </a:t>
            </a:r>
            <a:r>
              <a:rPr lang="ru-RU" altLang="ru-RU" sz="2200" b="1" dirty="0" err="1"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b, </a:t>
            </a:r>
            <a:r>
              <a:rPr lang="ru-RU" altLang="ru-RU" sz="2200" b="1" dirty="0" err="1"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c</a:t>
            </a:r>
            <a:r>
              <a:rPr lang="ru-RU" altLang="ru-RU" sz="2200" b="1" dirty="0" smtClean="0">
                <a:latin typeface="Courier New" pitchFamily="49" charset="0"/>
              </a:rPr>
              <a:t>){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min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 smtClean="0">
                <a:latin typeface="Courier New" pitchFamily="49" charset="0"/>
              </a:rPr>
              <a:t>if</a:t>
            </a:r>
            <a:r>
              <a:rPr lang="ru-RU" altLang="ru-RU" sz="2200" b="1" dirty="0" smtClean="0">
                <a:latin typeface="Courier New" pitchFamily="49" charset="0"/>
              </a:rPr>
              <a:t>( </a:t>
            </a:r>
            <a:r>
              <a:rPr lang="ru-RU" altLang="ru-RU" sz="2200" b="1" dirty="0">
                <a:latin typeface="Courier New" pitchFamily="49" charset="0"/>
              </a:rPr>
              <a:t>a &lt; b </a:t>
            </a:r>
            <a:r>
              <a:rPr lang="ru-RU" altLang="ru-RU" sz="2200" b="1" dirty="0" smtClean="0">
                <a:latin typeface="Courier New" pitchFamily="49" charset="0"/>
              </a:rPr>
              <a:t>)</a:t>
            </a:r>
            <a:r>
              <a:rPr lang="en-US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  </a:t>
            </a:r>
            <a:r>
              <a:rPr lang="ru-RU" altLang="ru-RU" sz="2200" b="1" dirty="0" err="1" smtClean="0">
                <a:latin typeface="Courier New" pitchFamily="49" charset="0"/>
              </a:rPr>
              <a:t>min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= a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smtClean="0">
                <a:latin typeface="Courier New" pitchFamily="49" charset="0"/>
              </a:rPr>
              <a:t>}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 smtClean="0">
                <a:latin typeface="Courier New" pitchFamily="49" charset="0"/>
              </a:rPr>
              <a:t>else</a:t>
            </a:r>
            <a:r>
              <a:rPr lang="en-US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  </a:t>
            </a:r>
            <a:r>
              <a:rPr lang="ru-RU" altLang="ru-RU" sz="2200" b="1" dirty="0" err="1" smtClean="0">
                <a:latin typeface="Courier New" pitchFamily="49" charset="0"/>
              </a:rPr>
              <a:t>min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= b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4000"/>
              </a:lnSpc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 smtClean="0">
                <a:latin typeface="Courier New" pitchFamily="49" charset="0"/>
              </a:rPr>
              <a:t>if</a:t>
            </a:r>
            <a:r>
              <a:rPr lang="ru-RU" altLang="ru-RU" sz="2200" b="1" dirty="0" smtClean="0">
                <a:latin typeface="Courier New" pitchFamily="49" charset="0"/>
              </a:rPr>
              <a:t>( </a:t>
            </a:r>
            <a:r>
              <a:rPr lang="ru-RU" altLang="ru-RU" sz="2200" b="1" dirty="0">
                <a:latin typeface="Courier New" pitchFamily="49" charset="0"/>
              </a:rPr>
              <a:t>c &lt; </a:t>
            </a:r>
            <a:r>
              <a:rPr lang="ru-RU" altLang="ru-RU" sz="2200" b="1" dirty="0" err="1">
                <a:latin typeface="Courier New" pitchFamily="49" charset="0"/>
              </a:rPr>
              <a:t>min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</a:rPr>
              <a:t>)</a:t>
            </a:r>
            <a:r>
              <a:rPr lang="en-US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  </a:t>
            </a:r>
            <a:r>
              <a:rPr lang="ru-RU" altLang="ru-RU" sz="2200" b="1" dirty="0" err="1" smtClean="0">
                <a:latin typeface="Courier New" pitchFamily="49" charset="0"/>
              </a:rPr>
              <a:t>min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= c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smtClean="0">
                <a:latin typeface="Courier New" pitchFamily="49" charset="0"/>
              </a:rPr>
              <a:t>}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latin typeface="Courier New" pitchFamily="49" charset="0"/>
              </a:rPr>
              <a:t>return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min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 smtClean="0">
                <a:latin typeface="Courier New" pitchFamily="49" charset="0"/>
              </a:rPr>
              <a:t>}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void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outputResult</a:t>
            </a:r>
            <a:r>
              <a:rPr lang="ru-RU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result</a:t>
            </a:r>
            <a:r>
              <a:rPr lang="ru-RU" altLang="ru-RU" sz="2200" b="1" dirty="0">
                <a:latin typeface="Courier New" pitchFamily="49" charset="0"/>
              </a:rPr>
              <a:t>) </a:t>
            </a:r>
            <a:r>
              <a:rPr lang="ru-RU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latin typeface="Courier New" pitchFamily="49" charset="0"/>
              </a:rPr>
              <a:t>"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минимальное </a:t>
            </a:r>
            <a:r>
              <a:rPr lang="ru-RU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значение: 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%d\n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 smtClean="0">
                <a:latin typeface="Courier New" pitchFamily="49" charset="0"/>
              </a:rPr>
              <a:t>,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result</a:t>
            </a:r>
            <a:r>
              <a:rPr lang="en-US" altLang="ru-RU" sz="22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  </a:t>
            </a:r>
            <a:r>
              <a:rPr lang="ru-RU" altLang="ru-RU" sz="2200" b="1" dirty="0" err="1" smtClean="0">
                <a:latin typeface="Courier New" pitchFamily="49" charset="0"/>
              </a:rPr>
              <a:t>return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}</a:t>
            </a:r>
          </a:p>
          <a:p>
            <a:pPr>
              <a:lnSpc>
                <a:spcPct val="94000"/>
              </a:lnSpc>
            </a:pPr>
            <a:endParaRPr lang="ru-RU" altLang="ru-RU" sz="2200" b="1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altLang="ru-RU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CB7EB-9477-450D-AD25-C9966D7A1540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03238" y="1079500"/>
            <a:ext cx="8802688" cy="406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6329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800" b="1">
                <a:latin typeface="Courier New" pitchFamily="49" charset="0"/>
              </a:rPr>
              <a:t>int main() {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800" b="1">
                <a:latin typeface="Courier New" pitchFamily="49" charset="0"/>
              </a:rPr>
              <a:t>   //...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800" b="1">
                <a:latin typeface="Courier New" pitchFamily="49" charset="0"/>
              </a:rPr>
              <a:t>   </a:t>
            </a:r>
            <a:r>
              <a:rPr lang="ru-RU" altLang="ru-RU" sz="2800">
                <a:latin typeface="Courier New" pitchFamily="49" charset="0"/>
              </a:rPr>
              <a:t>//последовательность операторов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800">
                <a:latin typeface="Courier New" pitchFamily="49" charset="0"/>
              </a:rPr>
              <a:t>   //...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800" b="1">
                <a:latin typeface="Courier New" pitchFamily="49" charset="0"/>
              </a:rPr>
              <a:t>}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800" b="1">
                <a:latin typeface="Courier New" pitchFamily="49" charset="0"/>
              </a:rPr>
              <a:t>	 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00114" y="6605588"/>
            <a:ext cx="25685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4552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sz="2200"/>
              <a:t>Учебные примеры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122738" y="2865439"/>
            <a:ext cx="4230688" cy="3952874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76996" rIns="89991" bIns="44996" anchor="ctr" anchorCtr="1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 sz="3600" b="1"/>
              <a:t>main()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47813" y="5400676"/>
            <a:ext cx="846138" cy="790575"/>
          </a:xfrm>
          <a:prstGeom prst="rect">
            <a:avLst/>
          </a:prstGeom>
          <a:blipFill dpi="0" rotWithShape="0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59218" rIns="89991" bIns="44996" anchor="ctr" anchorCtr="1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 sz="1700" b="1"/>
              <a:t>main()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435475" y="6624638"/>
            <a:ext cx="45180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4552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sz="2200"/>
              <a:t>Реальные программные системы</a:t>
            </a: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215900" y="7380289"/>
            <a:ext cx="287338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функции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>
          <a:xfrm>
            <a:off x="368078" y="5075981"/>
            <a:ext cx="8657084" cy="2054225"/>
          </a:xfrm>
          <a:ln/>
        </p:spPr>
        <p:txBody>
          <a:bodyPr>
            <a:normAutofit fontScale="92500" lnSpcReduction="20000"/>
          </a:bodyPr>
          <a:lstStyle/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altLang="ru-RU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outputResult</a:t>
            </a:r>
            <a:endParaRPr lang="ru-RU" altLang="ru-RU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параметр с исходными данными </a:t>
            </a:r>
            <a:r>
              <a:rPr lang="ru-RU" alt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ru-RU" alt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параметра — </a:t>
            </a:r>
            <a:r>
              <a:rPr lang="ru-RU" altLang="ru-RU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Возвращать нечего — тип </a:t>
            </a:r>
            <a:r>
              <a:rPr lang="ru-RU" altLang="ru-RU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3203576" y="981076"/>
            <a:ext cx="3275013" cy="3319463"/>
            <a:chOff x="2018" y="618"/>
            <a:chExt cx="2063" cy="2091"/>
          </a:xfrm>
        </p:grpSpPr>
        <p:sp>
          <p:nvSpPr>
            <p:cNvPr id="41988" name="Rectangle 4"/>
            <p:cNvSpPr>
              <a:spLocks noChangeArrowheads="1"/>
            </p:cNvSpPr>
            <p:nvPr/>
          </p:nvSpPr>
          <p:spPr bwMode="auto">
            <a:xfrm>
              <a:off x="2018" y="828"/>
              <a:ext cx="1881" cy="1881"/>
            </a:xfrm>
            <a:prstGeom prst="rect">
              <a:avLst/>
            </a:prstGeom>
            <a:noFill/>
            <a:ln w="190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360" tIns="72140" rIns="99360" bIns="54360" anchor="ctr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 algn="ctr"/>
              <a:r>
                <a:rPr lang="ru-RU" altLang="ru-RU" dirty="0"/>
                <a:t>Выдача результата</a:t>
              </a:r>
              <a:br>
                <a:rPr lang="ru-RU" altLang="ru-RU" dirty="0"/>
              </a:br>
              <a:r>
                <a:rPr lang="ru-RU" altLang="ru-RU" sz="2400" b="1" dirty="0" err="1">
                  <a:solidFill>
                    <a:srgbClr val="000099"/>
                  </a:solidFill>
                </a:rPr>
                <a:t>outputResult</a:t>
              </a:r>
              <a:endParaRPr lang="ru-RU" altLang="ru-RU" sz="2400" b="1" dirty="0">
                <a:solidFill>
                  <a:srgbClr val="000099"/>
                </a:solidFill>
              </a:endParaRPr>
            </a:p>
          </p:txBody>
        </p:sp>
        <p:sp>
          <p:nvSpPr>
            <p:cNvPr id="41989" name="Rectangle 5"/>
            <p:cNvSpPr>
              <a:spLocks noChangeArrowheads="1"/>
            </p:cNvSpPr>
            <p:nvPr/>
          </p:nvSpPr>
          <p:spPr bwMode="auto">
            <a:xfrm>
              <a:off x="2608" y="890"/>
              <a:ext cx="691" cy="260"/>
            </a:xfrm>
            <a:prstGeom prst="rect">
              <a:avLst/>
            </a:prstGeom>
            <a:noFill/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6120" tIns="70678" rIns="96120" bIns="51120" anchor="ctr"/>
            <a:lstStyle>
              <a:lvl1pPr>
                <a:tabLst>
                  <a:tab pos="449263" algn="l"/>
                  <a:tab pos="89852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  <a:tab pos="89852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  <a:tab pos="89852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  <a:tab pos="89852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  <a:tab pos="89852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 algn="ctr"/>
              <a:r>
                <a:rPr lang="ru-RU" altLang="ru-RU" sz="2200" b="1"/>
                <a:t>result</a:t>
              </a:r>
            </a:p>
          </p:txBody>
        </p:sp>
        <p:sp>
          <p:nvSpPr>
            <p:cNvPr id="41990" name="AutoShape 6"/>
            <p:cNvSpPr>
              <a:spLocks noChangeArrowheads="1"/>
            </p:cNvSpPr>
            <p:nvPr/>
          </p:nvSpPr>
          <p:spPr bwMode="auto">
            <a:xfrm>
              <a:off x="2835" y="618"/>
              <a:ext cx="214" cy="260"/>
            </a:xfrm>
            <a:prstGeom prst="downArrow">
              <a:avLst>
                <a:gd name="adj1" fmla="val 46380"/>
                <a:gd name="adj2" fmla="val 50460"/>
              </a:avLst>
            </a:prstGeom>
            <a:solidFill>
              <a:srgbClr val="99CCFF"/>
            </a:solidFill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991" name="Text Box 7"/>
            <p:cNvSpPr txBox="1">
              <a:spLocks noChangeArrowheads="1"/>
            </p:cNvSpPr>
            <p:nvPr/>
          </p:nvSpPr>
          <p:spPr bwMode="auto">
            <a:xfrm>
              <a:off x="2551" y="1130"/>
              <a:ext cx="316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780" rIns="90000" bIns="45000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r>
                <a:rPr lang="ru-RU" altLang="ru-RU" b="1">
                  <a:solidFill>
                    <a:srgbClr val="006600"/>
                  </a:solidFill>
                </a:rPr>
                <a:t>int</a:t>
              </a:r>
            </a:p>
          </p:txBody>
        </p:sp>
        <p:sp>
          <p:nvSpPr>
            <p:cNvPr id="41992" name="Rectangle 8"/>
            <p:cNvSpPr>
              <a:spLocks noChangeArrowheads="1"/>
            </p:cNvSpPr>
            <p:nvPr/>
          </p:nvSpPr>
          <p:spPr bwMode="auto">
            <a:xfrm>
              <a:off x="3271" y="2364"/>
              <a:ext cx="509" cy="260"/>
            </a:xfrm>
            <a:prstGeom prst="rect">
              <a:avLst/>
            </a:prstGeom>
            <a:noFill/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993" name="AutoShape 9"/>
            <p:cNvSpPr>
              <a:spLocks noChangeArrowheads="1"/>
            </p:cNvSpPr>
            <p:nvPr/>
          </p:nvSpPr>
          <p:spPr bwMode="auto">
            <a:xfrm rot="16200000">
              <a:off x="3843" y="2359"/>
              <a:ext cx="214" cy="260"/>
            </a:xfrm>
            <a:prstGeom prst="downArrow">
              <a:avLst>
                <a:gd name="adj1" fmla="val 46380"/>
                <a:gd name="adj2" fmla="val 50460"/>
              </a:avLst>
            </a:prstGeom>
            <a:solidFill>
              <a:srgbClr val="99CCFF"/>
            </a:solidFill>
            <a:ln w="1260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994" name="Text Box 10"/>
            <p:cNvSpPr txBox="1">
              <a:spLocks noChangeArrowheads="1"/>
            </p:cNvSpPr>
            <p:nvPr/>
          </p:nvSpPr>
          <p:spPr bwMode="auto">
            <a:xfrm>
              <a:off x="3231" y="2120"/>
              <a:ext cx="4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62780" rIns="90000" bIns="45000"/>
            <a:lstStyle>
              <a:lvl1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r>
                <a:rPr lang="ru-RU" altLang="ru-RU" b="1">
                  <a:solidFill>
                    <a:srgbClr val="800000"/>
                  </a:solidFill>
                </a:rPr>
                <a:t>void</a:t>
              </a:r>
            </a:p>
          </p:txBody>
        </p:sp>
        <p:sp>
          <p:nvSpPr>
            <p:cNvPr id="41995" name="Line 11"/>
            <p:cNvSpPr>
              <a:spLocks noChangeShapeType="1"/>
            </p:cNvSpPr>
            <p:nvPr/>
          </p:nvSpPr>
          <p:spPr bwMode="auto">
            <a:xfrm>
              <a:off x="3878" y="2302"/>
              <a:ext cx="158" cy="385"/>
            </a:xfrm>
            <a:prstGeom prst="line">
              <a:avLst/>
            </a:prstGeom>
            <a:noFill/>
            <a:ln w="29160" cap="flat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996" name="Line 12"/>
            <p:cNvSpPr>
              <a:spLocks noChangeShapeType="1"/>
            </p:cNvSpPr>
            <p:nvPr/>
          </p:nvSpPr>
          <p:spPr bwMode="auto">
            <a:xfrm flipH="1">
              <a:off x="3865" y="2290"/>
              <a:ext cx="126" cy="362"/>
            </a:xfrm>
            <a:prstGeom prst="line">
              <a:avLst/>
            </a:prstGeom>
            <a:noFill/>
            <a:ln w="29160" cap="flat">
              <a:solidFill>
                <a:srgbClr val="99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функции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387350" y="5075981"/>
            <a:ext cx="8973441" cy="2054225"/>
          </a:xfrm>
          <a:ln/>
        </p:spPr>
        <p:txBody>
          <a:bodyPr>
            <a:normAutofit fontScale="92500" lnSpcReduction="20000"/>
          </a:bodyPr>
          <a:lstStyle/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altLang="ru-RU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ru-RU" altLang="ru-RU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 параметра с введенными данными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каждого параметра — </a:t>
            </a:r>
            <a:r>
              <a:rPr lang="ru-RU" altLang="ru-RU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ru-RU" altLang="ru-RU" b="1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Возвращать нечего — тип </a:t>
            </a:r>
            <a:r>
              <a:rPr lang="ru-RU" altLang="ru-RU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203575" y="1314451"/>
            <a:ext cx="2987675" cy="2987675"/>
          </a:xfrm>
          <a:prstGeom prst="rect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49" tIns="72132" rIns="99349" bIns="54354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 dirty="0"/>
              <a:t>Ввод исходных данных</a:t>
            </a:r>
            <a:br>
              <a:rPr lang="ru-RU" altLang="ru-RU" dirty="0"/>
            </a:br>
            <a:r>
              <a:rPr lang="ru-RU" altLang="ru-RU" sz="2400" b="1" dirty="0" err="1">
                <a:solidFill>
                  <a:srgbClr val="000099"/>
                </a:solidFill>
              </a:rPr>
              <a:t>readData</a:t>
            </a:r>
            <a:endParaRPr lang="ru-RU" altLang="ru-RU" sz="2400" b="1" dirty="0">
              <a:solidFill>
                <a:srgbClr val="000099"/>
              </a:solidFill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5192714" y="3752850"/>
            <a:ext cx="809625" cy="414338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6085" name="AutoShape 5"/>
          <p:cNvSpPr>
            <a:spLocks noChangeArrowheads="1"/>
          </p:cNvSpPr>
          <p:nvPr/>
        </p:nvSpPr>
        <p:spPr bwMode="auto">
          <a:xfrm rot="16200000">
            <a:off x="6100763" y="3744913"/>
            <a:ext cx="341313" cy="414338"/>
          </a:xfrm>
          <a:prstGeom prst="downArrow">
            <a:avLst>
              <a:gd name="adj1" fmla="val 46380"/>
              <a:gd name="adj2" fmla="val 50418"/>
            </a:avLst>
          </a:prstGeom>
          <a:solidFill>
            <a:srgbClr val="99CCFF"/>
          </a:solidFill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129214" y="3365501"/>
            <a:ext cx="720725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774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>
                <a:solidFill>
                  <a:srgbClr val="800000"/>
                </a:solidFill>
              </a:rPr>
              <a:t>void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6156326" y="3654426"/>
            <a:ext cx="252413" cy="612775"/>
          </a:xfrm>
          <a:prstGeom prst="line">
            <a:avLst/>
          </a:prstGeom>
          <a:noFill/>
          <a:ln w="29160" cap="flat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 flipH="1">
            <a:off x="6135687" y="3635376"/>
            <a:ext cx="201613" cy="576263"/>
          </a:xfrm>
          <a:prstGeom prst="line">
            <a:avLst/>
          </a:prstGeom>
          <a:noFill/>
          <a:ln w="29160" cap="flat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3348039" y="1412876"/>
            <a:ext cx="809625" cy="414338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110" tIns="72449" rIns="96110" bIns="51115" anchor="ctr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 sz="2400" b="1"/>
              <a:t>a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4284664" y="1412876"/>
            <a:ext cx="809625" cy="414338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110" tIns="72449" rIns="96110" bIns="51115" anchor="ctr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 sz="2400" b="1"/>
              <a:t>b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5238750" y="1412876"/>
            <a:ext cx="809625" cy="414338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110" tIns="72449" rIns="96110" bIns="51115" anchor="ctr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 sz="2400" b="1"/>
              <a:t>c</a:t>
            </a:r>
          </a:p>
        </p:txBody>
      </p:sp>
      <p:sp>
        <p:nvSpPr>
          <p:cNvPr id="46092" name="AutoShape 12"/>
          <p:cNvSpPr>
            <a:spLocks noChangeArrowheads="1"/>
          </p:cNvSpPr>
          <p:nvPr/>
        </p:nvSpPr>
        <p:spPr bwMode="auto">
          <a:xfrm flipV="1">
            <a:off x="3635376" y="981075"/>
            <a:ext cx="341313" cy="414338"/>
          </a:xfrm>
          <a:prstGeom prst="downArrow">
            <a:avLst>
              <a:gd name="adj1" fmla="val 46380"/>
              <a:gd name="adj2" fmla="val 50418"/>
            </a:avLst>
          </a:prstGeom>
          <a:solidFill>
            <a:srgbClr val="99CCFF"/>
          </a:solidFill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6093" name="AutoShape 13"/>
          <p:cNvSpPr>
            <a:spLocks noChangeArrowheads="1"/>
          </p:cNvSpPr>
          <p:nvPr/>
        </p:nvSpPr>
        <p:spPr bwMode="auto">
          <a:xfrm flipV="1">
            <a:off x="4518026" y="981075"/>
            <a:ext cx="341313" cy="414338"/>
          </a:xfrm>
          <a:prstGeom prst="downArrow">
            <a:avLst>
              <a:gd name="adj1" fmla="val 46380"/>
              <a:gd name="adj2" fmla="val 50418"/>
            </a:avLst>
          </a:prstGeom>
          <a:solidFill>
            <a:srgbClr val="99CCFF"/>
          </a:solidFill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6094" name="AutoShape 14"/>
          <p:cNvSpPr>
            <a:spLocks noChangeArrowheads="1"/>
          </p:cNvSpPr>
          <p:nvPr/>
        </p:nvSpPr>
        <p:spPr bwMode="auto">
          <a:xfrm flipV="1">
            <a:off x="5489576" y="981075"/>
            <a:ext cx="341313" cy="414338"/>
          </a:xfrm>
          <a:prstGeom prst="downArrow">
            <a:avLst>
              <a:gd name="adj1" fmla="val 46380"/>
              <a:gd name="adj2" fmla="val 50418"/>
            </a:avLst>
          </a:prstGeom>
          <a:solidFill>
            <a:srgbClr val="99CCFF"/>
          </a:solidFill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15900" y="7380289"/>
            <a:ext cx="287338" cy="1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3294063" y="1793875"/>
            <a:ext cx="503238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774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>
                <a:solidFill>
                  <a:srgbClr val="006600"/>
                </a:solidFill>
              </a:rPr>
              <a:t>int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211638" y="1793875"/>
            <a:ext cx="503238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774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>
                <a:solidFill>
                  <a:srgbClr val="006600"/>
                </a:solidFill>
              </a:rPr>
              <a:t>int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5165725" y="1793875"/>
            <a:ext cx="503238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774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>
                <a:solidFill>
                  <a:srgbClr val="006600"/>
                </a:solidFill>
              </a:rPr>
              <a:t>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функции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971550" y="5057776"/>
            <a:ext cx="8261350" cy="2054225"/>
          </a:xfrm>
          <a:ln/>
        </p:spPr>
        <p:txBody>
          <a:bodyPr>
            <a:normAutofit fontScale="85000" lnSpcReduction="10000"/>
          </a:bodyPr>
          <a:lstStyle/>
          <a:p>
            <a:pPr marL="431755" indent="-323816">
              <a:buClr>
                <a:srgbClr val="000080"/>
              </a:buClr>
              <a:buFont typeface="Wingdings" charset="2"/>
              <a:buChar char="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/>
              <a:t>Функция </a:t>
            </a:r>
            <a:r>
              <a:rPr lang="ru-RU" altLang="ru-RU" b="1">
                <a:solidFill>
                  <a:srgbClr val="000099"/>
                </a:solidFill>
              </a:rPr>
              <a:t>readData</a:t>
            </a:r>
          </a:p>
          <a:p>
            <a:pPr marL="431755" indent="-323816">
              <a:buClr>
                <a:srgbClr val="000080"/>
              </a:buClr>
              <a:buFont typeface="Wingdings" charset="2"/>
              <a:buChar char="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/>
              <a:t>Три параметра с введенными данными </a:t>
            </a:r>
            <a:r>
              <a:rPr lang="ru-RU" altLang="ru-RU" b="1"/>
              <a:t>a</a:t>
            </a:r>
            <a:r>
              <a:rPr lang="ru-RU" altLang="ru-RU"/>
              <a:t>, </a:t>
            </a:r>
            <a:r>
              <a:rPr lang="ru-RU" altLang="ru-RU" b="1"/>
              <a:t>b</a:t>
            </a:r>
            <a:r>
              <a:rPr lang="ru-RU" altLang="ru-RU"/>
              <a:t>, </a:t>
            </a:r>
            <a:r>
              <a:rPr lang="ru-RU" altLang="ru-RU" b="1"/>
              <a:t>c</a:t>
            </a:r>
          </a:p>
          <a:p>
            <a:pPr marL="431755" indent="-323816">
              <a:buClr>
                <a:srgbClr val="000080"/>
              </a:buClr>
              <a:buFont typeface="Wingdings" charset="2"/>
              <a:buChar char="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/>
              <a:t>Тип каждого параметра — </a:t>
            </a:r>
            <a:r>
              <a:rPr lang="ru-RU" altLang="ru-RU" b="1">
                <a:solidFill>
                  <a:srgbClr val="006600"/>
                </a:solidFill>
              </a:rPr>
              <a:t>int</a:t>
            </a:r>
          </a:p>
          <a:p>
            <a:pPr marL="431755" indent="-323816">
              <a:buClr>
                <a:srgbClr val="000080"/>
              </a:buClr>
              <a:buFont typeface="Wingdings" charset="2"/>
              <a:buChar char="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/>
              <a:t>Возвращать нечего — тип </a:t>
            </a:r>
            <a:r>
              <a:rPr lang="ru-RU" altLang="ru-RU" b="1">
                <a:solidFill>
                  <a:srgbClr val="800000"/>
                </a:solidFill>
              </a:rPr>
              <a:t>void</a:t>
            </a:r>
            <a:r>
              <a:rPr lang="ru-RU" altLang="ru-RU"/>
              <a:t> </a:t>
            </a:r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BBAB2-D226-4E13-933F-539779308E7A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203575" y="1314451"/>
            <a:ext cx="2987675" cy="2987675"/>
          </a:xfrm>
          <a:prstGeom prst="rect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49" tIns="72132" rIns="99349" bIns="54354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/>
              <a:t>Ввод исходных данных</a:t>
            </a:r>
            <a:br>
              <a:rPr lang="ru-RU" altLang="ru-RU"/>
            </a:br>
            <a:r>
              <a:rPr lang="ru-RU" altLang="ru-RU" sz="2400" b="1">
                <a:solidFill>
                  <a:srgbClr val="000099"/>
                </a:solidFill>
              </a:rPr>
              <a:t>readData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5192714" y="3752850"/>
            <a:ext cx="809625" cy="414338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 rot="16200000">
            <a:off x="6100763" y="3744913"/>
            <a:ext cx="341313" cy="414338"/>
          </a:xfrm>
          <a:prstGeom prst="downArrow">
            <a:avLst>
              <a:gd name="adj1" fmla="val 46380"/>
              <a:gd name="adj2" fmla="val 50418"/>
            </a:avLst>
          </a:prstGeom>
          <a:solidFill>
            <a:srgbClr val="99CCFF"/>
          </a:solidFill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129214" y="3365501"/>
            <a:ext cx="720725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774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>
                <a:solidFill>
                  <a:srgbClr val="800000"/>
                </a:solidFill>
              </a:rPr>
              <a:t>void</a:t>
            </a: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6156326" y="3654426"/>
            <a:ext cx="252413" cy="612775"/>
          </a:xfrm>
          <a:prstGeom prst="line">
            <a:avLst/>
          </a:prstGeom>
          <a:noFill/>
          <a:ln w="29160" cap="flat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H="1">
            <a:off x="6135687" y="3635376"/>
            <a:ext cx="201613" cy="576263"/>
          </a:xfrm>
          <a:prstGeom prst="line">
            <a:avLst/>
          </a:prstGeom>
          <a:noFill/>
          <a:ln w="29160" cap="flat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3348039" y="1412876"/>
            <a:ext cx="809625" cy="414338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110" tIns="72449" rIns="96110" bIns="51115" anchor="ctr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 sz="2400" b="1"/>
              <a:t>a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4284664" y="1412876"/>
            <a:ext cx="809625" cy="414338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110" tIns="72449" rIns="96110" bIns="51115" anchor="ctr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 sz="2400" b="1"/>
              <a:t>b</a:t>
            </a: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5238750" y="1412876"/>
            <a:ext cx="809625" cy="414338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110" tIns="72449" rIns="96110" bIns="51115" anchor="ctr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 sz="2400" b="1"/>
              <a:t>c</a:t>
            </a:r>
          </a:p>
        </p:txBody>
      </p:sp>
      <p:sp>
        <p:nvSpPr>
          <p:cNvPr id="47116" name="AutoShape 12"/>
          <p:cNvSpPr>
            <a:spLocks noChangeArrowheads="1"/>
          </p:cNvSpPr>
          <p:nvPr/>
        </p:nvSpPr>
        <p:spPr bwMode="auto">
          <a:xfrm flipV="1">
            <a:off x="3635376" y="981075"/>
            <a:ext cx="341313" cy="414338"/>
          </a:xfrm>
          <a:prstGeom prst="downArrow">
            <a:avLst>
              <a:gd name="adj1" fmla="val 46380"/>
              <a:gd name="adj2" fmla="val 50418"/>
            </a:avLst>
          </a:prstGeom>
          <a:solidFill>
            <a:srgbClr val="99CCFF"/>
          </a:solidFill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7117" name="AutoShape 13"/>
          <p:cNvSpPr>
            <a:spLocks noChangeArrowheads="1"/>
          </p:cNvSpPr>
          <p:nvPr/>
        </p:nvSpPr>
        <p:spPr bwMode="auto">
          <a:xfrm flipV="1">
            <a:off x="4518026" y="981075"/>
            <a:ext cx="341313" cy="414338"/>
          </a:xfrm>
          <a:prstGeom prst="downArrow">
            <a:avLst>
              <a:gd name="adj1" fmla="val 46380"/>
              <a:gd name="adj2" fmla="val 50418"/>
            </a:avLst>
          </a:prstGeom>
          <a:solidFill>
            <a:srgbClr val="99CCFF"/>
          </a:solidFill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7118" name="AutoShape 14"/>
          <p:cNvSpPr>
            <a:spLocks noChangeArrowheads="1"/>
          </p:cNvSpPr>
          <p:nvPr/>
        </p:nvSpPr>
        <p:spPr bwMode="auto">
          <a:xfrm flipV="1">
            <a:off x="5489576" y="981075"/>
            <a:ext cx="341313" cy="414338"/>
          </a:xfrm>
          <a:prstGeom prst="downArrow">
            <a:avLst>
              <a:gd name="adj1" fmla="val 46380"/>
              <a:gd name="adj2" fmla="val 50418"/>
            </a:avLst>
          </a:prstGeom>
          <a:solidFill>
            <a:srgbClr val="99CCFF"/>
          </a:solidFill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3294063" y="1793875"/>
            <a:ext cx="503238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774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>
                <a:solidFill>
                  <a:srgbClr val="006600"/>
                </a:solidFill>
              </a:rPr>
              <a:t>int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4211638" y="1793875"/>
            <a:ext cx="503238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774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>
                <a:solidFill>
                  <a:srgbClr val="006600"/>
                </a:solidFill>
              </a:rPr>
              <a:t>int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5165725" y="1793875"/>
            <a:ext cx="503238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774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>
                <a:solidFill>
                  <a:srgbClr val="006600"/>
                </a:solidFill>
              </a:rPr>
              <a:t>int</a:t>
            </a:r>
          </a:p>
        </p:txBody>
      </p:sp>
      <p:sp>
        <p:nvSpPr>
          <p:cNvPr id="47122" name="WordArt 18"/>
          <p:cNvSpPr>
            <a:spLocks noChangeArrowheads="1" noChangeShapeType="1" noTextEdit="1"/>
          </p:cNvSpPr>
          <p:nvPr/>
        </p:nvSpPr>
        <p:spPr bwMode="auto">
          <a:xfrm>
            <a:off x="1941513" y="774701"/>
            <a:ext cx="6034088" cy="301625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lIns="91430" tIns="45716" rIns="91430" bIns="45716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ru-RU" sz="2800">
                <a:ln w="10080" cap="flat">
                  <a:solidFill>
                    <a:srgbClr val="000000"/>
                  </a:solidFill>
                  <a:miter lim="800000"/>
                  <a:headEnd/>
                  <a:tailEnd/>
                </a:ln>
                <a:solidFill>
                  <a:srgbClr val="CC3300"/>
                </a:solidFill>
                <a:latin typeface="Thorndale"/>
              </a:rPr>
              <a:t>Неверно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936626" y="36514"/>
            <a:ext cx="8856214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выходных параметров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idx="1"/>
          </p:nvPr>
        </p:nvSpPr>
        <p:spPr>
          <a:xfrm>
            <a:off x="143768" y="1008064"/>
            <a:ext cx="9682858" cy="2533650"/>
          </a:xfrm>
          <a:ln/>
        </p:spPr>
        <p:txBody>
          <a:bodyPr>
            <a:normAutofit fontScale="85000" lnSpcReduction="20000"/>
          </a:bodyPr>
          <a:lstStyle/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  <a:tab pos="9433535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параметров, сделанные внутри функции не влияют на переданные величины во внешней программе</a:t>
            </a:r>
          </a:p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  <a:tab pos="9433535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Решение: для выходных параметров передавать адрес переменных (ссылку на переменную) в качестве параметра функции</a:t>
            </a: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087E0-D4AE-4ACE-A82B-72326872C0E3}" type="slidenum">
              <a:rPr lang="ru-RU" altLang="ru-RU"/>
              <a:pPr/>
              <a:t>23</a:t>
            </a:fld>
            <a:endParaRPr lang="ru-RU" altLang="ru-RU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606426" y="3775075"/>
          <a:ext cx="8710613" cy="2955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7" r:id="rId4" imgW="4736520" imgH="1607400" progId="">
                  <p:embed/>
                </p:oleObj>
              </mc:Choice>
              <mc:Fallback>
                <p:oleObj r:id="rId4" imgW="4736520" imgH="16074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6" y="3775075"/>
                        <a:ext cx="8710613" cy="2955926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функции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>
          <a:xfrm>
            <a:off x="431800" y="5057776"/>
            <a:ext cx="9145016" cy="2054225"/>
          </a:xfrm>
          <a:ln/>
        </p:spPr>
        <p:txBody>
          <a:bodyPr>
            <a:normAutofit fontScale="92500" lnSpcReduction="20000"/>
          </a:bodyPr>
          <a:lstStyle/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ru-RU" altLang="ru-RU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readData</a:t>
            </a:r>
            <a:endParaRPr lang="ru-RU" altLang="ru-RU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Три параметра с введенными данными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каждого параметра — </a:t>
            </a:r>
            <a:r>
              <a:rPr lang="ru-RU" altLang="ru-RU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altLang="ru-RU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Возвращать нечего — тип </a:t>
            </a:r>
            <a:r>
              <a:rPr lang="ru-RU" altLang="ru-RU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203575" y="1314451"/>
            <a:ext cx="2987675" cy="2987675"/>
          </a:xfrm>
          <a:prstGeom prst="rect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349" tIns="72132" rIns="99349" bIns="54354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/>
              <a:t>Ввод исходных данных</a:t>
            </a:r>
            <a:br>
              <a:rPr lang="ru-RU" altLang="ru-RU"/>
            </a:br>
            <a:r>
              <a:rPr lang="ru-RU" altLang="ru-RU" sz="2400" b="1">
                <a:solidFill>
                  <a:srgbClr val="000099"/>
                </a:solidFill>
              </a:rPr>
              <a:t>readData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5192714" y="3752850"/>
            <a:ext cx="809625" cy="414338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 rot="16200000">
            <a:off x="6100763" y="3744913"/>
            <a:ext cx="341313" cy="414338"/>
          </a:xfrm>
          <a:prstGeom prst="downArrow">
            <a:avLst>
              <a:gd name="adj1" fmla="val 46380"/>
              <a:gd name="adj2" fmla="val 50418"/>
            </a:avLst>
          </a:prstGeom>
          <a:solidFill>
            <a:srgbClr val="99CCFF"/>
          </a:solidFill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5129214" y="3365501"/>
            <a:ext cx="720725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774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>
                <a:solidFill>
                  <a:srgbClr val="800000"/>
                </a:solidFill>
              </a:rPr>
              <a:t>void</a:t>
            </a: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6156326" y="3654426"/>
            <a:ext cx="252413" cy="612775"/>
          </a:xfrm>
          <a:prstGeom prst="line">
            <a:avLst/>
          </a:prstGeom>
          <a:noFill/>
          <a:ln w="29160" cap="flat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 flipH="1">
            <a:off x="6135687" y="3635376"/>
            <a:ext cx="201613" cy="576263"/>
          </a:xfrm>
          <a:prstGeom prst="line">
            <a:avLst/>
          </a:prstGeom>
          <a:noFill/>
          <a:ln w="29160" cap="flat">
            <a:solidFill>
              <a:srgbClr val="99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3348039" y="1412876"/>
            <a:ext cx="809625" cy="414338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110" tIns="72449" rIns="96110" bIns="51115" anchor="ctr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 sz="2400" b="1"/>
              <a:t>a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4284664" y="1412876"/>
            <a:ext cx="809625" cy="414338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110" tIns="72449" rIns="96110" bIns="51115" anchor="ctr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 sz="2400" b="1"/>
              <a:t>b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5238750" y="1412876"/>
            <a:ext cx="809625" cy="414338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110" tIns="72449" rIns="96110" bIns="51115" anchor="ctr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 sz="2400" b="1"/>
              <a:t>c</a:t>
            </a:r>
          </a:p>
        </p:txBody>
      </p:sp>
      <p:sp>
        <p:nvSpPr>
          <p:cNvPr id="53260" name="AutoShape 12"/>
          <p:cNvSpPr>
            <a:spLocks noChangeArrowheads="1"/>
          </p:cNvSpPr>
          <p:nvPr/>
        </p:nvSpPr>
        <p:spPr bwMode="auto">
          <a:xfrm flipV="1">
            <a:off x="3635376" y="981075"/>
            <a:ext cx="341313" cy="414338"/>
          </a:xfrm>
          <a:prstGeom prst="downArrow">
            <a:avLst>
              <a:gd name="adj1" fmla="val 46380"/>
              <a:gd name="adj2" fmla="val 50418"/>
            </a:avLst>
          </a:prstGeom>
          <a:solidFill>
            <a:srgbClr val="99CCFF"/>
          </a:solidFill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3261" name="AutoShape 13"/>
          <p:cNvSpPr>
            <a:spLocks noChangeArrowheads="1"/>
          </p:cNvSpPr>
          <p:nvPr/>
        </p:nvSpPr>
        <p:spPr bwMode="auto">
          <a:xfrm flipV="1">
            <a:off x="4518026" y="981075"/>
            <a:ext cx="341313" cy="414338"/>
          </a:xfrm>
          <a:prstGeom prst="downArrow">
            <a:avLst>
              <a:gd name="adj1" fmla="val 46380"/>
              <a:gd name="adj2" fmla="val 50418"/>
            </a:avLst>
          </a:prstGeom>
          <a:solidFill>
            <a:srgbClr val="99CCFF"/>
          </a:solidFill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3262" name="AutoShape 14"/>
          <p:cNvSpPr>
            <a:spLocks noChangeArrowheads="1"/>
          </p:cNvSpPr>
          <p:nvPr/>
        </p:nvSpPr>
        <p:spPr bwMode="auto">
          <a:xfrm flipV="1">
            <a:off x="5489576" y="981075"/>
            <a:ext cx="341313" cy="414338"/>
          </a:xfrm>
          <a:prstGeom prst="downArrow">
            <a:avLst>
              <a:gd name="adj1" fmla="val 46380"/>
              <a:gd name="adj2" fmla="val 50418"/>
            </a:avLst>
          </a:prstGeom>
          <a:solidFill>
            <a:srgbClr val="99CCFF"/>
          </a:solidFill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294064" y="1793875"/>
            <a:ext cx="612775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774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>
                <a:solidFill>
                  <a:srgbClr val="006600"/>
                </a:solidFill>
              </a:rPr>
              <a:t>int*</a:t>
            </a:r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4211638" y="1793875"/>
            <a:ext cx="666750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774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>
                <a:solidFill>
                  <a:srgbClr val="006600"/>
                </a:solidFill>
              </a:rPr>
              <a:t>int*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5165725" y="1793875"/>
            <a:ext cx="647700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774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>
                <a:solidFill>
                  <a:srgbClr val="006600"/>
                </a:solidFill>
              </a:rPr>
              <a:t>int*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>
          <a:xfrm>
            <a:off x="287784" y="107429"/>
            <a:ext cx="9505056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«Минимум из трёх» (1)</a:t>
            </a: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39750" y="863599"/>
            <a:ext cx="9037066" cy="6378576"/>
          </a:xfrm>
          <a:prstGeom prst="rect">
            <a:avLst/>
          </a:prstGeom>
          <a:solidFill>
            <a:schemeClr val="accent3">
              <a:lumMod val="40000"/>
              <a:lumOff val="60000"/>
              <a:alpha val="59000"/>
            </a:schemeClr>
          </a:solidFill>
          <a:ln>
            <a:noFill/>
          </a:ln>
          <a:effectLst/>
          <a:extLst/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#</a:t>
            </a:r>
            <a:r>
              <a:rPr lang="ru-RU" altLang="ru-RU" sz="2200" b="1" dirty="0" err="1">
                <a:latin typeface="Courier New" pitchFamily="49" charset="0"/>
              </a:rPr>
              <a:t>include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</a:rPr>
              <a:t>&lt;</a:t>
            </a:r>
            <a:r>
              <a:rPr lang="en-US" altLang="ru-RU" sz="2200" b="1" dirty="0" err="1" smtClean="0">
                <a:solidFill>
                  <a:srgbClr val="0070C0"/>
                </a:solidFill>
                <a:latin typeface="Courier New" pitchFamily="49" charset="0"/>
              </a:rPr>
              <a:t>stdio.h</a:t>
            </a:r>
            <a:r>
              <a:rPr lang="ru-RU" altLang="ru-RU" sz="2200" b="1" dirty="0" smtClean="0">
                <a:latin typeface="Courier New" pitchFamily="49" charset="0"/>
              </a:rPr>
              <a:t>&gt;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minimum</a:t>
            </a:r>
            <a:r>
              <a:rPr lang="ru-RU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a,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b,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c);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void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outputResult</a:t>
            </a:r>
            <a:r>
              <a:rPr lang="ru-RU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result</a:t>
            </a:r>
            <a:r>
              <a:rPr lang="ru-RU" altLang="ru-RU" sz="2200" b="1" dirty="0">
                <a:latin typeface="Courier New" pitchFamily="49" charset="0"/>
              </a:rPr>
              <a:t>);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void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readData</a:t>
            </a:r>
            <a:r>
              <a:rPr lang="ru-RU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* a,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* b,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* c);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 err="1"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main</a:t>
            </a:r>
            <a:r>
              <a:rPr lang="ru-RU" altLang="ru-RU" sz="2200" b="1" dirty="0">
                <a:latin typeface="Courier New" pitchFamily="49" charset="0"/>
              </a:rPr>
              <a:t>() {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"Поиск </a:t>
            </a:r>
            <a:r>
              <a:rPr lang="ru-RU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минимального 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значения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\n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 smtClean="0">
                <a:latin typeface="Courier New" pitchFamily="49" charset="0"/>
              </a:rPr>
              <a:t>);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</a:rPr>
              <a:t>//ввод исходных данных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first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err="1" smtClean="0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ru-RU" altLang="ru-RU" sz="2200" b="1" dirty="0" err="1" smtClean="0">
                <a:solidFill>
                  <a:srgbClr val="0070C0"/>
                </a:solidFill>
                <a:latin typeface="Courier New" pitchFamily="49" charset="0"/>
              </a:rPr>
              <a:t>nt</a:t>
            </a:r>
            <a:r>
              <a:rPr lang="ru-RU" altLang="ru-RU" sz="2200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second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third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latin typeface="Courier New" pitchFamily="49" charset="0"/>
              </a:rPr>
              <a:t>readData</a:t>
            </a:r>
            <a:r>
              <a:rPr lang="ru-RU" altLang="ru-RU" sz="2200" b="1" dirty="0">
                <a:latin typeface="Courier New" pitchFamily="49" charset="0"/>
              </a:rPr>
              <a:t>(&amp;</a:t>
            </a:r>
            <a:r>
              <a:rPr lang="ru-RU" altLang="ru-RU" sz="2200" b="1" dirty="0" err="1">
                <a:latin typeface="Courier New" pitchFamily="49" charset="0"/>
              </a:rPr>
              <a:t>first</a:t>
            </a:r>
            <a:r>
              <a:rPr lang="ru-RU" altLang="ru-RU" sz="2200" b="1" dirty="0">
                <a:latin typeface="Courier New" pitchFamily="49" charset="0"/>
              </a:rPr>
              <a:t>, &amp;</a:t>
            </a:r>
            <a:r>
              <a:rPr lang="ru-RU" altLang="ru-RU" sz="2200" b="1" dirty="0" err="1">
                <a:latin typeface="Courier New" pitchFamily="49" charset="0"/>
              </a:rPr>
              <a:t>second</a:t>
            </a:r>
            <a:r>
              <a:rPr lang="ru-RU" altLang="ru-RU" sz="2200" b="1" dirty="0">
                <a:latin typeface="Courier New" pitchFamily="49" charset="0"/>
              </a:rPr>
              <a:t>, &amp;</a:t>
            </a:r>
            <a:r>
              <a:rPr lang="ru-RU" altLang="ru-RU" sz="2200" b="1" dirty="0" err="1">
                <a:latin typeface="Courier New" pitchFamily="49" charset="0"/>
              </a:rPr>
              <a:t>third</a:t>
            </a:r>
            <a:r>
              <a:rPr lang="ru-RU" altLang="ru-RU" sz="2200" b="1" dirty="0">
                <a:latin typeface="Courier New" pitchFamily="49" charset="0"/>
              </a:rPr>
              <a:t>); 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//…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}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539750" y="1008064"/>
            <a:ext cx="9109074" cy="2915790"/>
          </a:xfrm>
          <a:prstGeom prst="rect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>
            <a:noFill/>
          </a:ln>
          <a:effectLst/>
          <a:extLst/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void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readData</a:t>
            </a:r>
            <a:r>
              <a:rPr lang="ru-RU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* a,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* b,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* c) {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"Введите </a:t>
            </a:r>
            <a:r>
              <a:rPr lang="ru-RU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три целых числа: 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err="1" smtClean="0">
                <a:latin typeface="Courier New" pitchFamily="49" charset="0"/>
              </a:rPr>
              <a:t>scanf</a:t>
            </a:r>
            <a:r>
              <a:rPr lang="en-US" altLang="ru-RU" sz="2200" b="1" dirty="0" smtClean="0">
                <a:latin typeface="Courier New" pitchFamily="49" charset="0"/>
              </a:rPr>
              <a:t>(“%</a:t>
            </a:r>
            <a:r>
              <a:rPr lang="en-US" altLang="ru-RU" sz="2200" b="1" dirty="0" err="1" smtClean="0">
                <a:latin typeface="Courier New" pitchFamily="49" charset="0"/>
              </a:rPr>
              <a:t>d”,a</a:t>
            </a:r>
            <a:r>
              <a:rPr lang="en-US" altLang="ru-RU" sz="22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scanf</a:t>
            </a:r>
            <a:r>
              <a:rPr lang="en-US" altLang="ru-RU" sz="2200" b="1" dirty="0">
                <a:latin typeface="Courier New" pitchFamily="49" charset="0"/>
              </a:rPr>
              <a:t>(“%</a:t>
            </a:r>
            <a:r>
              <a:rPr lang="en-US" altLang="ru-RU" sz="2200" b="1" dirty="0" err="1">
                <a:latin typeface="Courier New" pitchFamily="49" charset="0"/>
              </a:rPr>
              <a:t>d</a:t>
            </a:r>
            <a:r>
              <a:rPr lang="en-US" altLang="ru-RU" sz="2200" b="1" dirty="0" err="1" smtClean="0">
                <a:latin typeface="Courier New" pitchFamily="49" charset="0"/>
              </a:rPr>
              <a:t>”,b</a:t>
            </a:r>
            <a:r>
              <a:rPr lang="en-US" altLang="ru-RU" sz="22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>
                <a:latin typeface="Courier New" pitchFamily="49" charset="0"/>
              </a:rPr>
              <a:t>scanf</a:t>
            </a:r>
            <a:r>
              <a:rPr lang="en-US" altLang="ru-RU" sz="2200" b="1" dirty="0">
                <a:latin typeface="Courier New" pitchFamily="49" charset="0"/>
              </a:rPr>
              <a:t>(“%</a:t>
            </a:r>
            <a:r>
              <a:rPr lang="en-US" altLang="ru-RU" sz="2200" b="1" dirty="0" err="1">
                <a:latin typeface="Courier New" pitchFamily="49" charset="0"/>
              </a:rPr>
              <a:t>d</a:t>
            </a:r>
            <a:r>
              <a:rPr lang="en-US" altLang="ru-RU" sz="2200" b="1" dirty="0" err="1" smtClean="0">
                <a:latin typeface="Courier New" pitchFamily="49" charset="0"/>
              </a:rPr>
              <a:t>”,c</a:t>
            </a:r>
            <a:r>
              <a:rPr lang="en-US" altLang="ru-RU" sz="2200" b="1" dirty="0" smtClean="0">
                <a:latin typeface="Courier New" pitchFamily="49" charset="0"/>
              </a:rPr>
              <a:t>);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latin typeface="Courier New" pitchFamily="49" charset="0"/>
              </a:rPr>
              <a:t>return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}</a:t>
            </a:r>
          </a:p>
        </p:txBody>
      </p:sp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342615" y="107429"/>
            <a:ext cx="9378217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«Минимум из трёх» (2)</a:t>
            </a: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2080419" y="5155405"/>
            <a:ext cx="846138" cy="431800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224758" y="5209381"/>
            <a:ext cx="701675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774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/>
              <a:t>first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080419" y="5731668"/>
            <a:ext cx="846138" cy="431800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810420" y="5785642"/>
            <a:ext cx="1116013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774" rIns="89991" bIns="44996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/>
              <a:t>second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080419" y="6307931"/>
            <a:ext cx="846138" cy="431800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1099344" y="6361907"/>
            <a:ext cx="846138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774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/>
              <a:t>third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4393407" y="4526755"/>
            <a:ext cx="846138" cy="431800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4393407" y="4958555"/>
            <a:ext cx="846138" cy="431800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4393407" y="5390356"/>
            <a:ext cx="846138" cy="431800"/>
          </a:xfrm>
          <a:prstGeom prst="rect">
            <a:avLst/>
          </a:prstGeom>
          <a:noFill/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4464844" y="4058443"/>
            <a:ext cx="11699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2774" rIns="89991" bIns="44996"/>
          <a:lstStyle>
            <a:lvl1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/>
              <a:t>стек</a:t>
            </a:r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 flipH="1">
            <a:off x="2951956" y="4742655"/>
            <a:ext cx="1820863" cy="666751"/>
          </a:xfrm>
          <a:prstGeom prst="line">
            <a:avLst/>
          </a:prstGeom>
          <a:noFill/>
          <a:ln w="12600" cap="flat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H="1">
            <a:off x="2932906" y="5191917"/>
            <a:ext cx="1947863" cy="774700"/>
          </a:xfrm>
          <a:prstGeom prst="line">
            <a:avLst/>
          </a:prstGeom>
          <a:noFill/>
          <a:ln w="12600" cap="flat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H="1">
            <a:off x="2932906" y="5642768"/>
            <a:ext cx="1928813" cy="900113"/>
          </a:xfrm>
          <a:prstGeom prst="line">
            <a:avLst/>
          </a:prstGeom>
          <a:noFill/>
          <a:ln w="12600" cap="flat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5293520" y="4561681"/>
            <a:ext cx="322263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2774" rIns="89991" bIns="44996"/>
          <a:lstStyle/>
          <a:p>
            <a:r>
              <a:rPr lang="ru-RU" altLang="ru-RU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5293519" y="5015706"/>
            <a:ext cx="336550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2774" rIns="89991" bIns="44996"/>
          <a:lstStyle/>
          <a:p>
            <a:r>
              <a:rPr lang="ru-RU" altLang="ru-RU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5312570" y="5425281"/>
            <a:ext cx="322263" cy="37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2774" rIns="89991" bIns="44996"/>
          <a:lstStyle/>
          <a:p>
            <a:r>
              <a:rPr lang="ru-RU" altLang="ru-RU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6192044" y="4436269"/>
            <a:ext cx="2033588" cy="2754313"/>
          </a:xfrm>
          <a:prstGeom prst="rect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6373019" y="4688681"/>
            <a:ext cx="1638300" cy="323850"/>
          </a:xfrm>
          <a:prstGeom prst="rect">
            <a:avLst/>
          </a:prstGeom>
          <a:noFill/>
          <a:ln w="10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6373019" y="5191917"/>
            <a:ext cx="1638300" cy="323850"/>
          </a:xfrm>
          <a:prstGeom prst="rect">
            <a:avLst/>
          </a:prstGeom>
          <a:noFill/>
          <a:ln w="10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6390482" y="5731667"/>
            <a:ext cx="1638300" cy="323850"/>
          </a:xfrm>
          <a:prstGeom prst="rect">
            <a:avLst/>
          </a:prstGeom>
          <a:noFill/>
          <a:ln w="10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6390482" y="6236493"/>
            <a:ext cx="1638300" cy="323850"/>
          </a:xfrm>
          <a:prstGeom prst="rect">
            <a:avLst/>
          </a:prstGeom>
          <a:noFill/>
          <a:ln w="10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6409533" y="4004468"/>
            <a:ext cx="13747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4552" rIns="89991" bIns="44996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sz="2200" b="1"/>
              <a:t>readData</a:t>
            </a:r>
          </a:p>
        </p:txBody>
      </p:sp>
      <p:sp>
        <p:nvSpPr>
          <p:cNvPr id="57369" name="AutoShape 25"/>
          <p:cNvSpPr>
            <a:spLocks noChangeArrowheads="1"/>
          </p:cNvSpPr>
          <p:nvPr/>
        </p:nvSpPr>
        <p:spPr bwMode="auto">
          <a:xfrm>
            <a:off x="5652294" y="4993480"/>
            <a:ext cx="431800" cy="377825"/>
          </a:xfrm>
          <a:prstGeom prst="leftRightArrow">
            <a:avLst>
              <a:gd name="adj1" fmla="val 44250"/>
              <a:gd name="adj2" fmla="val 33683"/>
            </a:avLst>
          </a:prstGeom>
          <a:solidFill>
            <a:srgbClr val="99CCFF"/>
          </a:solidFill>
          <a:ln w="126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43768" y="4787949"/>
            <a:ext cx="9468545" cy="219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9885" rIns="89991" bIns="44996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 algn="just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расчёта середины заданного отрезка на декартовой плоскости.</a:t>
            </a:r>
          </a:p>
          <a:p>
            <a:pPr marL="565150" indent="-457200" algn="just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Координаты отрезка запрашиваются у пользователя</a:t>
            </a:r>
          </a:p>
          <a:p>
            <a:pPr marL="565150" indent="-457200" algn="just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Найденное значение должно выдаваться на стандартное устройство вывода.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014537" y="860426"/>
          <a:ext cx="5510213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69" r:id="rId4" imgW="4765680" imgH="3092400" progId="">
                  <p:embed/>
                </p:oleObj>
              </mc:Choice>
              <mc:Fallback>
                <p:oleObj r:id="rId4" imgW="4765680" imgH="30924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7" y="860426"/>
                        <a:ext cx="5510213" cy="3576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298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«Середина отрезка» (1)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15901" y="1115541"/>
            <a:ext cx="9396413" cy="4241800"/>
          </a:xfrm>
          <a:prstGeom prst="rect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noFill/>
          </a:ln>
          <a:effectLst/>
          <a:extLst/>
        </p:spPr>
        <p:txBody>
          <a:bodyPr lIns="89991" tIns="63282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400" b="1" i="1" dirty="0">
                <a:solidFill>
                  <a:srgbClr val="00B050"/>
                </a:solidFill>
                <a:latin typeface="Courier New" pitchFamily="49" charset="0"/>
              </a:rPr>
              <a:t>//center.cpp</a:t>
            </a:r>
          </a:p>
          <a:p>
            <a:pPr>
              <a:lnSpc>
                <a:spcPct val="94000"/>
              </a:lnSpc>
            </a:pPr>
            <a:r>
              <a:rPr lang="ru-RU" altLang="ru-RU" sz="2400" b="1" i="1" dirty="0">
                <a:solidFill>
                  <a:srgbClr val="00B050"/>
                </a:solidFill>
                <a:latin typeface="Courier New" pitchFamily="49" charset="0"/>
              </a:rPr>
              <a:t>//расчёт середины отрезка на декартовой плоскости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#</a:t>
            </a:r>
            <a:r>
              <a:rPr lang="ru-RU" altLang="ru-RU" sz="2400" b="1" dirty="0" err="1">
                <a:latin typeface="Courier New" pitchFamily="49" charset="0"/>
              </a:rPr>
              <a:t>include</a:t>
            </a: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ru-RU" altLang="ru-RU" sz="2400" b="1" dirty="0" smtClean="0">
                <a:latin typeface="Courier New" pitchFamily="49" charset="0"/>
              </a:rPr>
              <a:t>&lt;</a:t>
            </a:r>
            <a:r>
              <a:rPr lang="en-US" altLang="ru-RU" sz="2400" b="1" dirty="0" err="1" smtClean="0">
                <a:latin typeface="Courier New" pitchFamily="49" charset="0"/>
              </a:rPr>
              <a:t>stdio.h</a:t>
            </a:r>
            <a:r>
              <a:rPr lang="ru-RU" altLang="ru-RU" sz="2400" b="1" dirty="0" smtClean="0">
                <a:latin typeface="Courier New" pitchFamily="49" charset="0"/>
              </a:rPr>
              <a:t>&gt;</a:t>
            </a: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 err="1">
                <a:latin typeface="Courier New" pitchFamily="49" charset="0"/>
              </a:rPr>
              <a:t>struct</a:t>
            </a: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ru-RU" altLang="ru-RU" sz="2400" b="1" dirty="0" err="1">
                <a:solidFill>
                  <a:srgbClr val="7030A0"/>
                </a:solidFill>
                <a:latin typeface="Courier New" pitchFamily="49" charset="0"/>
              </a:rPr>
              <a:t>Point</a:t>
            </a:r>
            <a:r>
              <a:rPr lang="ru-RU" altLang="ru-RU" sz="2400" b="1" dirty="0">
                <a:latin typeface="Courier New" pitchFamily="49" charset="0"/>
              </a:rPr>
              <a:t> {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	</a:t>
            </a:r>
            <a:r>
              <a:rPr lang="ru-RU" altLang="ru-RU" sz="2400" b="1" dirty="0" err="1">
                <a:solidFill>
                  <a:srgbClr val="0070C0"/>
                </a:solidFill>
                <a:latin typeface="Courier New" pitchFamily="49" charset="0"/>
              </a:rPr>
              <a:t>double</a:t>
            </a:r>
            <a:r>
              <a:rPr lang="ru-RU" altLang="ru-RU" sz="2400" b="1" dirty="0">
                <a:latin typeface="Courier New" pitchFamily="49" charset="0"/>
              </a:rPr>
              <a:t> x;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	</a:t>
            </a:r>
            <a:r>
              <a:rPr lang="ru-RU" altLang="ru-RU" sz="2400" b="1" dirty="0" err="1">
                <a:solidFill>
                  <a:srgbClr val="0070C0"/>
                </a:solidFill>
                <a:latin typeface="Courier New" pitchFamily="49" charset="0"/>
              </a:rPr>
              <a:t>double</a:t>
            </a:r>
            <a:r>
              <a:rPr lang="ru-RU" altLang="ru-RU" sz="2400" b="1" dirty="0">
                <a:latin typeface="Courier New" pitchFamily="49" charset="0"/>
              </a:rPr>
              <a:t> y;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};</a:t>
            </a:r>
          </a:p>
          <a:p>
            <a:pPr>
              <a:lnSpc>
                <a:spcPct val="94000"/>
              </a:lnSpc>
            </a:pP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 err="1">
                <a:solidFill>
                  <a:srgbClr val="7030A0"/>
                </a:solidFill>
                <a:latin typeface="Courier New" pitchFamily="49" charset="0"/>
              </a:rPr>
              <a:t>Point</a:t>
            </a: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ru-RU" altLang="ru-RU" sz="2400" b="1" dirty="0" err="1">
                <a:latin typeface="Courier New" pitchFamily="49" charset="0"/>
              </a:rPr>
              <a:t>sectionCenter</a:t>
            </a:r>
            <a:r>
              <a:rPr lang="ru-RU" altLang="ru-RU" sz="2400" b="1" dirty="0">
                <a:latin typeface="Courier New" pitchFamily="49" charset="0"/>
              </a:rPr>
              <a:t>(</a:t>
            </a:r>
            <a:r>
              <a:rPr lang="ru-RU" altLang="ru-RU" sz="2400" b="1" dirty="0" err="1">
                <a:solidFill>
                  <a:srgbClr val="7030A0"/>
                </a:solidFill>
                <a:latin typeface="Courier New" pitchFamily="49" charset="0"/>
              </a:rPr>
              <a:t>Point</a:t>
            </a:r>
            <a:r>
              <a:rPr lang="ru-RU" altLang="ru-RU" sz="2400" b="1" dirty="0">
                <a:latin typeface="Courier New" pitchFamily="49" charset="0"/>
              </a:rPr>
              <a:t> a, </a:t>
            </a:r>
            <a:r>
              <a:rPr lang="ru-RU" altLang="ru-RU" sz="2400" b="1" dirty="0" err="1">
                <a:solidFill>
                  <a:srgbClr val="7030A0"/>
                </a:solidFill>
                <a:latin typeface="Courier New" pitchFamily="49" charset="0"/>
              </a:rPr>
              <a:t>Point</a:t>
            </a:r>
            <a:r>
              <a:rPr lang="ru-RU" altLang="ru-RU" sz="2400" b="1" dirty="0">
                <a:latin typeface="Courier New" pitchFamily="49" charset="0"/>
              </a:rPr>
              <a:t> b);</a:t>
            </a:r>
          </a:p>
          <a:p>
            <a:pPr>
              <a:lnSpc>
                <a:spcPct val="94000"/>
              </a:lnSpc>
            </a:pPr>
            <a:endParaRPr lang="ru-RU" altLang="ru-RU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2648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«Середина отрезка» (2)</a:t>
            </a: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79387" y="1008063"/>
            <a:ext cx="9757469" cy="5652094"/>
          </a:xfrm>
          <a:prstGeom prst="rect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>
            <a:noFill/>
          </a:ln>
          <a:effectLst/>
          <a:extLst/>
        </p:spPr>
        <p:txBody>
          <a:bodyPr lIns="89991" tIns="63282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4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ru-RU" altLang="ru-RU" sz="2400" b="1" dirty="0" err="1">
                <a:latin typeface="Courier New" pitchFamily="49" charset="0"/>
              </a:rPr>
              <a:t>main</a:t>
            </a:r>
            <a:r>
              <a:rPr lang="ru-RU" altLang="ru-RU" sz="2400" b="1" dirty="0" smtClean="0">
                <a:latin typeface="Courier New" pitchFamily="49" charset="0"/>
              </a:rPr>
              <a:t>(){</a:t>
            </a: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400" b="1" dirty="0">
                <a:latin typeface="Courier New" pitchFamily="49" charset="0"/>
              </a:rPr>
              <a:t> </a:t>
            </a:r>
            <a:r>
              <a:rPr lang="en-US" altLang="ru-RU" sz="2400" b="1" dirty="0" smtClean="0">
                <a:latin typeface="Courier New" pitchFamily="49" charset="0"/>
              </a:rPr>
              <a:t> </a:t>
            </a:r>
            <a:r>
              <a:rPr lang="en-US" altLang="ru-RU" sz="2400" b="1" dirty="0" err="1" smtClean="0">
                <a:latin typeface="Courier New" pitchFamily="49" charset="0"/>
              </a:rPr>
              <a:t>printf</a:t>
            </a:r>
            <a:r>
              <a:rPr lang="en-US" altLang="ru-RU" sz="2400" b="1" dirty="0" smtClean="0">
                <a:latin typeface="Courier New" pitchFamily="49" charset="0"/>
              </a:rPr>
              <a:t>(</a:t>
            </a:r>
            <a:r>
              <a:rPr lang="ru-RU" altLang="ru-RU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Enter </a:t>
            </a:r>
            <a:r>
              <a:rPr lang="en-US" altLang="ru-RU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the coordinates of a </a:t>
            </a:r>
            <a:r>
              <a:rPr lang="en-US" altLang="ru-RU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line</a:t>
            </a:r>
            <a:r>
              <a:rPr lang="ru-RU" altLang="ru-RU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“</a:t>
            </a:r>
            <a:r>
              <a:rPr lang="en-US" altLang="ru-RU" sz="2400" b="1" dirty="0" smtClean="0">
                <a:latin typeface="Courier New" pitchFamily="49" charset="0"/>
              </a:rPr>
              <a:t>)</a:t>
            </a:r>
            <a:r>
              <a:rPr lang="ru-RU" altLang="ru-RU" sz="2400" b="1" dirty="0" smtClean="0">
                <a:latin typeface="Courier New" pitchFamily="49" charset="0"/>
              </a:rPr>
              <a:t>;</a:t>
            </a: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400" b="1" dirty="0" smtClean="0">
                <a:latin typeface="Courier New" pitchFamily="49" charset="0"/>
              </a:rPr>
              <a:t>  </a:t>
            </a:r>
            <a:r>
              <a:rPr lang="ru-RU" altLang="ru-RU" sz="2400" b="1" dirty="0" err="1" smtClean="0">
                <a:solidFill>
                  <a:srgbClr val="7030A0"/>
                </a:solidFill>
                <a:latin typeface="Courier New" pitchFamily="49" charset="0"/>
              </a:rPr>
              <a:t>Point</a:t>
            </a:r>
            <a:r>
              <a:rPr lang="ru-RU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b="1" dirty="0" err="1">
                <a:latin typeface="Courier New" pitchFamily="49" charset="0"/>
              </a:rPr>
              <a:t>first</a:t>
            </a:r>
            <a:r>
              <a:rPr lang="ru-RU" altLang="ru-RU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en-US" altLang="ru-RU" sz="2400" b="1" dirty="0" smtClean="0">
                <a:latin typeface="Courier New" pitchFamily="49" charset="0"/>
              </a:rPr>
              <a:t>  </a:t>
            </a:r>
            <a:r>
              <a:rPr lang="en-US" altLang="ru-RU" sz="2400" b="1" dirty="0" err="1" smtClean="0">
                <a:latin typeface="Courier New" pitchFamily="49" charset="0"/>
              </a:rPr>
              <a:t>scanf</a:t>
            </a:r>
            <a:r>
              <a:rPr lang="en-US" altLang="ru-RU" sz="2400" b="1" dirty="0" smtClean="0">
                <a:latin typeface="Courier New" pitchFamily="49" charset="0"/>
              </a:rPr>
              <a:t>(“%f”,&amp;( </a:t>
            </a:r>
            <a:r>
              <a:rPr lang="ru-RU" altLang="ru-RU" sz="2400" b="1" dirty="0" err="1" smtClean="0">
                <a:latin typeface="Courier New" pitchFamily="49" charset="0"/>
              </a:rPr>
              <a:t>first.x</a:t>
            </a:r>
            <a:r>
              <a:rPr lang="en-US" altLang="ru-RU" sz="2400" b="1" dirty="0" smtClean="0">
                <a:latin typeface="Courier New" pitchFamily="49" charset="0"/>
              </a:rPr>
              <a:t> ) );</a:t>
            </a:r>
            <a:endParaRPr lang="en-US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400" b="1" dirty="0" smtClean="0">
                <a:latin typeface="Courier New" pitchFamily="49" charset="0"/>
              </a:rPr>
              <a:t>  </a:t>
            </a:r>
            <a:r>
              <a:rPr lang="en-US" altLang="ru-RU" sz="2400" b="1" dirty="0" err="1" smtClean="0">
                <a:latin typeface="Courier New" pitchFamily="49" charset="0"/>
              </a:rPr>
              <a:t>scanf</a:t>
            </a:r>
            <a:r>
              <a:rPr lang="en-US" altLang="ru-RU" sz="2400" b="1" dirty="0">
                <a:latin typeface="Courier New" pitchFamily="49" charset="0"/>
              </a:rPr>
              <a:t>(“%f</a:t>
            </a:r>
            <a:r>
              <a:rPr lang="en-US" altLang="ru-RU" sz="2400" b="1" dirty="0" smtClean="0">
                <a:latin typeface="Courier New" pitchFamily="49" charset="0"/>
              </a:rPr>
              <a:t>”,&amp;( </a:t>
            </a:r>
            <a:r>
              <a:rPr lang="ru-RU" altLang="ru-RU" sz="2400" b="1" dirty="0" err="1" smtClean="0">
                <a:latin typeface="Courier New" pitchFamily="49" charset="0"/>
              </a:rPr>
              <a:t>first.y</a:t>
            </a:r>
            <a:r>
              <a:rPr lang="en-US" altLang="ru-RU" sz="2400" b="1" dirty="0" smtClean="0">
                <a:latin typeface="Courier New" pitchFamily="49" charset="0"/>
              </a:rPr>
              <a:t> </a:t>
            </a:r>
            <a:r>
              <a:rPr lang="en-US" altLang="ru-RU" sz="2400" b="1" dirty="0">
                <a:latin typeface="Courier New" pitchFamily="49" charset="0"/>
              </a:rPr>
              <a:t>) );</a:t>
            </a:r>
          </a:p>
          <a:p>
            <a:pPr>
              <a:lnSpc>
                <a:spcPct val="94000"/>
              </a:lnSpc>
            </a:pP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400" b="1" dirty="0">
                <a:latin typeface="Courier New" pitchFamily="49" charset="0"/>
              </a:rPr>
              <a:t> </a:t>
            </a:r>
            <a:r>
              <a:rPr lang="en-US" altLang="ru-RU" sz="2400" b="1" dirty="0" smtClean="0">
                <a:latin typeface="Courier New" pitchFamily="49" charset="0"/>
              </a:rPr>
              <a:t> </a:t>
            </a:r>
            <a:r>
              <a:rPr lang="en-US" altLang="ru-RU" sz="2400" b="1" dirty="0" err="1" smtClean="0">
                <a:latin typeface="Courier New" pitchFamily="49" charset="0"/>
              </a:rPr>
              <a:t>printf</a:t>
            </a:r>
            <a:r>
              <a:rPr lang="en-US" altLang="ru-RU" sz="2400" b="1" dirty="0" smtClean="0">
                <a:latin typeface="Courier New" pitchFamily="49" charset="0"/>
              </a:rPr>
              <a:t>(</a:t>
            </a:r>
            <a:r>
              <a:rPr lang="ru-RU" altLang="ru-RU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Enter </a:t>
            </a:r>
            <a:r>
              <a:rPr lang="en-US" altLang="ru-RU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the coordinates of the cut end </a:t>
            </a:r>
            <a:r>
              <a:rPr lang="ru-RU" altLang="ru-RU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“</a:t>
            </a:r>
            <a:r>
              <a:rPr lang="en-US" altLang="ru-RU" sz="2400" b="1" dirty="0" smtClean="0">
                <a:latin typeface="Courier New" pitchFamily="49" charset="0"/>
              </a:rPr>
              <a:t>)</a:t>
            </a:r>
            <a:r>
              <a:rPr lang="ru-RU" altLang="ru-RU" sz="2400" b="1" dirty="0" smtClean="0">
                <a:latin typeface="Courier New" pitchFamily="49" charset="0"/>
              </a:rPr>
              <a:t>;</a:t>
            </a: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</a:t>
            </a:r>
            <a:r>
              <a:rPr lang="ru-RU" altLang="ru-RU" sz="2400" b="1" dirty="0" err="1" smtClean="0">
                <a:solidFill>
                  <a:srgbClr val="7030A0"/>
                </a:solidFill>
                <a:latin typeface="Courier New" pitchFamily="49" charset="0"/>
              </a:rPr>
              <a:t>Point</a:t>
            </a:r>
            <a:r>
              <a:rPr lang="ru-RU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b="1" dirty="0" err="1">
                <a:latin typeface="Courier New" pitchFamily="49" charset="0"/>
              </a:rPr>
              <a:t>second</a:t>
            </a:r>
            <a:r>
              <a:rPr lang="ru-RU" altLang="ru-RU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en-US" altLang="ru-RU" sz="2400" b="1" dirty="0" smtClean="0">
                <a:latin typeface="Courier New" pitchFamily="49" charset="0"/>
              </a:rPr>
              <a:t>  </a:t>
            </a:r>
            <a:r>
              <a:rPr lang="en-US" altLang="ru-RU" sz="2400" b="1" dirty="0" err="1" smtClean="0">
                <a:latin typeface="Courier New" pitchFamily="49" charset="0"/>
              </a:rPr>
              <a:t>scanf</a:t>
            </a:r>
            <a:r>
              <a:rPr lang="en-US" altLang="ru-RU" sz="2400" b="1" dirty="0">
                <a:latin typeface="Courier New" pitchFamily="49" charset="0"/>
              </a:rPr>
              <a:t>(“%f</a:t>
            </a:r>
            <a:r>
              <a:rPr lang="en-US" altLang="ru-RU" sz="2400" b="1" dirty="0" smtClean="0">
                <a:latin typeface="Courier New" pitchFamily="49" charset="0"/>
              </a:rPr>
              <a:t>”,&amp;( </a:t>
            </a:r>
            <a:r>
              <a:rPr lang="ru-RU" altLang="ru-RU" sz="2400" b="1" dirty="0" err="1" smtClean="0">
                <a:latin typeface="Courier New" pitchFamily="49" charset="0"/>
              </a:rPr>
              <a:t>second.x</a:t>
            </a:r>
            <a:r>
              <a:rPr lang="en-US" altLang="ru-RU" sz="2400" b="1" dirty="0" smtClean="0">
                <a:latin typeface="Courier New" pitchFamily="49" charset="0"/>
              </a:rPr>
              <a:t> </a:t>
            </a:r>
            <a:r>
              <a:rPr lang="en-US" altLang="ru-RU" sz="2400" b="1" dirty="0">
                <a:latin typeface="Courier New" pitchFamily="49" charset="0"/>
              </a:rPr>
              <a:t>) );</a:t>
            </a:r>
          </a:p>
          <a:p>
            <a:pPr>
              <a:lnSpc>
                <a:spcPct val="94000"/>
              </a:lnSpc>
            </a:pPr>
            <a:r>
              <a:rPr lang="en-US" altLang="ru-RU" sz="2400" b="1" dirty="0" smtClean="0">
                <a:latin typeface="Courier New" pitchFamily="49" charset="0"/>
              </a:rPr>
              <a:t>  </a:t>
            </a:r>
            <a:r>
              <a:rPr lang="en-US" altLang="ru-RU" sz="2400" b="1" dirty="0" err="1" smtClean="0">
                <a:latin typeface="Courier New" pitchFamily="49" charset="0"/>
              </a:rPr>
              <a:t>scanf</a:t>
            </a:r>
            <a:r>
              <a:rPr lang="en-US" altLang="ru-RU" sz="2400" b="1" dirty="0">
                <a:latin typeface="Courier New" pitchFamily="49" charset="0"/>
              </a:rPr>
              <a:t>(“%f</a:t>
            </a:r>
            <a:r>
              <a:rPr lang="en-US" altLang="ru-RU" sz="2400" b="1" dirty="0" smtClean="0">
                <a:latin typeface="Courier New" pitchFamily="49" charset="0"/>
              </a:rPr>
              <a:t>”,&amp;( </a:t>
            </a:r>
            <a:r>
              <a:rPr lang="ru-RU" altLang="ru-RU" sz="2400" b="1" dirty="0" err="1" smtClean="0">
                <a:latin typeface="Courier New" pitchFamily="49" charset="0"/>
              </a:rPr>
              <a:t>second.y</a:t>
            </a:r>
            <a:r>
              <a:rPr lang="en-US" altLang="ru-RU" sz="2400" b="1" dirty="0" smtClean="0">
                <a:latin typeface="Courier New" pitchFamily="49" charset="0"/>
              </a:rPr>
              <a:t> </a:t>
            </a:r>
            <a:r>
              <a:rPr lang="en-US" altLang="ru-RU" sz="2400" b="1" dirty="0">
                <a:latin typeface="Courier New" pitchFamily="49" charset="0"/>
              </a:rPr>
              <a:t>) );</a:t>
            </a:r>
          </a:p>
          <a:p>
            <a:pPr>
              <a:lnSpc>
                <a:spcPct val="94000"/>
              </a:lnSpc>
            </a:pP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</a:t>
            </a:r>
            <a:r>
              <a:rPr lang="ru-RU" altLang="ru-RU" sz="2400" b="1" dirty="0" err="1" smtClean="0">
                <a:solidFill>
                  <a:srgbClr val="7030A0"/>
                </a:solidFill>
                <a:latin typeface="Courier New" pitchFamily="49" charset="0"/>
              </a:rPr>
              <a:t>Point</a:t>
            </a:r>
            <a:r>
              <a:rPr lang="ru-RU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b="1" dirty="0" err="1">
                <a:latin typeface="Courier New" pitchFamily="49" charset="0"/>
              </a:rPr>
              <a:t>center</a:t>
            </a:r>
            <a:r>
              <a:rPr lang="ru-RU" altLang="ru-RU" sz="2400" b="1" dirty="0">
                <a:latin typeface="Courier New" pitchFamily="49" charset="0"/>
              </a:rPr>
              <a:t> = </a:t>
            </a:r>
            <a:r>
              <a:rPr lang="ru-RU" altLang="ru-RU" sz="2400" b="1" dirty="0" err="1">
                <a:latin typeface="Courier New" pitchFamily="49" charset="0"/>
              </a:rPr>
              <a:t>sectionCenter</a:t>
            </a:r>
            <a:r>
              <a:rPr lang="ru-RU" altLang="ru-RU" sz="2400" b="1" dirty="0">
                <a:latin typeface="Courier New" pitchFamily="49" charset="0"/>
              </a:rPr>
              <a:t>(</a:t>
            </a:r>
            <a:r>
              <a:rPr lang="ru-RU" altLang="ru-RU" sz="2400" b="1" dirty="0" err="1">
                <a:latin typeface="Courier New" pitchFamily="49" charset="0"/>
              </a:rPr>
              <a:t>first,second</a:t>
            </a:r>
            <a:r>
              <a:rPr lang="ru-RU" altLang="ru-RU" sz="2400" b="1" dirty="0">
                <a:latin typeface="Courier New" pitchFamily="49" charset="0"/>
              </a:rPr>
              <a:t>);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en-US" altLang="ru-RU" sz="2400" b="1" dirty="0" smtClean="0">
                <a:latin typeface="Courier New" pitchFamily="49" charset="0"/>
              </a:rPr>
              <a:t>	</a:t>
            </a:r>
            <a:r>
              <a:rPr lang="en-US" altLang="ru-RU" sz="2400" b="1" dirty="0" err="1" smtClean="0">
                <a:latin typeface="Courier New" pitchFamily="49" charset="0"/>
              </a:rPr>
              <a:t>printf</a:t>
            </a:r>
            <a:r>
              <a:rPr lang="en-US" altLang="ru-RU" sz="2400" b="1" dirty="0" smtClean="0">
                <a:latin typeface="Courier New" pitchFamily="49" charset="0"/>
              </a:rPr>
              <a:t>(</a:t>
            </a:r>
            <a:r>
              <a:rPr lang="ru-RU" altLang="ru-RU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The </a:t>
            </a:r>
            <a:r>
              <a:rPr lang="en-US" altLang="ru-RU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coordinates of the </a:t>
            </a:r>
            <a:r>
              <a:rPr lang="en-US" altLang="ru-RU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center</a:t>
            </a:r>
            <a:r>
              <a:rPr lang="ru-RU" altLang="ru-RU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</a:t>
            </a:r>
            <a:r>
              <a:rPr lang="en-US" altLang="ru-RU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%f %f\n</a:t>
            </a:r>
            <a:r>
              <a:rPr lang="ru-RU" altLang="ru-RU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4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,</a:t>
            </a:r>
            <a:endParaRPr lang="ru-RU" altLang="ru-RU" sz="2400" b="1" dirty="0">
              <a:solidFill>
                <a:schemeClr val="accent6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 	   </a:t>
            </a:r>
            <a:r>
              <a:rPr lang="en-US" altLang="ru-RU" sz="2400" b="1" dirty="0" smtClean="0">
                <a:latin typeface="Courier New" pitchFamily="49" charset="0"/>
              </a:rPr>
              <a:t>									</a:t>
            </a:r>
            <a:r>
              <a:rPr lang="ru-RU" altLang="ru-RU" sz="2400" b="1" dirty="0" err="1" smtClean="0">
                <a:latin typeface="Courier New" pitchFamily="49" charset="0"/>
              </a:rPr>
              <a:t>center.x</a:t>
            </a:r>
            <a:r>
              <a:rPr lang="en-US" altLang="ru-RU" sz="2400" b="1" dirty="0" smtClean="0">
                <a:latin typeface="Courier New" pitchFamily="49" charset="0"/>
              </a:rPr>
              <a:t>,</a:t>
            </a:r>
            <a:r>
              <a:rPr lang="en-US" altLang="ru-RU" sz="2400" b="1" dirty="0"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latin typeface="Courier New" pitchFamily="49" charset="0"/>
              </a:rPr>
              <a:t>center.y</a:t>
            </a:r>
            <a:r>
              <a:rPr lang="en-US" altLang="ru-RU" sz="2400" b="1" dirty="0">
                <a:latin typeface="Courier New" pitchFamily="49" charset="0"/>
              </a:rPr>
              <a:t> </a:t>
            </a:r>
            <a:r>
              <a:rPr lang="en-US" altLang="ru-RU" sz="2400" b="1" dirty="0" smtClean="0">
                <a:latin typeface="Courier New" pitchFamily="49" charset="0"/>
              </a:rPr>
              <a:t>)</a:t>
            </a:r>
            <a:r>
              <a:rPr lang="ru-RU" altLang="ru-RU" sz="2400" b="1" dirty="0" smtClean="0">
                <a:latin typeface="Courier New" pitchFamily="49" charset="0"/>
              </a:rPr>
              <a:t>;</a:t>
            </a: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</a:t>
            </a:r>
            <a:r>
              <a:rPr lang="ru-RU" altLang="ru-RU" sz="2400" b="1" dirty="0" err="1" smtClean="0">
                <a:latin typeface="Courier New" pitchFamily="49" charset="0"/>
              </a:rPr>
              <a:t>return</a:t>
            </a:r>
            <a:r>
              <a:rPr lang="ru-RU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b="1" dirty="0">
                <a:latin typeface="Courier New" pitchFamily="49" charset="0"/>
              </a:rPr>
              <a:t>0;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324845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Реальные программные системы</a:t>
            </a:r>
          </a:p>
        </p:txBody>
      </p:sp>
      <p:sp>
        <p:nvSpPr>
          <p:cNvPr id="44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5C2CD-9C73-4DEC-98F0-A006E6B78C59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2447925" y="1422401"/>
            <a:ext cx="846138" cy="790575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59218" rIns="89991" bIns="44996" anchor="ctr" anchorCtr="1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 sz="1700" b="1" dirty="0" err="1"/>
              <a:t>main</a:t>
            </a:r>
            <a:r>
              <a:rPr lang="ru-RU" altLang="ru-RU" sz="1700" b="1" dirty="0"/>
              <a:t>()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050" y="3149602"/>
            <a:ext cx="8461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3617914"/>
            <a:ext cx="8461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2393951"/>
            <a:ext cx="8461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688" y="3025776"/>
            <a:ext cx="8461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625976"/>
            <a:ext cx="8461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1925639"/>
            <a:ext cx="8461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176714"/>
            <a:ext cx="8461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879976"/>
            <a:ext cx="8461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1871664"/>
            <a:ext cx="8461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4697414"/>
            <a:ext cx="846138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57" name="Line 13"/>
          <p:cNvSpPr>
            <a:spLocks noChangeShapeType="1"/>
          </p:cNvSpPr>
          <p:nvPr/>
        </p:nvSpPr>
        <p:spPr bwMode="auto">
          <a:xfrm flipH="1">
            <a:off x="2643187" y="2141539"/>
            <a:ext cx="201613" cy="1044574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>
            <a:off x="3203575" y="1998664"/>
            <a:ext cx="1260475" cy="5937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 flipH="1">
            <a:off x="2446338" y="3870326"/>
            <a:ext cx="128588" cy="8096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 flipV="1">
            <a:off x="2735264" y="4318000"/>
            <a:ext cx="720725" cy="6159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auto">
          <a:xfrm>
            <a:off x="2952751" y="3654426"/>
            <a:ext cx="341313" cy="2159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62" name="Line 18"/>
          <p:cNvSpPr>
            <a:spLocks noChangeShapeType="1"/>
          </p:cNvSpPr>
          <p:nvPr/>
        </p:nvSpPr>
        <p:spPr bwMode="auto">
          <a:xfrm>
            <a:off x="3941763" y="4122738"/>
            <a:ext cx="774700" cy="8826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4841875" y="3114676"/>
            <a:ext cx="90488" cy="183673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auto">
          <a:xfrm flipV="1">
            <a:off x="3905250" y="2428876"/>
            <a:ext cx="3563938" cy="14065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auto">
          <a:xfrm>
            <a:off x="6408737" y="2573339"/>
            <a:ext cx="252413" cy="5397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66" name="Line 22"/>
          <p:cNvSpPr>
            <a:spLocks noChangeShapeType="1"/>
          </p:cNvSpPr>
          <p:nvPr/>
        </p:nvSpPr>
        <p:spPr bwMode="auto">
          <a:xfrm flipH="1">
            <a:off x="6551612" y="3689350"/>
            <a:ext cx="182563" cy="10795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V="1">
            <a:off x="6965951" y="4786313"/>
            <a:ext cx="557213" cy="29051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H="1" flipV="1">
            <a:off x="7037387" y="3705226"/>
            <a:ext cx="506413" cy="6159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pic>
        <p:nvPicPr>
          <p:cNvPr id="6169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4" y="5957889"/>
            <a:ext cx="8858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70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5957889"/>
            <a:ext cx="8858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71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4" y="5957889"/>
            <a:ext cx="8858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72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64" y="5957889"/>
            <a:ext cx="8858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73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64" y="5957889"/>
            <a:ext cx="8858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74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50" y="5957889"/>
            <a:ext cx="8858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75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914" y="5957889"/>
            <a:ext cx="8858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76" name="Line 32"/>
          <p:cNvSpPr>
            <a:spLocks noChangeShapeType="1"/>
          </p:cNvSpPr>
          <p:nvPr/>
        </p:nvSpPr>
        <p:spPr bwMode="auto">
          <a:xfrm flipH="1">
            <a:off x="3074988" y="4338638"/>
            <a:ext cx="615950" cy="17287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77" name="Line 33"/>
          <p:cNvSpPr>
            <a:spLocks noChangeShapeType="1"/>
          </p:cNvSpPr>
          <p:nvPr/>
        </p:nvSpPr>
        <p:spPr bwMode="auto">
          <a:xfrm>
            <a:off x="3708400" y="4392613"/>
            <a:ext cx="179388" cy="163830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78" name="Line 34"/>
          <p:cNvSpPr>
            <a:spLocks noChangeShapeType="1"/>
          </p:cNvSpPr>
          <p:nvPr/>
        </p:nvSpPr>
        <p:spPr bwMode="auto">
          <a:xfrm>
            <a:off x="2447925" y="5327651"/>
            <a:ext cx="377825" cy="68421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79" name="Line 35"/>
          <p:cNvSpPr>
            <a:spLocks noChangeShapeType="1"/>
          </p:cNvSpPr>
          <p:nvPr/>
        </p:nvSpPr>
        <p:spPr bwMode="auto">
          <a:xfrm flipH="1">
            <a:off x="4876800" y="5634038"/>
            <a:ext cx="57150" cy="3778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80" name="Line 36"/>
          <p:cNvSpPr>
            <a:spLocks noChangeShapeType="1"/>
          </p:cNvSpPr>
          <p:nvPr/>
        </p:nvSpPr>
        <p:spPr bwMode="auto">
          <a:xfrm flipH="1">
            <a:off x="1997075" y="5327651"/>
            <a:ext cx="273050" cy="7207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auto">
          <a:xfrm>
            <a:off x="5238750" y="5418139"/>
            <a:ext cx="1457325" cy="7207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82" name="Line 38"/>
          <p:cNvSpPr>
            <a:spLocks noChangeShapeType="1"/>
          </p:cNvSpPr>
          <p:nvPr/>
        </p:nvSpPr>
        <p:spPr bwMode="auto">
          <a:xfrm>
            <a:off x="7974014" y="2609851"/>
            <a:ext cx="809625" cy="3402012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83" name="Line 39"/>
          <p:cNvSpPr>
            <a:spLocks noChangeShapeType="1"/>
          </p:cNvSpPr>
          <p:nvPr/>
        </p:nvSpPr>
        <p:spPr bwMode="auto">
          <a:xfrm>
            <a:off x="7812089" y="4841875"/>
            <a:ext cx="53975" cy="11874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auto">
          <a:xfrm>
            <a:off x="6732588" y="5418137"/>
            <a:ext cx="179388" cy="666751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«Середина отрезка» (3)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60278" y="1115541"/>
            <a:ext cx="9396413" cy="2736304"/>
          </a:xfrm>
          <a:prstGeom prst="rect">
            <a:avLst/>
          </a:prstGeom>
          <a:solidFill>
            <a:schemeClr val="accent3">
              <a:lumMod val="40000"/>
              <a:lumOff val="60000"/>
              <a:alpha val="55000"/>
            </a:schemeClr>
          </a:solidFill>
          <a:ln>
            <a:noFill/>
          </a:ln>
          <a:effectLst/>
          <a:extLst/>
        </p:spPr>
        <p:txBody>
          <a:bodyPr lIns="89991" tIns="66329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400" b="1" dirty="0" err="1">
                <a:latin typeface="Courier New" pitchFamily="49" charset="0"/>
              </a:rPr>
              <a:t>Point</a:t>
            </a: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ru-RU" altLang="ru-RU" sz="2400" b="1" dirty="0" err="1">
                <a:latin typeface="Courier New" pitchFamily="49" charset="0"/>
              </a:rPr>
              <a:t>sectionCenter</a:t>
            </a:r>
            <a:r>
              <a:rPr lang="ru-RU" altLang="ru-RU" sz="2400" b="1" dirty="0">
                <a:latin typeface="Courier New" pitchFamily="49" charset="0"/>
              </a:rPr>
              <a:t>(</a:t>
            </a:r>
            <a:r>
              <a:rPr lang="ru-RU" altLang="ru-RU" sz="2400" b="1" dirty="0" err="1">
                <a:solidFill>
                  <a:srgbClr val="7030A0"/>
                </a:solidFill>
                <a:latin typeface="Courier New" pitchFamily="49" charset="0"/>
              </a:rPr>
              <a:t>Point</a:t>
            </a:r>
            <a:r>
              <a:rPr lang="ru-RU" altLang="ru-RU" sz="2400" b="1" dirty="0">
                <a:latin typeface="Courier New" pitchFamily="49" charset="0"/>
              </a:rPr>
              <a:t> a, </a:t>
            </a:r>
            <a:r>
              <a:rPr lang="ru-RU" altLang="ru-RU" sz="2400" b="1" dirty="0" err="1">
                <a:solidFill>
                  <a:srgbClr val="7030A0"/>
                </a:solidFill>
                <a:latin typeface="Courier New" pitchFamily="49" charset="0"/>
              </a:rPr>
              <a:t>Point</a:t>
            </a:r>
            <a:r>
              <a:rPr lang="ru-RU" altLang="ru-RU" sz="2400" b="1" dirty="0">
                <a:latin typeface="Courier New" pitchFamily="49" charset="0"/>
              </a:rPr>
              <a:t> b)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 </a:t>
            </a:r>
            <a:r>
              <a:rPr lang="ru-RU" altLang="ru-RU" sz="2400" b="1" dirty="0" err="1" smtClean="0">
                <a:solidFill>
                  <a:srgbClr val="7030A0"/>
                </a:solidFill>
                <a:latin typeface="Courier New" pitchFamily="49" charset="0"/>
              </a:rPr>
              <a:t>Point</a:t>
            </a:r>
            <a:r>
              <a:rPr lang="ru-RU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b="1" dirty="0" err="1">
                <a:latin typeface="Courier New" pitchFamily="49" charset="0"/>
              </a:rPr>
              <a:t>center</a:t>
            </a:r>
            <a:r>
              <a:rPr lang="ru-RU" altLang="ru-RU" sz="2400" b="1" dirty="0">
                <a:latin typeface="Courier New" pitchFamily="49" charset="0"/>
              </a:rPr>
              <a:t>;	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 </a:t>
            </a:r>
            <a:r>
              <a:rPr lang="ru-RU" altLang="ru-RU" sz="2400" b="1" dirty="0" err="1" smtClean="0">
                <a:latin typeface="Courier New" pitchFamily="49" charset="0"/>
              </a:rPr>
              <a:t>center.x</a:t>
            </a:r>
            <a:r>
              <a:rPr lang="ru-RU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b="1" dirty="0">
                <a:latin typeface="Courier New" pitchFamily="49" charset="0"/>
              </a:rPr>
              <a:t>= </a:t>
            </a:r>
            <a:r>
              <a:rPr lang="ru-RU" altLang="ru-RU" sz="2400" b="1" dirty="0" smtClean="0">
                <a:latin typeface="Courier New" pitchFamily="49" charset="0"/>
              </a:rPr>
              <a:t>(</a:t>
            </a:r>
            <a:r>
              <a:rPr lang="en-US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latin typeface="Courier New" pitchFamily="49" charset="0"/>
              </a:rPr>
              <a:t>a.x</a:t>
            </a:r>
            <a:r>
              <a:rPr lang="ru-RU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b="1" dirty="0">
                <a:latin typeface="Courier New" pitchFamily="49" charset="0"/>
              </a:rPr>
              <a:t>+ </a:t>
            </a:r>
            <a:r>
              <a:rPr lang="ru-RU" altLang="ru-RU" sz="2400" b="1" dirty="0" err="1" smtClean="0">
                <a:latin typeface="Courier New" pitchFamily="49" charset="0"/>
              </a:rPr>
              <a:t>b.x</a:t>
            </a:r>
            <a:r>
              <a:rPr lang="en-US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b="1" dirty="0" smtClean="0">
                <a:latin typeface="Courier New" pitchFamily="49" charset="0"/>
              </a:rPr>
              <a:t>) </a:t>
            </a:r>
            <a:r>
              <a:rPr lang="ru-RU" altLang="ru-RU" sz="2400" b="1" dirty="0">
                <a:latin typeface="Courier New" pitchFamily="49" charset="0"/>
              </a:rPr>
              <a:t>/ </a:t>
            </a:r>
            <a:r>
              <a:rPr lang="ru-RU" altLang="ru-RU" sz="2400" b="1" dirty="0" smtClean="0">
                <a:latin typeface="Courier New" pitchFamily="49" charset="0"/>
              </a:rPr>
              <a:t>2</a:t>
            </a:r>
            <a:r>
              <a:rPr lang="en-US" altLang="ru-RU" sz="2400" b="1" dirty="0" smtClean="0">
                <a:latin typeface="Courier New" pitchFamily="49" charset="0"/>
              </a:rPr>
              <a:t>.0</a:t>
            </a:r>
            <a:r>
              <a:rPr lang="ru-RU" altLang="ru-RU" sz="2400" b="1" dirty="0" smtClean="0">
                <a:latin typeface="Courier New" pitchFamily="49" charset="0"/>
              </a:rPr>
              <a:t>;</a:t>
            </a: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 </a:t>
            </a:r>
            <a:r>
              <a:rPr lang="ru-RU" altLang="ru-RU" sz="2400" b="1" dirty="0" err="1" smtClean="0">
                <a:latin typeface="Courier New" pitchFamily="49" charset="0"/>
              </a:rPr>
              <a:t>center.y</a:t>
            </a:r>
            <a:r>
              <a:rPr lang="ru-RU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b="1" dirty="0">
                <a:latin typeface="Courier New" pitchFamily="49" charset="0"/>
              </a:rPr>
              <a:t>= </a:t>
            </a:r>
            <a:r>
              <a:rPr lang="ru-RU" altLang="ru-RU" sz="2400" b="1" dirty="0" smtClean="0">
                <a:latin typeface="Courier New" pitchFamily="49" charset="0"/>
              </a:rPr>
              <a:t>(</a:t>
            </a:r>
            <a:r>
              <a:rPr lang="en-US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b="1" dirty="0" err="1" smtClean="0">
                <a:latin typeface="Courier New" pitchFamily="49" charset="0"/>
              </a:rPr>
              <a:t>a.y</a:t>
            </a:r>
            <a:r>
              <a:rPr lang="ru-RU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b="1" dirty="0">
                <a:latin typeface="Courier New" pitchFamily="49" charset="0"/>
              </a:rPr>
              <a:t>+ </a:t>
            </a:r>
            <a:r>
              <a:rPr lang="ru-RU" altLang="ru-RU" sz="2400" b="1" dirty="0" err="1" smtClean="0">
                <a:latin typeface="Courier New" pitchFamily="49" charset="0"/>
              </a:rPr>
              <a:t>b.y</a:t>
            </a:r>
            <a:r>
              <a:rPr lang="en-US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b="1" dirty="0" smtClean="0">
                <a:latin typeface="Courier New" pitchFamily="49" charset="0"/>
              </a:rPr>
              <a:t>) </a:t>
            </a:r>
            <a:r>
              <a:rPr lang="ru-RU" altLang="ru-RU" sz="2400" b="1" dirty="0">
                <a:latin typeface="Courier New" pitchFamily="49" charset="0"/>
              </a:rPr>
              <a:t>/ </a:t>
            </a:r>
            <a:r>
              <a:rPr lang="ru-RU" altLang="ru-RU" sz="2400" b="1" dirty="0" smtClean="0">
                <a:latin typeface="Courier New" pitchFamily="49" charset="0"/>
              </a:rPr>
              <a:t>2</a:t>
            </a:r>
            <a:r>
              <a:rPr lang="en-US" altLang="ru-RU" sz="2400" b="1" dirty="0" smtClean="0">
                <a:latin typeface="Courier New" pitchFamily="49" charset="0"/>
              </a:rPr>
              <a:t>.0</a:t>
            </a:r>
            <a:r>
              <a:rPr lang="ru-RU" altLang="ru-RU" sz="2400" b="1" dirty="0" smtClean="0">
                <a:latin typeface="Courier New" pitchFamily="49" charset="0"/>
              </a:rPr>
              <a:t>;</a:t>
            </a: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 </a:t>
            </a:r>
            <a:r>
              <a:rPr lang="ru-RU" altLang="ru-RU" sz="2400" b="1" dirty="0" err="1" smtClean="0">
                <a:latin typeface="Courier New" pitchFamily="49" charset="0"/>
              </a:rPr>
              <a:t>return</a:t>
            </a:r>
            <a:r>
              <a:rPr lang="ru-RU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b="1" dirty="0" err="1">
                <a:latin typeface="Courier New" pitchFamily="49" charset="0"/>
              </a:rPr>
              <a:t>center</a:t>
            </a:r>
            <a:r>
              <a:rPr lang="ru-RU" altLang="ru-RU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}</a:t>
            </a:r>
            <a:r>
              <a:rPr lang="ru-RU" altLang="ru-RU" sz="2800" b="1" dirty="0">
                <a:latin typeface="Courier New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09497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Указатели и ссылки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15900" y="1189039"/>
            <a:ext cx="91440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6329" rIns="89991" bIns="44996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450850" indent="-3429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для представления адреса — указатель на переменную определённого типа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15901" y="2646363"/>
            <a:ext cx="50403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6329" rIns="89991" bIns="44996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450850" indent="-3429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получения адреса: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79389" y="3333750"/>
            <a:ext cx="5921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6329" rIns="89991" bIns="44996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450850" indent="-3429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значению по указателю: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44463" y="4338639"/>
            <a:ext cx="9144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6329" rIns="89991" bIns="44996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450850" indent="-3429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— дополнительное имя переменной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25413" y="5634039"/>
            <a:ext cx="943133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6329" rIns="89991" bIns="44996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450850" indent="-3429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 ссылка есть «скрытый» указатель</a:t>
            </a:r>
          </a:p>
          <a:p>
            <a:pPr marL="450850" indent="-3429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значению по ссылке как у обычной переменной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219325" y="2114551"/>
            <a:ext cx="3233738" cy="441325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79756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rgbClr val="0070C0"/>
                </a:solidFill>
                <a:latin typeface="Courier New" pitchFamily="49" charset="0"/>
              </a:rPr>
              <a:t>Тип</a:t>
            </a:r>
            <a:r>
              <a:rPr lang="ru-RU" altLang="ru-RU" sz="2200" b="1" dirty="0">
                <a:latin typeface="Courier New" pitchFamily="49" charset="0"/>
              </a:rPr>
              <a:t> *</a:t>
            </a:r>
            <a:r>
              <a:rPr lang="ru-RU" altLang="ru-RU" sz="2200" b="1" dirty="0" err="1">
                <a:latin typeface="Courier New" pitchFamily="49" charset="0"/>
              </a:rPr>
              <a:t>имяУказателя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219826" y="2708275"/>
            <a:ext cx="2563813" cy="441325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79756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>
                <a:latin typeface="Courier New" pitchFamily="49" charset="0"/>
              </a:rPr>
              <a:t>&amp;имяПеременной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207125" y="3338514"/>
            <a:ext cx="2395538" cy="441325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79756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>
                <a:latin typeface="Courier New" pitchFamily="49" charset="0"/>
              </a:rPr>
              <a:t>*имяУказателя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269876" y="4068763"/>
            <a:ext cx="9504363" cy="19050"/>
          </a:xfrm>
          <a:prstGeom prst="line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165350" y="4967288"/>
            <a:ext cx="5413375" cy="441325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79756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rgbClr val="0070C0"/>
                </a:solidFill>
                <a:latin typeface="Courier New" pitchFamily="49" charset="0"/>
              </a:rPr>
              <a:t>Тип</a:t>
            </a:r>
            <a:r>
              <a:rPr lang="ru-RU" altLang="ru-RU" sz="2200" b="1" dirty="0">
                <a:latin typeface="Courier New" pitchFamily="49" charset="0"/>
              </a:rPr>
              <a:t> &amp;</a:t>
            </a:r>
            <a:r>
              <a:rPr lang="ru-RU" altLang="ru-RU" sz="2200" b="1" dirty="0" err="1">
                <a:latin typeface="Courier New" pitchFamily="49" charset="0"/>
              </a:rPr>
              <a:t>имяСсылки</a:t>
            </a:r>
            <a:r>
              <a:rPr lang="ru-RU" altLang="ru-RU" sz="2200" b="1" dirty="0">
                <a:latin typeface="Courier New" pitchFamily="49" charset="0"/>
              </a:rPr>
              <a:t> = </a:t>
            </a:r>
            <a:r>
              <a:rPr lang="ru-RU" altLang="ru-RU" sz="2200" b="1" dirty="0" err="1">
                <a:latin typeface="Courier New" pitchFamily="49" charset="0"/>
              </a:rPr>
              <a:t>имяПеременной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5848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Корректный обмен значений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07951" y="938214"/>
            <a:ext cx="9684889" cy="5577927"/>
          </a:xfrm>
          <a:prstGeom prst="rect">
            <a:avLst/>
          </a:prstGeom>
          <a:solidFill>
            <a:schemeClr val="accent3">
              <a:lumMod val="40000"/>
              <a:lumOff val="60000"/>
              <a:alpha val="65000"/>
            </a:schemeClr>
          </a:solidFill>
          <a:ln>
            <a:noFill/>
          </a:ln>
          <a:effectLst/>
          <a:extLst/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i="1" dirty="0">
                <a:solidFill>
                  <a:srgbClr val="00B050"/>
                </a:solidFill>
                <a:latin typeface="Courier New" pitchFamily="49" charset="0"/>
              </a:rPr>
              <a:t>//swap.cpp</a:t>
            </a:r>
          </a:p>
          <a:p>
            <a:pPr>
              <a:lnSpc>
                <a:spcPct val="94000"/>
              </a:lnSpc>
            </a:pPr>
            <a:r>
              <a:rPr lang="ru-RU" altLang="ru-RU" sz="2200" b="1" i="1" dirty="0">
                <a:solidFill>
                  <a:srgbClr val="00B050"/>
                </a:solidFill>
                <a:latin typeface="Courier New" pitchFamily="49" charset="0"/>
              </a:rPr>
              <a:t>//программа обмена значений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#</a:t>
            </a:r>
            <a:r>
              <a:rPr lang="ru-RU" altLang="ru-RU" sz="2200" b="1" dirty="0" err="1">
                <a:latin typeface="Courier New" pitchFamily="49" charset="0"/>
              </a:rPr>
              <a:t>include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</a:rPr>
              <a:t>&lt;</a:t>
            </a:r>
            <a:r>
              <a:rPr lang="en-US" altLang="ru-RU" sz="2200" b="1" dirty="0" err="1" smtClean="0">
                <a:solidFill>
                  <a:srgbClr val="0070C0"/>
                </a:solidFill>
                <a:latin typeface="Courier New" pitchFamily="49" charset="0"/>
              </a:rPr>
              <a:t>stdio.h</a:t>
            </a:r>
            <a:r>
              <a:rPr lang="ru-RU" altLang="ru-RU" sz="2200" b="1" dirty="0" smtClean="0">
                <a:latin typeface="Courier New" pitchFamily="49" charset="0"/>
              </a:rPr>
              <a:t>&gt;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void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 smtClean="0">
                <a:latin typeface="Courier New" pitchFamily="49" charset="0"/>
              </a:rPr>
              <a:t>swap</a:t>
            </a:r>
            <a:r>
              <a:rPr lang="ru-RU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err="1" smtClean="0">
                <a:latin typeface="Courier New" pitchFamily="49" charset="0"/>
              </a:rPr>
              <a:t>int</a:t>
            </a:r>
            <a:r>
              <a:rPr lang="en-US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</a:rPr>
              <a:t>&amp; </a:t>
            </a:r>
            <a:r>
              <a:rPr lang="ru-RU" altLang="ru-RU" sz="2200" b="1" dirty="0">
                <a:latin typeface="Courier New" pitchFamily="49" charset="0"/>
              </a:rPr>
              <a:t>a, </a:t>
            </a:r>
            <a:r>
              <a:rPr lang="ru-RU" altLang="ru-RU" sz="2200" b="1" dirty="0" err="1" smtClean="0">
                <a:latin typeface="Courier New" pitchFamily="49" charset="0"/>
              </a:rPr>
              <a:t>int</a:t>
            </a:r>
            <a:r>
              <a:rPr lang="en-US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</a:rPr>
              <a:t>&amp; </a:t>
            </a:r>
            <a:r>
              <a:rPr lang="ru-RU" altLang="ru-RU" sz="2200" b="1" dirty="0">
                <a:latin typeface="Courier New" pitchFamily="49" charset="0"/>
              </a:rPr>
              <a:t>b);</a:t>
            </a:r>
          </a:p>
          <a:p>
            <a:pPr>
              <a:lnSpc>
                <a:spcPct val="94000"/>
              </a:lnSpc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main</a:t>
            </a:r>
            <a:r>
              <a:rPr lang="ru-RU" altLang="ru-RU" sz="2200" b="1" dirty="0" smtClean="0">
                <a:latin typeface="Courier New" pitchFamily="49" charset="0"/>
              </a:rPr>
              <a:t>(){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Enter two 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integers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“</a:t>
            </a: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first</a:t>
            </a:r>
            <a:r>
              <a:rPr lang="ru-RU" altLang="ru-RU" sz="2200" b="1" dirty="0" smtClean="0">
                <a:latin typeface="Courier New" pitchFamily="49" charset="0"/>
              </a:rPr>
              <a:t>, </a:t>
            </a:r>
            <a:r>
              <a:rPr lang="ru-RU" altLang="ru-RU" sz="2200" b="1" dirty="0" err="1" smtClean="0">
                <a:latin typeface="Courier New" pitchFamily="49" charset="0"/>
              </a:rPr>
              <a:t>second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scanf</a:t>
            </a:r>
            <a:r>
              <a:rPr lang="en-US" altLang="ru-RU" sz="2200" b="1" dirty="0" smtClean="0">
                <a:latin typeface="Courier New" pitchFamily="49" charset="0"/>
              </a:rPr>
              <a:t>( “%d”,&amp;</a:t>
            </a:r>
            <a:r>
              <a:rPr lang="ru-RU" altLang="ru-RU" sz="2200" b="1" dirty="0" err="1" smtClean="0">
                <a:latin typeface="Courier New" pitchFamily="49" charset="0"/>
              </a:rPr>
              <a:t>first</a:t>
            </a:r>
            <a:r>
              <a:rPr lang="en-US" altLang="ru-RU" sz="2200" b="1" dirty="0" smtClean="0">
                <a:latin typeface="Courier New" pitchFamily="49" charset="0"/>
              </a:rPr>
              <a:t>  );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>
                <a:latin typeface="Courier New" pitchFamily="49" charset="0"/>
              </a:rPr>
              <a:t>scanf</a:t>
            </a:r>
            <a:r>
              <a:rPr lang="en-US" altLang="ru-RU" sz="2200" b="1" dirty="0" smtClean="0">
                <a:latin typeface="Courier New" pitchFamily="49" charset="0"/>
              </a:rPr>
              <a:t>( “%</a:t>
            </a:r>
            <a:r>
              <a:rPr lang="en-US" altLang="ru-RU" sz="2200" b="1" dirty="0">
                <a:latin typeface="Courier New" pitchFamily="49" charset="0"/>
              </a:rPr>
              <a:t>d</a:t>
            </a:r>
            <a:r>
              <a:rPr lang="en-US" altLang="ru-RU" sz="2200" b="1" dirty="0" smtClean="0">
                <a:latin typeface="Courier New" pitchFamily="49" charset="0"/>
              </a:rPr>
              <a:t>”,&amp;</a:t>
            </a:r>
            <a:r>
              <a:rPr lang="ru-RU" altLang="ru-RU" sz="2200" b="1" dirty="0" err="1" smtClean="0">
                <a:latin typeface="Courier New" pitchFamily="49" charset="0"/>
              </a:rPr>
              <a:t>second</a:t>
            </a:r>
            <a:r>
              <a:rPr lang="en-US" altLang="ru-RU" sz="2200" b="1" dirty="0" smtClean="0">
                <a:latin typeface="Courier New" pitchFamily="49" charset="0"/>
              </a:rPr>
              <a:t> );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 smtClean="0">
                <a:latin typeface="Courier New" pitchFamily="49" charset="0"/>
              </a:rPr>
              <a:t>swap</a:t>
            </a:r>
            <a:r>
              <a:rPr lang="ru-RU" altLang="ru-RU" sz="2200" b="1" dirty="0" smtClean="0">
                <a:latin typeface="Courier New" pitchFamily="49" charset="0"/>
              </a:rPr>
              <a:t>(</a:t>
            </a:r>
            <a:r>
              <a:rPr lang="en-US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err="1" smtClean="0">
                <a:latin typeface="Courier New" pitchFamily="49" charset="0"/>
              </a:rPr>
              <a:t>first</a:t>
            </a:r>
            <a:r>
              <a:rPr lang="ru-RU" altLang="ru-RU" sz="2200" b="1" dirty="0" smtClean="0">
                <a:latin typeface="Courier New" pitchFamily="49" charset="0"/>
              </a:rPr>
              <a:t>,</a:t>
            </a:r>
            <a:r>
              <a:rPr lang="en-US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err="1" smtClean="0">
                <a:latin typeface="Courier New" pitchFamily="49" charset="0"/>
              </a:rPr>
              <a:t>second</a:t>
            </a:r>
            <a:r>
              <a:rPr lang="ru-RU" altLang="ru-RU" sz="2200" b="1" dirty="0">
                <a:latin typeface="Courier New" pitchFamily="49" charset="0"/>
              </a:rPr>
              <a:t>);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The 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value of the 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first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%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d 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</a:rPr>
              <a:t>,  </a:t>
            </a:r>
            <a:r>
              <a:rPr lang="ru-RU" altLang="ru-RU" sz="2200" b="1" dirty="0" err="1" smtClean="0">
                <a:latin typeface="Courier New" pitchFamily="49" charset="0"/>
              </a:rPr>
              <a:t>first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The 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value of the 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second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%d\n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ru-RU" altLang="ru-RU" sz="2200" b="1" dirty="0" err="1">
                <a:latin typeface="Courier New" pitchFamily="49" charset="0"/>
              </a:rPr>
              <a:t>second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>
                <a:latin typeface="Courier New" pitchFamily="49" charset="0"/>
              </a:rPr>
              <a:t>return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>
                <a:solidFill>
                  <a:srgbClr val="0070C0"/>
                </a:solidFill>
                <a:latin typeface="Courier New" pitchFamily="49" charset="0"/>
              </a:rPr>
              <a:t>0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}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5112320" y="938214"/>
            <a:ext cx="4677923" cy="2049535"/>
          </a:xfrm>
          <a:prstGeom prst="rect">
            <a:avLst/>
          </a:prstGeom>
          <a:solidFill>
            <a:srgbClr val="00B0F0">
              <a:alpha val="42000"/>
            </a:srgbClr>
          </a:solidFill>
          <a:ln w="36000" cap="flat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lIns="107989" tIns="79756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 err="1">
                <a:latin typeface="Courier New" pitchFamily="49" charset="0"/>
              </a:rPr>
              <a:t>void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 smtClean="0">
                <a:latin typeface="Courier New" pitchFamily="49" charset="0"/>
              </a:rPr>
              <a:t>swap</a:t>
            </a:r>
            <a:r>
              <a:rPr lang="ru-RU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err="1" smtClean="0">
                <a:latin typeface="Courier New" pitchFamily="49" charset="0"/>
              </a:rPr>
              <a:t>int</a:t>
            </a:r>
            <a:r>
              <a:rPr lang="en-US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</a:rPr>
              <a:t>&amp; </a:t>
            </a:r>
            <a:r>
              <a:rPr lang="ru-RU" altLang="ru-RU" sz="2200" b="1" dirty="0">
                <a:latin typeface="Courier New" pitchFamily="49" charset="0"/>
              </a:rPr>
              <a:t>a, </a:t>
            </a:r>
            <a:r>
              <a:rPr lang="ru-RU" altLang="ru-RU" sz="2200" b="1" dirty="0" err="1" smtClean="0">
                <a:latin typeface="Courier New" pitchFamily="49" charset="0"/>
              </a:rPr>
              <a:t>int</a:t>
            </a:r>
            <a:r>
              <a:rPr lang="en-US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</a:rPr>
              <a:t>&amp; </a:t>
            </a:r>
            <a:r>
              <a:rPr lang="ru-RU" altLang="ru-RU" sz="2200" b="1" dirty="0">
                <a:latin typeface="Courier New" pitchFamily="49" charset="0"/>
              </a:rPr>
              <a:t>b</a:t>
            </a:r>
            <a:r>
              <a:rPr lang="ru-RU" altLang="ru-RU" sz="2200" b="1" dirty="0" smtClean="0">
                <a:latin typeface="Courier New" pitchFamily="49" charset="0"/>
              </a:rPr>
              <a:t>)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 smtClean="0">
                <a:latin typeface="Courier New" pitchFamily="49" charset="0"/>
              </a:rPr>
              <a:t>temp</a:t>
            </a:r>
            <a:r>
              <a:rPr lang="ru-RU" altLang="ru-RU" sz="2200" b="1" dirty="0">
                <a:latin typeface="Courier New" pitchFamily="49" charset="0"/>
              </a:rPr>
              <a:t> = a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smtClean="0">
                <a:latin typeface="Courier New" pitchFamily="49" charset="0"/>
              </a:rPr>
              <a:t>a </a:t>
            </a:r>
            <a:r>
              <a:rPr lang="ru-RU" altLang="ru-RU" sz="2200" b="1" dirty="0">
                <a:latin typeface="Courier New" pitchFamily="49" charset="0"/>
              </a:rPr>
              <a:t>= b;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	b = </a:t>
            </a:r>
            <a:r>
              <a:rPr lang="ru-RU" altLang="ru-RU" sz="2200" b="1" dirty="0" err="1">
                <a:latin typeface="Courier New" pitchFamily="49" charset="0"/>
              </a:rPr>
              <a:t>temp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6292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выполнения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" y="755501"/>
            <a:ext cx="10060445" cy="6795300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80218" y="1043532"/>
            <a:ext cx="9196597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two 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integers:  3  5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 of the first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5 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value of the second: 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609187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Пользовательская функция</a:t>
            </a:r>
          </a:p>
        </p:txBody>
      </p:sp>
      <p:sp>
        <p:nvSpPr>
          <p:cNvPr id="10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329-5DB8-42AD-B20B-D2DD4BE8CB47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7170" name="Freeform 2"/>
          <p:cNvSpPr>
            <a:spLocks noChangeArrowheads="1"/>
          </p:cNvSpPr>
          <p:nvPr/>
        </p:nvSpPr>
        <p:spPr bwMode="auto">
          <a:xfrm>
            <a:off x="333375" y="1809750"/>
            <a:ext cx="4679950" cy="3276600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263651" y="2343150"/>
            <a:ext cx="2741613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3282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400" b="1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</a:pPr>
            <a:r>
              <a:rPr lang="ru-RU" altLang="ru-RU" sz="2400" b="1">
                <a:latin typeface="Courier New" pitchFamily="49" charset="0"/>
              </a:rPr>
              <a:t>    . . . </a:t>
            </a:r>
          </a:p>
          <a:p>
            <a:pPr>
              <a:lnSpc>
                <a:spcPct val="94000"/>
              </a:lnSpc>
            </a:pPr>
            <a:r>
              <a:rPr lang="ru-RU" altLang="ru-RU" sz="2400" b="1">
                <a:latin typeface="Courier New" pitchFamily="49" charset="0"/>
              </a:rPr>
              <a:t>    группа</a:t>
            </a:r>
          </a:p>
          <a:p>
            <a:pPr>
              <a:lnSpc>
                <a:spcPct val="94000"/>
              </a:lnSpc>
            </a:pPr>
            <a:r>
              <a:rPr lang="ru-RU" altLang="ru-RU" sz="2400" b="1">
                <a:latin typeface="Courier New" pitchFamily="49" charset="0"/>
              </a:rPr>
              <a:t>    операторов</a:t>
            </a:r>
          </a:p>
          <a:p>
            <a:pPr>
              <a:lnSpc>
                <a:spcPct val="94000"/>
              </a:lnSpc>
            </a:pPr>
            <a:r>
              <a:rPr lang="ru-RU" altLang="ru-RU" sz="2400" b="1">
                <a:latin typeface="Courier New" pitchFamily="49" charset="0"/>
              </a:rPr>
              <a:t>    . . .</a:t>
            </a:r>
          </a:p>
          <a:p>
            <a:pPr>
              <a:lnSpc>
                <a:spcPct val="94000"/>
              </a:lnSpc>
            </a:pPr>
            <a:r>
              <a:rPr lang="ru-RU" altLang="ru-RU" sz="2400" b="1">
                <a:latin typeface="Courier New" pitchFamily="49" charset="0"/>
              </a:rPr>
              <a:t>}</a:t>
            </a:r>
          </a:p>
        </p:txBody>
      </p:sp>
      <p:sp>
        <p:nvSpPr>
          <p:cNvPr id="7172" name="AutoShape 4"/>
          <p:cNvSpPr>
            <a:spLocks/>
          </p:cNvSpPr>
          <p:nvPr/>
        </p:nvSpPr>
        <p:spPr bwMode="auto">
          <a:xfrm>
            <a:off x="5103813" y="5481639"/>
            <a:ext cx="2249488" cy="539750"/>
          </a:xfrm>
          <a:prstGeom prst="borderCallout2">
            <a:avLst>
              <a:gd name="adj1" fmla="val 36907"/>
              <a:gd name="adj2" fmla="val -4000"/>
              <a:gd name="adj3" fmla="val 19065"/>
              <a:gd name="adj4" fmla="val -47000"/>
              <a:gd name="adj5" fmla="val -168083"/>
              <a:gd name="adj6" fmla="val -55759"/>
            </a:avLst>
          </a:prstGeom>
          <a:solidFill>
            <a:srgbClr val="94BD5E"/>
          </a:solidFill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84327" rIns="107989" bIns="6299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 sz="2400" b="1"/>
              <a:t>Имя функции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6" y="1592264"/>
            <a:ext cx="2519363" cy="251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7569200" y="3249613"/>
            <a:ext cx="2160588" cy="755650"/>
          </a:xfrm>
          <a:prstGeom prst="wedgeEllipseCallout">
            <a:avLst>
              <a:gd name="adj1" fmla="val -103556"/>
              <a:gd name="adj2" fmla="val -100593"/>
            </a:avLst>
          </a:prstGeom>
          <a:solidFill>
            <a:srgbClr val="FFFFFF">
              <a:alpha val="50000"/>
            </a:srgbClr>
          </a:solidFill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84327" rIns="107989" bIns="6299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 sz="2400"/>
              <a:t>Это функция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Зачем они нужны</a:t>
            </a: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096096" y="1043533"/>
            <a:ext cx="662473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3112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spcAft>
                <a:spcPts val="1225"/>
              </a:spcAft>
              <a:buClr>
                <a:srgbClr val="000080"/>
              </a:buClr>
              <a:buFont typeface="Wingdings" charset="2"/>
              <a:buChar char=""/>
            </a:pP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Повторяющиеся фрагменты программы</a:t>
            </a:r>
          </a:p>
          <a:p>
            <a:pPr>
              <a:spcAft>
                <a:spcPts val="1225"/>
              </a:spcAft>
              <a:buClr>
                <a:srgbClr val="000080"/>
              </a:buClr>
              <a:buFont typeface="Wingdings" charset="2"/>
              <a:buChar char=""/>
            </a:pP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 целостные вычислительные блоки </a:t>
            </a:r>
          </a:p>
          <a:p>
            <a:pPr>
              <a:spcAft>
                <a:spcPts val="1225"/>
              </a:spcAft>
              <a:buClr>
                <a:srgbClr val="000080"/>
              </a:buClr>
              <a:buFont typeface="Wingdings" charset="2"/>
              <a:buChar char=""/>
            </a:pP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Упрощает понимание программы</a:t>
            </a:r>
          </a:p>
          <a:p>
            <a:pPr>
              <a:spcAft>
                <a:spcPts val="1225"/>
              </a:spcAft>
              <a:buClr>
                <a:srgbClr val="000080"/>
              </a:buClr>
              <a:buFont typeface="Wingdings" charset="2"/>
              <a:buChar char=""/>
            </a:pP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Повышает </a:t>
            </a: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надёжность ПО</a:t>
            </a:r>
            <a:endParaRPr lang="ru-RU" alt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25"/>
              </a:spcAft>
              <a:buClr>
                <a:srgbClr val="000080"/>
              </a:buClr>
              <a:buFont typeface="Wingdings" charset="2"/>
              <a:buChar char=""/>
            </a:pP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Увеличивает </a:t>
            </a: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</a:t>
            </a:r>
            <a:r>
              <a:rPr lang="en-US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 кода</a:t>
            </a:r>
            <a:endParaRPr lang="ru-RU" alt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25"/>
              </a:spcAft>
              <a:buClr>
                <a:srgbClr val="000080"/>
              </a:buClr>
              <a:buFont typeface="Wingdings" charset="2"/>
              <a:buChar char=""/>
            </a:pP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Ускоряет разработку </a:t>
            </a: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для </a:t>
            </a: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больших </a:t>
            </a:r>
            <a:r>
              <a:rPr lang="ru-RU" alt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</a:t>
            </a:r>
            <a:endParaRPr lang="ru-RU" alt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92" y="997469"/>
            <a:ext cx="2841625" cy="264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функции</a:t>
            </a:r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15EF-3667-40C1-8EEC-0286C4FF806C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34951" y="5940426"/>
            <a:ext cx="9161463" cy="104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3112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spcAft>
                <a:spcPts val="1225"/>
              </a:spcAft>
              <a:buClr>
                <a:srgbClr val="000080"/>
              </a:buClr>
              <a:buFont typeface="Wingdings" charset="2"/>
              <a:buChar char=""/>
            </a:pP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Возможен любой, кроме массива </a:t>
            </a:r>
          </a:p>
          <a:p>
            <a:pPr>
              <a:spcAft>
                <a:spcPts val="1225"/>
              </a:spcAft>
              <a:buClr>
                <a:srgbClr val="000080"/>
              </a:buClr>
              <a:buFont typeface="Wingdings" charset="2"/>
              <a:buChar char=""/>
            </a:pPr>
            <a:r>
              <a:rPr lang="ru-RU" alt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alt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если возвращать ничего не надо («процедура»)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82563" y="1690688"/>
          <a:ext cx="9761538" cy="371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r:id="rId4" imgW="4208400" imgH="1606680" progId="">
                  <p:embed/>
                </p:oleObj>
              </mc:Choice>
              <mc:Fallback>
                <p:oleObj r:id="rId4" imgW="4208400" imgH="1606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1690688"/>
                        <a:ext cx="9761538" cy="37195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809625" y="3546475"/>
            <a:ext cx="1588" cy="2303463"/>
          </a:xfrm>
          <a:prstGeom prst="line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функции</a:t>
            </a: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0489" y="954089"/>
            <a:ext cx="9909175" cy="473075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81279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400" b="1">
                <a:latin typeface="Courier New" pitchFamily="49" charset="0"/>
              </a:rPr>
              <a:t>типРезультата имя(тип1 имя1, тип2 имя2, … типN имяN);</a:t>
            </a:r>
          </a:p>
        </p:txBody>
      </p:sp>
      <p:sp>
        <p:nvSpPr>
          <p:cNvPr id="29699" name="Freeform 3"/>
          <p:cNvSpPr>
            <a:spLocks noChangeArrowheads="1"/>
          </p:cNvSpPr>
          <p:nvPr/>
        </p:nvSpPr>
        <p:spPr bwMode="auto">
          <a:xfrm flipH="1" flipV="1">
            <a:off x="3419476" y="1565277"/>
            <a:ext cx="2214563" cy="1800224"/>
          </a:xfrm>
          <a:custGeom>
            <a:avLst/>
            <a:gdLst>
              <a:gd name="T0" fmla="*/ 98 w 142"/>
              <a:gd name="T1" fmla="*/ 21 h 147"/>
              <a:gd name="T2" fmla="*/ 36 w 142"/>
              <a:gd name="T3" fmla="*/ 84 h 147"/>
              <a:gd name="T4" fmla="*/ 4 w 142"/>
              <a:gd name="T5" fmla="*/ 116 h 147"/>
              <a:gd name="T6" fmla="*/ 0 w 142"/>
              <a:gd name="T7" fmla="*/ 116 h 147"/>
              <a:gd name="T8" fmla="*/ 0 w 142"/>
              <a:gd name="T9" fmla="*/ 147 h 147"/>
              <a:gd name="T10" fmla="*/ 4 w 142"/>
              <a:gd name="T11" fmla="*/ 147 h 147"/>
              <a:gd name="T12" fmla="*/ 67 w 142"/>
              <a:gd name="T13" fmla="*/ 84 h 147"/>
              <a:gd name="T14" fmla="*/ 98 w 142"/>
              <a:gd name="T15" fmla="*/ 53 h 147"/>
              <a:gd name="T16" fmla="*/ 103 w 142"/>
              <a:gd name="T17" fmla="*/ 53 h 147"/>
              <a:gd name="T18" fmla="*/ 103 w 142"/>
              <a:gd name="T19" fmla="*/ 73 h 147"/>
              <a:gd name="T20" fmla="*/ 142 w 142"/>
              <a:gd name="T21" fmla="*/ 37 h 147"/>
              <a:gd name="T22" fmla="*/ 103 w 142"/>
              <a:gd name="T23" fmla="*/ 0 h 147"/>
              <a:gd name="T24" fmla="*/ 103 w 142"/>
              <a:gd name="T25" fmla="*/ 21 h 147"/>
              <a:gd name="T26" fmla="*/ 98 w 142"/>
              <a:gd name="T27" fmla="*/ 21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94BD5E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294064" y="5187950"/>
            <a:ext cx="28479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0234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ru-RU" altLang="ru-RU" sz="2400">
                <a:latin typeface="Times New Roman" pitchFamily="16" charset="0"/>
              </a:rPr>
              <a:t>(</a:t>
            </a:r>
            <a:r>
              <a:rPr lang="ru-RU" altLang="ru-RU" sz="2400" i="1">
                <a:latin typeface="Times New Roman" pitchFamily="16" charset="0"/>
              </a:rPr>
              <a:t>При использовании</a:t>
            </a:r>
            <a:r>
              <a:rPr lang="ru-RU" altLang="ru-RU" sz="2400">
                <a:latin typeface="Times New Roman" pitchFamily="16" charset="0"/>
              </a:rPr>
              <a:t>)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792913" y="4014789"/>
            <a:ext cx="2457450" cy="2681287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95281" rIns="89991" bIns="44996" anchor="ctr" anchorCtr="1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>
              <a:lnSpc>
                <a:spcPct val="94000"/>
              </a:lnSpc>
            </a:pPr>
            <a:r>
              <a:rPr lang="ru-RU" altLang="ru-RU" sz="6600" b="1">
                <a:solidFill>
                  <a:srgbClr val="008000"/>
                </a:solidFill>
                <a:latin typeface="Courier New" pitchFamily="49" charset="0"/>
              </a:rPr>
              <a:t>.cpp</a:t>
            </a: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3240089" y="4518026"/>
            <a:ext cx="3762375" cy="576263"/>
          </a:xfrm>
          <a:custGeom>
            <a:avLst/>
            <a:gdLst>
              <a:gd name="G0" fmla="+- 13200 0 0"/>
              <a:gd name="G1" fmla="+- 6400 0 0"/>
              <a:gd name="G2" fmla="+- 21600 0 6400"/>
              <a:gd name="G3" fmla="+- 21600 0 13200"/>
              <a:gd name="G4" fmla="*/ G3 6400 1"/>
              <a:gd name="G5" fmla="*/ G4 1 10800"/>
              <a:gd name="G6" fmla="+- 13200 G5 0"/>
              <a:gd name="T0" fmla="*/ 0 w 21600"/>
              <a:gd name="T1" fmla="*/ 10800 h 21600"/>
              <a:gd name="T2" fmla="*/ 21600 w 21600"/>
              <a:gd name="T3" fmla="*/ 10800 h 21600"/>
              <a:gd name="T4" fmla="*/ 13200 w 21600"/>
              <a:gd name="T5" fmla="*/ 0 h 21600"/>
              <a:gd name="T6" fmla="*/ 13200 w 21600"/>
              <a:gd name="T7" fmla="*/ 21600 h 21600"/>
              <a:gd name="T8" fmla="*/ 4000 w 21600"/>
              <a:gd name="T9" fmla="*/ G1 h 21600"/>
              <a:gd name="T10" fmla="*/ G6 w 21600"/>
              <a:gd name="T11" fmla="*/ G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13200" y="0"/>
                </a:moveTo>
                <a:lnTo>
                  <a:pt x="21600" y="10800"/>
                </a:lnTo>
                <a:lnTo>
                  <a:pt x="13200" y="21800"/>
                </a:lnTo>
                <a:lnTo>
                  <a:pt x="13200" y="15200"/>
                </a:lnTo>
                <a:lnTo>
                  <a:pt x="4000" y="15200"/>
                </a:lnTo>
                <a:lnTo>
                  <a:pt x="4000" y="6400"/>
                </a:lnTo>
                <a:lnTo>
                  <a:pt x="13200" y="6400"/>
                </a:lnTo>
                <a:lnTo>
                  <a:pt x="13200" y="0"/>
                </a:lnTo>
                <a:moveTo>
                  <a:pt x="0" y="6400"/>
                </a:moveTo>
                <a:lnTo>
                  <a:pt x="0" y="15200"/>
                </a:lnTo>
                <a:lnTo>
                  <a:pt x="1000" y="15200"/>
                </a:lnTo>
                <a:lnTo>
                  <a:pt x="1000" y="6400"/>
                </a:lnTo>
                <a:lnTo>
                  <a:pt x="0" y="6400"/>
                </a:lnTo>
                <a:moveTo>
                  <a:pt x="2000" y="6400"/>
                </a:moveTo>
                <a:lnTo>
                  <a:pt x="2000" y="15200"/>
                </a:lnTo>
                <a:lnTo>
                  <a:pt x="3000" y="15200"/>
                </a:lnTo>
                <a:lnTo>
                  <a:pt x="3000" y="6400"/>
                </a:lnTo>
                <a:lnTo>
                  <a:pt x="2000" y="6400"/>
                </a:lnTo>
                <a:close/>
              </a:path>
            </a:pathLst>
          </a:custGeom>
          <a:solidFill>
            <a:srgbClr val="9999CC"/>
          </a:solidFill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168650" y="3978276"/>
            <a:ext cx="3875088" cy="473075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81279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400" b="1">
                <a:latin typeface="Courier New" pitchFamily="49" charset="0"/>
              </a:rPr>
              <a:t>#include «имя файла»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763588" y="2663825"/>
            <a:ext cx="2457450" cy="268128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95281" rIns="89991" bIns="44996" anchor="ctr" anchorCtr="1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>
              <a:lnSpc>
                <a:spcPct val="94000"/>
              </a:lnSpc>
            </a:pPr>
            <a:r>
              <a:rPr lang="ru-RU" altLang="ru-RU" sz="6600" b="1">
                <a:solidFill>
                  <a:srgbClr val="008000"/>
                </a:solidFill>
                <a:latin typeface="Courier New" pitchFamily="49" charset="0"/>
              </a:rPr>
              <a:t>.h</a:t>
            </a:r>
          </a:p>
        </p:txBody>
      </p:sp>
    </p:spTree>
    <p:extLst>
      <p:ext uri="{BB962C8B-B14F-4D97-AF65-F5344CB8AC3E}">
        <p14:creationId xmlns:p14="http://schemas.microsoft.com/office/powerpoint/2010/main" val="32477650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функции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90487" y="954088"/>
            <a:ext cx="9726613" cy="2201862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81279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400" b="1" dirty="0" err="1">
                <a:solidFill>
                  <a:srgbClr val="0070C0"/>
                </a:solidFill>
                <a:latin typeface="Courier New" pitchFamily="49" charset="0"/>
              </a:rPr>
              <a:t>типРезультата</a:t>
            </a:r>
            <a:r>
              <a:rPr lang="ru-RU" altLang="ru-RU" sz="2400" b="1" dirty="0">
                <a:latin typeface="Courier New" pitchFamily="49" charset="0"/>
              </a:rPr>
              <a:t> имя(</a:t>
            </a:r>
            <a:r>
              <a:rPr lang="ru-RU" altLang="ru-RU" sz="2400" b="1" dirty="0">
                <a:solidFill>
                  <a:srgbClr val="0070C0"/>
                </a:solidFill>
                <a:latin typeface="Courier New" pitchFamily="49" charset="0"/>
              </a:rPr>
              <a:t>тип1</a:t>
            </a:r>
            <a:r>
              <a:rPr lang="ru-RU" altLang="ru-RU" sz="2400" b="1" dirty="0">
                <a:latin typeface="Courier New" pitchFamily="49" charset="0"/>
              </a:rPr>
              <a:t> имя1, </a:t>
            </a:r>
            <a:r>
              <a:rPr lang="ru-RU" altLang="ru-RU" sz="2400" b="1" dirty="0">
                <a:solidFill>
                  <a:srgbClr val="0070C0"/>
                </a:solidFill>
                <a:latin typeface="Courier New" pitchFamily="49" charset="0"/>
              </a:rPr>
              <a:t>тип2</a:t>
            </a:r>
            <a:r>
              <a:rPr lang="ru-RU" altLang="ru-RU" sz="2400" b="1" dirty="0">
                <a:latin typeface="Courier New" pitchFamily="49" charset="0"/>
              </a:rPr>
              <a:t> имя2, … </a:t>
            </a:r>
            <a:r>
              <a:rPr lang="ru-RU" altLang="ru-RU" sz="2400" b="1" dirty="0" err="1">
                <a:solidFill>
                  <a:srgbClr val="0070C0"/>
                </a:solidFill>
                <a:latin typeface="Courier New" pitchFamily="49" charset="0"/>
              </a:rPr>
              <a:t>типN</a:t>
            </a: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ru-RU" altLang="ru-RU" sz="2400" b="1" dirty="0" err="1">
                <a:latin typeface="Courier New" pitchFamily="49" charset="0"/>
              </a:rPr>
              <a:t>имяN</a:t>
            </a:r>
            <a:r>
              <a:rPr lang="ru-RU" altLang="ru-RU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{</a:t>
            </a:r>
          </a:p>
          <a:p>
            <a:pPr>
              <a:lnSpc>
                <a:spcPct val="94000"/>
              </a:lnSpc>
            </a:pP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 </a:t>
            </a:r>
            <a:r>
              <a:rPr lang="ru-RU" altLang="ru-RU" sz="2400" i="1" dirty="0">
                <a:latin typeface="Courier New" pitchFamily="49" charset="0"/>
              </a:rPr>
              <a:t>//тело функции — последовательность операторов</a:t>
            </a:r>
          </a:p>
          <a:p>
            <a:pPr>
              <a:lnSpc>
                <a:spcPct val="94000"/>
              </a:lnSpc>
            </a:pP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} </a:t>
            </a:r>
          </a:p>
        </p:txBody>
      </p:sp>
      <p:sp>
        <p:nvSpPr>
          <p:cNvPr id="30723" name="Freeform 3"/>
          <p:cNvSpPr>
            <a:spLocks noChangeArrowheads="1"/>
          </p:cNvSpPr>
          <p:nvPr/>
        </p:nvSpPr>
        <p:spPr bwMode="auto">
          <a:xfrm flipH="1" flipV="1">
            <a:off x="2735262" y="3222627"/>
            <a:ext cx="2214563" cy="1800224"/>
          </a:xfrm>
          <a:custGeom>
            <a:avLst/>
            <a:gdLst>
              <a:gd name="T0" fmla="*/ 98 w 142"/>
              <a:gd name="T1" fmla="*/ 21 h 147"/>
              <a:gd name="T2" fmla="*/ 36 w 142"/>
              <a:gd name="T3" fmla="*/ 84 h 147"/>
              <a:gd name="T4" fmla="*/ 4 w 142"/>
              <a:gd name="T5" fmla="*/ 116 h 147"/>
              <a:gd name="T6" fmla="*/ 0 w 142"/>
              <a:gd name="T7" fmla="*/ 116 h 147"/>
              <a:gd name="T8" fmla="*/ 0 w 142"/>
              <a:gd name="T9" fmla="*/ 147 h 147"/>
              <a:gd name="T10" fmla="*/ 4 w 142"/>
              <a:gd name="T11" fmla="*/ 147 h 147"/>
              <a:gd name="T12" fmla="*/ 67 w 142"/>
              <a:gd name="T13" fmla="*/ 84 h 147"/>
              <a:gd name="T14" fmla="*/ 98 w 142"/>
              <a:gd name="T15" fmla="*/ 53 h 147"/>
              <a:gd name="T16" fmla="*/ 103 w 142"/>
              <a:gd name="T17" fmla="*/ 53 h 147"/>
              <a:gd name="T18" fmla="*/ 103 w 142"/>
              <a:gd name="T19" fmla="*/ 73 h 147"/>
              <a:gd name="T20" fmla="*/ 142 w 142"/>
              <a:gd name="T21" fmla="*/ 37 h 147"/>
              <a:gd name="T22" fmla="*/ 103 w 142"/>
              <a:gd name="T23" fmla="*/ 0 h 147"/>
              <a:gd name="T24" fmla="*/ 103 w 142"/>
              <a:gd name="T25" fmla="*/ 21 h 147"/>
              <a:gd name="T26" fmla="*/ 98 w 142"/>
              <a:gd name="T27" fmla="*/ 21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2" h="147">
                <a:moveTo>
                  <a:pt x="98" y="21"/>
                </a:moveTo>
                <a:cubicBezTo>
                  <a:pt x="64" y="21"/>
                  <a:pt x="36" y="50"/>
                  <a:pt x="36" y="84"/>
                </a:cubicBezTo>
                <a:cubicBezTo>
                  <a:pt x="36" y="102"/>
                  <a:pt x="22" y="116"/>
                  <a:pt x="4" y="116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47"/>
                  <a:pt x="0" y="147"/>
                  <a:pt x="0" y="147"/>
                </a:cubicBezTo>
                <a:cubicBezTo>
                  <a:pt x="4" y="147"/>
                  <a:pt x="4" y="147"/>
                  <a:pt x="4" y="147"/>
                </a:cubicBezTo>
                <a:cubicBezTo>
                  <a:pt x="39" y="147"/>
                  <a:pt x="67" y="119"/>
                  <a:pt x="67" y="84"/>
                </a:cubicBezTo>
                <a:cubicBezTo>
                  <a:pt x="67" y="67"/>
                  <a:pt x="81" y="53"/>
                  <a:pt x="98" y="53"/>
                </a:cubicBezTo>
                <a:cubicBezTo>
                  <a:pt x="103" y="53"/>
                  <a:pt x="103" y="53"/>
                  <a:pt x="103" y="53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42" y="37"/>
                  <a:pt x="142" y="37"/>
                  <a:pt x="142" y="37"/>
                </a:cubicBezTo>
                <a:cubicBezTo>
                  <a:pt x="103" y="0"/>
                  <a:pt x="103" y="0"/>
                  <a:pt x="103" y="0"/>
                </a:cubicBezTo>
                <a:cubicBezTo>
                  <a:pt x="103" y="21"/>
                  <a:pt x="103" y="21"/>
                  <a:pt x="103" y="21"/>
                </a:cubicBezTo>
                <a:lnTo>
                  <a:pt x="98" y="21"/>
                </a:lnTo>
                <a:close/>
              </a:path>
            </a:pathLst>
          </a:custGeom>
          <a:solidFill>
            <a:srgbClr val="94BD5E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23838" y="3635375"/>
            <a:ext cx="2457450" cy="2681288"/>
          </a:xfrm>
          <a:prstGeom prst="rect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95281" rIns="89991" bIns="44996" anchor="ctr" anchorCtr="1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>
              <a:lnSpc>
                <a:spcPct val="94000"/>
              </a:lnSpc>
            </a:pPr>
            <a:r>
              <a:rPr lang="ru-RU" altLang="ru-RU" sz="6600" b="1">
                <a:solidFill>
                  <a:srgbClr val="008000"/>
                </a:solidFill>
                <a:latin typeface="Courier New" pitchFamily="49" charset="0"/>
              </a:rPr>
              <a:t>.cpp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722812" y="4229101"/>
            <a:ext cx="4781996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9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spcAft>
                <a:spcPts val="1225"/>
              </a:spcAft>
              <a:buClr>
                <a:srgbClr val="000080"/>
              </a:buClr>
              <a:buFont typeface="Wingdings" charset="2"/>
              <a:buChar char=""/>
            </a:pPr>
            <a:r>
              <a:rPr lang="ru-RU" alt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быть </a:t>
            </a:r>
            <a:r>
              <a:rPr lang="ru-RU" alt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определена</a:t>
            </a:r>
            <a:endParaRPr lang="ru-RU" alt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25"/>
              </a:spcAft>
              <a:buClr>
                <a:srgbClr val="000080"/>
              </a:buClr>
              <a:buFont typeface="Wingdings" charset="2"/>
              <a:buChar char=""/>
            </a:pPr>
            <a:r>
              <a:rPr lang="ru-RU" alt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один </a:t>
            </a:r>
            <a:r>
              <a:rPr lang="ru-RU" altLang="ru-RU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</a:t>
            </a:r>
          </a:p>
          <a:p>
            <a:pPr>
              <a:spcAft>
                <a:spcPts val="1225"/>
              </a:spcAft>
              <a:buClr>
                <a:srgbClr val="000080"/>
              </a:buClr>
              <a:buFont typeface="Wingdings" charset="2"/>
              <a:buChar char=""/>
            </a:pPr>
            <a:r>
              <a:rPr lang="ru-RU" altLang="ru-RU" sz="28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Определяется в программе</a:t>
            </a:r>
            <a:endParaRPr lang="ru-RU" alt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600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функции</a:t>
            </a:r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8B5E-26BD-4A1A-9817-44CC83DACC58}" type="slidenum">
              <a:rPr lang="ru-RU" altLang="ru-RU"/>
              <a:pPr/>
              <a:t>9</a:t>
            </a:fld>
            <a:endParaRPr lang="ru-RU" altLang="ru-RU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12714" y="1392238"/>
          <a:ext cx="9826625" cy="451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r:id="rId4" imgW="7003800" imgH="3206160" progId="">
                  <p:embed/>
                </p:oleObj>
              </mc:Choice>
              <mc:Fallback>
                <p:oleObj r:id="rId4" imgW="7003800" imgH="3206160" progId="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4" y="1392238"/>
                        <a:ext cx="9826625" cy="45116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05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8376</TotalTime>
  <Words>1144</Words>
  <Application>Microsoft Office PowerPoint</Application>
  <PresentationFormat>Произвольный</PresentationFormat>
  <Paragraphs>397</Paragraphs>
  <Slides>33</Slides>
  <Notes>33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Courier New</vt:lpstr>
      <vt:lpstr>DejaVu Sans</vt:lpstr>
      <vt:lpstr>Thorndale</vt:lpstr>
      <vt:lpstr>Times New Roman</vt:lpstr>
      <vt:lpstr>Wingdings</vt:lpstr>
      <vt:lpstr>Тема Office</vt:lpstr>
      <vt:lpstr> </vt:lpstr>
      <vt:lpstr>Функция main</vt:lpstr>
      <vt:lpstr>Реальные программные системы</vt:lpstr>
      <vt:lpstr>Пользовательская функция</vt:lpstr>
      <vt:lpstr>Зачем они нужны</vt:lpstr>
      <vt:lpstr>Структура функции</vt:lpstr>
      <vt:lpstr>Описание функции</vt:lpstr>
      <vt:lpstr>Определение функции</vt:lpstr>
      <vt:lpstr>Использование функции</vt:lpstr>
      <vt:lpstr>Постановка задачи</vt:lpstr>
      <vt:lpstr>Проектирование функции</vt:lpstr>
      <vt:lpstr>Описание функции</vt:lpstr>
      <vt:lpstr>Определение функции</vt:lpstr>
      <vt:lpstr>Определение функции</vt:lpstr>
      <vt:lpstr>Определение функции</vt:lpstr>
      <vt:lpstr>Использование функции</vt:lpstr>
      <vt:lpstr>Программа «Минимум из трёх» (1)</vt:lpstr>
      <vt:lpstr>Программа «Минимум из трёх» (2)</vt:lpstr>
      <vt:lpstr>Программа «Минимум из трёх» (3)</vt:lpstr>
      <vt:lpstr>Проектирование функции</vt:lpstr>
      <vt:lpstr>Проектирование функции</vt:lpstr>
      <vt:lpstr>Проектирование функции</vt:lpstr>
      <vt:lpstr>Проблема выходных параметров</vt:lpstr>
      <vt:lpstr>Проектирование функции</vt:lpstr>
      <vt:lpstr>Программа «Минимум из трёх» (1)</vt:lpstr>
      <vt:lpstr>Программа «Минимум из трёх» (2)</vt:lpstr>
      <vt:lpstr>Постановка задачи</vt:lpstr>
      <vt:lpstr>«Середина отрезка» (1)</vt:lpstr>
      <vt:lpstr>«Середина отрезка» (2)</vt:lpstr>
      <vt:lpstr>«Середина отрезка» (3)</vt:lpstr>
      <vt:lpstr>Указатели и ссылки</vt:lpstr>
      <vt:lpstr>Корректный обмен значений</vt:lpstr>
      <vt:lpstr>Пример выполнения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Сергей Сидоров</dc:creator>
  <cp:lastModifiedBy>smirnova</cp:lastModifiedBy>
  <cp:revision>350</cp:revision>
  <cp:lastPrinted>1601-01-01T00:00:00Z</cp:lastPrinted>
  <dcterms:created xsi:type="dcterms:W3CDTF">2009-02-11T21:03:49Z</dcterms:created>
  <dcterms:modified xsi:type="dcterms:W3CDTF">2018-11-29T14:59:55Z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Поле 1">
    <vt:lpwstr/>
  </property>
  <property fmtid="{D5CDD505-2E9C-101B-9397-08002B2CF9AE}" pid="3" name="Поле 2">
    <vt:lpwstr/>
  </property>
  <property fmtid="{D5CDD505-2E9C-101B-9397-08002B2CF9AE}" pid="4" name="Поле 3">
    <vt:lpwstr/>
  </property>
  <property fmtid="{D5CDD505-2E9C-101B-9397-08002B2CF9AE}" pid="5" name="Поле 4">
    <vt:lpwstr/>
  </property>
</Properties>
</file>