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0"/>
  </p:notesMasterIdLst>
  <p:sldIdLst>
    <p:sldId id="256" r:id="rId2"/>
    <p:sldId id="266" r:id="rId3"/>
    <p:sldId id="270" r:id="rId4"/>
    <p:sldId id="271" r:id="rId5"/>
    <p:sldId id="272" r:id="rId6"/>
    <p:sldId id="276" r:id="rId7"/>
    <p:sldId id="277" r:id="rId8"/>
    <p:sldId id="296" r:id="rId9"/>
    <p:sldId id="307" r:id="rId10"/>
    <p:sldId id="308" r:id="rId11"/>
    <p:sldId id="299" r:id="rId12"/>
    <p:sldId id="300" r:id="rId13"/>
    <p:sldId id="309" r:id="rId14"/>
    <p:sldId id="301" r:id="rId15"/>
    <p:sldId id="302" r:id="rId16"/>
    <p:sldId id="304" r:id="rId17"/>
    <p:sldId id="305" r:id="rId18"/>
    <p:sldId id="306" r:id="rId19"/>
  </p:sldIdLst>
  <p:sldSz cx="10080625" cy="7559675"/>
  <p:notesSz cx="7559675" cy="10691813"/>
  <p:defaultTextStyle>
    <a:defPPr>
      <a:defRPr lang="en-GB"/>
    </a:defPPr>
    <a:lvl1pPr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873" indent="-285721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2881" indent="-228576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034" indent="-228576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187" indent="-228576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2916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221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752" y="90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ru-RU" alt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ru-RU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ru-RU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0A8C65A-6EF1-49C2-A96D-8C1BFBB5FB1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645243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873" indent="-285721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881" indent="-228576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034" indent="-228576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187" indent="-228576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3F9F22-BB3B-429E-A91C-829DBFA93ED2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471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06A3B7-8783-4350-943C-B123104DB864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CCCEDD-1E60-46D6-BF19-C56BA3B3BCB2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06A3B7-8783-4350-943C-B123104DB864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06A3B7-8783-4350-943C-B123104DB864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DBF683-FCC1-4DCE-9792-CA52B00F5735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DBF683-FCC1-4DCE-9792-CA52B00F5735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DBF683-FCC1-4DCE-9792-CA52B00F5735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DBF683-FCC1-4DCE-9792-CA52B00F5735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CCCEDD-1E60-46D6-BF19-C56BA3B3BCB2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E48D200-A159-48C3-AF48-D53435515099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573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4224" rIns="0" bIns="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r>
              <a:rPr lang="ru-RU" altLang="ru-RU" sz="1600">
                <a:latin typeface="Arial" charset="0"/>
                <a:cs typeface="DejaVu Sans" charset="0"/>
              </a:rPr>
              <a:t>Реальные понятия предметной области имеют сложную природу.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r>
              <a:rPr lang="ru-RU" altLang="ru-RU" sz="1600">
                <a:latin typeface="Arial" charset="0"/>
                <a:cs typeface="DejaVu Sans" charset="0"/>
              </a:rPr>
              <a:t>Свойства принципиального разного вида.</a:t>
            </a:r>
          </a:p>
          <a:p>
            <a:pPr eaLnBrk="1">
              <a:lnSpc>
                <a:spcPct val="93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r>
              <a:rPr lang="ru-RU" altLang="ru-RU" sz="1600">
                <a:latin typeface="Arial" charset="0"/>
                <a:cs typeface="DejaVu Sans" charset="0"/>
              </a:rPr>
              <a:t>Структурный тип данных — для представления совокупности связанных элементов любых типов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54C012-33D2-4CD3-A456-494B672F1AF9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3EBAE2-2C9B-4DA0-A882-ECA15CCD2EE3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624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5FE5C6-19ED-4083-9EF7-7649695A21E2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634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DBF683-FCC1-4DCE-9792-CA52B00F5735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675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CCCEDD-1E60-46D6-BF19-C56BA3B3BCB2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06A3B7-8783-4350-943C-B123104DB864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06A3B7-8783-4350-943C-B123104DB864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E0834-A24F-43DF-8AE8-F83A3127207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025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913E8-F18C-4BDD-8FE1-47E713018A6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04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88735-9693-4357-85AF-172FCDB4807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48184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36514"/>
            <a:ext cx="9069388" cy="6826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>
          <a:xfrm>
            <a:off x="503239" y="7210425"/>
            <a:ext cx="2346325" cy="3111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>
          <a:xfrm>
            <a:off x="3519488" y="7199314"/>
            <a:ext cx="3194050" cy="358775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515225" y="7199314"/>
            <a:ext cx="2346325" cy="358775"/>
          </a:xfrm>
        </p:spPr>
        <p:txBody>
          <a:bodyPr/>
          <a:lstStyle>
            <a:lvl1pPr>
              <a:defRPr/>
            </a:lvl1pPr>
          </a:lstStyle>
          <a:p>
            <a:fld id="{AA21DE60-3602-481F-A6E8-07B82F96CB7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580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89C9-8F48-4354-A71A-D92A3C6CD783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185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0C50-D9C4-4E1F-A3B1-E6366EB69E4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2026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36D6E-65B7-4306-90B4-6E74E3E7D445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41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3E72E-0A3C-492C-99A4-4B274533194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0459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B686-6DAF-46BE-AB2C-54135483E20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43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470B3-5C29-4190-A38A-EFBAB3723D9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025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AC04-3E7A-45D4-9D56-65EFEC6C458D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153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8D122-112D-44E1-A085-00649444D20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165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BE8C1-C95A-46C7-929D-94F7C070CE3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6916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dirty="0"/>
              <a:t> 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996878" y="75775"/>
            <a:ext cx="6336704" cy="1638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ПОЛЬЗОВАТЕЛЯ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672160" y="2339677"/>
            <a:ext cx="2720754" cy="4392488"/>
            <a:chOff x="1008" y="1059"/>
            <a:chExt cx="3768" cy="2733"/>
          </a:xfrm>
        </p:grpSpPr>
        <p:sp>
          <p:nvSpPr>
            <p:cNvPr id="8" name="AutoShape 27"/>
            <p:cNvSpPr>
              <a:spLocks noChangeAspect="1" noChangeArrowheads="1"/>
            </p:cNvSpPr>
            <p:nvPr/>
          </p:nvSpPr>
          <p:spPr bwMode="auto">
            <a:xfrm>
              <a:off x="1915" y="1617"/>
              <a:ext cx="1942" cy="1675"/>
            </a:xfrm>
            <a:prstGeom prst="triangle">
              <a:avLst>
                <a:gd name="adj" fmla="val 50000"/>
              </a:avLst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Oval 28"/>
            <p:cNvSpPr>
              <a:spLocks noChangeArrowheads="1"/>
            </p:cNvSpPr>
            <p:nvPr/>
          </p:nvSpPr>
          <p:spPr bwMode="auto">
            <a:xfrm>
              <a:off x="1008" y="3234"/>
              <a:ext cx="1116" cy="558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Oval 29"/>
            <p:cNvSpPr>
              <a:spLocks noChangeArrowheads="1"/>
            </p:cNvSpPr>
            <p:nvPr/>
          </p:nvSpPr>
          <p:spPr bwMode="auto">
            <a:xfrm>
              <a:off x="2334" y="1059"/>
              <a:ext cx="1116" cy="558"/>
            </a:xfrm>
            <a:prstGeom prst="ellipse">
              <a:avLst/>
            </a:prstGeom>
            <a:solidFill>
              <a:srgbClr val="FFBE7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3660" y="3234"/>
              <a:ext cx="1116" cy="558"/>
            </a:xfrm>
            <a:prstGeom prst="ellipse">
              <a:avLst/>
            </a:prstGeom>
            <a:solidFill>
              <a:srgbClr val="D8EBB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Указатель и ссылка на структуру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387" y="1008064"/>
            <a:ext cx="9613453" cy="6444181"/>
          </a:xfrm>
          <a:prstGeom prst="rect">
            <a:avLst/>
          </a:prstGeom>
          <a:solidFill>
            <a:schemeClr val="accent3">
              <a:lumMod val="40000"/>
              <a:lumOff val="60000"/>
              <a:alpha val="58000"/>
            </a:schemeClr>
          </a:solidFill>
          <a:ln>
            <a:noFill/>
          </a:ln>
          <a:effectLst/>
          <a:extLst/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smtClean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Определение указателя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Point *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ptrPoint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ptrPoint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= &amp;A; </a:t>
            </a:r>
            <a:r>
              <a:rPr lang="en-US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Получение адреса для структуры </a:t>
            </a:r>
            <a:r>
              <a:rPr lang="ru-RU" altLang="ru-RU" sz="2200" b="1" dirty="0" smtClean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А</a:t>
            </a:r>
            <a:endParaRPr lang="ru-RU" altLang="ru-RU" sz="2200" b="1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Доступ через указатель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("Point A = %f %f\n",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ptrPoint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-&gt;x,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ptrPoint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-&gt;y );  </a:t>
            </a:r>
          </a:p>
          <a:p>
            <a:pPr>
              <a:lnSpc>
                <a:spcPct val="94000"/>
              </a:lnSpc>
            </a:pPr>
            <a:endParaRPr lang="en-US" altLang="ru-RU" sz="2200" b="1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ptrPoint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= &amp;B; // </a:t>
            </a: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Получение адреса для структуры 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B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endParaRPr lang="ru-RU" altLang="ru-RU" sz="2200" b="1" dirty="0" smtClean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000" b="1" dirty="0" smtClean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0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Доступ через использование </a:t>
            </a:r>
            <a:r>
              <a:rPr lang="ru-RU" altLang="ru-RU" sz="2000" b="1" dirty="0" err="1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разыменованного</a:t>
            </a:r>
            <a:r>
              <a:rPr lang="ru-RU" altLang="ru-RU" sz="20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 указателя  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("Point B = %f %f\n", (*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ptrPoint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).x,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																			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(*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ptrPoint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).y 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// </a:t>
            </a: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ссылка - альтернативное имя для переменной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Point &amp; C = B;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("Point C = %f %f\n",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C.x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C.y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); 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} </a:t>
            </a:r>
            <a:r>
              <a:rPr lang="ru-RU" altLang="ru-RU" sz="2400" dirty="0" smtClean="0">
                <a:latin typeface="Courier New" pitchFamily="49" charset="0"/>
              </a:rPr>
              <a:t>	</a:t>
            </a:r>
            <a:endParaRPr lang="ru-RU" alt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27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" y="755501"/>
            <a:ext cx="10060445" cy="67953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80219" y="1043532"/>
            <a:ext cx="8044470" cy="3240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A</a:t>
            </a: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1.1  2.2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-5.5  -8.1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A =  1.1  2.2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B =  -5.5  -8.1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 -5.5  -8.1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12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287784" y="1043533"/>
            <a:ext cx="6048672" cy="547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9885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</a:t>
            </a: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поиска лучшего студента в группе и подсчета среднего балла группы</a:t>
            </a: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 успеваемости известен заранее</a:t>
            </a: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5150" indent="-4572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должна выводить на консоль фамилию, средний бал и номер зачетной книжки лучшего студента и средний балл группы</a:t>
            </a:r>
            <a:endParaRPr lang="ru-RU" alt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282" y="1175938"/>
            <a:ext cx="7618040" cy="559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30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Ромб 1"/>
          <p:cNvSpPr/>
          <p:nvPr/>
        </p:nvSpPr>
        <p:spPr>
          <a:xfrm>
            <a:off x="4112542" y="2799518"/>
            <a:ext cx="2088232" cy="720080"/>
          </a:xfrm>
          <a:prstGeom prst="diamond">
            <a:avLst/>
          </a:prstGeom>
          <a:solidFill>
            <a:schemeClr val="accent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sz="2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endParaRPr lang="ru-RU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 стрелкой 4"/>
          <p:cNvCxnSpPr>
            <a:stCxn id="61" idx="2"/>
          </p:cNvCxnSpPr>
          <p:nvPr/>
        </p:nvCxnSpPr>
        <p:spPr>
          <a:xfrm flipH="1">
            <a:off x="5147523" y="2347644"/>
            <a:ext cx="5654" cy="45187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444969" y="6251846"/>
            <a:ext cx="3096344" cy="493330"/>
          </a:xfrm>
          <a:prstGeom prst="rect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03879" y="5164969"/>
            <a:ext cx="1390766" cy="493084"/>
          </a:xfrm>
          <a:prstGeom prst="rect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← </a:t>
            </a:r>
            <a:r>
              <a:rPr 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605" y="4227215"/>
            <a:ext cx="1393250" cy="550279"/>
          </a:xfrm>
          <a:prstGeom prst="rect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65186"/>
              </p:ext>
            </p:extLst>
          </p:nvPr>
        </p:nvGraphicFramePr>
        <p:xfrm>
          <a:off x="665310" y="4253240"/>
          <a:ext cx="1267903" cy="498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6" name="Формула" r:id="rId4" imgW="583920" imgH="241200" progId="Equation.3">
                  <p:embed/>
                </p:oleObj>
              </mc:Choice>
              <mc:Fallback>
                <p:oleObj name="Формула" r:id="rId4" imgW="5839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310" y="4253240"/>
                        <a:ext cx="1267903" cy="498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Прямая со стрелкой 13"/>
          <p:cNvCxnSpPr>
            <a:stCxn id="12" idx="2"/>
            <a:endCxn id="7" idx="0"/>
          </p:cNvCxnSpPr>
          <p:nvPr/>
        </p:nvCxnSpPr>
        <p:spPr>
          <a:xfrm flipH="1">
            <a:off x="1299262" y="4777494"/>
            <a:ext cx="4968" cy="38747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2995907" y="3159558"/>
            <a:ext cx="0" cy="40529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>
            <a:off x="2993423" y="3159558"/>
            <a:ext cx="114149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3176438" y="2741800"/>
            <a:ext cx="677482" cy="36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buClr>
                <a:srgbClr val="000080"/>
              </a:buClr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sp>
        <p:nvSpPr>
          <p:cNvPr id="31" name="Ромб 30"/>
          <p:cNvSpPr/>
          <p:nvPr/>
        </p:nvSpPr>
        <p:spPr>
          <a:xfrm>
            <a:off x="1951791" y="3564853"/>
            <a:ext cx="2088232" cy="792088"/>
          </a:xfrm>
          <a:prstGeom prst="diamond">
            <a:avLst/>
          </a:prstGeom>
          <a:solidFill>
            <a:schemeClr val="accent1">
              <a:alpha val="18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426740"/>
              </p:ext>
            </p:extLst>
          </p:nvPr>
        </p:nvGraphicFramePr>
        <p:xfrm>
          <a:off x="2416469" y="3711659"/>
          <a:ext cx="11588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7" name="Формула" r:id="rId6" imgW="533160" imgH="241200" progId="Equation.3">
                  <p:embed/>
                </p:oleObj>
              </mc:Choice>
              <mc:Fallback>
                <p:oleObj name="Формула" r:id="rId6" imgW="533160" imgH="24120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469" y="3711659"/>
                        <a:ext cx="11588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Прямая со стрелкой 33"/>
          <p:cNvCxnSpPr/>
          <p:nvPr/>
        </p:nvCxnSpPr>
        <p:spPr>
          <a:xfrm>
            <a:off x="1299262" y="3960897"/>
            <a:ext cx="4968" cy="266318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31" idx="1"/>
          </p:cNvCxnSpPr>
          <p:nvPr/>
        </p:nvCxnSpPr>
        <p:spPr>
          <a:xfrm flipV="1">
            <a:off x="1301746" y="3960897"/>
            <a:ext cx="650045" cy="504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376238" y="3533888"/>
            <a:ext cx="517907" cy="36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buClr>
                <a:srgbClr val="000080"/>
              </a:buClr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</a:t>
            </a:r>
          </a:p>
        </p:txBody>
      </p:sp>
      <p:cxnSp>
        <p:nvCxnSpPr>
          <p:cNvPr id="40" name="Прямая со стрелкой 39"/>
          <p:cNvCxnSpPr/>
          <p:nvPr/>
        </p:nvCxnSpPr>
        <p:spPr>
          <a:xfrm flipV="1">
            <a:off x="4040534" y="3965940"/>
            <a:ext cx="711746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>
            <a:off x="1299262" y="5658053"/>
            <a:ext cx="0" cy="202647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>
            <a:off x="4752280" y="3964315"/>
            <a:ext cx="958" cy="1896384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/>
          <p:nvPr/>
        </p:nvCxnSpPr>
        <p:spPr>
          <a:xfrm>
            <a:off x="1299262" y="5860701"/>
            <a:ext cx="345397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2"/>
          <p:cNvSpPr txBox="1">
            <a:spLocks noChangeArrowheads="1"/>
          </p:cNvSpPr>
          <p:nvPr/>
        </p:nvSpPr>
        <p:spPr bwMode="auto">
          <a:xfrm>
            <a:off x="4040023" y="3539535"/>
            <a:ext cx="797056" cy="36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buClr>
                <a:srgbClr val="000080"/>
              </a:buClr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2997598" y="5860699"/>
            <a:ext cx="0" cy="380420"/>
          </a:xfrm>
          <a:prstGeom prst="straightConnector1">
            <a:avLst/>
          </a:prstGeom>
          <a:ln w="25400">
            <a:solidFill>
              <a:schemeClr val="tx1"/>
            </a:solidFill>
            <a:headEnd type="oval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35768"/>
              </p:ext>
            </p:extLst>
          </p:nvPr>
        </p:nvGraphicFramePr>
        <p:xfrm>
          <a:off x="1486756" y="6251845"/>
          <a:ext cx="29765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8" name="Формула" r:id="rId8" imgW="1371600" imgH="241200" progId="Equation.3">
                  <p:embed/>
                </p:oleObj>
              </mc:Choice>
              <mc:Fallback>
                <p:oleObj name="Формула" r:id="rId8" imgW="1371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6756" y="6251845"/>
                        <a:ext cx="2976562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4535455" y="1911819"/>
            <a:ext cx="1235443" cy="435825"/>
          </a:xfrm>
          <a:prstGeom prst="rect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←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540423" y="1187962"/>
            <a:ext cx="1230475" cy="435825"/>
          </a:xfrm>
          <a:prstGeom prst="rect">
            <a:avLst/>
          </a:prstGeom>
          <a:solidFill>
            <a:schemeClr val="accent3">
              <a:lumMod val="40000"/>
              <a:lumOff val="60000"/>
              <a:alpha val="61000"/>
            </a:schemeClr>
          </a:solidFill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←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Прямая со стрелкой 65"/>
          <p:cNvCxnSpPr/>
          <p:nvPr/>
        </p:nvCxnSpPr>
        <p:spPr>
          <a:xfrm>
            <a:off x="5155660" y="1623787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>
            <a:off x="5155660" y="899930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/>
          <p:nvPr/>
        </p:nvCxnSpPr>
        <p:spPr>
          <a:xfrm>
            <a:off x="323676" y="2555337"/>
            <a:ext cx="0" cy="4392488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/>
          <p:nvPr/>
        </p:nvCxnSpPr>
        <p:spPr>
          <a:xfrm>
            <a:off x="317641" y="2555337"/>
            <a:ext cx="4832709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>
            <a:off x="2993141" y="6745176"/>
            <a:ext cx="0" cy="202647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>
            <a:off x="323676" y="6947825"/>
            <a:ext cx="26694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flipV="1">
            <a:off x="6200774" y="3159559"/>
            <a:ext cx="782953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 Box 2"/>
          <p:cNvSpPr txBox="1">
            <a:spLocks noChangeArrowheads="1"/>
          </p:cNvSpPr>
          <p:nvPr/>
        </p:nvSpPr>
        <p:spPr bwMode="auto">
          <a:xfrm>
            <a:off x="6253509" y="2758412"/>
            <a:ext cx="677482" cy="36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107950" indent="0">
              <a:buClr>
                <a:srgbClr val="000080"/>
              </a:buClr>
            </a:pPr>
            <a:r>
              <a:rPr lang="ru-RU" alt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</a:p>
        </p:txBody>
      </p:sp>
      <p:cxnSp>
        <p:nvCxnSpPr>
          <p:cNvPr id="85" name="Прямая со стрелкой 84"/>
          <p:cNvCxnSpPr/>
          <p:nvPr/>
        </p:nvCxnSpPr>
        <p:spPr>
          <a:xfrm>
            <a:off x="6970535" y="3159560"/>
            <a:ext cx="0" cy="333895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>
          <a:xfrm>
            <a:off x="5327543" y="6498511"/>
            <a:ext cx="1656184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/>
          <p:nvPr/>
        </p:nvCxnSpPr>
        <p:spPr>
          <a:xfrm>
            <a:off x="5327543" y="6493238"/>
            <a:ext cx="0" cy="81499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9" name="TextBox 44048"/>
          <p:cNvSpPr txBox="1"/>
          <p:nvPr/>
        </p:nvSpPr>
        <p:spPr>
          <a:xfrm>
            <a:off x="7248900" y="769857"/>
            <a:ext cx="2592288" cy="421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индекс цикла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индекс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максимальный балл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балл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балл по группе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472360" y="6615424"/>
            <a:ext cx="3990453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нужного индекса</a:t>
            </a:r>
            <a:r>
              <a:rPr lang="ru-RU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среднего балла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группе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875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лучшего студента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9387" y="1008064"/>
            <a:ext cx="9613453" cy="3275829"/>
          </a:xfrm>
          <a:prstGeom prst="rect">
            <a:avLst/>
          </a:prstGeom>
          <a:solidFill>
            <a:schemeClr val="accent3">
              <a:lumMod val="40000"/>
              <a:lumOff val="60000"/>
              <a:alpha val="58000"/>
            </a:schemeClr>
          </a:solidFill>
          <a:ln>
            <a:noFill/>
          </a:ln>
          <a:effectLst/>
          <a:extLst/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2200" b="1" dirty="0" err="1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stdio.h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2200" b="1" dirty="0" err="1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string.h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#define NAME_MAX_SIZE   </a:t>
            </a:r>
            <a:r>
              <a:rPr lang="en-US" altLang="ru-RU" sz="2200" b="1" dirty="0" smtClean="0">
                <a:solidFill>
                  <a:srgbClr val="00B0F0"/>
                </a:solidFill>
                <a:latin typeface="Courier New" pitchFamily="49" charset="0"/>
                <a:cs typeface="Courier New" panose="02070309020205020404" pitchFamily="49" charset="0"/>
              </a:rPr>
              <a:t>500</a:t>
            </a:r>
            <a:endParaRPr lang="ru-RU" altLang="ru-RU" sz="2200" b="1" dirty="0" smtClean="0">
              <a:solidFill>
                <a:srgbClr val="00B0F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endParaRPr lang="ru-RU" altLang="ru-RU" sz="2200" b="1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rgbClr val="7030A0"/>
                </a:solidFill>
                <a:latin typeface="Courier New" pitchFamily="49" charset="0"/>
                <a:cs typeface="Courier New" panose="02070309020205020404" pitchFamily="49" charset="0"/>
              </a:rPr>
              <a:t>Student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char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Name[ NAME_MAX_SIZE ]; </a:t>
            </a:r>
            <a:r>
              <a:rPr lang="en-US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Имя студента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double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mark; </a:t>
            </a:r>
            <a:r>
              <a:rPr lang="en-US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средний бал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unsigned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long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RecordBook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; </a:t>
            </a:r>
            <a:r>
              <a:rPr lang="en-US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номер зачетной книжки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};</a:t>
            </a:r>
            <a:endParaRPr lang="ru-RU" altLang="ru-RU" sz="2200" b="1" dirty="0" smtClean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endParaRPr lang="ru-RU" altLang="ru-RU" sz="2200" b="1" dirty="0">
              <a:solidFill>
                <a:srgbClr val="0070C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dirty="0" smtClean="0">
                <a:latin typeface="Courier New" pitchFamily="49" charset="0"/>
              </a:rPr>
              <a:t>	</a:t>
            </a:r>
            <a:endParaRPr lang="ru-RU" alt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280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лучшего студента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9387" y="1008064"/>
            <a:ext cx="9613453" cy="6156149"/>
          </a:xfrm>
          <a:prstGeom prst="rect">
            <a:avLst/>
          </a:prstGeom>
          <a:solidFill>
            <a:schemeClr val="accent3">
              <a:lumMod val="40000"/>
              <a:lumOff val="60000"/>
              <a:alpha val="58000"/>
            </a:schemeClr>
          </a:solidFill>
          <a:ln>
            <a:noFill/>
          </a:ln>
          <a:effectLst/>
          <a:extLst/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// Массив структур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 err="1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const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unsigned </a:t>
            </a:r>
            <a:r>
              <a:rPr lang="en-US" altLang="ru-RU" sz="2200" b="1" dirty="0" err="1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N = 5; </a:t>
            </a:r>
            <a:r>
              <a:rPr lang="en-US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число студентов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rgbClr val="7030A0"/>
                </a:solidFill>
                <a:latin typeface="Courier New" pitchFamily="49" charset="0"/>
                <a:cs typeface="Courier New" panose="02070309020205020404" pitchFamily="49" charset="0"/>
              </a:rPr>
              <a:t>Student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[N]; </a:t>
            </a:r>
            <a:r>
              <a:rPr lang="en-US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массив структур 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strcpy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[0].Name,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Malov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 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[0].mark        = 3.41;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[0].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RecordBook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= 154175;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strcpy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[1].Name,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Grachev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 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[1].mark        = 4.43;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[1].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RecordBook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= 643823;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strcpy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[2].Name,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Titov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 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[2].mark        = 4.95;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[2].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RecordBook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= 314185; </a:t>
            </a:r>
            <a:endParaRPr lang="ru-RU" altLang="ru-RU" sz="2200" b="1" dirty="0" smtClean="0">
              <a:solidFill>
                <a:srgbClr val="0070C0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dirty="0" smtClean="0">
                <a:latin typeface="Courier New" pitchFamily="49" charset="0"/>
              </a:rPr>
              <a:t>	</a:t>
            </a:r>
            <a:endParaRPr lang="ru-RU" alt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330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лучшего студента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9387" y="827509"/>
            <a:ext cx="9613453" cy="6408712"/>
          </a:xfrm>
          <a:prstGeom prst="rect">
            <a:avLst/>
          </a:prstGeom>
          <a:solidFill>
            <a:schemeClr val="accent3">
              <a:lumMod val="40000"/>
              <a:lumOff val="60000"/>
              <a:alpha val="58000"/>
            </a:schemeClr>
          </a:solidFill>
          <a:ln>
            <a:noFill/>
          </a:ln>
          <a:effectLst/>
          <a:extLst/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strcpy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[3].Name,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Sizov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 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[3].mark        = 4.14;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[3].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RecordBook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= 224786;  </a:t>
            </a:r>
          </a:p>
          <a:p>
            <a:pPr>
              <a:lnSpc>
                <a:spcPct val="94000"/>
              </a:lnSpc>
            </a:pPr>
            <a:endParaRPr lang="en-US" altLang="ru-RU" sz="2200" b="1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strcpy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[4].Name,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Davydov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 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[4].mark        = 3.81;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[4].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RecordBook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= 166787;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unsigned </a:t>
            </a:r>
            <a:r>
              <a:rPr lang="en-US" altLang="ru-RU" sz="2200" b="1" dirty="0" err="1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BestInd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= 0; </a:t>
            </a:r>
            <a:r>
              <a:rPr lang="en-US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Индекс лучшего студента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double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meanMark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= 0;  </a:t>
            </a:r>
            <a:r>
              <a:rPr lang="en-US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Средний бал группы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double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tmpMark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= 0; </a:t>
            </a:r>
            <a:r>
              <a:rPr lang="en-US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Временное хранение отметки</a:t>
            </a: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 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for( 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unsigned </a:t>
            </a:r>
            <a:r>
              <a:rPr lang="en-US" altLang="ru-RU" sz="2200" b="1" dirty="0" err="1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=1;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&lt;=N;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i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++ ){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  if(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[i-1].mark &gt;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tmpMark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){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BestInd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= i-1; </a:t>
            </a:r>
            <a:r>
              <a:rPr lang="en-US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запоминание текущего индекса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  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tmpMark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=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[i-1].mark;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meanMark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+=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[i-1].mark;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meanMark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/= (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double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)N;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     </a:t>
            </a:r>
          </a:p>
          <a:p>
            <a:pPr>
              <a:lnSpc>
                <a:spcPct val="94000"/>
              </a:lnSpc>
            </a:pPr>
            <a:r>
              <a:rPr lang="ru-RU" altLang="ru-RU" sz="2400" dirty="0" smtClean="0">
                <a:latin typeface="Courier New" pitchFamily="49" charset="0"/>
              </a:rPr>
              <a:t>	</a:t>
            </a:r>
            <a:endParaRPr lang="ru-RU" alt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761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Поиск лучшего студента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9387" y="827509"/>
            <a:ext cx="9613453" cy="3816424"/>
          </a:xfrm>
          <a:prstGeom prst="rect">
            <a:avLst/>
          </a:prstGeom>
          <a:solidFill>
            <a:schemeClr val="accent3">
              <a:lumMod val="40000"/>
              <a:lumOff val="60000"/>
              <a:alpha val="58000"/>
            </a:schemeClr>
          </a:solidFill>
          <a:ln>
            <a:noFill/>
          </a:ln>
          <a:effectLst/>
          <a:extLst/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  <a:cs typeface="Courier New" panose="02070309020205020404" pitchFamily="49" charset="0"/>
              </a:rPr>
              <a:t>// Доступ через указатель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"Best student: %s\n"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,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BestInd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].Name 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</a:t>
            </a:r>
            <a:r>
              <a:rPr lang="en-US" altLang="ru-RU" sz="2200" b="1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RecordBook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:   %d\n",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BestInd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].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RecordBook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);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"Best mark:    %f\n\n",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JournalBox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[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BestInd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].mark );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"Mean mark:    %f\n"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, 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meanMark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 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 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return </a:t>
            </a:r>
            <a:r>
              <a:rPr lang="en-US" altLang="ru-RU" sz="2200" b="1" dirty="0">
                <a:solidFill>
                  <a:srgbClr val="00B0F0"/>
                </a:solidFill>
                <a:latin typeface="Courier New" pitchFamily="49" charset="0"/>
                <a:cs typeface="Courier New" panose="02070309020205020404" pitchFamily="49" charset="0"/>
              </a:rPr>
              <a:t>0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}        </a:t>
            </a:r>
          </a:p>
          <a:p>
            <a:pPr>
              <a:lnSpc>
                <a:spcPct val="94000"/>
              </a:lnSpc>
            </a:pPr>
            <a:r>
              <a:rPr lang="ru-RU" altLang="ru-RU" sz="2400" dirty="0" smtClean="0">
                <a:latin typeface="Courier New" pitchFamily="49" charset="0"/>
              </a:rPr>
              <a:t>	</a:t>
            </a:r>
            <a:endParaRPr lang="ru-RU" alt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462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" y="755501"/>
            <a:ext cx="10060445" cy="67953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80219" y="1043532"/>
            <a:ext cx="7756438" cy="3109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student:  </a:t>
            </a:r>
            <a:r>
              <a:rPr lang="en-US" altLang="ru-RU" sz="3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Titov</a:t>
            </a:r>
            <a:endParaRPr lang="en-US" altLang="ru-RU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book:   314185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mark:  4.95</a:t>
            </a:r>
            <a:endParaRPr lang="en-US" alt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 </a:t>
            </a: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: 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4.148</a:t>
            </a:r>
          </a:p>
        </p:txBody>
      </p:sp>
    </p:spTree>
    <p:extLst>
      <p:ext uri="{BB962C8B-B14F-4D97-AF65-F5344CB8AC3E}">
        <p14:creationId xmlns:p14="http://schemas.microsoft.com/office/powerpoint/2010/main" val="264243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</a:t>
            </a: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>
          <a:xfrm>
            <a:off x="5867400" y="1079500"/>
            <a:ext cx="4032250" cy="2412305"/>
          </a:xfrm>
          <a:ln/>
        </p:spPr>
        <p:txBody>
          <a:bodyPr/>
          <a:lstStyle/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Сложная природа понятий</a:t>
            </a: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</a:tabLst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разного вида</a:t>
            </a:r>
          </a:p>
        </p:txBody>
      </p:sp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15901" y="863601"/>
            <a:ext cx="5541963" cy="3275013"/>
            <a:chOff x="136" y="544"/>
            <a:chExt cx="3491" cy="2063"/>
          </a:xfrm>
        </p:grpSpPr>
        <p:sp>
          <p:nvSpPr>
            <p:cNvPr id="13315" name="Freeform 3"/>
            <p:cNvSpPr>
              <a:spLocks noChangeArrowheads="1"/>
            </p:cNvSpPr>
            <p:nvPr/>
          </p:nvSpPr>
          <p:spPr bwMode="auto">
            <a:xfrm>
              <a:off x="136" y="544"/>
              <a:ext cx="3491" cy="2063"/>
            </a:xfrm>
            <a:custGeom>
              <a:avLst/>
              <a:gdLst>
                <a:gd name="T0" fmla="*/ 1930 w 21600"/>
                <a:gd name="T1" fmla="*/ 7160 h 21600"/>
                <a:gd name="T2" fmla="*/ 5270 w 21600"/>
                <a:gd name="T3" fmla="*/ 1970 h 21600"/>
                <a:gd name="T4" fmla="*/ 6970 w 21600"/>
                <a:gd name="T5" fmla="*/ 2600 h 21600"/>
                <a:gd name="T6" fmla="*/ 9340 w 21600"/>
                <a:gd name="T7" fmla="*/ 650 h 21600"/>
                <a:gd name="T8" fmla="*/ 11210 w 21600"/>
                <a:gd name="T9" fmla="*/ 1700 h 21600"/>
                <a:gd name="T10" fmla="*/ 13150 w 21600"/>
                <a:gd name="T11" fmla="*/ 0 h 21600"/>
                <a:gd name="T12" fmla="*/ 14870 w 21600"/>
                <a:gd name="T13" fmla="*/ 1160 h 21600"/>
                <a:gd name="T14" fmla="*/ 16740 w 21600"/>
                <a:gd name="T15" fmla="*/ 0 h 21600"/>
                <a:gd name="T16" fmla="*/ 19110 w 21600"/>
                <a:gd name="T17" fmla="*/ 2710 h 21600"/>
                <a:gd name="T18" fmla="*/ 21060 w 21600"/>
                <a:gd name="T19" fmla="*/ 6220 h 21600"/>
                <a:gd name="T20" fmla="*/ 20830 w 21600"/>
                <a:gd name="T21" fmla="*/ 7660 h 21600"/>
                <a:gd name="T22" fmla="*/ 21600 w 21600"/>
                <a:gd name="T23" fmla="*/ 10460 h 21600"/>
                <a:gd name="T24" fmla="*/ 18650 w 21600"/>
                <a:gd name="T25" fmla="*/ 15010 h 21600"/>
                <a:gd name="T26" fmla="*/ 15770 w 21600"/>
                <a:gd name="T27" fmla="*/ 18920 h 21600"/>
                <a:gd name="T28" fmla="*/ 14240 w 21600"/>
                <a:gd name="T29" fmla="*/ 18310 h 21600"/>
                <a:gd name="T30" fmla="*/ 11000 w 21600"/>
                <a:gd name="T31" fmla="*/ 21600 h 21600"/>
                <a:gd name="T32" fmla="*/ 8210 w 21600"/>
                <a:gd name="T33" fmla="*/ 19510 h 21600"/>
                <a:gd name="T34" fmla="*/ 6240 w 21600"/>
                <a:gd name="T35" fmla="*/ 20290 h 21600"/>
                <a:gd name="T36" fmla="*/ 2900 w 21600"/>
                <a:gd name="T37" fmla="*/ 17640 h 21600"/>
                <a:gd name="T38" fmla="*/ 480 w 21600"/>
                <a:gd name="T39" fmla="*/ 14660 h 21600"/>
                <a:gd name="T40" fmla="*/ 1070 w 21600"/>
                <a:gd name="T41" fmla="*/ 12640 h 21600"/>
                <a:gd name="T42" fmla="*/ 0 w 21600"/>
                <a:gd name="T43" fmla="*/ 10120 h 21600"/>
                <a:gd name="T44" fmla="*/ 1930 w 21600"/>
                <a:gd name="T45" fmla="*/ 7160 h 21600"/>
                <a:gd name="T46" fmla="*/ 1930 w 21600"/>
                <a:gd name="T47" fmla="*/ 7160 h 21600"/>
                <a:gd name="T48" fmla="*/ 2090 w 21600"/>
                <a:gd name="T49" fmla="*/ 7920 h 21600"/>
                <a:gd name="T50" fmla="*/ 6970 w 21600"/>
                <a:gd name="T51" fmla="*/ 2600 h 21600"/>
                <a:gd name="T52" fmla="*/ 7670 w 21600"/>
                <a:gd name="T53" fmla="*/ 3310 h 21600"/>
                <a:gd name="T54" fmla="*/ 11210 w 21600"/>
                <a:gd name="T55" fmla="*/ 1700 h 21600"/>
                <a:gd name="T56" fmla="*/ 11030 w 21600"/>
                <a:gd name="T57" fmla="*/ 2400 h 21600"/>
                <a:gd name="T58" fmla="*/ 14870 w 21600"/>
                <a:gd name="T59" fmla="*/ 1160 h 21600"/>
                <a:gd name="T60" fmla="*/ 14540 w 21600"/>
                <a:gd name="T61" fmla="*/ 2010 h 21600"/>
                <a:gd name="T62" fmla="*/ 19110 w 21600"/>
                <a:gd name="T63" fmla="*/ 2710 h 21600"/>
                <a:gd name="T64" fmla="*/ 19190 w 21600"/>
                <a:gd name="T65" fmla="*/ 3380 h 21600"/>
                <a:gd name="T66" fmla="*/ 20830 w 21600"/>
                <a:gd name="T67" fmla="*/ 7660 h 21600"/>
                <a:gd name="T68" fmla="*/ 20110 w 21600"/>
                <a:gd name="T69" fmla="*/ 8990 h 21600"/>
                <a:gd name="T70" fmla="*/ 18660 w 21600"/>
                <a:gd name="T71" fmla="*/ 15010 h 21600"/>
                <a:gd name="T72" fmla="*/ 17000 w 21600"/>
                <a:gd name="T73" fmla="*/ 11450 h 21600"/>
                <a:gd name="T74" fmla="*/ 14240 w 21600"/>
                <a:gd name="T75" fmla="*/ 18310 h 21600"/>
                <a:gd name="T76" fmla="*/ 14370 w 21600"/>
                <a:gd name="T77" fmla="*/ 17360 h 21600"/>
                <a:gd name="T78" fmla="*/ 8220 w 21600"/>
                <a:gd name="T79" fmla="*/ 19510 h 21600"/>
                <a:gd name="T80" fmla="*/ 7860 w 21600"/>
                <a:gd name="T81" fmla="*/ 18640 h 21600"/>
                <a:gd name="T82" fmla="*/ 2900 w 21600"/>
                <a:gd name="T83" fmla="*/ 17640 h 21600"/>
                <a:gd name="T84" fmla="*/ 3460 w 21600"/>
                <a:gd name="T85" fmla="*/ 17450 h 21600"/>
                <a:gd name="T86" fmla="*/ 1070 w 21600"/>
                <a:gd name="T87" fmla="*/ 12640 h 21600"/>
                <a:gd name="T88" fmla="*/ 2330 w 21600"/>
                <a:gd name="T89" fmla="*/ 13040 h 21600"/>
                <a:gd name="T90" fmla="*/ 3000 w 21600"/>
                <a:gd name="T91" fmla="*/ 3320 h 21600"/>
                <a:gd name="T92" fmla="*/ 17110 w 21600"/>
                <a:gd name="T93" fmla="*/ 1733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T90" t="T91" r="T92" b="T93"/>
              <a:pathLst>
                <a:path w="21600" h="21600">
                  <a:moveTo>
                    <a:pt x="1930" y="7160"/>
                  </a:moveTo>
                  <a:cubicBezTo>
                    <a:pt x="1530" y="4490"/>
                    <a:pt x="3400" y="1970"/>
                    <a:pt x="5270" y="1970"/>
                  </a:cubicBezTo>
                  <a:cubicBezTo>
                    <a:pt x="5860" y="1950"/>
                    <a:pt x="6470" y="2210"/>
                    <a:pt x="6970" y="2600"/>
                  </a:cubicBezTo>
                  <a:cubicBezTo>
                    <a:pt x="7450" y="1390"/>
                    <a:pt x="8340" y="650"/>
                    <a:pt x="9340" y="650"/>
                  </a:cubicBezTo>
                  <a:cubicBezTo>
                    <a:pt x="10004" y="690"/>
                    <a:pt x="10710" y="1050"/>
                    <a:pt x="11210" y="1700"/>
                  </a:cubicBezTo>
                  <a:cubicBezTo>
                    <a:pt x="11570" y="630"/>
                    <a:pt x="12330" y="0"/>
                    <a:pt x="13150" y="0"/>
                  </a:cubicBezTo>
                  <a:cubicBezTo>
                    <a:pt x="13840" y="0"/>
                    <a:pt x="14470" y="460"/>
                    <a:pt x="14870" y="1160"/>
                  </a:cubicBezTo>
                  <a:cubicBezTo>
                    <a:pt x="15330" y="440"/>
                    <a:pt x="16020" y="0"/>
                    <a:pt x="16740" y="0"/>
                  </a:cubicBezTo>
                  <a:cubicBezTo>
                    <a:pt x="17910" y="0"/>
                    <a:pt x="18900" y="1130"/>
                    <a:pt x="19110" y="2710"/>
                  </a:cubicBezTo>
                  <a:cubicBezTo>
                    <a:pt x="20240" y="3150"/>
                    <a:pt x="21060" y="4580"/>
                    <a:pt x="21060" y="6220"/>
                  </a:cubicBezTo>
                  <a:cubicBezTo>
                    <a:pt x="21060" y="6720"/>
                    <a:pt x="21000" y="7200"/>
                    <a:pt x="20830" y="7660"/>
                  </a:cubicBezTo>
                  <a:cubicBezTo>
                    <a:pt x="21310" y="8460"/>
                    <a:pt x="21600" y="9450"/>
                    <a:pt x="21600" y="10460"/>
                  </a:cubicBezTo>
                  <a:cubicBezTo>
                    <a:pt x="21600" y="12750"/>
                    <a:pt x="20310" y="14680"/>
                    <a:pt x="18650" y="15010"/>
                  </a:cubicBezTo>
                  <a:cubicBezTo>
                    <a:pt x="18650" y="17200"/>
                    <a:pt x="17370" y="18920"/>
                    <a:pt x="15770" y="18920"/>
                  </a:cubicBezTo>
                  <a:cubicBezTo>
                    <a:pt x="15220" y="18920"/>
                    <a:pt x="14700" y="18710"/>
                    <a:pt x="14240" y="18310"/>
                  </a:cubicBezTo>
                  <a:cubicBezTo>
                    <a:pt x="13820" y="20240"/>
                    <a:pt x="12490" y="21600"/>
                    <a:pt x="11000" y="21600"/>
                  </a:cubicBezTo>
                  <a:cubicBezTo>
                    <a:pt x="9890" y="21600"/>
                    <a:pt x="8840" y="20790"/>
                    <a:pt x="8210" y="19510"/>
                  </a:cubicBezTo>
                  <a:cubicBezTo>
                    <a:pt x="7620" y="20000"/>
                    <a:pt x="7930" y="20290"/>
                    <a:pt x="6240" y="20290"/>
                  </a:cubicBezTo>
                  <a:cubicBezTo>
                    <a:pt x="4850" y="20290"/>
                    <a:pt x="3570" y="19280"/>
                    <a:pt x="2900" y="17640"/>
                  </a:cubicBezTo>
                  <a:cubicBezTo>
                    <a:pt x="1300" y="17600"/>
                    <a:pt x="480" y="16300"/>
                    <a:pt x="480" y="14660"/>
                  </a:cubicBezTo>
                  <a:cubicBezTo>
                    <a:pt x="480" y="13900"/>
                    <a:pt x="690" y="13210"/>
                    <a:pt x="1070" y="12640"/>
                  </a:cubicBezTo>
                  <a:cubicBezTo>
                    <a:pt x="380" y="12160"/>
                    <a:pt x="0" y="11210"/>
                    <a:pt x="0" y="10120"/>
                  </a:cubicBezTo>
                  <a:cubicBezTo>
                    <a:pt x="0" y="8590"/>
                    <a:pt x="840" y="7330"/>
                    <a:pt x="1930" y="7160"/>
                  </a:cubicBezTo>
                  <a:close/>
                </a:path>
                <a:path w="21600" h="21600">
                  <a:moveTo>
                    <a:pt x="1930" y="7160"/>
                  </a:moveTo>
                  <a:cubicBezTo>
                    <a:pt x="1950" y="7410"/>
                    <a:pt x="2040" y="7690"/>
                    <a:pt x="2090" y="7920"/>
                  </a:cubicBezTo>
                </a:path>
                <a:path w="21600" h="21600">
                  <a:moveTo>
                    <a:pt x="6970" y="2600"/>
                  </a:moveTo>
                  <a:cubicBezTo>
                    <a:pt x="7200" y="2790"/>
                    <a:pt x="7480" y="3050"/>
                    <a:pt x="7670" y="3310"/>
                  </a:cubicBezTo>
                </a:path>
                <a:path w="21600" h="21600">
                  <a:moveTo>
                    <a:pt x="11210" y="1700"/>
                  </a:moveTo>
                  <a:cubicBezTo>
                    <a:pt x="11130" y="1910"/>
                    <a:pt x="11080" y="2160"/>
                    <a:pt x="11030" y="2400"/>
                  </a:cubicBezTo>
                </a:path>
                <a:path w="21600" h="21600">
                  <a:moveTo>
                    <a:pt x="14870" y="1160"/>
                  </a:moveTo>
                  <a:cubicBezTo>
                    <a:pt x="14720" y="1400"/>
                    <a:pt x="14640" y="1720"/>
                    <a:pt x="14540" y="2010"/>
                  </a:cubicBezTo>
                </a:path>
                <a:path w="21600" h="21600">
                  <a:moveTo>
                    <a:pt x="19110" y="2710"/>
                  </a:moveTo>
                  <a:cubicBezTo>
                    <a:pt x="19130" y="2890"/>
                    <a:pt x="19230" y="3290"/>
                    <a:pt x="19190" y="3380"/>
                  </a:cubicBezTo>
                </a:path>
                <a:path w="21600" h="21600">
                  <a:moveTo>
                    <a:pt x="20830" y="7660"/>
                  </a:moveTo>
                  <a:cubicBezTo>
                    <a:pt x="20660" y="8170"/>
                    <a:pt x="20430" y="8620"/>
                    <a:pt x="20110" y="8990"/>
                  </a:cubicBezTo>
                </a:path>
                <a:path w="21600" h="21600">
                  <a:moveTo>
                    <a:pt x="18660" y="15010"/>
                  </a:moveTo>
                  <a:cubicBezTo>
                    <a:pt x="18740" y="14200"/>
                    <a:pt x="18280" y="12200"/>
                    <a:pt x="17000" y="11450"/>
                  </a:cubicBezTo>
                </a:path>
                <a:path w="21600" h="21600">
                  <a:moveTo>
                    <a:pt x="14240" y="18310"/>
                  </a:moveTo>
                  <a:cubicBezTo>
                    <a:pt x="14320" y="17980"/>
                    <a:pt x="14350" y="17680"/>
                    <a:pt x="14370" y="17360"/>
                  </a:cubicBezTo>
                </a:path>
                <a:path w="21600" h="21600">
                  <a:moveTo>
                    <a:pt x="8220" y="19510"/>
                  </a:moveTo>
                  <a:cubicBezTo>
                    <a:pt x="8060" y="19250"/>
                    <a:pt x="7960" y="18950"/>
                    <a:pt x="7860" y="18640"/>
                  </a:cubicBezTo>
                </a:path>
                <a:path w="21600" h="21600">
                  <a:moveTo>
                    <a:pt x="2900" y="17640"/>
                  </a:moveTo>
                  <a:cubicBezTo>
                    <a:pt x="3090" y="17600"/>
                    <a:pt x="3280" y="17540"/>
                    <a:pt x="3460" y="17450"/>
                  </a:cubicBezTo>
                </a:path>
                <a:path w="21600" h="21600">
                  <a:moveTo>
                    <a:pt x="1070" y="12640"/>
                  </a:moveTo>
                  <a:cubicBezTo>
                    <a:pt x="1400" y="12900"/>
                    <a:pt x="1780" y="13130"/>
                    <a:pt x="2330" y="13040"/>
                  </a:cubicBezTo>
                </a:path>
              </a:pathLst>
            </a:custGeom>
            <a:solidFill>
              <a:srgbClr val="99CCFF"/>
            </a:solidFill>
            <a:ln w="9525" cap="flat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" y="752"/>
              <a:ext cx="2532" cy="1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87350" y="4332288"/>
          <a:ext cx="9082088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64" r:id="rId5" imgW="5157360" imgH="1608480" progId="">
                  <p:embed/>
                </p:oleObj>
              </mc:Choice>
              <mc:Fallback>
                <p:oleObj r:id="rId5" imgW="5157360" imgH="16084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4332288"/>
                        <a:ext cx="9082088" cy="2832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144463" y="4356101"/>
            <a:ext cx="9791700" cy="1588"/>
          </a:xfrm>
          <a:prstGeom prst="line">
            <a:avLst/>
          </a:prstGeom>
          <a:noFill/>
          <a:ln w="72000" cap="flat">
            <a:solidFill>
              <a:srgbClr val="5C852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</a:t>
            </a: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49573" y="1793527"/>
            <a:ext cx="3903663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6329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 типа данных: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075238" y="955676"/>
            <a:ext cx="4285554" cy="2536129"/>
          </a:xfrm>
          <a:prstGeom prst="rect">
            <a:avLst/>
          </a:prstGeom>
          <a:solidFill>
            <a:schemeClr val="accent3">
              <a:lumMod val="40000"/>
              <a:lumOff val="60000"/>
              <a:alpha val="54000"/>
            </a:schemeClr>
          </a:solidFill>
          <a:ln w="36000" cap="flat">
            <a:solidFill>
              <a:srgbClr val="000000"/>
            </a:solidFill>
            <a:round/>
            <a:headEnd/>
            <a:tailEnd/>
          </a:ln>
          <a:effectLst/>
          <a:extLst/>
        </p:spPr>
        <p:txBody>
          <a:bodyPr wrap="none" lIns="107989" tIns="78231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struct</a:t>
            </a: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имяТипа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 smtClean="0">
                <a:latin typeface="Courier New" pitchFamily="49" charset="0"/>
              </a:rPr>
              <a:t>{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   </a:t>
            </a:r>
            <a:r>
              <a:rPr lang="ru-RU" altLang="ru-RU" sz="2400" b="1" dirty="0">
                <a:solidFill>
                  <a:srgbClr val="0070C0"/>
                </a:solidFill>
                <a:latin typeface="Courier New" pitchFamily="49" charset="0"/>
              </a:rPr>
              <a:t>Тип1</a:t>
            </a:r>
            <a:r>
              <a:rPr lang="ru-RU" altLang="ru-RU" sz="2400" b="1" dirty="0">
                <a:latin typeface="Courier New" pitchFamily="49" charset="0"/>
              </a:rPr>
              <a:t>   имяПоля1;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   </a:t>
            </a:r>
            <a:r>
              <a:rPr lang="ru-RU" altLang="ru-RU" sz="2400" b="1" dirty="0">
                <a:solidFill>
                  <a:srgbClr val="0070C0"/>
                </a:solidFill>
                <a:latin typeface="Courier New" pitchFamily="49" charset="0"/>
              </a:rPr>
              <a:t>Тип2</a:t>
            </a:r>
            <a:r>
              <a:rPr lang="ru-RU" altLang="ru-RU" sz="2400" b="1" dirty="0">
                <a:latin typeface="Courier New" pitchFamily="49" charset="0"/>
              </a:rPr>
              <a:t>   имяПоля2;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   . . . 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      </a:t>
            </a: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ТипN</a:t>
            </a:r>
            <a:r>
              <a:rPr lang="ru-RU" altLang="ru-RU" sz="2400" b="1" dirty="0">
                <a:latin typeface="Courier New" pitchFamily="49" charset="0"/>
              </a:rPr>
              <a:t>   </a:t>
            </a:r>
            <a:r>
              <a:rPr lang="ru-RU" altLang="ru-RU" sz="2400" b="1" dirty="0" err="1">
                <a:latin typeface="Courier New" pitchFamily="49" charset="0"/>
              </a:rPr>
              <a:t>имяПоляN</a:t>
            </a:r>
            <a:r>
              <a:rPr lang="ru-RU" altLang="ru-RU" sz="24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 smtClean="0">
                <a:latin typeface="Courier New" pitchFamily="49" charset="0"/>
              </a:rPr>
              <a:t>};</a:t>
            </a:r>
            <a:endParaRPr lang="ru-RU" altLang="ru-RU" sz="2400" b="1" dirty="0">
              <a:latin typeface="Courier New" pitchFamily="49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60351" y="4283893"/>
            <a:ext cx="4003675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6329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переменной: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108576" y="4355330"/>
            <a:ext cx="3568700" cy="414338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8231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b="1" dirty="0" err="1">
                <a:solidFill>
                  <a:srgbClr val="0070C0"/>
                </a:solidFill>
                <a:latin typeface="Courier New" pitchFamily="49" charset="0"/>
              </a:rPr>
              <a:t>имяТипа</a:t>
            </a:r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</a:rPr>
              <a:t>имяПеременной</a:t>
            </a:r>
            <a:r>
              <a:rPr lang="ru-RU" altLang="ru-RU" b="1" dirty="0">
                <a:latin typeface="Courier New" pitchFamily="49" charset="0"/>
              </a:rPr>
              <a:t>;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30187" y="5142252"/>
            <a:ext cx="43195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6329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40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переменной: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40893" y="5685176"/>
            <a:ext cx="9541444" cy="414337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7989" tIns="78231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b="1" dirty="0" err="1">
                <a:solidFill>
                  <a:srgbClr val="0070C0"/>
                </a:solidFill>
                <a:latin typeface="Courier New" pitchFamily="49" charset="0"/>
              </a:rPr>
              <a:t>имяТипа</a:t>
            </a:r>
            <a:r>
              <a:rPr lang="ru-RU" altLang="ru-RU" b="1" dirty="0">
                <a:latin typeface="Courier New" pitchFamily="49" charset="0"/>
              </a:rPr>
              <a:t> </a:t>
            </a:r>
            <a:r>
              <a:rPr lang="ru-RU" altLang="ru-RU" b="1" dirty="0" err="1">
                <a:latin typeface="Courier New" pitchFamily="49" charset="0"/>
              </a:rPr>
              <a:t>имяПеременной</a:t>
            </a:r>
            <a:r>
              <a:rPr lang="ru-RU" altLang="ru-RU" b="1" dirty="0">
                <a:latin typeface="Courier New" pitchFamily="49" charset="0"/>
              </a:rPr>
              <a:t> = { значение1, значение2,... </a:t>
            </a:r>
            <a:r>
              <a:rPr lang="ru-RU" altLang="ru-RU" b="1" dirty="0" err="1">
                <a:latin typeface="Courier New" pitchFamily="49" charset="0"/>
              </a:rPr>
              <a:t>значениеN</a:t>
            </a:r>
            <a:r>
              <a:rPr lang="ru-RU" altLang="ru-RU" b="1" dirty="0">
                <a:latin typeface="Courier New" pitchFamily="49" charset="0"/>
              </a:rPr>
              <a:t>};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306388" y="6510775"/>
            <a:ext cx="38115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6329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полю структуры:</a:t>
            </a: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4987925" y="6599578"/>
            <a:ext cx="4025900" cy="414337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8231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b="1" dirty="0" err="1">
                <a:latin typeface="Courier New" pitchFamily="49" charset="0"/>
              </a:rPr>
              <a:t>ИмяПеременной</a:t>
            </a:r>
            <a:r>
              <a:rPr lang="ru-RU" altLang="ru-RU" b="1" dirty="0">
                <a:latin typeface="Courier New" pitchFamily="49" charset="0"/>
              </a:rPr>
              <a:t> . </a:t>
            </a:r>
            <a:r>
              <a:rPr lang="ru-RU" altLang="ru-RU" b="1" dirty="0" err="1">
                <a:latin typeface="Courier New" pitchFamily="49" charset="0"/>
              </a:rPr>
              <a:t>имяПоля</a:t>
            </a:r>
            <a:r>
              <a:rPr lang="ru-RU" altLang="ru-RU" b="1" dirty="0">
                <a:latin typeface="Courier New" pitchFamily="49" charset="0"/>
              </a:rPr>
              <a:t>;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3768" y="4787949"/>
            <a:ext cx="9468545" cy="2196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9885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 algn="just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расчёта середины заданного отрезка на декартовой плоскости.</a:t>
            </a:r>
          </a:p>
          <a:p>
            <a:pPr marL="565150" indent="-457200" algn="just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Координаты отрезка запрашиваются у пользователя</a:t>
            </a:r>
          </a:p>
          <a:p>
            <a:pPr marL="565150" indent="-457200" algn="just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Найденное значение должно выдаваться на стандартное устройство вывода.</a:t>
            </a: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2014537" y="860426"/>
          <a:ext cx="5510213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0" r:id="rId4" imgW="4765680" imgH="3092400" progId="">
                  <p:embed/>
                </p:oleObj>
              </mc:Choice>
              <mc:Fallback>
                <p:oleObj r:id="rId4" imgW="4765680" imgH="3092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7" y="860426"/>
                        <a:ext cx="5510213" cy="3576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«Середина отрезка» (1)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23850" y="1331565"/>
            <a:ext cx="9396413" cy="3689350"/>
          </a:xfrm>
          <a:prstGeom prst="rect">
            <a:avLst/>
          </a:prstGeom>
          <a:solidFill>
            <a:schemeClr val="accent3">
              <a:lumMod val="40000"/>
              <a:lumOff val="60000"/>
              <a:alpha val="46000"/>
            </a:schemeClr>
          </a:solidFill>
          <a:ln>
            <a:noFill/>
          </a:ln>
          <a:effectLst/>
          <a:extLst/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400" i="1" dirty="0">
                <a:latin typeface="Courier New" pitchFamily="49" charset="0"/>
              </a:rPr>
              <a:t>//center.cpp</a:t>
            </a:r>
          </a:p>
          <a:p>
            <a:pPr>
              <a:lnSpc>
                <a:spcPct val="94000"/>
              </a:lnSpc>
            </a:pPr>
            <a:r>
              <a:rPr lang="ru-RU" altLang="ru-RU" sz="2400" i="1" dirty="0">
                <a:latin typeface="Courier New" pitchFamily="49" charset="0"/>
              </a:rPr>
              <a:t>//расчёт середины отрезка на декартовой плоскости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solidFill>
                  <a:srgbClr val="00B050"/>
                </a:solidFill>
                <a:latin typeface="Courier New" pitchFamily="49" charset="0"/>
              </a:rPr>
              <a:t>#</a:t>
            </a:r>
            <a:r>
              <a:rPr lang="ru-RU" altLang="ru-RU" sz="2400" b="1" dirty="0" err="1">
                <a:solidFill>
                  <a:srgbClr val="00B050"/>
                </a:solidFill>
                <a:latin typeface="Courier New" pitchFamily="49" charset="0"/>
              </a:rPr>
              <a:t>include</a:t>
            </a:r>
            <a:r>
              <a:rPr lang="ru-RU" altLang="ru-RU" sz="24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sz="2400" b="1" dirty="0" smtClean="0">
                <a:latin typeface="Courier New" pitchFamily="49" charset="0"/>
              </a:rPr>
              <a:t>&lt;</a:t>
            </a:r>
            <a:r>
              <a:rPr lang="en-US" altLang="ru-RU" sz="2400" b="1" dirty="0" err="1" smtClean="0">
                <a:solidFill>
                  <a:srgbClr val="0070C0"/>
                </a:solidFill>
                <a:latin typeface="Courier New" pitchFamily="49" charset="0"/>
              </a:rPr>
              <a:t>stdio.h</a:t>
            </a:r>
            <a:r>
              <a:rPr lang="ru-RU" altLang="ru-RU" sz="2400" b="1" dirty="0" smtClean="0">
                <a:latin typeface="Courier New" pitchFamily="49" charset="0"/>
              </a:rPr>
              <a:t>&gt;</a:t>
            </a: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struct</a:t>
            </a:r>
            <a:r>
              <a:rPr lang="ru-RU" altLang="ru-RU" sz="2400" b="1" dirty="0">
                <a:latin typeface="Courier New" pitchFamily="49" charset="0"/>
              </a:rPr>
              <a:t> </a:t>
            </a:r>
            <a:r>
              <a:rPr lang="ru-RU" altLang="ru-RU" sz="2400" b="1" dirty="0" err="1">
                <a:latin typeface="Courier New" pitchFamily="49" charset="0"/>
              </a:rPr>
              <a:t>Point</a:t>
            </a:r>
            <a:r>
              <a:rPr lang="ru-RU" altLang="ru-RU" sz="2400" b="1" dirty="0">
                <a:latin typeface="Courier New" pitchFamily="49" charset="0"/>
              </a:rPr>
              <a:t> {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	</a:t>
            </a: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ru-RU" altLang="ru-RU" sz="2400" b="1" dirty="0">
                <a:latin typeface="Courier New" pitchFamily="49" charset="0"/>
              </a:rPr>
              <a:t> x;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	</a:t>
            </a:r>
            <a:r>
              <a:rPr lang="ru-RU" altLang="ru-RU" sz="2400" b="1" dirty="0" err="1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ru-RU" altLang="ru-RU" sz="2400" b="1" dirty="0">
                <a:latin typeface="Courier New" pitchFamily="49" charset="0"/>
              </a:rPr>
              <a:t> y;</a:t>
            </a:r>
          </a:p>
          <a:p>
            <a:pPr>
              <a:lnSpc>
                <a:spcPct val="94000"/>
              </a:lnSpc>
            </a:pPr>
            <a:r>
              <a:rPr lang="ru-RU" altLang="ru-RU" sz="2400" b="1" dirty="0">
                <a:latin typeface="Courier New" pitchFamily="49" charset="0"/>
              </a:rPr>
              <a:t>};</a:t>
            </a:r>
          </a:p>
          <a:p>
            <a:pPr>
              <a:lnSpc>
                <a:spcPct val="94000"/>
              </a:lnSpc>
            </a:pPr>
            <a:endParaRPr lang="ru-RU" altLang="ru-RU" sz="24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«Середина отрезка» (2)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79387" y="1008064"/>
            <a:ext cx="9613453" cy="6228157"/>
          </a:xfrm>
          <a:prstGeom prst="rect">
            <a:avLst/>
          </a:prstGeom>
          <a:solidFill>
            <a:schemeClr val="accent3">
              <a:lumMod val="40000"/>
              <a:lumOff val="60000"/>
              <a:alpha val="58000"/>
            </a:schemeClr>
          </a:solidFill>
          <a:ln>
            <a:noFill/>
          </a:ln>
          <a:effectLst/>
          <a:extLst/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  <a:cs typeface="Courier New" panose="02070309020205020404" pitchFamily="49" charset="0"/>
              </a:rPr>
              <a:t>main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(){</a:t>
            </a:r>
            <a:endParaRPr lang="ru-RU" altLang="ru-RU" sz="22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Enter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the coordinates of a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line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: “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;</a:t>
            </a:r>
            <a:endParaRPr lang="ru-RU" altLang="ru-RU" sz="22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Point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  <a:cs typeface="Courier New" panose="02070309020205020404" pitchFamily="49" charset="0"/>
              </a:rPr>
              <a:t>first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( “%f”, &amp;( 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first.x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 ) 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scanf</a:t>
            </a: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( “%f”, &amp;( 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first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y </a:t>
            </a: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) );</a:t>
            </a:r>
          </a:p>
          <a:p>
            <a:pPr>
              <a:lnSpc>
                <a:spcPct val="94000"/>
              </a:lnSpc>
            </a:pPr>
            <a:endParaRPr lang="en-US" altLang="ru-RU" sz="22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Enter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the coordinates of the cut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end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: “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;</a:t>
            </a:r>
            <a:endParaRPr lang="ru-RU" altLang="ru-RU" sz="22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Point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  <a:cs typeface="Courier New" panose="02070309020205020404" pitchFamily="49" charset="0"/>
              </a:rPr>
              <a:t>second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>
                <a:latin typeface="Courier New" pitchFamily="49" charset="0"/>
                <a:cs typeface="Courier New" panose="02070309020205020404" pitchFamily="49" charset="0"/>
              </a:rPr>
              <a:t>scanf</a:t>
            </a: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( “%f”, 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&amp;( 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second.x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) 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>
                <a:latin typeface="Courier New" pitchFamily="49" charset="0"/>
                <a:cs typeface="Courier New" panose="02070309020205020404" pitchFamily="49" charset="0"/>
              </a:rPr>
              <a:t>scanf</a:t>
            </a: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( “%f”, 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&amp;( 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second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y ) );</a:t>
            </a: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  <a:cs typeface="Courier New" panose="02070309020205020404" pitchFamily="49" charset="0"/>
              </a:rPr>
              <a:t>Point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  <a:cs typeface="Courier New" panose="02070309020205020404" pitchFamily="49" charset="0"/>
              </a:rPr>
              <a:t>center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  <a:cs typeface="Courier New" panose="02070309020205020404" pitchFamily="49" charset="0"/>
              </a:rPr>
              <a:t>center.x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first.x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second.x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/ 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200" b="1" dirty="0">
                <a:latin typeface="Courier New" pitchFamily="49" charset="0"/>
                <a:cs typeface="Courier New" panose="02070309020205020404" pitchFamily="49" charset="0"/>
              </a:rPr>
              <a:t>.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0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;</a:t>
            </a:r>
            <a:endParaRPr lang="ru-RU" altLang="ru-RU" sz="22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  <a:cs typeface="Courier New" panose="02070309020205020404" pitchFamily="49" charset="0"/>
              </a:rPr>
              <a:t>center.y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 = 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first.y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+ 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second.y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) 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/ 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2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.0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;</a:t>
            </a:r>
            <a:endParaRPr lang="ru-RU" altLang="ru-RU" sz="2200" b="1" dirty="0"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The </a:t>
            </a:r>
            <a:r>
              <a:rPr lang="en-US" altLang="ru-RU" sz="22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coordinates of the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center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: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%f %f\n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anose="02070309020205020404" pitchFamily="49" charset="0"/>
              </a:rPr>
              <a:t>“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,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											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center.x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,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center.y</a:t>
            </a: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);</a:t>
            </a:r>
            <a:endParaRPr lang="ru-RU" altLang="ru-RU" sz="2200" b="1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ru-RU" altLang="ru-RU" sz="2200" b="1" dirty="0" err="1" smtClean="0">
                <a:latin typeface="Courier New" pitchFamily="49" charset="0"/>
                <a:cs typeface="Courier New" panose="02070309020205020404" pitchFamily="49" charset="0"/>
              </a:rPr>
              <a:t>return</a:t>
            </a:r>
            <a:r>
              <a:rPr lang="ru-RU" altLang="ru-RU" sz="2200" b="1" dirty="0" smtClean="0"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0;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  <a:cs typeface="Courier New" panose="02070309020205020404" pitchFamily="49" charset="0"/>
              </a:rPr>
              <a:t>}</a:t>
            </a:r>
            <a:r>
              <a:rPr lang="ru-RU" altLang="ru-RU" sz="2400" dirty="0">
                <a:latin typeface="Courier New" pitchFamily="49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9" y="755501"/>
            <a:ext cx="10060445" cy="6795300"/>
          </a:xfrm>
          <a:prstGeom prst="rect">
            <a:avLst/>
          </a:prstGeom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380218" y="1043532"/>
            <a:ext cx="9196597" cy="273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1764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the coordinates of a line: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2  1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the coordinates of the cut end: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6  9</a:t>
            </a:r>
          </a:p>
          <a:p>
            <a:pPr>
              <a:lnSpc>
                <a:spcPct val="94000"/>
              </a:lnSpc>
              <a:spcAft>
                <a:spcPts val="575"/>
              </a:spcAft>
            </a:pPr>
            <a:endParaRPr lang="en-US" altLang="ru-RU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4000"/>
              </a:lnSpc>
              <a:spcAft>
                <a:spcPts val="575"/>
              </a:spcAft>
            </a:pPr>
            <a:r>
              <a:rPr lang="en-US" altLang="ru-RU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coordinates of the </a:t>
            </a:r>
            <a:r>
              <a:rPr lang="en-US" altLang="ru-RU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center:  4  5</a:t>
            </a:r>
            <a:endParaRPr lang="en-US" altLang="ru-RU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Указатели и ссылки</a:t>
            </a: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15900" y="1189039"/>
            <a:ext cx="91440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6329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данных для представления адреса — указатель на переменную определённого типа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215901" y="2646363"/>
            <a:ext cx="5040313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6329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получения адреса: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79389" y="3333750"/>
            <a:ext cx="59213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6329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значению по указателю: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44463" y="4338639"/>
            <a:ext cx="9144000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6329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— дополнительное имя переменной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125413" y="5634039"/>
            <a:ext cx="9431338" cy="76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6329" rIns="89991" bIns="44996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Физически ссылка есть «скрытый» указатель</a:t>
            </a:r>
          </a:p>
          <a:p>
            <a:pPr marL="450850" indent="-342900"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значению по ссылке как у обычной переменной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219325" y="2114551"/>
            <a:ext cx="3233738" cy="441325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rgbClr val="0070C0"/>
                </a:solidFill>
                <a:latin typeface="Courier New" pitchFamily="49" charset="0"/>
              </a:rPr>
              <a:t>Тип</a:t>
            </a:r>
            <a:r>
              <a:rPr lang="ru-RU" altLang="ru-RU" sz="2200" b="1" dirty="0">
                <a:latin typeface="Courier New" pitchFamily="49" charset="0"/>
              </a:rPr>
              <a:t> *</a:t>
            </a:r>
            <a:r>
              <a:rPr lang="ru-RU" altLang="ru-RU" sz="2200" b="1" dirty="0" err="1">
                <a:latin typeface="Courier New" pitchFamily="49" charset="0"/>
              </a:rPr>
              <a:t>имяУказателя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6219826" y="2708275"/>
            <a:ext cx="2563813" cy="441325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&amp;имяПеременной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207125" y="3338514"/>
            <a:ext cx="2395538" cy="441325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>
                <a:latin typeface="Courier New" pitchFamily="49" charset="0"/>
              </a:rPr>
              <a:t>*имяУказателя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269876" y="4068763"/>
            <a:ext cx="9504363" cy="19050"/>
          </a:xfrm>
          <a:prstGeom prst="line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2165350" y="4967288"/>
            <a:ext cx="5413375" cy="441325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9756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rgbClr val="0070C0"/>
                </a:solidFill>
                <a:latin typeface="Courier New" pitchFamily="49" charset="0"/>
              </a:rPr>
              <a:t>Тип</a:t>
            </a:r>
            <a:r>
              <a:rPr lang="ru-RU" altLang="ru-RU" sz="2200" b="1" dirty="0">
                <a:latin typeface="Courier New" pitchFamily="49" charset="0"/>
              </a:rPr>
              <a:t> &amp;</a:t>
            </a:r>
            <a:r>
              <a:rPr lang="ru-RU" altLang="ru-RU" sz="2200" b="1" dirty="0" err="1">
                <a:latin typeface="Courier New" pitchFamily="49" charset="0"/>
              </a:rPr>
              <a:t>имяСсылки</a:t>
            </a:r>
            <a:r>
              <a:rPr lang="ru-RU" altLang="ru-RU" sz="2200" b="1" dirty="0">
                <a:latin typeface="Courier New" pitchFamily="49" charset="0"/>
              </a:rPr>
              <a:t> = </a:t>
            </a:r>
            <a:r>
              <a:rPr lang="ru-RU" altLang="ru-RU" sz="2200" b="1" dirty="0" err="1">
                <a:latin typeface="Courier New" pitchFamily="49" charset="0"/>
              </a:rPr>
              <a:t>имяПеременной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Указатель и ссылка на структуру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79387" y="1008064"/>
            <a:ext cx="9613453" cy="6228157"/>
          </a:xfrm>
          <a:prstGeom prst="rect">
            <a:avLst/>
          </a:prstGeom>
          <a:solidFill>
            <a:schemeClr val="accent3">
              <a:lumMod val="40000"/>
              <a:lumOff val="60000"/>
              <a:alpha val="58000"/>
            </a:schemeClr>
          </a:solidFill>
          <a:ln>
            <a:noFill/>
          </a:ln>
          <a:effectLst/>
          <a:extLst/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2200" b="1" dirty="0" err="1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stdio.h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string.h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94000"/>
              </a:lnSpc>
            </a:pPr>
            <a:endParaRPr lang="en-US" altLang="ru-RU" sz="2200" b="1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 err="1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struct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</a:t>
            </a:r>
            <a:r>
              <a:rPr lang="en-US" altLang="ru-RU" sz="2200" b="1" dirty="0">
                <a:solidFill>
                  <a:srgbClr val="7030A0"/>
                </a:solidFill>
                <a:latin typeface="Courier New" pitchFamily="49" charset="0"/>
                <a:cs typeface="Courier New" panose="02070309020205020404" pitchFamily="49" charset="0"/>
              </a:rPr>
              <a:t>Point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double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	</a:t>
            </a:r>
            <a:r>
              <a:rPr lang="en-US" altLang="ru-RU" sz="2200" b="1" dirty="0">
                <a:solidFill>
                  <a:srgbClr val="0070C0"/>
                </a:solidFill>
                <a:latin typeface="Courier New" pitchFamily="49" charset="0"/>
                <a:cs typeface="Courier New" panose="02070309020205020404" pitchFamily="49" charset="0"/>
              </a:rPr>
              <a:t>double</a:t>
            </a:r>
            <a:r>
              <a:rPr lang="en-US" altLang="ru-RU" sz="2200" b="1" dirty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ct val="94000"/>
              </a:lnSpc>
            </a:pPr>
            <a:endParaRPr lang="en-US" altLang="ru-RU" sz="2200" b="1" dirty="0">
              <a:solidFill>
                <a:schemeClr val="tx1"/>
              </a:solidFill>
              <a:latin typeface="Courier New" pitchFamily="49" charset="0"/>
              <a:cs typeface="Courier New" panose="02070309020205020404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// Указатель и ссылка на структуру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 err="1">
                <a:latin typeface="Courier New" pitchFamily="49" charset="0"/>
              </a:rPr>
              <a:t>int</a:t>
            </a:r>
            <a:r>
              <a:rPr lang="en-US" altLang="ru-RU" sz="2200" b="1" dirty="0">
                <a:latin typeface="Courier New" pitchFamily="49" charset="0"/>
              </a:rPr>
              <a:t> main() {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  // </a:t>
            </a:r>
            <a:r>
              <a:rPr lang="ru-RU" altLang="ru-RU" sz="2200" b="1" dirty="0">
                <a:latin typeface="Courier New" pitchFamily="49" charset="0"/>
              </a:rPr>
              <a:t>Способ определения и инициализации структуры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</a:t>
            </a:r>
            <a:r>
              <a:rPr lang="en-US" altLang="ru-RU" sz="2200" b="1" dirty="0" err="1">
                <a:latin typeface="Courier New" pitchFamily="49" charset="0"/>
              </a:rPr>
              <a:t>struct</a:t>
            </a:r>
            <a:r>
              <a:rPr lang="en-US" altLang="ru-RU" sz="2200" b="1" dirty="0">
                <a:latin typeface="Courier New" pitchFamily="49" charset="0"/>
              </a:rPr>
              <a:t> Point A = { 1.1, 2.2 };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  </a:t>
            </a:r>
            <a:r>
              <a:rPr lang="en-US" altLang="ru-RU" sz="2200" b="1" dirty="0" err="1">
                <a:latin typeface="Courier New" pitchFamily="49" charset="0"/>
              </a:rPr>
              <a:t>printf</a:t>
            </a:r>
            <a:r>
              <a:rPr lang="en-US" altLang="ru-RU" sz="2200" b="1" dirty="0">
                <a:latin typeface="Courier New" pitchFamily="49" charset="0"/>
              </a:rPr>
              <a:t>("Point A =  %f %f\n", </a:t>
            </a:r>
            <a:r>
              <a:rPr lang="en-US" altLang="ru-RU" sz="2200" b="1" dirty="0" err="1">
                <a:latin typeface="Courier New" pitchFamily="49" charset="0"/>
              </a:rPr>
              <a:t>A.x</a:t>
            </a:r>
            <a:r>
              <a:rPr lang="en-US" altLang="ru-RU" sz="2200" b="1" dirty="0">
                <a:latin typeface="Courier New" pitchFamily="49" charset="0"/>
              </a:rPr>
              <a:t>, </a:t>
            </a:r>
            <a:r>
              <a:rPr lang="en-US" altLang="ru-RU" sz="2200" b="1" dirty="0" err="1">
                <a:latin typeface="Courier New" pitchFamily="49" charset="0"/>
              </a:rPr>
              <a:t>A.y</a:t>
            </a:r>
            <a:r>
              <a:rPr lang="en-US" altLang="ru-RU" sz="2200" b="1" dirty="0">
                <a:latin typeface="Courier New" pitchFamily="49" charset="0"/>
              </a:rPr>
              <a:t> 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  </a:t>
            </a:r>
            <a:r>
              <a:rPr lang="en-US" altLang="ru-RU" sz="2200" b="1" dirty="0" err="1">
                <a:latin typeface="Courier New" pitchFamily="49" charset="0"/>
              </a:rPr>
              <a:t>struct</a:t>
            </a:r>
            <a:r>
              <a:rPr lang="en-US" altLang="ru-RU" sz="2200" b="1" dirty="0">
                <a:latin typeface="Courier New" pitchFamily="49" charset="0"/>
              </a:rPr>
              <a:t> Point B;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  </a:t>
            </a:r>
            <a:r>
              <a:rPr lang="en-US" altLang="ru-RU" sz="2200" b="1" dirty="0" err="1">
                <a:latin typeface="Courier New" pitchFamily="49" charset="0"/>
              </a:rPr>
              <a:t>B.x</a:t>
            </a:r>
            <a:r>
              <a:rPr lang="en-US" altLang="ru-RU" sz="2200" b="1" dirty="0">
                <a:latin typeface="Courier New" pitchFamily="49" charset="0"/>
              </a:rPr>
              <a:t> = -5.5; // </a:t>
            </a:r>
            <a:r>
              <a:rPr lang="ru-RU" altLang="ru-RU" sz="2200" b="1" dirty="0">
                <a:latin typeface="Courier New" pitchFamily="49" charset="0"/>
              </a:rPr>
              <a:t>инициализация по отдельным полям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</a:t>
            </a:r>
            <a:r>
              <a:rPr lang="en-US" altLang="ru-RU" sz="2200" b="1" dirty="0" err="1">
                <a:latin typeface="Courier New" pitchFamily="49" charset="0"/>
              </a:rPr>
              <a:t>B.y</a:t>
            </a:r>
            <a:r>
              <a:rPr lang="en-US" altLang="ru-RU" sz="2200" b="1" dirty="0">
                <a:latin typeface="Courier New" pitchFamily="49" charset="0"/>
              </a:rPr>
              <a:t> = -8.1;  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  </a:t>
            </a:r>
            <a:r>
              <a:rPr lang="en-US" altLang="ru-RU" sz="2200" b="1" dirty="0" err="1">
                <a:latin typeface="Courier New" pitchFamily="49" charset="0"/>
              </a:rPr>
              <a:t>printf</a:t>
            </a:r>
            <a:r>
              <a:rPr lang="en-US" altLang="ru-RU" sz="2200" b="1" dirty="0">
                <a:latin typeface="Courier New" pitchFamily="49" charset="0"/>
              </a:rPr>
              <a:t>("Point B = %f %f\n", </a:t>
            </a:r>
            <a:r>
              <a:rPr lang="en-US" altLang="ru-RU" sz="2200" b="1" dirty="0" err="1">
                <a:latin typeface="Courier New" pitchFamily="49" charset="0"/>
              </a:rPr>
              <a:t>B.x</a:t>
            </a:r>
            <a:r>
              <a:rPr lang="en-US" altLang="ru-RU" sz="2200" b="1" dirty="0">
                <a:latin typeface="Courier New" pitchFamily="49" charset="0"/>
              </a:rPr>
              <a:t>, </a:t>
            </a:r>
            <a:r>
              <a:rPr lang="en-US" altLang="ru-RU" sz="2200" b="1" dirty="0" err="1">
                <a:latin typeface="Courier New" pitchFamily="49" charset="0"/>
              </a:rPr>
              <a:t>B.y</a:t>
            </a:r>
            <a:r>
              <a:rPr lang="en-US" altLang="ru-RU" sz="2200" b="1" dirty="0">
                <a:latin typeface="Courier New" pitchFamily="49" charset="0"/>
              </a:rPr>
              <a:t> );</a:t>
            </a:r>
            <a:r>
              <a:rPr lang="ru-RU" altLang="ru-RU" sz="2400" dirty="0" smtClean="0">
                <a:latin typeface="Courier New" pitchFamily="49" charset="0"/>
              </a:rPr>
              <a:t>	</a:t>
            </a:r>
            <a:endParaRPr lang="ru-RU" altLang="ru-RU" sz="24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245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7877</TotalTime>
  <Words>803</Words>
  <Application>Microsoft Office PowerPoint</Application>
  <PresentationFormat>Произвольный</PresentationFormat>
  <Paragraphs>226</Paragraphs>
  <Slides>18</Slides>
  <Notes>18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Calibri</vt:lpstr>
      <vt:lpstr>Courier New</vt:lpstr>
      <vt:lpstr>DejaVu Sans</vt:lpstr>
      <vt:lpstr>Times New Roman</vt:lpstr>
      <vt:lpstr>Wingdings</vt:lpstr>
      <vt:lpstr>Тема Office</vt:lpstr>
      <vt:lpstr>Формула</vt:lpstr>
      <vt:lpstr> </vt:lpstr>
      <vt:lpstr>Структурный тип</vt:lpstr>
      <vt:lpstr>Структурный тип</vt:lpstr>
      <vt:lpstr>Постановка задачи</vt:lpstr>
      <vt:lpstr>«Середина отрезка» (1)</vt:lpstr>
      <vt:lpstr>«Середина отрезка» (2)</vt:lpstr>
      <vt:lpstr>Пример выполнения</vt:lpstr>
      <vt:lpstr>Указатели и ссылки</vt:lpstr>
      <vt:lpstr>Указатель и ссылка на структуру</vt:lpstr>
      <vt:lpstr>Указатель и ссылка на структуру</vt:lpstr>
      <vt:lpstr>Пример выполнения</vt:lpstr>
      <vt:lpstr>Постановка задачи</vt:lpstr>
      <vt:lpstr>Алгоритм</vt:lpstr>
      <vt:lpstr>Поиск лучшего студента</vt:lpstr>
      <vt:lpstr>Поиск лучшего студента</vt:lpstr>
      <vt:lpstr>Поиск лучшего студента</vt:lpstr>
      <vt:lpstr>Поиск лучшего студента</vt:lpstr>
      <vt:lpstr>Пример выполнения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Сергей Сидоров</dc:creator>
  <cp:lastModifiedBy>Балашова Д.М.</cp:lastModifiedBy>
  <cp:revision>334</cp:revision>
  <cp:lastPrinted>1601-01-01T00:00:00Z</cp:lastPrinted>
  <dcterms:created xsi:type="dcterms:W3CDTF">2009-02-11T21:03:49Z</dcterms:created>
  <dcterms:modified xsi:type="dcterms:W3CDTF">2019-09-03T10:34:45Z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Поле 1">
    <vt:lpwstr/>
  </property>
  <property fmtid="{D5CDD505-2E9C-101B-9397-08002B2CF9AE}" pid="3" name="Поле 2">
    <vt:lpwstr/>
  </property>
  <property fmtid="{D5CDD505-2E9C-101B-9397-08002B2CF9AE}" pid="4" name="Поле 3">
    <vt:lpwstr/>
  </property>
  <property fmtid="{D5CDD505-2E9C-101B-9397-08002B2CF9AE}" pid="5" name="Поле 4">
    <vt:lpwstr/>
  </property>
</Properties>
</file>