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Inter SemiBold"/>
      <p:regular r:id="rId30"/>
      <p:bold r:id="rId31"/>
    </p:embeddedFont>
    <p:embeddedFont>
      <p:font typeface="Inter"/>
      <p:regular r:id="rId32"/>
      <p:bold r:id="rId33"/>
    </p:embeddedFont>
    <p:embeddedFont>
      <p:font typeface="Inter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j9QGt527Bgj67XOD55SCwza+KE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SemiBold-bold.fntdata"/><Relationship Id="rId30" Type="http://schemas.openxmlformats.org/officeDocument/2006/relationships/font" Target="fonts/Inter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Inter-bold.fntdata"/><Relationship Id="rId10" Type="http://schemas.openxmlformats.org/officeDocument/2006/relationships/slide" Target="slides/slide6.xml"/><Relationship Id="rId32" Type="http://schemas.openxmlformats.org/officeDocument/2006/relationships/font" Target="fonts/Inter-regular.fntdata"/><Relationship Id="rId13" Type="http://schemas.openxmlformats.org/officeDocument/2006/relationships/slide" Target="slides/slide9.xml"/><Relationship Id="rId35" Type="http://schemas.openxmlformats.org/officeDocument/2006/relationships/font" Target="fonts/InterMedium-bold.fntdata"/><Relationship Id="rId12" Type="http://schemas.openxmlformats.org/officeDocument/2006/relationships/slide" Target="slides/slide8.xml"/><Relationship Id="rId34" Type="http://schemas.openxmlformats.org/officeDocument/2006/relationships/font" Target="fonts/InterMedium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134c8797b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b134c8797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134c8797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b134c8797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0e28826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0e28826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134c8797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b134c8797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134c8797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b134c8797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134c8797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b134c8797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134c879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b134c879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134c8797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b134c8797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0e28826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b0e28826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134c8797b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b134c8797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0e28826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b0e28826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0e28826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b0e28826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0f0db6a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b0f0db6a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1101acd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b1101acd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1101acd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b1101acd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1101acd9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b1101acd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1101acd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b1101acd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101ac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b1101ac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134c879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b134c879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0e28826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b0e28826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34c87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134c87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0e288266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0e288266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0e28826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b0e28826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34c8797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b134c8797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46.png"/><Relationship Id="rId7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0" Type="http://schemas.openxmlformats.org/officeDocument/2006/relationships/image" Target="../media/image3.png"/><Relationship Id="rId9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134c8797b_1_134"/>
          <p:cNvSpPr txBox="1"/>
          <p:nvPr>
            <p:ph type="ctrTitle"/>
          </p:nvPr>
        </p:nvSpPr>
        <p:spPr>
          <a:xfrm>
            <a:off x="735475" y="1710025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ESSENTIALS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g2b134c8797b_1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b134c8797b_1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b134c8797b_1_134"/>
          <p:cNvSpPr txBox="1"/>
          <p:nvPr>
            <p:ph type="ctrTitle"/>
          </p:nvPr>
        </p:nvSpPr>
        <p:spPr>
          <a:xfrm>
            <a:off x="735464" y="2457591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3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SFPD</a:t>
            </a:r>
            <a:r>
              <a:rPr lang="fr" sz="25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Stops </a:t>
            </a:r>
            <a:r>
              <a:rPr lang="fr" sz="25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(2018 / 2023)</a:t>
            </a:r>
            <a:endParaRPr sz="25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8" name="Google Shape;58;g2b134c8797b_1_134"/>
          <p:cNvSpPr txBox="1"/>
          <p:nvPr>
            <p:ph type="ctrTitle"/>
          </p:nvPr>
        </p:nvSpPr>
        <p:spPr>
          <a:xfrm>
            <a:off x="840539" y="4351666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Groupe :</a:t>
            </a:r>
            <a:r>
              <a:rPr lang="fr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" sz="18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Anaïs / Romain / Kevin</a:t>
            </a:r>
            <a:endParaRPr sz="15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134c8797b_1_63"/>
          <p:cNvSpPr txBox="1"/>
          <p:nvPr>
            <p:ph idx="4294967295" type="ctrTitle"/>
          </p:nvPr>
        </p:nvSpPr>
        <p:spPr>
          <a:xfrm>
            <a:off x="1192675" y="403300"/>
            <a:ext cx="739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Model Study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73" name="Google Shape;173;g2b134c8797b_1_63"/>
          <p:cNvSpPr txBox="1"/>
          <p:nvPr>
            <p:ph idx="4294967295" type="ctrTitle"/>
          </p:nvPr>
        </p:nvSpPr>
        <p:spPr>
          <a:xfrm>
            <a:off x="904781" y="1070000"/>
            <a:ext cx="806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Model training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Using Linear Regression model</a:t>
            </a:r>
            <a:endParaRPr sz="13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g2b134c8797b_1_63"/>
          <p:cNvSpPr/>
          <p:nvPr/>
        </p:nvSpPr>
        <p:spPr>
          <a:xfrm rot="-355994">
            <a:off x="567236" y="1313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b134c8797b_1_63"/>
          <p:cNvSpPr txBox="1"/>
          <p:nvPr>
            <p:ph idx="4294967295" type="ctrTitle"/>
          </p:nvPr>
        </p:nvSpPr>
        <p:spPr>
          <a:xfrm>
            <a:off x="904775" y="1603100"/>
            <a:ext cx="799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Scoring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6" name="Google Shape;176;g2b134c8797b_1_63"/>
          <p:cNvSpPr/>
          <p:nvPr/>
        </p:nvSpPr>
        <p:spPr>
          <a:xfrm rot="-355994">
            <a:off x="567236" y="18463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b134c8797b_1_63"/>
          <p:cNvSpPr/>
          <p:nvPr/>
        </p:nvSpPr>
        <p:spPr>
          <a:xfrm rot="-355994">
            <a:off x="567236" y="23794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2b134c8797b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b134c8797b_1_6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2b134c8797b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725" y="1654224"/>
            <a:ext cx="2444400" cy="4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b134c8797b_1_63"/>
          <p:cNvSpPr txBox="1"/>
          <p:nvPr>
            <p:ph idx="4294967295" type="ctrTitle"/>
          </p:nvPr>
        </p:nvSpPr>
        <p:spPr>
          <a:xfrm>
            <a:off x="904775" y="2136200"/>
            <a:ext cx="7996200" cy="25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Conclusion</a:t>
            </a: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This model poor results led us to reconsider our initial target and switch our approach to a classification one.</a:t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0e2882661_0_60"/>
          <p:cNvSpPr txBox="1"/>
          <p:nvPr>
            <p:ph idx="4294967295" type="ctrTitle"/>
          </p:nvPr>
        </p:nvSpPr>
        <p:spPr>
          <a:xfrm>
            <a:off x="1040275" y="1702750"/>
            <a:ext cx="7692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45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arget 2 : </a:t>
            </a: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Results of stop (divided into 2 categories)</a:t>
            </a:r>
            <a:endParaRPr b="1" i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7" name="Google Shape;187;g2b0e2882661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134c8797b_1_42"/>
          <p:cNvSpPr txBox="1"/>
          <p:nvPr>
            <p:ph idx="4294967295" type="ctrTitle"/>
          </p:nvPr>
        </p:nvSpPr>
        <p:spPr>
          <a:xfrm>
            <a:off x="1192675" y="403300"/>
            <a:ext cx="739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Decision Tree Classifier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- Pre-processing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3" name="Google Shape;193;g2b134c8797b_1_42"/>
          <p:cNvSpPr txBox="1"/>
          <p:nvPr>
            <p:ph idx="4294967295" type="ctrTitle"/>
          </p:nvPr>
        </p:nvSpPr>
        <p:spPr>
          <a:xfrm>
            <a:off x="904781" y="1298600"/>
            <a:ext cx="806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Features listing</a:t>
            </a:r>
            <a:endParaRPr sz="13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g2b134c8797b_1_42"/>
          <p:cNvSpPr/>
          <p:nvPr/>
        </p:nvSpPr>
        <p:spPr>
          <a:xfrm rot="-355994">
            <a:off x="567236" y="1541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b134c8797b_1_42"/>
          <p:cNvSpPr txBox="1"/>
          <p:nvPr>
            <p:ph idx="4294967295" type="ctrTitle"/>
          </p:nvPr>
        </p:nvSpPr>
        <p:spPr>
          <a:xfrm>
            <a:off x="904775" y="1831700"/>
            <a:ext cx="799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Missing values checking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g2b134c8797b_1_42"/>
          <p:cNvSpPr/>
          <p:nvPr/>
        </p:nvSpPr>
        <p:spPr>
          <a:xfrm rot="-355994">
            <a:off x="567236" y="20749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b134c8797b_1_42"/>
          <p:cNvSpPr txBox="1"/>
          <p:nvPr>
            <p:ph idx="4294967295" type="ctrTitle"/>
          </p:nvPr>
        </p:nvSpPr>
        <p:spPr>
          <a:xfrm>
            <a:off x="904780" y="2364800"/>
            <a:ext cx="7677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Split test running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8" name="Google Shape;198;g2b134c8797b_1_42"/>
          <p:cNvSpPr/>
          <p:nvPr/>
        </p:nvSpPr>
        <p:spPr>
          <a:xfrm rot="-355994">
            <a:off x="567236" y="26080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2b134c8797b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b134c8797b_1_4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2b134c8797b_1_42"/>
          <p:cNvSpPr txBox="1"/>
          <p:nvPr>
            <p:ph idx="4294967295" type="ctrTitle"/>
          </p:nvPr>
        </p:nvSpPr>
        <p:spPr>
          <a:xfrm>
            <a:off x="920450" y="2897900"/>
            <a:ext cx="789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Missing values replacing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g2b134c8797b_1_42"/>
          <p:cNvSpPr/>
          <p:nvPr/>
        </p:nvSpPr>
        <p:spPr>
          <a:xfrm rot="-355994">
            <a:off x="582911" y="31411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b134c8797b_1_42"/>
          <p:cNvSpPr txBox="1"/>
          <p:nvPr>
            <p:ph idx="4294967295" type="ctrTitle"/>
          </p:nvPr>
        </p:nvSpPr>
        <p:spPr>
          <a:xfrm>
            <a:off x="920450" y="3477475"/>
            <a:ext cx="789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Normalization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endParaRPr b="0" i="0" sz="2000" u="none" cap="none" strike="noStrike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g2b134c8797b_1_42"/>
          <p:cNvSpPr/>
          <p:nvPr/>
        </p:nvSpPr>
        <p:spPr>
          <a:xfrm rot="-355994">
            <a:off x="582911" y="3674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2b134c8797b_1_42"/>
          <p:cNvPicPr preferRelativeResize="0"/>
          <p:nvPr/>
        </p:nvPicPr>
        <p:blipFill rotWithShape="1">
          <a:blip r:embed="rId4">
            <a:alphaModFix/>
          </a:blip>
          <a:srcRect b="47129" l="0" r="0" t="0"/>
          <a:stretch/>
        </p:blipFill>
        <p:spPr>
          <a:xfrm>
            <a:off x="3569525" y="1512711"/>
            <a:ext cx="4796111" cy="3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b134c8797b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800" y="2427750"/>
            <a:ext cx="3774505" cy="3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b134c8797b_1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324" y="3477475"/>
            <a:ext cx="5616925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b134c8797b_1_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9525" y="1218125"/>
            <a:ext cx="1952361" cy="2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2b134c8797b_1_42"/>
          <p:cNvSpPr txBox="1"/>
          <p:nvPr/>
        </p:nvSpPr>
        <p:spPr>
          <a:xfrm>
            <a:off x="5521875" y="1182275"/>
            <a:ext cx="236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→ </a:t>
            </a:r>
            <a:r>
              <a:rPr b="1" lang="fr" sz="9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0 : No action</a:t>
            </a:r>
            <a:r>
              <a:rPr lang="fr" sz="9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 -   </a:t>
            </a:r>
            <a:r>
              <a:rPr b="1" lang="fr" sz="9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 : Action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134c8797b_1_108"/>
          <p:cNvSpPr txBox="1"/>
          <p:nvPr>
            <p:ph idx="4294967295" type="ctrTitle"/>
          </p:nvPr>
        </p:nvSpPr>
        <p:spPr>
          <a:xfrm>
            <a:off x="1192675" y="403300"/>
            <a:ext cx="739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Model Study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15" name="Google Shape;215;g2b134c8797b_1_108"/>
          <p:cNvSpPr txBox="1"/>
          <p:nvPr>
            <p:ph idx="4294967295" type="ctrTitle"/>
          </p:nvPr>
        </p:nvSpPr>
        <p:spPr>
          <a:xfrm>
            <a:off x="904781" y="1070000"/>
            <a:ext cx="806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Model training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Using </a:t>
            </a:r>
            <a:r>
              <a:rPr b="1" i="1" lang="fr" sz="20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DecisionTreeClassifier</a:t>
            </a: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 model</a:t>
            </a:r>
            <a:endParaRPr sz="13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6" name="Google Shape;216;g2b134c8797b_1_108"/>
          <p:cNvSpPr/>
          <p:nvPr/>
        </p:nvSpPr>
        <p:spPr>
          <a:xfrm rot="-355994">
            <a:off x="567236" y="1313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b134c8797b_1_108"/>
          <p:cNvSpPr txBox="1"/>
          <p:nvPr>
            <p:ph idx="4294967295" type="ctrTitle"/>
          </p:nvPr>
        </p:nvSpPr>
        <p:spPr>
          <a:xfrm>
            <a:off x="904775" y="1537300"/>
            <a:ext cx="799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Fitting Improvement 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Various Features List</a:t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Various models testing :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	Logistic Regression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Random Forest Classifier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Hyper parameters tweeking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 (max_depth, n_estimators)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g2b134c8797b_1_108"/>
          <p:cNvSpPr/>
          <p:nvPr/>
        </p:nvSpPr>
        <p:spPr>
          <a:xfrm rot="-355994">
            <a:off x="567236" y="17805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b134c8797b_1_108"/>
          <p:cNvSpPr/>
          <p:nvPr/>
        </p:nvSpPr>
        <p:spPr>
          <a:xfrm rot="-355994">
            <a:off x="567236" y="37572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2b134c8797b_1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b134c8797b_1_10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b134c8797b_1_108"/>
          <p:cNvSpPr txBox="1"/>
          <p:nvPr>
            <p:ph idx="4294967295" type="ctrTitle"/>
          </p:nvPr>
        </p:nvSpPr>
        <p:spPr>
          <a:xfrm>
            <a:off x="904775" y="3514050"/>
            <a:ext cx="79962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Conclusion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Overfitting contained and F1_score &gt; 0.80</a:t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Satisfying results according to the original data.</a:t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134c8797b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00" y="9700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134c8797b_2_18"/>
          <p:cNvSpPr txBox="1"/>
          <p:nvPr>
            <p:ph idx="4294967295" type="ctrTitle"/>
          </p:nvPr>
        </p:nvSpPr>
        <p:spPr>
          <a:xfrm>
            <a:off x="1513575" y="97050"/>
            <a:ext cx="6348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Evaluation of </a:t>
            </a:r>
            <a:r>
              <a:rPr b="1" i="1"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DecisionTreeClassifier</a:t>
            </a:r>
            <a:r>
              <a:rPr lang="fr" sz="1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model</a:t>
            </a:r>
            <a:endParaRPr sz="18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g2b134c8797b_2_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2b134c8797b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2900"/>
            <a:ext cx="4315843" cy="3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b134c8797b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751" y="482850"/>
            <a:ext cx="4315849" cy="372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b134c8797b_2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3335" y="4166472"/>
            <a:ext cx="3275875" cy="7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b134c8797b_2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950" y="4166475"/>
            <a:ext cx="3186729" cy="7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b134c8797b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b134c8797b_0_4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b134c8797b_0_44"/>
          <p:cNvSpPr txBox="1"/>
          <p:nvPr>
            <p:ph idx="4294967295" type="ctrTitle"/>
          </p:nvPr>
        </p:nvSpPr>
        <p:spPr>
          <a:xfrm>
            <a:off x="1192679" y="403300"/>
            <a:ext cx="7272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Top 5 features importance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41" name="Google Shape;241;g2b134c8797b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75" y="1088800"/>
            <a:ext cx="6059090" cy="36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134c8797b_1_199"/>
          <p:cNvSpPr txBox="1"/>
          <p:nvPr>
            <p:ph idx="4294967295" type="ctrTitle"/>
          </p:nvPr>
        </p:nvSpPr>
        <p:spPr>
          <a:xfrm>
            <a:off x="1192675" y="403300"/>
            <a:ext cx="739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Other angles of potential investigations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47" name="Google Shape;247;g2b134c8797b_1_199"/>
          <p:cNvSpPr txBox="1"/>
          <p:nvPr>
            <p:ph idx="4294967295" type="ctrTitle"/>
          </p:nvPr>
        </p:nvSpPr>
        <p:spPr>
          <a:xfrm>
            <a:off x="904775" y="1070000"/>
            <a:ext cx="80631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Exploring the dataset using the datetime features differently :</a:t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DAD2"/>
              </a:buClr>
              <a:buSzPts val="2000"/>
              <a:buFont typeface="Inter Medium"/>
              <a:buChar char="-"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Day time Vs. Night time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DAD2"/>
              </a:buClr>
              <a:buSzPts val="2000"/>
              <a:buFont typeface="Inter Medium"/>
              <a:buChar char="-"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Before Covid period Vs. After Covid period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DAD2"/>
              </a:buClr>
              <a:buSzPts val="2000"/>
              <a:buFont typeface="Inter Medium"/>
              <a:buChar char="-"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Seasonality Analysis 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g2b134c8797b_1_199"/>
          <p:cNvSpPr/>
          <p:nvPr/>
        </p:nvSpPr>
        <p:spPr>
          <a:xfrm rot="-355994">
            <a:off x="567236" y="13132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b134c8797b_1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b134c8797b_1_19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b134c8797b_1_199"/>
          <p:cNvSpPr txBox="1"/>
          <p:nvPr>
            <p:ph idx="4294967295" type="ctrTitle"/>
          </p:nvPr>
        </p:nvSpPr>
        <p:spPr>
          <a:xfrm>
            <a:off x="904775" y="2537475"/>
            <a:ext cx="80631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Exploring the dataset through different targets :</a:t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DAD2"/>
              </a:buClr>
              <a:buSzPts val="2000"/>
              <a:buFont typeface="Inter Medium"/>
              <a:buChar char="-"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Police actions taken Vs. Race and ethnicities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DAD2"/>
              </a:buClr>
              <a:buSzPts val="2000"/>
              <a:buFont typeface="Inter Medium"/>
              <a:buChar char="-"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Duration of stop Vs. Hours of the day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DAD2"/>
              </a:buClr>
              <a:buSzPts val="2000"/>
              <a:buFont typeface="Inter Medium"/>
              <a:buChar char="-"/>
            </a:pP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Number of stop Vs. Covid / Non Covid periods</a:t>
            </a:r>
            <a:endParaRPr sz="2000">
              <a:solidFill>
                <a:srgbClr val="3FDAD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2" name="Google Shape;252;g2b134c8797b_1_199"/>
          <p:cNvSpPr/>
          <p:nvPr/>
        </p:nvSpPr>
        <p:spPr>
          <a:xfrm rot="-355994">
            <a:off x="567236" y="27806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>
            <p:ph idx="4294967295" type="ctr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 guys!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2b0e2882661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b0e2882661_0_80"/>
          <p:cNvSpPr txBox="1"/>
          <p:nvPr>
            <p:ph idx="4294967295" type="ctrTitle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Significant impact of Covid-19 on SFPD stops</a:t>
            </a:r>
            <a:endParaRPr b="0" i="0" sz="1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g2b0e2882661_0_8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2b0e2882661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900" y="865302"/>
            <a:ext cx="5676655" cy="345063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b0e2882661_0_80"/>
          <p:cNvSpPr txBox="1"/>
          <p:nvPr>
            <p:ph idx="4294967295" type="ctrTitle"/>
          </p:nvPr>
        </p:nvSpPr>
        <p:spPr>
          <a:xfrm>
            <a:off x="1189375" y="179800"/>
            <a:ext cx="723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Number of stops along the years (2018-2023)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b134c8797b_2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b134c8797b_2_5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134c8797b_2_53"/>
          <p:cNvSpPr txBox="1"/>
          <p:nvPr>
            <p:ph idx="4294967295" type="ctrTitle"/>
          </p:nvPr>
        </p:nvSpPr>
        <p:spPr>
          <a:xfrm>
            <a:off x="2035975" y="179800"/>
            <a:ext cx="6386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Number of stops by districts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76" name="Google Shape;276;g2b134c8797b_2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775" y="868750"/>
            <a:ext cx="7084901" cy="3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e2882661_0_28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 &amp; objectives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4" name="Google Shape;64;g2b0e2882661_0_28"/>
          <p:cNvSpPr txBox="1"/>
          <p:nvPr>
            <p:ph idx="4294967295" type="ctrTitle"/>
          </p:nvPr>
        </p:nvSpPr>
        <p:spPr>
          <a:xfrm>
            <a:off x="897375" y="3520450"/>
            <a:ext cx="7918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7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Analyze racial disparities in police stops and identify any biases or discriminatory patterns.</a:t>
            </a:r>
            <a:endParaRPr sz="17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g2b0e2882661_0_28"/>
          <p:cNvSpPr/>
          <p:nvPr/>
        </p:nvSpPr>
        <p:spPr>
          <a:xfrm rot="-355994">
            <a:off x="395311" y="38761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b0e2882661_0_28"/>
          <p:cNvSpPr txBox="1"/>
          <p:nvPr>
            <p:ph idx="4294967295" type="ctrTitle"/>
          </p:nvPr>
        </p:nvSpPr>
        <p:spPr>
          <a:xfrm>
            <a:off x="897374" y="4132800"/>
            <a:ext cx="7918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7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Create predictive models to estimate the duration and outcome of a police stop based on various factors.</a:t>
            </a:r>
            <a:endParaRPr b="0" i="0" sz="17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7" name="Google Shape;67;g2b0e2882661_0_28"/>
          <p:cNvSpPr/>
          <p:nvPr/>
        </p:nvSpPr>
        <p:spPr>
          <a:xfrm rot="-355994">
            <a:off x="395311" y="44785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2b0e288266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b0e2882661_0_2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2b0e288266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175" y="1521100"/>
            <a:ext cx="6540848" cy="195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b0e2882661_0_28"/>
          <p:cNvSpPr txBox="1"/>
          <p:nvPr>
            <p:ph idx="4294967295" type="ctrTitle"/>
          </p:nvPr>
        </p:nvSpPr>
        <p:spPr>
          <a:xfrm>
            <a:off x="973575" y="1038400"/>
            <a:ext cx="4562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6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250 000 enregistrements  -  46 colonnes</a:t>
            </a:r>
            <a:endParaRPr b="0" i="0" sz="16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2b0e2882661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00" y="9700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b0e2882661_0_101"/>
          <p:cNvSpPr txBox="1"/>
          <p:nvPr>
            <p:ph idx="4294967295" type="ctrTitle"/>
          </p:nvPr>
        </p:nvSpPr>
        <p:spPr>
          <a:xfrm>
            <a:off x="1878325" y="9705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Warning ! Huge standard deviation…</a:t>
            </a:r>
            <a:endParaRPr b="0" i="0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g2b0e2882661_0_10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2b0e2882661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500" y="635252"/>
            <a:ext cx="6978866" cy="41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2b0f0db6a36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0f0db6a36_0_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2b0f0db6a3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1150"/>
            <a:ext cx="8817724" cy="381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b0f0db6a36_0_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Correlation heatmap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1101acd98_0_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Feature : </a:t>
            </a:r>
            <a:r>
              <a:rPr lang="fr" sz="2500">
                <a:solidFill>
                  <a:srgbClr val="3FDAD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stop_datetime</a:t>
            </a:r>
            <a:endParaRPr b="0" i="0" sz="2500" u="none" cap="none" strike="noStrike">
              <a:solidFill>
                <a:srgbClr val="3FDAD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98" name="Google Shape;298;g2b1101acd9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b1101acd98_0_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b1101acd9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809"/>
            <a:ext cx="8839202" cy="111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b1101acd98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59142"/>
            <a:ext cx="8839199" cy="91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1101acd98_0_3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Feature : </a:t>
            </a:r>
            <a:r>
              <a:rPr lang="fr" sz="2500">
                <a:solidFill>
                  <a:srgbClr val="00DBD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district</a:t>
            </a:r>
            <a:endParaRPr b="0" i="0" sz="2500" u="none" cap="none" strike="noStrike">
              <a:solidFill>
                <a:srgbClr val="00DBD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07" name="Google Shape;307;g2b1101acd98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b1101acd98_0_3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2b1101acd98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809"/>
            <a:ext cx="8839202" cy="234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b1101acd98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87131"/>
            <a:ext cx="8839197" cy="54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1101acd98_0_4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Feature : </a:t>
            </a:r>
            <a:r>
              <a:rPr lang="fr" sz="2500">
                <a:solidFill>
                  <a:srgbClr val="3FDAD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result_of_stop_category</a:t>
            </a:r>
            <a:endParaRPr b="0" i="0" sz="2500" u="none" cap="none" strike="noStrike">
              <a:solidFill>
                <a:srgbClr val="3FDAD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16" name="Google Shape;316;g2b1101acd98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b1101acd98_0_4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2b1101acd98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809"/>
            <a:ext cx="8839200" cy="218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b1101acd98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29302"/>
            <a:ext cx="8839197" cy="108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1101acd98_2_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Feature : </a:t>
            </a:r>
            <a:r>
              <a:rPr lang="fr" sz="2500">
                <a:solidFill>
                  <a:srgbClr val="3FDAD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race</a:t>
            </a:r>
            <a:r>
              <a:rPr lang="fr" sz="2500">
                <a:solidFill>
                  <a:srgbClr val="3FDAD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_ethnicity_category</a:t>
            </a:r>
            <a:endParaRPr b="0" i="0" sz="2500" u="none" cap="none" strike="noStrike">
              <a:solidFill>
                <a:srgbClr val="3FDAD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25" name="Google Shape;325;g2b1101acd98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b1101acd98_2_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2b1101acd9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8800"/>
            <a:ext cx="2746500" cy="19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b1101acd98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550" y="1088800"/>
            <a:ext cx="6007050" cy="3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1101acd98_0_0"/>
          <p:cNvSpPr txBox="1"/>
          <p:nvPr>
            <p:ph idx="4294967295" type="ctrTitle"/>
          </p:nvPr>
        </p:nvSpPr>
        <p:spPr>
          <a:xfrm>
            <a:off x="1040275" y="1702750"/>
            <a:ext cx="7692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Exploratory Data Analysis</a:t>
            </a:r>
            <a:endParaRPr b="1" i="1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7" name="Google Shape;77;g2b1101acd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134c8797b_0_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Transforming the data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3" name="Google Shape;83;g2b134c8797b_0_0"/>
          <p:cNvSpPr txBox="1"/>
          <p:nvPr>
            <p:ph idx="4294967295" type="ctrTitle"/>
          </p:nvPr>
        </p:nvSpPr>
        <p:spPr>
          <a:xfrm>
            <a:off x="543378" y="1027600"/>
            <a:ext cx="27975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Hour &amp; date extraction (month, year…) into new features</a:t>
            </a:r>
            <a:endParaRPr b="0" i="0" sz="13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g2b134c8797b_0_0"/>
          <p:cNvSpPr/>
          <p:nvPr/>
        </p:nvSpPr>
        <p:spPr>
          <a:xfrm rot="-355994">
            <a:off x="165298" y="12982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b134c8797b_0_0"/>
          <p:cNvSpPr txBox="1"/>
          <p:nvPr>
            <p:ph idx="4294967295" type="ctrTitle"/>
          </p:nvPr>
        </p:nvSpPr>
        <p:spPr>
          <a:xfrm>
            <a:off x="4761775" y="1027600"/>
            <a:ext cx="4084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Regrouping “</a:t>
            </a: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results_of_</a:t>
            </a: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stop” into 2 categories </a:t>
            </a:r>
            <a:endParaRPr sz="13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→ </a:t>
            </a:r>
            <a:r>
              <a:rPr b="1" lang="fr" sz="13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0 : No action</a:t>
            </a: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 -   </a:t>
            </a:r>
            <a:r>
              <a:rPr b="1" lang="fr" sz="13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 : Action</a:t>
            </a:r>
            <a:endParaRPr b="1" i="0" sz="13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g2b134c8797b_0_0"/>
          <p:cNvSpPr/>
          <p:nvPr/>
        </p:nvSpPr>
        <p:spPr>
          <a:xfrm rot="-355994">
            <a:off x="4441411" y="13531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b134c8797b_0_0"/>
          <p:cNvSpPr txBox="1"/>
          <p:nvPr>
            <p:ph idx="4294967295" type="ctrTitle"/>
          </p:nvPr>
        </p:nvSpPr>
        <p:spPr>
          <a:xfrm>
            <a:off x="428200" y="2708002"/>
            <a:ext cx="3233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Creation of an ethnicity coefficient to show importance of the race disparity in San Francisco population</a:t>
            </a:r>
            <a:endParaRPr b="0" i="0" sz="13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" name="Google Shape;88;g2b134c8797b_0_0"/>
          <p:cNvSpPr/>
          <p:nvPr/>
        </p:nvSpPr>
        <p:spPr>
          <a:xfrm rot="-355994">
            <a:off x="165311" y="313573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2b134c8797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b134c8797b_0_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b134c8797b_0_0"/>
          <p:cNvPicPr preferRelativeResize="0"/>
          <p:nvPr/>
        </p:nvPicPr>
        <p:blipFill rotWithShape="1">
          <a:blip r:embed="rId4">
            <a:alphaModFix/>
          </a:blip>
          <a:srcRect b="0" l="0" r="0" t="1361"/>
          <a:stretch/>
        </p:blipFill>
        <p:spPr>
          <a:xfrm>
            <a:off x="6853149" y="3398874"/>
            <a:ext cx="925452" cy="141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2b134c8797b_0_0"/>
          <p:cNvGrpSpPr/>
          <p:nvPr/>
        </p:nvGrpSpPr>
        <p:grpSpPr>
          <a:xfrm>
            <a:off x="4966562" y="1593412"/>
            <a:ext cx="3492162" cy="1114586"/>
            <a:chOff x="3355758" y="2601325"/>
            <a:chExt cx="2818760" cy="885013"/>
          </a:xfrm>
        </p:grpSpPr>
        <p:grpSp>
          <p:nvGrpSpPr>
            <p:cNvPr id="93" name="Google Shape;93;g2b134c8797b_0_0"/>
            <p:cNvGrpSpPr/>
            <p:nvPr/>
          </p:nvGrpSpPr>
          <p:grpSpPr>
            <a:xfrm>
              <a:off x="3355758" y="2601434"/>
              <a:ext cx="2818760" cy="884904"/>
              <a:chOff x="3635550" y="2396425"/>
              <a:chExt cx="3705969" cy="1187950"/>
            </a:xfrm>
          </p:grpSpPr>
          <p:pic>
            <p:nvPicPr>
              <p:cNvPr id="94" name="Google Shape;94;g2b134c8797b_0_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35550" y="2396425"/>
                <a:ext cx="2345425" cy="1187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95;g2b134c8797b_0_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980975" y="2396425"/>
                <a:ext cx="1360544" cy="1187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" name="Google Shape;96;g2b134c8797b_0_0"/>
            <p:cNvSpPr/>
            <p:nvPr/>
          </p:nvSpPr>
          <p:spPr>
            <a:xfrm>
              <a:off x="5148200" y="2601325"/>
              <a:ext cx="1026300" cy="883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g2b134c8797b_0_0"/>
          <p:cNvGrpSpPr/>
          <p:nvPr/>
        </p:nvGrpSpPr>
        <p:grpSpPr>
          <a:xfrm>
            <a:off x="481187" y="1598325"/>
            <a:ext cx="2718362" cy="1066214"/>
            <a:chOff x="3734887" y="1043138"/>
            <a:chExt cx="2718362" cy="1066214"/>
          </a:xfrm>
        </p:grpSpPr>
        <p:grpSp>
          <p:nvGrpSpPr>
            <p:cNvPr id="98" name="Google Shape;98;g2b134c8797b_0_0"/>
            <p:cNvGrpSpPr/>
            <p:nvPr/>
          </p:nvGrpSpPr>
          <p:grpSpPr>
            <a:xfrm>
              <a:off x="3734887" y="1043150"/>
              <a:ext cx="2718362" cy="1066201"/>
              <a:chOff x="3734887" y="1043150"/>
              <a:chExt cx="2718362" cy="1066201"/>
            </a:xfrm>
          </p:grpSpPr>
          <p:pic>
            <p:nvPicPr>
              <p:cNvPr id="99" name="Google Shape;99;g2b134c8797b_0_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801950" y="1043150"/>
                <a:ext cx="1651300" cy="1066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g2b134c8797b_0_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734887" y="1043152"/>
                <a:ext cx="1082441" cy="1066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1" name="Google Shape;101;g2b134c8797b_0_0"/>
            <p:cNvSpPr/>
            <p:nvPr/>
          </p:nvSpPr>
          <p:spPr>
            <a:xfrm>
              <a:off x="4808338" y="1043138"/>
              <a:ext cx="1644900" cy="1066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g2b134c8797b_0_0"/>
          <p:cNvGrpSpPr/>
          <p:nvPr/>
        </p:nvGrpSpPr>
        <p:grpSpPr>
          <a:xfrm>
            <a:off x="543375" y="3447475"/>
            <a:ext cx="2656300" cy="1340700"/>
            <a:chOff x="543375" y="3447475"/>
            <a:chExt cx="2656300" cy="1340700"/>
          </a:xfrm>
        </p:grpSpPr>
        <p:pic>
          <p:nvPicPr>
            <p:cNvPr id="103" name="Google Shape;103;g2b134c8797b_0_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43375" y="3447482"/>
              <a:ext cx="2656175" cy="1340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g2b134c8797b_0_0"/>
            <p:cNvSpPr/>
            <p:nvPr/>
          </p:nvSpPr>
          <p:spPr>
            <a:xfrm>
              <a:off x="1825975" y="3447475"/>
              <a:ext cx="1373700" cy="1340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g2b134c8797b_0_0"/>
          <p:cNvSpPr txBox="1"/>
          <p:nvPr>
            <p:ph idx="4294967295" type="ctrTitle"/>
          </p:nvPr>
        </p:nvSpPr>
        <p:spPr>
          <a:xfrm>
            <a:off x="4761775" y="3026525"/>
            <a:ext cx="4084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Letter case homogenization for “District” variable</a:t>
            </a:r>
            <a:endParaRPr b="0" i="0" sz="13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g2b134c8797b_0_0"/>
          <p:cNvSpPr/>
          <p:nvPr/>
        </p:nvSpPr>
        <p:spPr>
          <a:xfrm rot="-355994">
            <a:off x="4441411" y="312926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2b134c8797b_0_0"/>
          <p:cNvCxnSpPr/>
          <p:nvPr/>
        </p:nvCxnSpPr>
        <p:spPr>
          <a:xfrm>
            <a:off x="6449500" y="4096250"/>
            <a:ext cx="3273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" name="Google Shape;108;g2b134c8797b_0_0"/>
          <p:cNvGrpSpPr/>
          <p:nvPr/>
        </p:nvGrpSpPr>
        <p:grpSpPr>
          <a:xfrm>
            <a:off x="5321550" y="3412443"/>
            <a:ext cx="1054792" cy="1410682"/>
            <a:chOff x="5462019" y="3531976"/>
            <a:chExt cx="914031" cy="1291124"/>
          </a:xfrm>
        </p:grpSpPr>
        <p:pic>
          <p:nvPicPr>
            <p:cNvPr id="109" name="Google Shape;109;g2b134c8797b_0_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462019" y="3531976"/>
              <a:ext cx="909431" cy="1290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g2b134c8797b_0_0"/>
            <p:cNvSpPr/>
            <p:nvPr/>
          </p:nvSpPr>
          <p:spPr>
            <a:xfrm>
              <a:off x="5466750" y="4628100"/>
              <a:ext cx="909300" cy="195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b0e2882661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00" y="9700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b0e2882661_0_8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b0e2882661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25" y="569304"/>
            <a:ext cx="3790100" cy="22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b0e2882661_0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4051" y="569300"/>
            <a:ext cx="3962148" cy="22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b0e2882661_0_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875" y="2842525"/>
            <a:ext cx="3485199" cy="205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b0e2882661_0_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225" y="2842524"/>
            <a:ext cx="3485190" cy="20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b0e2882661_0_89"/>
          <p:cNvSpPr txBox="1"/>
          <p:nvPr>
            <p:ph idx="4294967295" type="ctrTitle"/>
          </p:nvPr>
        </p:nvSpPr>
        <p:spPr>
          <a:xfrm>
            <a:off x="2169925" y="22300"/>
            <a:ext cx="506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Average duration of stops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b134c8797b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b134c8797b_2_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134c8797b_2_0"/>
          <p:cNvSpPr txBox="1"/>
          <p:nvPr>
            <p:ph idx="4294967295" type="ctrTitle"/>
          </p:nvPr>
        </p:nvSpPr>
        <p:spPr>
          <a:xfrm>
            <a:off x="1192679" y="403300"/>
            <a:ext cx="7272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Race proportion in stops vs SF population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9" name="Google Shape;129;g2b134c8797b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388" y="1088800"/>
            <a:ext cx="6363232" cy="36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b0e2882661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00" y="9700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0e2882661_0_1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b0e2882661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425" y="610400"/>
            <a:ext cx="3790100" cy="219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b0e2882661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88" y="2928925"/>
            <a:ext cx="3305382" cy="196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b0e2882661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0375" y="2846774"/>
            <a:ext cx="3522199" cy="207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b0e2882661_0_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200" y="635306"/>
            <a:ext cx="3506908" cy="214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0e2882661_0_122"/>
          <p:cNvSpPr txBox="1"/>
          <p:nvPr>
            <p:ph idx="4294967295" type="ctrTitle"/>
          </p:nvPr>
        </p:nvSpPr>
        <p:spPr>
          <a:xfrm>
            <a:off x="1000100" y="23400"/>
            <a:ext cx="8143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Probability of Actions taken vs various features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0e2882661_0_50"/>
          <p:cNvSpPr txBox="1"/>
          <p:nvPr>
            <p:ph idx="4294967295" type="ctrTitle"/>
          </p:nvPr>
        </p:nvSpPr>
        <p:spPr>
          <a:xfrm>
            <a:off x="1040275" y="1702750"/>
            <a:ext cx="76929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Target 1 : Duration of stop</a:t>
            </a:r>
            <a:endParaRPr b="1" i="1" sz="4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" name="Google Shape;146;g2b0e2882661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34c8797b_1_14"/>
          <p:cNvSpPr txBox="1"/>
          <p:nvPr>
            <p:ph idx="4294967295" type="ctrTitle"/>
          </p:nvPr>
        </p:nvSpPr>
        <p:spPr>
          <a:xfrm>
            <a:off x="1192675" y="403300"/>
            <a:ext cx="739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Pre-processing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2" name="Google Shape;152;g2b134c8797b_1_14"/>
          <p:cNvSpPr txBox="1"/>
          <p:nvPr>
            <p:ph idx="4294967295" type="ctrTitle"/>
          </p:nvPr>
        </p:nvSpPr>
        <p:spPr>
          <a:xfrm>
            <a:off x="904781" y="1298600"/>
            <a:ext cx="806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Features listing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</a:t>
            </a:r>
            <a:endParaRPr sz="1300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g2b134c8797b_1_14"/>
          <p:cNvSpPr/>
          <p:nvPr/>
        </p:nvSpPr>
        <p:spPr>
          <a:xfrm rot="-355994">
            <a:off x="567236" y="1541811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134c8797b_1_14"/>
          <p:cNvSpPr txBox="1"/>
          <p:nvPr>
            <p:ph idx="4294967295" type="ctrTitle"/>
          </p:nvPr>
        </p:nvSpPr>
        <p:spPr>
          <a:xfrm>
            <a:off x="904775" y="2115438"/>
            <a:ext cx="799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Missing values checking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g2b134c8797b_1_14"/>
          <p:cNvSpPr/>
          <p:nvPr/>
        </p:nvSpPr>
        <p:spPr>
          <a:xfrm rot="-355994">
            <a:off x="567236" y="23586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b134c8797b_1_14"/>
          <p:cNvSpPr txBox="1"/>
          <p:nvPr>
            <p:ph idx="4294967295" type="ctrTitle"/>
          </p:nvPr>
        </p:nvSpPr>
        <p:spPr>
          <a:xfrm>
            <a:off x="904780" y="2648538"/>
            <a:ext cx="7677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Split test running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7" name="Google Shape;157;g2b134c8797b_1_14"/>
          <p:cNvSpPr/>
          <p:nvPr/>
        </p:nvSpPr>
        <p:spPr>
          <a:xfrm rot="-355994">
            <a:off x="567236" y="28917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2b134c8797b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134c8797b_1_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134c8797b_1_14"/>
          <p:cNvSpPr txBox="1"/>
          <p:nvPr>
            <p:ph idx="4294967295" type="ctrTitle"/>
          </p:nvPr>
        </p:nvSpPr>
        <p:spPr>
          <a:xfrm>
            <a:off x="920450" y="3181638"/>
            <a:ext cx="789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Missing values replacing</a:t>
            </a:r>
            <a:endParaRPr b="0" i="0" sz="2000" u="none" cap="none" strike="noStrike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1" name="Google Shape;161;g2b134c8797b_1_14"/>
          <p:cNvSpPr/>
          <p:nvPr/>
        </p:nvSpPr>
        <p:spPr>
          <a:xfrm rot="-355994">
            <a:off x="582911" y="34248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b134c8797b_1_14"/>
          <p:cNvSpPr txBox="1"/>
          <p:nvPr>
            <p:ph idx="4294967295" type="ctrTitle"/>
          </p:nvPr>
        </p:nvSpPr>
        <p:spPr>
          <a:xfrm>
            <a:off x="920450" y="3714738"/>
            <a:ext cx="789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Normalization </a:t>
            </a:r>
            <a:r>
              <a:rPr lang="fr" sz="2000">
                <a:solidFill>
                  <a:srgbClr val="3FDAD2"/>
                </a:solidFill>
                <a:latin typeface="Inter Medium"/>
                <a:ea typeface="Inter Medium"/>
                <a:cs typeface="Inter Medium"/>
                <a:sym typeface="Inter Medium"/>
              </a:rPr>
              <a:t>=&gt; </a:t>
            </a:r>
            <a:endParaRPr b="0" i="0" sz="2000" u="none" cap="none" strike="noStrike">
              <a:solidFill>
                <a:srgbClr val="015955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3" name="Google Shape;163;g2b134c8797b_1_14"/>
          <p:cNvSpPr/>
          <p:nvPr/>
        </p:nvSpPr>
        <p:spPr>
          <a:xfrm rot="-355994">
            <a:off x="582911" y="39579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b134c8797b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075" y="2769062"/>
            <a:ext cx="3016800" cy="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b134c8797b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3575" y="3786100"/>
            <a:ext cx="4614892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b134c8797b_1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5200" y="1653700"/>
            <a:ext cx="4890151" cy="4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b134c8797b_1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200" y="1392950"/>
            <a:ext cx="1752300" cy="2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