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0" r:id="rId4"/>
    <p:sldId id="261" r:id="rId5"/>
    <p:sldId id="262" r:id="rId6"/>
    <p:sldId id="264" r:id="rId7"/>
    <p:sldId id="263" r:id="rId8"/>
    <p:sldId id="265" r:id="rId9"/>
    <p:sldId id="266" r:id="rId10"/>
    <p:sldId id="267" r:id="rId11"/>
    <p:sldId id="268" r:id="rId12"/>
    <p:sldId id="269"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9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272B3B2-345C-45FD-9132-2127F4812163}"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28185281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2B3B2-345C-45FD-9132-2127F481216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127792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72B3B2-345C-45FD-9132-2127F4812163}"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408434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272B3B2-345C-45FD-9132-2127F4812163}"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76359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72B3B2-345C-45FD-9132-2127F4812163}"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37684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C272B3B2-345C-45FD-9132-2127F4812163}"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10567023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272B3B2-345C-45FD-9132-2127F4812163}" type="datetimeFigureOut">
              <a:rPr lang="en-US" smtClean="0"/>
              <a:t>7/16/2020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51788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C272B3B2-345C-45FD-9132-2127F4812163}"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C6250-F7C5-4AD6-9BBC-38A467523D0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523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72B3B2-345C-45FD-9132-2127F4812163}"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214406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2B3B2-345C-45FD-9132-2127F4812163}"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127814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C272B3B2-345C-45FD-9132-2127F4812163}" type="datetimeFigureOut">
              <a:rPr lang="en-US" smtClean="0"/>
              <a:t>7/16/2020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264829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272B3B2-345C-45FD-9132-2127F4812163}" type="datetimeFigureOut">
              <a:rPr lang="en-US" smtClean="0"/>
              <a:t>7/16/2020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28C6250-F7C5-4AD6-9BBC-38A467523D0D}" type="slidenum">
              <a:rPr lang="en-US" smtClean="0"/>
              <a:t>‹#›</a:t>
            </a:fld>
            <a:endParaRPr lang="en-US"/>
          </a:p>
        </p:txBody>
      </p:sp>
    </p:spTree>
    <p:extLst>
      <p:ext uri="{BB962C8B-B14F-4D97-AF65-F5344CB8AC3E}">
        <p14:creationId xmlns:p14="http://schemas.microsoft.com/office/powerpoint/2010/main" val="29796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72B3B2-345C-45FD-9132-2127F4812163}" type="datetimeFigureOut">
              <a:rPr lang="en-US" smtClean="0"/>
              <a:t>7/16/2020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28C6250-F7C5-4AD6-9BBC-38A467523D0D}" type="slidenum">
              <a:rPr lang="en-US" smtClean="0"/>
              <a:t>‹#›</a:t>
            </a:fld>
            <a:endParaRPr lang="en-US"/>
          </a:p>
        </p:txBody>
      </p:sp>
    </p:spTree>
    <p:extLst>
      <p:ext uri="{BB962C8B-B14F-4D97-AF65-F5344CB8AC3E}">
        <p14:creationId xmlns:p14="http://schemas.microsoft.com/office/powerpoint/2010/main" val="19430710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8690" y="2638425"/>
            <a:ext cx="5514621" cy="3101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062" y="1888474"/>
            <a:ext cx="8954927" cy="4281055"/>
          </a:xfrm>
          <a:prstGeom prst="rect">
            <a:avLst/>
          </a:prstGeom>
        </p:spPr>
      </p:pic>
      <p:sp>
        <p:nvSpPr>
          <p:cNvPr id="6" name="TextBox 5"/>
          <p:cNvSpPr txBox="1"/>
          <p:nvPr/>
        </p:nvSpPr>
        <p:spPr>
          <a:xfrm>
            <a:off x="2729345" y="903842"/>
            <a:ext cx="8922327" cy="584775"/>
          </a:xfrm>
          <a:prstGeom prst="rect">
            <a:avLst/>
          </a:prstGeom>
          <a:noFill/>
        </p:spPr>
        <p:txBody>
          <a:bodyPr wrap="square" rtlCol="0">
            <a:spAutoFit/>
          </a:bodyPr>
          <a:lstStyle/>
          <a:p>
            <a:r>
              <a:rPr lang="en-US" sz="3200" dirty="0" smtClean="0">
                <a:latin typeface="Arial Black" panose="020B0A04020102020204" pitchFamily="34" charset="0"/>
              </a:rPr>
              <a:t>4</a:t>
            </a:r>
            <a:r>
              <a:rPr lang="en-US" sz="3200" baseline="30000" dirty="0" smtClean="0">
                <a:latin typeface="Arial Black" panose="020B0A04020102020204" pitchFamily="34" charset="0"/>
              </a:rPr>
              <a:t>TH</a:t>
            </a:r>
            <a:r>
              <a:rPr lang="en-US" sz="3200" dirty="0" smtClean="0">
                <a:latin typeface="Arial Black" panose="020B0A04020102020204" pitchFamily="34" charset="0"/>
              </a:rPr>
              <a:t> INDUSTRIAL REVOLUTION </a:t>
            </a:r>
            <a:endParaRPr lang="en-US" sz="3200" dirty="0">
              <a:latin typeface="Arial Black" panose="020B0A04020102020204" pitchFamily="34" charset="0"/>
            </a:endParaRPr>
          </a:p>
        </p:txBody>
      </p:sp>
    </p:spTree>
    <p:extLst>
      <p:ext uri="{BB962C8B-B14F-4D97-AF65-F5344CB8AC3E}">
        <p14:creationId xmlns:p14="http://schemas.microsoft.com/office/powerpoint/2010/main" val="276565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Black" panose="020B0A04020102020204" pitchFamily="34" charset="0"/>
              </a:rPr>
              <a:t>Digital, social and global divides </a:t>
            </a:r>
            <a:endParaRPr lang="en-US" sz="3200" dirty="0">
              <a:latin typeface="Arial Black" panose="020B0A04020102020204" pitchFamily="34" charset="0"/>
            </a:endParaRPr>
          </a:p>
        </p:txBody>
      </p:sp>
    </p:spTree>
    <p:extLst>
      <p:ext uri="{BB962C8B-B14F-4D97-AF65-F5344CB8AC3E}">
        <p14:creationId xmlns:p14="http://schemas.microsoft.com/office/powerpoint/2010/main" val="449268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2009" y="766202"/>
            <a:ext cx="3451582" cy="682765"/>
          </a:xfrm>
        </p:spPr>
        <p:txBody>
          <a:bodyPr/>
          <a:lstStyle/>
          <a:p>
            <a:r>
              <a:rPr lang="en-US" dirty="0" smtClean="0"/>
              <a:t>Digital divide </a:t>
            </a:r>
            <a:endParaRPr lang="en-US" dirty="0"/>
          </a:p>
        </p:txBody>
      </p:sp>
      <p:pic>
        <p:nvPicPr>
          <p:cNvPr id="16" name="Picture Placeholder 15"/>
          <p:cNvPicPr>
            <a:picLocks noGrp="1" noChangeAspect="1"/>
          </p:cNvPicPr>
          <p:nvPr>
            <p:ph type="pic" idx="15"/>
          </p:nvPr>
        </p:nvPicPr>
        <p:blipFill>
          <a:blip r:embed="rId2">
            <a:extLst>
              <a:ext uri="{28A0092B-C50C-407E-A947-70E740481C1C}">
                <a14:useLocalDpi xmlns:a14="http://schemas.microsoft.com/office/drawing/2010/main" val="0"/>
              </a:ext>
            </a:extLst>
          </a:blip>
          <a:srcRect t="10704" b="10704"/>
          <a:stretch>
            <a:fillRect/>
          </a:stretch>
        </p:blipFill>
        <p:spPr>
          <a:xfrm>
            <a:off x="196947" y="1448967"/>
            <a:ext cx="3746305" cy="1997492"/>
          </a:xfrm>
        </p:spPr>
      </p:pic>
      <p:sp>
        <p:nvSpPr>
          <p:cNvPr id="5" name="Text Placeholder 4"/>
          <p:cNvSpPr>
            <a:spLocks noGrp="1"/>
          </p:cNvSpPr>
          <p:nvPr>
            <p:ph type="body" sz="half" idx="18"/>
          </p:nvPr>
        </p:nvSpPr>
        <p:spPr>
          <a:xfrm>
            <a:off x="15116" y="3446459"/>
            <a:ext cx="4140200" cy="3291966"/>
          </a:xfrm>
        </p:spPr>
        <p:txBody>
          <a:bodyPr>
            <a:normAutofit fontScale="85000" lnSpcReduction="20000"/>
          </a:bodyPr>
          <a:lstStyle/>
          <a:p>
            <a:r>
              <a:rPr lang="en-US" sz="1600" dirty="0">
                <a:latin typeface="Arial Black" panose="020B0A04020102020204" pitchFamily="34" charset="0"/>
              </a:rPr>
              <a:t>Digital divide describes that the world is separated into two, people who have and who do not have access to use of modern technologies such telephone, television and the internet. </a:t>
            </a:r>
          </a:p>
          <a:p>
            <a:r>
              <a:rPr lang="en-US" sz="1600" dirty="0">
                <a:latin typeface="Arial Black" panose="020B0A04020102020204" pitchFamily="34" charset="0"/>
              </a:rPr>
              <a:t> Digital divide has effect on the education because student who have access to internet can acquire </a:t>
            </a:r>
            <a:r>
              <a:rPr lang="en-US" sz="1700" dirty="0">
                <a:latin typeface="Arial Black" panose="020B0A04020102020204" pitchFamily="34" charset="0"/>
              </a:rPr>
              <a:t>more</a:t>
            </a:r>
            <a:r>
              <a:rPr lang="en-US" sz="1600" dirty="0">
                <a:latin typeface="Arial Black" panose="020B0A04020102020204" pitchFamily="34" charset="0"/>
              </a:rPr>
              <a:t> knowledge from the internet and whilst those who don’t have will not gain anything. </a:t>
            </a:r>
          </a:p>
          <a:p>
            <a:r>
              <a:rPr lang="en-US" sz="1600" dirty="0">
                <a:latin typeface="Arial Black" panose="020B0A04020102020204" pitchFamily="34" charset="0"/>
              </a:rPr>
              <a:t>So with 4IR this will remain the same because a lot of people still do not have access to internet until that happens then these revolutions will not be of any success. </a:t>
            </a:r>
          </a:p>
          <a:p>
            <a:endParaRPr lang="en-US" sz="1600" dirty="0">
              <a:latin typeface="Arial Black" panose="020B0A04020102020204" pitchFamily="34" charset="0"/>
            </a:endParaRPr>
          </a:p>
        </p:txBody>
      </p:sp>
      <p:sp>
        <p:nvSpPr>
          <p:cNvPr id="6" name="Text Placeholder 5"/>
          <p:cNvSpPr>
            <a:spLocks noGrp="1"/>
          </p:cNvSpPr>
          <p:nvPr>
            <p:ph type="body" sz="quarter" idx="3"/>
          </p:nvPr>
        </p:nvSpPr>
        <p:spPr>
          <a:xfrm>
            <a:off x="4569774" y="716424"/>
            <a:ext cx="3448935" cy="682765"/>
          </a:xfrm>
        </p:spPr>
        <p:txBody>
          <a:bodyPr/>
          <a:lstStyle/>
          <a:p>
            <a:r>
              <a:rPr lang="en-US" dirty="0" smtClean="0"/>
              <a:t>Social divide </a:t>
            </a:r>
            <a:endParaRPr lang="en-US" dirty="0"/>
          </a:p>
        </p:txBody>
      </p:sp>
      <p:pic>
        <p:nvPicPr>
          <p:cNvPr id="18" name="Picture Placeholder 17"/>
          <p:cNvPicPr>
            <a:picLocks noGrp="1" noChangeAspect="1"/>
          </p:cNvPicPr>
          <p:nvPr>
            <p:ph type="pic" idx="21"/>
          </p:nvPr>
        </p:nvPicPr>
        <p:blipFill>
          <a:blip r:embed="rId3">
            <a:extLst>
              <a:ext uri="{28A0092B-C50C-407E-A947-70E740481C1C}">
                <a14:useLocalDpi xmlns:a14="http://schemas.microsoft.com/office/drawing/2010/main" val="0"/>
              </a:ext>
            </a:extLst>
          </a:blip>
          <a:srcRect t="16806" b="16806"/>
          <a:stretch>
            <a:fillRect/>
          </a:stretch>
        </p:blipFill>
        <p:spPr>
          <a:xfrm>
            <a:off x="4449410" y="1460330"/>
            <a:ext cx="3449637" cy="1986129"/>
          </a:xfrm>
        </p:spPr>
      </p:pic>
      <p:sp>
        <p:nvSpPr>
          <p:cNvPr id="8" name="Text Placeholder 7"/>
          <p:cNvSpPr>
            <a:spLocks noGrp="1"/>
          </p:cNvSpPr>
          <p:nvPr>
            <p:ph type="body" sz="half" idx="19"/>
          </p:nvPr>
        </p:nvSpPr>
        <p:spPr>
          <a:xfrm>
            <a:off x="4414458" y="3507600"/>
            <a:ext cx="3601335" cy="3090148"/>
          </a:xfrm>
        </p:spPr>
        <p:txBody>
          <a:bodyPr>
            <a:noAutofit/>
          </a:bodyPr>
          <a:lstStyle/>
          <a:p>
            <a:r>
              <a:rPr lang="en-US" sz="1600" dirty="0">
                <a:latin typeface="Arial Black" panose="020B0A04020102020204" pitchFamily="34" charset="0"/>
              </a:rPr>
              <a:t>Social divide refers to regular patterns of division in the society that are related with participation of specific social groupings, generally in terms of advantages and disadvantages, inequalities and differences. </a:t>
            </a:r>
            <a:endParaRPr lang="en-US" sz="1600" dirty="0" smtClean="0">
              <a:latin typeface="Arial Black" panose="020B0A04020102020204" pitchFamily="34" charset="0"/>
            </a:endParaRPr>
          </a:p>
          <a:p>
            <a:r>
              <a:rPr lang="en-US" sz="1600" dirty="0" smtClean="0">
                <a:latin typeface="Arial Black" panose="020B0A04020102020204" pitchFamily="34" charset="0"/>
              </a:rPr>
              <a:t>Social </a:t>
            </a:r>
            <a:r>
              <a:rPr lang="en-US" sz="1600" dirty="0">
                <a:latin typeface="Arial Black" panose="020B0A04020102020204" pitchFamily="34" charset="0"/>
              </a:rPr>
              <a:t>divisions exists with, age, sex, sexuality, race/ethnicity and social class</a:t>
            </a:r>
          </a:p>
          <a:p>
            <a:endParaRPr lang="en-US" sz="1600" dirty="0">
              <a:latin typeface="Arial Black" panose="020B0A04020102020204" pitchFamily="34" charset="0"/>
            </a:endParaRPr>
          </a:p>
        </p:txBody>
      </p:sp>
      <p:sp>
        <p:nvSpPr>
          <p:cNvPr id="9" name="Text Placeholder 8"/>
          <p:cNvSpPr>
            <a:spLocks noGrp="1"/>
          </p:cNvSpPr>
          <p:nvPr>
            <p:ph type="body" sz="quarter" idx="13"/>
          </p:nvPr>
        </p:nvSpPr>
        <p:spPr>
          <a:xfrm>
            <a:off x="8284238" y="766204"/>
            <a:ext cx="3456469" cy="682765"/>
          </a:xfrm>
        </p:spPr>
        <p:txBody>
          <a:bodyPr/>
          <a:lstStyle/>
          <a:p>
            <a:r>
              <a:rPr lang="en-US" dirty="0" smtClean="0"/>
              <a:t>Global divide </a:t>
            </a:r>
            <a:endParaRPr lang="en-US" dirty="0"/>
          </a:p>
        </p:txBody>
      </p:sp>
      <p:pic>
        <p:nvPicPr>
          <p:cNvPr id="19" name="Picture Placeholder 18"/>
          <p:cNvPicPr>
            <a:picLocks noGrp="1" noChangeAspect="1"/>
          </p:cNvPicPr>
          <p:nvPr>
            <p:ph type="pic" idx="22"/>
          </p:nvPr>
        </p:nvPicPr>
        <p:blipFill>
          <a:blip r:embed="rId4">
            <a:extLst>
              <a:ext uri="{28A0092B-C50C-407E-A947-70E740481C1C}">
                <a14:useLocalDpi xmlns:a14="http://schemas.microsoft.com/office/drawing/2010/main" val="0"/>
              </a:ext>
            </a:extLst>
          </a:blip>
          <a:srcRect t="10405" b="10405"/>
          <a:stretch>
            <a:fillRect/>
          </a:stretch>
        </p:blipFill>
        <p:spPr>
          <a:xfrm>
            <a:off x="8284238" y="1448969"/>
            <a:ext cx="3448050" cy="1997490"/>
          </a:xfrm>
        </p:spPr>
      </p:pic>
      <p:sp>
        <p:nvSpPr>
          <p:cNvPr id="11" name="Text Placeholder 10"/>
          <p:cNvSpPr>
            <a:spLocks noGrp="1"/>
          </p:cNvSpPr>
          <p:nvPr>
            <p:ph type="body" sz="half" idx="20"/>
          </p:nvPr>
        </p:nvSpPr>
        <p:spPr>
          <a:xfrm>
            <a:off x="8284238" y="3507600"/>
            <a:ext cx="3907762" cy="2597778"/>
          </a:xfrm>
        </p:spPr>
        <p:txBody>
          <a:bodyPr>
            <a:normAutofit/>
          </a:bodyPr>
          <a:lstStyle/>
          <a:p>
            <a:r>
              <a:rPr lang="en-US" sz="1600" dirty="0">
                <a:latin typeface="Arial Black" panose="020B0A04020102020204" pitchFamily="34" charset="0"/>
              </a:rPr>
              <a:t>Global divides describes division between developing countries and developed countries with regards to the access of computing and information resource and it also contributes to the inequality of access to goods and services available with technology. </a:t>
            </a:r>
          </a:p>
        </p:txBody>
      </p:sp>
      <p:sp>
        <p:nvSpPr>
          <p:cNvPr id="17" name="Picture Placeholder 13"/>
          <p:cNvSpPr txBox="1">
            <a:spLocks/>
          </p:cNvSpPr>
          <p:nvPr/>
        </p:nvSpPr>
        <p:spPr>
          <a:xfrm>
            <a:off x="4526663" y="2162907"/>
            <a:ext cx="3448936" cy="1524000"/>
          </a:xfrm>
          <a:prstGeom prst="roundRect">
            <a:avLst>
              <a:gd name="adj" fmla="val 0"/>
            </a:avLst>
          </a:prstGeom>
          <a:effectLst>
            <a:outerShdw blurRad="50800" dist="50800" dir="5400000" algn="tl" rotWithShape="0">
              <a:srgbClr val="000000">
                <a:alpha val="43000"/>
              </a:srgbClr>
            </a:outerShdw>
          </a:effectLst>
        </p:spPr>
      </p:sp>
    </p:spTree>
    <p:extLst>
      <p:ext uri="{BB962C8B-B14F-4D97-AF65-F5344CB8AC3E}">
        <p14:creationId xmlns:p14="http://schemas.microsoft.com/office/powerpoint/2010/main" val="93703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1000"/>
                                        <p:tgtEl>
                                          <p:spTgt spid="6">
                                            <p:txEl>
                                              <p:pRg st="0" end="0"/>
                                            </p:txEl>
                                          </p:spTgt>
                                        </p:tgtEl>
                                      </p:cBhvr>
                                    </p:animEffect>
                                    <p:anim calcmode="lin" valueType="num">
                                      <p:cBhvr>
                                        <p:cTn id="3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wipe(down)">
                                      <p:cBhvr>
                                        <p:cTn id="4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47" y="1470212"/>
            <a:ext cx="10022541" cy="2761128"/>
          </a:xfrm>
        </p:spPr>
        <p:txBody>
          <a:bodyPr>
            <a:normAutofit/>
          </a:bodyPr>
          <a:lstStyle/>
          <a:p>
            <a:r>
              <a:rPr lang="en-US" sz="3200" dirty="0" smtClean="0">
                <a:latin typeface="Arial Black" panose="020B0A04020102020204" pitchFamily="34" charset="0"/>
              </a:rPr>
              <a:t/>
            </a:r>
            <a:br>
              <a:rPr lang="en-US" sz="3200" dirty="0" smtClean="0">
                <a:latin typeface="Arial Black" panose="020B0A04020102020204" pitchFamily="34" charset="0"/>
              </a:rPr>
            </a:br>
            <a:r>
              <a:rPr lang="en-US" sz="3200" dirty="0">
                <a:latin typeface="Arial Black" panose="020B0A04020102020204" pitchFamily="34" charset="0"/>
              </a:rPr>
              <a:t/>
            </a:r>
            <a:br>
              <a:rPr lang="en-US" sz="3200" dirty="0">
                <a:latin typeface="Arial Black" panose="020B0A04020102020204" pitchFamily="34" charset="0"/>
              </a:rPr>
            </a:br>
            <a:r>
              <a:rPr lang="en-US" sz="3200" dirty="0" smtClean="0">
                <a:latin typeface="Arial Black" panose="020B0A04020102020204" pitchFamily="34" charset="0"/>
              </a:rPr>
              <a:t>Unreliable </a:t>
            </a:r>
            <a:r>
              <a:rPr lang="en-US" sz="3200" dirty="0">
                <a:latin typeface="Arial Black" panose="020B0A04020102020204" pitchFamily="34" charset="0"/>
              </a:rPr>
              <a:t>computer-controlled systems </a:t>
            </a:r>
          </a:p>
        </p:txBody>
      </p:sp>
    </p:spTree>
    <p:extLst>
      <p:ext uri="{BB962C8B-B14F-4D97-AF65-F5344CB8AC3E}">
        <p14:creationId xmlns:p14="http://schemas.microsoft.com/office/powerpoint/2010/main" val="815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71" y="483479"/>
            <a:ext cx="5155809" cy="5155809"/>
          </a:xfrm>
          <a:prstGeom prst="rect">
            <a:avLst/>
          </a:prstGeom>
        </p:spPr>
      </p:pic>
      <p:sp>
        <p:nvSpPr>
          <p:cNvPr id="4" name="Rectangle 3"/>
          <p:cNvSpPr/>
          <p:nvPr/>
        </p:nvSpPr>
        <p:spPr>
          <a:xfrm>
            <a:off x="5827059" y="706894"/>
            <a:ext cx="6096000" cy="4708981"/>
          </a:xfrm>
          <a:prstGeom prst="rect">
            <a:avLst/>
          </a:prstGeom>
        </p:spPr>
        <p:txBody>
          <a:bodyPr>
            <a:spAutoFit/>
          </a:bodyPr>
          <a:lstStyle/>
          <a:p>
            <a:pPr marL="342900" indent="-342900">
              <a:buFont typeface="Arial" panose="020B0604020202020204" pitchFamily="34" charset="0"/>
              <a:buChar char="•"/>
            </a:pPr>
            <a:r>
              <a:rPr lang="en-US" sz="2000" dirty="0">
                <a:latin typeface="Arial Black" panose="020B0A04020102020204" pitchFamily="34" charset="0"/>
              </a:rPr>
              <a:t>4IR is slowly becoming a necessity into humans’ lives whereby we trust the machine (robots) to perform tasks for us. It is good to reduce the load that should be done by humans into machines but there are certain things that does not need artificial intelligent. Thing that require a human mind, feeling, actions and thoughts. </a:t>
            </a:r>
            <a:endParaRPr lang="en-US" sz="2000" dirty="0" smtClean="0">
              <a:latin typeface="Arial Black" panose="020B0A04020102020204" pitchFamily="34" charset="0"/>
            </a:endParaRPr>
          </a:p>
          <a:p>
            <a:pPr marL="342900" indent="-342900">
              <a:buFont typeface="Arial" panose="020B0604020202020204" pitchFamily="34" charset="0"/>
              <a:buChar char="•"/>
            </a:pPr>
            <a:r>
              <a:rPr lang="en-US" sz="2000" dirty="0" smtClean="0">
                <a:latin typeface="Arial Black" panose="020B0A04020102020204" pitchFamily="34" charset="0"/>
              </a:rPr>
              <a:t>There </a:t>
            </a:r>
            <a:r>
              <a:rPr lang="en-US" sz="2000" dirty="0">
                <a:latin typeface="Arial Black" panose="020B0A04020102020204" pitchFamily="34" charset="0"/>
              </a:rPr>
              <a:t>are things that people trust 4IR where it needs a human action. </a:t>
            </a:r>
            <a:endParaRPr lang="en-US" sz="2000" dirty="0" smtClean="0">
              <a:latin typeface="Arial Black" panose="020B0A04020102020204" pitchFamily="34" charset="0"/>
            </a:endParaRPr>
          </a:p>
          <a:p>
            <a:pPr marL="342900" indent="-342900">
              <a:buFont typeface="Arial" panose="020B0604020202020204" pitchFamily="34" charset="0"/>
              <a:buChar char="•"/>
            </a:pPr>
            <a:r>
              <a:rPr lang="en-US" sz="2000" dirty="0" smtClean="0">
                <a:latin typeface="Arial Black" panose="020B0A04020102020204" pitchFamily="34" charset="0"/>
              </a:rPr>
              <a:t>Things </a:t>
            </a:r>
            <a:r>
              <a:rPr lang="en-US" sz="2000" dirty="0">
                <a:latin typeface="Arial Black" panose="020B0A04020102020204" pitchFamily="34" charset="0"/>
              </a:rPr>
              <a:t>like performing a surgery, a machine need a connection to server to and get all the method that it should perform. </a:t>
            </a:r>
            <a:endParaRPr lang="en-US" sz="2000" dirty="0">
              <a:latin typeface="Arial Black" panose="020B0A04020102020204" pitchFamily="34" charset="0"/>
            </a:endParaRPr>
          </a:p>
        </p:txBody>
      </p:sp>
    </p:spTree>
    <p:extLst>
      <p:ext uri="{BB962C8B-B14F-4D97-AF65-F5344CB8AC3E}">
        <p14:creationId xmlns:p14="http://schemas.microsoft.com/office/powerpoint/2010/main" val="407124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mph" presetSubtype="0" fill="hold" grpId="0" nodeType="clickEffect">
                                  <p:stCondLst>
                                    <p:cond delay="0"/>
                                  </p:stCondLst>
                                  <p:childTnLst>
                                    <p:anim calcmode="discrete" valueType="str">
                                      <p:cBhvr override="childStyle">
                                        <p:cTn id="11"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936" y="2356043"/>
            <a:ext cx="6096000" cy="707886"/>
          </a:xfrm>
          <a:prstGeom prst="rect">
            <a:avLst/>
          </a:prstGeom>
        </p:spPr>
        <p:txBody>
          <a:bodyPr>
            <a:spAutoFit/>
          </a:bodyPr>
          <a:lstStyle/>
          <a:p>
            <a:r>
              <a:rPr lang="en-US" sz="4000" dirty="0" smtClean="0">
                <a:latin typeface="Arial Black" panose="020B0A04020102020204" pitchFamily="34" charset="0"/>
              </a:rPr>
              <a:t>Thank You</a:t>
            </a:r>
            <a:endParaRPr lang="en-US" sz="4000" dirty="0">
              <a:latin typeface="Arial Black" panose="020B0A04020102020204" pitchFamily="34" charset="0"/>
            </a:endParaRPr>
          </a:p>
        </p:txBody>
      </p:sp>
    </p:spTree>
    <p:extLst>
      <p:ext uri="{BB962C8B-B14F-4D97-AF65-F5344CB8AC3E}">
        <p14:creationId xmlns:p14="http://schemas.microsoft.com/office/powerpoint/2010/main" val="13274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2">
                                            <p:txEl>
                                              <p:pRg st="0" end="0"/>
                                            </p:txEl>
                                          </p:spTgt>
                                        </p:tgtEl>
                                        <p:attrNameLst>
                                          <p:attrName>ppt_w</p:attrName>
                                        </p:attrNameLst>
                                      </p:cBhvr>
                                      <p:tavLst>
                                        <p:tav tm="0">
                                          <p:val>
                                            <p:strVal val="ppt_w"/>
                                          </p:val>
                                        </p:tav>
                                        <p:tav tm="100000">
                                          <p:val>
                                            <p:fltVal val="0"/>
                                          </p:val>
                                        </p:tav>
                                      </p:tavLst>
                                    </p:anim>
                                    <p:anim calcmode="lin" valueType="num">
                                      <p:cBhvr>
                                        <p:cTn id="7" dur="1000"/>
                                        <p:tgtEl>
                                          <p:spTgt spid="2">
                                            <p:txEl>
                                              <p:pRg st="0" end="0"/>
                                            </p:txEl>
                                          </p:spTgt>
                                        </p:tgtEl>
                                        <p:attrNameLst>
                                          <p:attrName>ppt_h</p:attrName>
                                        </p:attrNameLst>
                                      </p:cBhvr>
                                      <p:tavLst>
                                        <p:tav tm="0">
                                          <p:val>
                                            <p:strVal val="ppt_h"/>
                                          </p:val>
                                        </p:tav>
                                        <p:tav tm="100000">
                                          <p:val>
                                            <p:fltVal val="0"/>
                                          </p:val>
                                        </p:tav>
                                      </p:tavLst>
                                    </p:anim>
                                    <p:anim calcmode="lin" valueType="num">
                                      <p:cBhvr>
                                        <p:cTn id="8" dur="1000"/>
                                        <p:tgtEl>
                                          <p:spTgt spid="2">
                                            <p:txEl>
                                              <p:pRg st="0" end="0"/>
                                            </p:txEl>
                                          </p:spTgt>
                                        </p:tgtEl>
                                        <p:attrNameLst>
                                          <p:attrName>style.rotation</p:attrName>
                                        </p:attrNameLst>
                                      </p:cBhvr>
                                      <p:tavLst>
                                        <p:tav tm="0">
                                          <p:val>
                                            <p:fltVal val="0"/>
                                          </p:val>
                                        </p:tav>
                                        <p:tav tm="100000">
                                          <p:val>
                                            <p:fltVal val="90"/>
                                          </p:val>
                                        </p:tav>
                                      </p:tavLst>
                                    </p:anim>
                                    <p:animEffect transition="out" filter="fade">
                                      <p:cBhvr>
                                        <p:cTn id="9" dur="1000"/>
                                        <p:tgtEl>
                                          <p:spTgt spid="2">
                                            <p:txEl>
                                              <p:pRg st="0" end="0"/>
                                            </p:txEl>
                                          </p:spTgt>
                                        </p:tgtEl>
                                      </p:cBhvr>
                                    </p:animEffect>
                                    <p:set>
                                      <p:cBhvr>
                                        <p:cTn id="10" dur="1" fill="hold">
                                          <p:stCondLst>
                                            <p:cond delay="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895600"/>
            <a:ext cx="7765473" cy="3323085"/>
          </a:xfrm>
        </p:spPr>
        <p:txBody>
          <a:bodyPr>
            <a:normAutofit lnSpcReduction="10000"/>
          </a:bodyPr>
          <a:lstStyle/>
          <a:p>
            <a:pPr marL="0" indent="0">
              <a:buNone/>
            </a:pPr>
            <a:r>
              <a:rPr lang="en-US" dirty="0" smtClean="0"/>
              <a:t>The </a:t>
            </a:r>
            <a:r>
              <a:rPr lang="en-US" dirty="0"/>
              <a:t>Fourth Industrial Revolution is a way of describing the blurring of boundaries between the </a:t>
            </a:r>
            <a:endParaRPr lang="en-US" dirty="0" smtClean="0"/>
          </a:p>
          <a:p>
            <a:r>
              <a:rPr lang="en-US" sz="2000" dirty="0" smtClean="0">
                <a:latin typeface="Arial Black" panose="020B0A04020102020204" pitchFamily="34" charset="0"/>
              </a:rPr>
              <a:t>Physical, Digital, And Biological Worlds. </a:t>
            </a:r>
          </a:p>
          <a:p>
            <a:r>
              <a:rPr lang="en-US" sz="2000" dirty="0" smtClean="0">
                <a:latin typeface="Arial Black" panose="020B0A04020102020204" pitchFamily="34" charset="0"/>
              </a:rPr>
              <a:t>It's A Fusion Of Advances In Artificial Intelligence (Ai)</a:t>
            </a:r>
          </a:p>
          <a:p>
            <a:r>
              <a:rPr lang="en-US" sz="2000" dirty="0" smtClean="0">
                <a:latin typeface="Arial Black" panose="020B0A04020102020204" pitchFamily="34" charset="0"/>
              </a:rPr>
              <a:t> Robotics</a:t>
            </a:r>
          </a:p>
          <a:p>
            <a:r>
              <a:rPr lang="en-US" sz="2000" dirty="0" smtClean="0">
                <a:latin typeface="Arial Black" panose="020B0A04020102020204" pitchFamily="34" charset="0"/>
              </a:rPr>
              <a:t>The Internet Of Things (</a:t>
            </a:r>
            <a:r>
              <a:rPr lang="en-US" sz="2000" dirty="0" err="1" smtClean="0">
                <a:latin typeface="Arial Black" panose="020B0A04020102020204" pitchFamily="34" charset="0"/>
              </a:rPr>
              <a:t>Iot</a:t>
            </a:r>
            <a:r>
              <a:rPr lang="en-US" sz="2000" dirty="0" smtClean="0">
                <a:latin typeface="Arial Black" panose="020B0A04020102020204" pitchFamily="34" charset="0"/>
              </a:rPr>
              <a:t>)</a:t>
            </a:r>
          </a:p>
          <a:p>
            <a:r>
              <a:rPr lang="en-US" sz="2000" dirty="0" smtClean="0">
                <a:latin typeface="Arial Black" panose="020B0A04020102020204" pitchFamily="34" charset="0"/>
              </a:rPr>
              <a:t>3D Printing, </a:t>
            </a:r>
          </a:p>
          <a:p>
            <a:r>
              <a:rPr lang="en-US" sz="2000" dirty="0" smtClean="0">
                <a:latin typeface="Arial Black" panose="020B0A04020102020204" pitchFamily="34" charset="0"/>
              </a:rPr>
              <a:t>Genetic </a:t>
            </a:r>
            <a:endParaRPr lang="en-US" sz="2000" dirty="0">
              <a:latin typeface="Arial Black" panose="020B0A04020102020204" pitchFamily="34" charset="0"/>
            </a:endParaRPr>
          </a:p>
        </p:txBody>
      </p:sp>
      <p:sp>
        <p:nvSpPr>
          <p:cNvPr id="4" name="TextBox 3"/>
          <p:cNvSpPr txBox="1"/>
          <p:nvPr/>
        </p:nvSpPr>
        <p:spPr>
          <a:xfrm>
            <a:off x="3525981" y="1330035"/>
            <a:ext cx="5140037" cy="646331"/>
          </a:xfrm>
          <a:prstGeom prst="rect">
            <a:avLst/>
          </a:prstGeom>
          <a:noFill/>
        </p:spPr>
        <p:txBody>
          <a:bodyPr wrap="square" rtlCol="0">
            <a:spAutoFit/>
          </a:bodyPr>
          <a:lstStyle/>
          <a:p>
            <a:r>
              <a:rPr lang="en-US" sz="3200" b="1" dirty="0">
                <a:latin typeface="Arial Black" panose="020B0A04020102020204" pitchFamily="34" charset="0"/>
              </a:rPr>
              <a:t>WHAT</a:t>
            </a:r>
            <a:r>
              <a:rPr lang="en-US" sz="3600" b="1" dirty="0">
                <a:latin typeface="Arial Black" panose="020B0A04020102020204" pitchFamily="34" charset="0"/>
              </a:rPr>
              <a:t> IS 4IR</a:t>
            </a:r>
          </a:p>
        </p:txBody>
      </p:sp>
    </p:spTree>
    <p:extLst>
      <p:ext uri="{BB962C8B-B14F-4D97-AF65-F5344CB8AC3E}">
        <p14:creationId xmlns:p14="http://schemas.microsoft.com/office/powerpoint/2010/main" val="272832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1095495"/>
            <a:ext cx="8610600" cy="1293028"/>
          </a:xfrm>
        </p:spPr>
        <p:txBody>
          <a:bodyPr>
            <a:normAutofit/>
          </a:bodyPr>
          <a:lstStyle/>
          <a:p>
            <a:pPr algn="ctr"/>
            <a:r>
              <a:rPr lang="en-US" sz="3200" dirty="0" smtClean="0">
                <a:latin typeface="Arial Black" panose="020B0A04020102020204" pitchFamily="34" charset="0"/>
              </a:rPr>
              <a:t>ETHICAL PERSEPCTIVES IN 4IR </a:t>
            </a:r>
            <a:endParaRPr lang="en-US" sz="3200" dirty="0">
              <a:latin typeface="Arial Black" panose="020B0A04020102020204" pitchFamily="34" charset="0"/>
            </a:endParaRPr>
          </a:p>
        </p:txBody>
      </p:sp>
      <p:sp>
        <p:nvSpPr>
          <p:cNvPr id="3" name="Content Placeholder 2"/>
          <p:cNvSpPr>
            <a:spLocks noGrp="1"/>
          </p:cNvSpPr>
          <p:nvPr>
            <p:ph sz="half" idx="1"/>
          </p:nvPr>
        </p:nvSpPr>
        <p:spPr>
          <a:xfrm>
            <a:off x="1918854" y="2388523"/>
            <a:ext cx="9802091" cy="2266604"/>
          </a:xfrm>
        </p:spPr>
        <p:txBody>
          <a:bodyPr/>
          <a:lstStyle/>
          <a:p>
            <a:pPr>
              <a:buFont typeface="Wingdings" panose="05000000000000000000" pitchFamily="2" charset="2"/>
              <a:buChar char="v"/>
            </a:pPr>
            <a:r>
              <a:rPr lang="en-US" sz="2000" dirty="0" smtClean="0"/>
              <a:t>Principles Of Ethical Business Communication </a:t>
            </a:r>
          </a:p>
          <a:p>
            <a:pPr>
              <a:buFont typeface="Wingdings" panose="05000000000000000000" pitchFamily="2" charset="2"/>
              <a:buChar char="v"/>
            </a:pPr>
            <a:r>
              <a:rPr lang="en-US" sz="2000" dirty="0" smtClean="0"/>
              <a:t>Automation And Employment In The 4IR </a:t>
            </a:r>
          </a:p>
          <a:p>
            <a:pPr>
              <a:buFont typeface="Wingdings" panose="05000000000000000000" pitchFamily="2" charset="2"/>
              <a:buChar char="v"/>
            </a:pPr>
            <a:r>
              <a:rPr lang="en-US" sz="2000" dirty="0" smtClean="0"/>
              <a:t>Organizational Changes And The “Gig Economy” </a:t>
            </a:r>
          </a:p>
          <a:p>
            <a:pPr>
              <a:buFont typeface="Wingdings" panose="05000000000000000000" pitchFamily="2" charset="2"/>
              <a:buChar char="v"/>
            </a:pPr>
            <a:r>
              <a:rPr lang="en-US" sz="2000" dirty="0" smtClean="0"/>
              <a:t>Digital, Social And Global Divides </a:t>
            </a:r>
          </a:p>
          <a:p>
            <a:pPr>
              <a:buFont typeface="Wingdings" panose="05000000000000000000" pitchFamily="2" charset="2"/>
              <a:buChar char="v"/>
            </a:pPr>
            <a:r>
              <a:rPr lang="en-US" sz="2000" dirty="0" smtClean="0"/>
              <a:t>Unreliable Computer Controlled Systems</a:t>
            </a:r>
          </a:p>
          <a:p>
            <a:endParaRPr lang="en-US" dirty="0"/>
          </a:p>
        </p:txBody>
      </p:sp>
    </p:spTree>
    <p:extLst>
      <p:ext uri="{BB962C8B-B14F-4D97-AF65-F5344CB8AC3E}">
        <p14:creationId xmlns:p14="http://schemas.microsoft.com/office/powerpoint/2010/main" val="132241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00545" y="928254"/>
            <a:ext cx="10584871" cy="3477492"/>
          </a:xfrm>
        </p:spPr>
        <p:txBody>
          <a:bodyPr>
            <a:normAutofit/>
          </a:bodyPr>
          <a:lstStyle/>
          <a:p>
            <a:r>
              <a:rPr lang="en-US" sz="3200" cap="none" dirty="0" smtClean="0">
                <a:latin typeface="Arial Black" panose="020B0A04020102020204" pitchFamily="34" charset="0"/>
              </a:rPr>
              <a:t>Principles Of Ethical Business Communication</a:t>
            </a:r>
            <a:endParaRPr lang="en-US" sz="3200" cap="none" dirty="0">
              <a:latin typeface="Arial Black" panose="020B0A04020102020204" pitchFamily="34" charset="0"/>
            </a:endParaRPr>
          </a:p>
        </p:txBody>
      </p:sp>
    </p:spTree>
    <p:extLst>
      <p:ext uri="{BB962C8B-B14F-4D97-AF65-F5344CB8AC3E}">
        <p14:creationId xmlns:p14="http://schemas.microsoft.com/office/powerpoint/2010/main" val="175089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831470"/>
            <a:ext cx="6096000" cy="2603533"/>
          </a:xfrm>
          <a:prstGeom prst="rect">
            <a:avLst/>
          </a:prstGeom>
        </p:spPr>
        <p:txBody>
          <a:bodyPr>
            <a:spAutoFit/>
          </a:bodyPr>
          <a:lstStyle/>
          <a:p>
            <a:pPr>
              <a:lnSpc>
                <a:spcPct val="150000"/>
              </a:lnSpc>
              <a:spcAft>
                <a:spcPts val="800"/>
              </a:spcAft>
            </a:pPr>
            <a:r>
              <a:rPr lang="en-ZA" dirty="0">
                <a:latin typeface="Arial" panose="020B0604020202020204" pitchFamily="34" charset="0"/>
                <a:ea typeface="Calibri" panose="020F0502020204030204" pitchFamily="34" charset="0"/>
                <a:cs typeface="Times New Roman" panose="02020603050405020304" pitchFamily="18" charset="0"/>
              </a:rPr>
              <a:t>Ethics are moral principles that guide an individual/ group on how they must behave. Business ethics are the principles that people in the workplace must follow, basically it is how an individual must conduct themselves in a workplace. </a:t>
            </a:r>
            <a:endParaRPr lang="en-ZA" dirty="0" smtClean="0">
              <a:latin typeface="Arial" panose="020B060402020202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69818"/>
            <a:ext cx="5777345" cy="5034541"/>
          </a:xfrm>
          <a:prstGeom prst="rect">
            <a:avLst/>
          </a:prstGeom>
        </p:spPr>
      </p:pic>
    </p:spTree>
    <p:extLst>
      <p:ext uri="{BB962C8B-B14F-4D97-AF65-F5344CB8AC3E}">
        <p14:creationId xmlns:p14="http://schemas.microsoft.com/office/powerpoint/2010/main" val="38180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2982" y="958334"/>
            <a:ext cx="8451273" cy="584775"/>
          </a:xfrm>
          <a:prstGeom prst="rect">
            <a:avLst/>
          </a:prstGeom>
        </p:spPr>
        <p:txBody>
          <a:bodyPr wrap="square">
            <a:spAutoFit/>
          </a:bodyPr>
          <a:lstStyle/>
          <a:p>
            <a:r>
              <a:rPr lang="en-US" sz="3200" dirty="0" smtClean="0">
                <a:latin typeface="Arial Black" panose="020B0A04020102020204" pitchFamily="34" charset="0"/>
              </a:rPr>
              <a:t>    Automation </a:t>
            </a:r>
            <a:r>
              <a:rPr lang="en-US" sz="3200" dirty="0">
                <a:latin typeface="Arial Black" panose="020B0A04020102020204" pitchFamily="34" charset="0"/>
              </a:rPr>
              <a:t>And Employment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28" y="1892444"/>
            <a:ext cx="9518073" cy="4509259"/>
          </a:xfrm>
          <a:prstGeom prst="rect">
            <a:avLst/>
          </a:prstGeom>
        </p:spPr>
      </p:pic>
    </p:spTree>
    <p:extLst>
      <p:ext uri="{BB962C8B-B14F-4D97-AF65-F5344CB8AC3E}">
        <p14:creationId xmlns:p14="http://schemas.microsoft.com/office/powerpoint/2010/main" val="41277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113" y="1135012"/>
            <a:ext cx="11776363" cy="4401205"/>
          </a:xfrm>
          <a:prstGeom prst="rect">
            <a:avLst/>
          </a:prstGeom>
        </p:spPr>
        <p:txBody>
          <a:bodyPr wrap="square">
            <a:spAutoFit/>
          </a:bodyPr>
          <a:lstStyle/>
          <a:p>
            <a:pPr marL="285750" indent="-285750">
              <a:buFont typeface="Wingdings" panose="05000000000000000000" pitchFamily="2" charset="2"/>
              <a:buChar char="v"/>
            </a:pPr>
            <a:r>
              <a:rPr lang="en-US" sz="2000" dirty="0">
                <a:latin typeface="Arial Black" panose="020B0A04020102020204" pitchFamily="34" charset="0"/>
              </a:rPr>
              <a:t>The worldwide work environment is progressively evolving with new innovation. </a:t>
            </a:r>
            <a:endParaRPr lang="en-US" sz="2000" dirty="0" smtClean="0">
              <a:latin typeface="Arial Black" panose="020B0A04020102020204" pitchFamily="34" charset="0"/>
            </a:endParaRPr>
          </a:p>
          <a:p>
            <a:endParaRPr lang="en-US" sz="2000" dirty="0" smtClean="0">
              <a:latin typeface="Arial Black" panose="020B0A04020102020204" pitchFamily="34" charset="0"/>
            </a:endParaRPr>
          </a:p>
          <a:p>
            <a:pPr marL="285750" indent="-285750">
              <a:buFont typeface="Wingdings" panose="05000000000000000000" pitchFamily="2" charset="2"/>
              <a:buChar char="v"/>
            </a:pPr>
            <a:r>
              <a:rPr lang="en-US" sz="2000" dirty="0" smtClean="0">
                <a:latin typeface="Arial Black" panose="020B0A04020102020204" pitchFamily="34" charset="0"/>
              </a:rPr>
              <a:t>New </a:t>
            </a:r>
            <a:r>
              <a:rPr lang="en-US" sz="2000" dirty="0">
                <a:latin typeface="Arial Black" panose="020B0A04020102020204" pitchFamily="34" charset="0"/>
              </a:rPr>
              <a:t>technology makes it simpler for organizations to automate routine tasks and this could disturb the harmony between job responsibilities and surfacing questions concerning the connection among people and machines</a:t>
            </a:r>
            <a:r>
              <a:rPr lang="en-US" sz="2000" dirty="0" smtClean="0">
                <a:latin typeface="Arial Black" panose="020B0A04020102020204" pitchFamily="34" charset="0"/>
              </a:rPr>
              <a:t>.</a:t>
            </a:r>
          </a:p>
          <a:p>
            <a:endParaRPr lang="en-US" sz="2000" dirty="0" smtClean="0">
              <a:latin typeface="Arial Black" panose="020B0A04020102020204" pitchFamily="34" charset="0"/>
            </a:endParaRPr>
          </a:p>
          <a:p>
            <a:pPr marL="285750" indent="-285750">
              <a:buFont typeface="Wingdings" panose="05000000000000000000" pitchFamily="2" charset="2"/>
              <a:buChar char="v"/>
            </a:pPr>
            <a:r>
              <a:rPr lang="en-US" sz="2000" dirty="0" smtClean="0">
                <a:latin typeface="Arial Black" panose="020B0A04020102020204" pitchFamily="34" charset="0"/>
              </a:rPr>
              <a:t> </a:t>
            </a:r>
            <a:r>
              <a:rPr lang="en-US" sz="2000" dirty="0">
                <a:latin typeface="Arial Black" panose="020B0A04020102020204" pitchFamily="34" charset="0"/>
              </a:rPr>
              <a:t>With smart technology turning out to be more standard, we have to consider the effect utilizing this new innovation will have on our society and workforce. </a:t>
            </a:r>
            <a:endParaRPr lang="en-US" sz="2000" dirty="0" smtClean="0">
              <a:latin typeface="Arial Black" panose="020B0A04020102020204" pitchFamily="34" charset="0"/>
            </a:endParaRPr>
          </a:p>
          <a:p>
            <a:endParaRPr lang="en-US" sz="2000" dirty="0">
              <a:latin typeface="Arial Black" panose="020B0A04020102020204" pitchFamily="34" charset="0"/>
            </a:endParaRPr>
          </a:p>
          <a:p>
            <a:pPr marL="285750" indent="-285750">
              <a:buFont typeface="Wingdings" panose="05000000000000000000" pitchFamily="2" charset="2"/>
              <a:buChar char="v"/>
            </a:pPr>
            <a:r>
              <a:rPr lang="en-US" sz="2000" dirty="0">
                <a:latin typeface="Arial Black" panose="020B0A04020102020204" pitchFamily="34" charset="0"/>
              </a:rPr>
              <a:t>Artificial intelligence is releasing an unheard of level of efficiency and enlarging our lives from various perspectives. </a:t>
            </a:r>
            <a:endParaRPr lang="en-US" sz="2000" dirty="0" smtClean="0">
              <a:latin typeface="Arial Black" panose="020B0A04020102020204" pitchFamily="34" charset="0"/>
            </a:endParaRPr>
          </a:p>
          <a:p>
            <a:endParaRPr lang="en-US" sz="2000" dirty="0" smtClean="0">
              <a:latin typeface="Arial Black" panose="020B0A04020102020204" pitchFamily="34" charset="0"/>
            </a:endParaRPr>
          </a:p>
          <a:p>
            <a:pPr marL="285750" indent="-285750">
              <a:buFont typeface="Wingdings" panose="05000000000000000000" pitchFamily="2" charset="2"/>
              <a:buChar char="v"/>
            </a:pPr>
            <a:r>
              <a:rPr lang="en-US" sz="2000" dirty="0" smtClean="0">
                <a:latin typeface="Arial Black" panose="020B0A04020102020204" pitchFamily="34" charset="0"/>
              </a:rPr>
              <a:t>It's </a:t>
            </a:r>
            <a:r>
              <a:rPr lang="en-US" sz="2000" dirty="0">
                <a:latin typeface="Arial Black" panose="020B0A04020102020204" pitchFamily="34" charset="0"/>
              </a:rPr>
              <a:t>unavoidable that employment will be affected as artificial intelligence automates an assortment </a:t>
            </a:r>
          </a:p>
        </p:txBody>
      </p:sp>
    </p:spTree>
    <p:extLst>
      <p:ext uri="{BB962C8B-B14F-4D97-AF65-F5344CB8AC3E}">
        <p14:creationId xmlns:p14="http://schemas.microsoft.com/office/powerpoint/2010/main" val="11367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9183" y="3363883"/>
            <a:ext cx="10773070" cy="523220"/>
          </a:xfrm>
          <a:prstGeom prst="rect">
            <a:avLst/>
          </a:prstGeom>
        </p:spPr>
        <p:txBody>
          <a:bodyPr wrap="square">
            <a:spAutoFit/>
          </a:bodyPr>
          <a:lstStyle/>
          <a:p>
            <a:r>
              <a:rPr lang="en-US" sz="2800" dirty="0" smtClean="0">
                <a:solidFill>
                  <a:srgbClr val="FF0000"/>
                </a:solidFill>
                <a:latin typeface="Arial Black" panose="020B0A04020102020204" pitchFamily="34" charset="0"/>
              </a:rPr>
              <a:t>Organizational Changes And The “Gig Economy</a:t>
            </a:r>
            <a:r>
              <a:rPr lang="en-US" dirty="0" smtClean="0">
                <a:solidFill>
                  <a:schemeClr val="accent6">
                    <a:lumMod val="75000"/>
                  </a:schemeClr>
                </a:solidFill>
              </a:rPr>
              <a:t>”</a:t>
            </a:r>
            <a:endParaRPr lang="en-US" dirty="0">
              <a:solidFill>
                <a:schemeClr val="accent6">
                  <a:lumMod val="7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20" y="1549782"/>
            <a:ext cx="11161995" cy="4151421"/>
          </a:xfrm>
          <a:prstGeom prst="rect">
            <a:avLst/>
          </a:prstGeom>
        </p:spPr>
      </p:pic>
    </p:spTree>
    <p:extLst>
      <p:ext uri="{BB962C8B-B14F-4D97-AF65-F5344CB8AC3E}">
        <p14:creationId xmlns:p14="http://schemas.microsoft.com/office/powerpoint/2010/main" val="264157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92" y="1228725"/>
            <a:ext cx="7063521" cy="5632311"/>
          </a:xfrm>
          <a:prstGeom prst="rect">
            <a:avLst/>
          </a:prstGeom>
        </p:spPr>
        <p:txBody>
          <a:bodyPr wrap="square">
            <a:spAutoFit/>
          </a:bodyPr>
          <a:lstStyle/>
          <a:p>
            <a:pPr marL="285750" indent="-285750">
              <a:buFont typeface="Wingdings" panose="05000000000000000000" pitchFamily="2" charset="2"/>
              <a:buChar char="Ø"/>
            </a:pPr>
            <a:r>
              <a:rPr lang="en-US" sz="2400" dirty="0" smtClean="0">
                <a:latin typeface="Arial Black" panose="020B0A04020102020204" pitchFamily="34" charset="0"/>
              </a:rPr>
              <a:t>New technologies have the potential to transform work and workplace, displace jobs, create jobs, and impact living conditions. </a:t>
            </a:r>
          </a:p>
          <a:p>
            <a:pPr marL="285750" indent="-285750">
              <a:buFont typeface="Wingdings" panose="05000000000000000000" pitchFamily="2" charset="2"/>
              <a:buChar char="Ø"/>
            </a:pPr>
            <a:r>
              <a:rPr lang="en-US" sz="2400" dirty="0" smtClean="0">
                <a:latin typeface="Arial Black" panose="020B0A04020102020204" pitchFamily="34" charset="0"/>
              </a:rPr>
              <a:t>A pessimistic scenario suggests major loss of jobs, increased insecurity in employment, de-skilling, and growing inequalities, indeed many of the new forms of work are variations of old forms of day labor and irregular employment.</a:t>
            </a:r>
          </a:p>
          <a:p>
            <a:pPr marL="285750" indent="-285750">
              <a:buFont typeface="Wingdings" panose="05000000000000000000" pitchFamily="2" charset="2"/>
              <a:buChar char="Ø"/>
            </a:pPr>
            <a:r>
              <a:rPr lang="en-US" sz="2400" dirty="0" smtClean="0">
                <a:latin typeface="Arial Black" panose="020B0A04020102020204" pitchFamily="34" charset="0"/>
              </a:rPr>
              <a:t>Gig work is a suitable starting point to examine the new economy in action and consider its growth, operations and consequences.</a:t>
            </a:r>
            <a:endParaRPr lang="en-US" sz="2400" dirty="0">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761444" y="1262573"/>
            <a:ext cx="6317506" cy="4478471"/>
          </a:xfrm>
          <a:prstGeom prst="rect">
            <a:avLst/>
          </a:prstGeom>
        </p:spPr>
      </p:pic>
    </p:spTree>
    <p:extLst>
      <p:ext uri="{BB962C8B-B14F-4D97-AF65-F5344CB8AC3E}">
        <p14:creationId xmlns:p14="http://schemas.microsoft.com/office/powerpoint/2010/main" val="189063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94</TotalTime>
  <Words>637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Gill Sans MT</vt:lpstr>
      <vt:lpstr>Times New Roman</vt:lpstr>
      <vt:lpstr>Wingdings</vt:lpstr>
      <vt:lpstr>Parcel</vt:lpstr>
      <vt:lpstr>PowerPoint Presentation</vt:lpstr>
      <vt:lpstr>PowerPoint Presentation</vt:lpstr>
      <vt:lpstr>ETHICAL PERSEPCTIVES IN 4IR </vt:lpstr>
      <vt:lpstr>Principles Of Ethical Business Communication</vt:lpstr>
      <vt:lpstr>PowerPoint Presentation</vt:lpstr>
      <vt:lpstr>PowerPoint Presentation</vt:lpstr>
      <vt:lpstr>PowerPoint Presentation</vt:lpstr>
      <vt:lpstr>PowerPoint Presentation</vt:lpstr>
      <vt:lpstr>PowerPoint Presentation</vt:lpstr>
      <vt:lpstr>Digital, social and global divides </vt:lpstr>
      <vt:lpstr>PowerPoint Presentation</vt:lpstr>
      <vt:lpstr>  Unreliable computer-controlled systems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KAPOFU</dc:creator>
  <cp:lastModifiedBy>DR KAPOFU</cp:lastModifiedBy>
  <cp:revision>11</cp:revision>
  <dcterms:created xsi:type="dcterms:W3CDTF">2020-07-16T20:39:50Z</dcterms:created>
  <dcterms:modified xsi:type="dcterms:W3CDTF">2020-07-16T22:13:59Z</dcterms:modified>
</cp:coreProperties>
</file>