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57" r:id="rId4"/>
    <p:sldId id="271" r:id="rId5"/>
    <p:sldId id="279" r:id="rId6"/>
    <p:sldId id="282" r:id="rId7"/>
    <p:sldId id="272" r:id="rId8"/>
    <p:sldId id="259" r:id="rId9"/>
    <p:sldId id="260" r:id="rId10"/>
    <p:sldId id="261" r:id="rId11"/>
    <p:sldId id="262" r:id="rId12"/>
    <p:sldId id="273" r:id="rId13"/>
    <p:sldId id="274" r:id="rId14"/>
    <p:sldId id="275" r:id="rId15"/>
    <p:sldId id="276" r:id="rId16"/>
    <p:sldId id="263" r:id="rId17"/>
    <p:sldId id="264" r:id="rId18"/>
    <p:sldId id="265" r:id="rId19"/>
    <p:sldId id="266" r:id="rId20"/>
    <p:sldId id="267" r:id="rId21"/>
    <p:sldId id="278" r:id="rId22"/>
    <p:sldId id="280" r:id="rId23"/>
    <p:sldId id="268" r:id="rId24"/>
    <p:sldId id="269" r:id="rId25"/>
    <p:sldId id="27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25"/>
    <p:restoredTop sz="94712"/>
  </p:normalViewPr>
  <p:slideViewPr>
    <p:cSldViewPr snapToGrid="0" snapToObjects="1">
      <p:cViewPr>
        <p:scale>
          <a:sx n="167" d="100"/>
          <a:sy n="167" d="100"/>
        </p:scale>
        <p:origin x="1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bdu1rehman/" TargetMode="External"/><Relationship Id="rId2" Type="http://schemas.openxmlformats.org/officeDocument/2006/relationships/hyperlink" Target="https://github.com/AnatoNamikaz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000" dirty="0"/>
              <a:t>GitHub &amp; LinkedIn: Your Digital CV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How to stand out in the job market</a:t>
            </a:r>
          </a:p>
          <a:p>
            <a:endParaRPr lang="en-US" dirty="0"/>
          </a:p>
          <a:p>
            <a:r>
              <a:rPr lang="en-US" dirty="0"/>
              <a:t>By: Abdul Rehman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Experience?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Experience = </a:t>
            </a:r>
            <a:r>
              <a:rPr lang="en-US" dirty="0"/>
              <a:t>What is written or </a:t>
            </a:r>
            <a:r>
              <a:rPr dirty="0"/>
              <a:t>What can be validated</a:t>
            </a:r>
            <a:r>
              <a:rPr lang="en-US" dirty="0"/>
              <a:t> ?</a:t>
            </a:r>
            <a:endParaRPr dirty="0"/>
          </a:p>
          <a:p>
            <a:pPr>
              <a:defRPr sz="2000"/>
            </a:pPr>
            <a:r>
              <a:rPr dirty="0"/>
              <a:t>“5 years in Python” means nothing without proof</a:t>
            </a:r>
          </a:p>
          <a:p>
            <a:pPr>
              <a:defRPr sz="2000"/>
            </a:pPr>
            <a:r>
              <a:rPr dirty="0"/>
              <a:t>In the ChatGPT era → validation matters more than ever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Experience is Validated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GitHub → Code, commits, projects = proof</a:t>
            </a:r>
          </a:p>
          <a:p>
            <a:pPr>
              <a:defRPr sz="2000"/>
            </a:pPr>
            <a:r>
              <a:rPr dirty="0"/>
              <a:t>LinkedIn → Endorsements, recommendations, employer tags = proof</a:t>
            </a:r>
            <a:endParaRPr lang="en-US" dirty="0"/>
          </a:p>
          <a:p>
            <a:pPr>
              <a:defRPr sz="2000"/>
            </a:pPr>
            <a:r>
              <a:rPr lang="en-PK" dirty="0"/>
              <a:t>Freelancing Profiles</a:t>
            </a:r>
            <a:endParaRPr dirty="0"/>
          </a:p>
          <a:p>
            <a:pPr>
              <a:defRPr sz="2000"/>
            </a:pPr>
            <a:r>
              <a:rPr dirty="0"/>
              <a:t>Portfolio/Website → Public track record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0296CB-7476-7EB5-D825-4DD7E2BC28BC}"/>
              </a:ext>
            </a:extLst>
          </p:cNvPr>
          <p:cNvSpPr txBox="1"/>
          <p:nvPr/>
        </p:nvSpPr>
        <p:spPr>
          <a:xfrm>
            <a:off x="263420" y="2151727"/>
            <a:ext cx="861715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Imagine You are a Recruiter, </a:t>
            </a:r>
          </a:p>
          <a:p>
            <a:br>
              <a:rPr lang="en-US" sz="3200" dirty="0"/>
            </a:br>
            <a:r>
              <a:rPr lang="en-US" sz="3200" dirty="0"/>
              <a:t>now you are looking at different </a:t>
            </a:r>
            <a:r>
              <a:rPr lang="en-US" sz="3200" dirty="0" err="1"/>
              <a:t>Githubs</a:t>
            </a:r>
            <a:r>
              <a:rPr lang="en-US" sz="3200" dirty="0"/>
              <a:t> profiles,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who will you hire &amp; why?</a:t>
            </a:r>
          </a:p>
        </p:txBody>
      </p:sp>
    </p:spTree>
    <p:extLst>
      <p:ext uri="{BB962C8B-B14F-4D97-AF65-F5344CB8AC3E}">
        <p14:creationId xmlns:p14="http://schemas.microsoft.com/office/powerpoint/2010/main" val="4966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6DB41-E9DD-A6CE-5042-A10B9B36B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ED51A9-F21B-8A30-59D1-7EF032E3BF0F}"/>
              </a:ext>
            </a:extLst>
          </p:cNvPr>
          <p:cNvSpPr txBox="1"/>
          <p:nvPr/>
        </p:nvSpPr>
        <p:spPr>
          <a:xfrm>
            <a:off x="263420" y="347150"/>
            <a:ext cx="8617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Case # 01: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3629B8-FE28-1A4D-5B6B-0A5D6DA19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209341"/>
            <a:ext cx="7772400" cy="44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3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2FCEF-455B-F391-D866-1470C5AFC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DF8B66-C620-C785-7A8D-E7C8D3CB5169}"/>
              </a:ext>
            </a:extLst>
          </p:cNvPr>
          <p:cNvSpPr txBox="1"/>
          <p:nvPr/>
        </p:nvSpPr>
        <p:spPr>
          <a:xfrm>
            <a:off x="263420" y="347150"/>
            <a:ext cx="8617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Case # 02: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F7936-099A-BB14-B55B-6F7C8D5FB9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4" r="4159"/>
          <a:stretch/>
        </p:blipFill>
        <p:spPr>
          <a:xfrm>
            <a:off x="5050395" y="931924"/>
            <a:ext cx="4093605" cy="5611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5A6914-DBF4-0ADB-231B-5D12D7A526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74" r="1659"/>
          <a:stretch/>
        </p:blipFill>
        <p:spPr>
          <a:xfrm>
            <a:off x="0" y="931924"/>
            <a:ext cx="5050396" cy="561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0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E978A-4D89-2EE8-7F97-272F44E43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600B81-F0FD-F2C3-946E-B6E46E5C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3784768" cy="6869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CEA1C-C6F1-9438-C950-584DF1310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466" y="-1"/>
            <a:ext cx="3031892" cy="68697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038EFC-4EA1-8677-8625-366C19DFD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401" y="0"/>
            <a:ext cx="1146156" cy="6869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37A473-9672-F5B9-C8C6-DDBF97672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555" y="0"/>
            <a:ext cx="1266607" cy="68697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5F8CA1-06BA-4CB9-016A-49498C864829}"/>
              </a:ext>
            </a:extLst>
          </p:cNvPr>
          <p:cNvSpPr txBox="1"/>
          <p:nvPr/>
        </p:nvSpPr>
        <p:spPr>
          <a:xfrm>
            <a:off x="0" y="5657266"/>
            <a:ext cx="1170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Case # 03:</a:t>
            </a:r>
          </a:p>
        </p:txBody>
      </p:sp>
    </p:spTree>
    <p:extLst>
      <p:ext uri="{BB962C8B-B14F-4D97-AF65-F5344CB8AC3E}">
        <p14:creationId xmlns:p14="http://schemas.microsoft.com/office/powerpoint/2010/main" val="119264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GitHub: What Recruiters Look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Profile README (your intro)</a:t>
            </a:r>
          </a:p>
          <a:p>
            <a:pPr>
              <a:defRPr sz="2000"/>
            </a:pPr>
            <a:r>
              <a:rPr dirty="0"/>
              <a:t>Pinned repos (top 5–6 projects)</a:t>
            </a:r>
          </a:p>
          <a:p>
            <a:pPr>
              <a:defRPr sz="2000"/>
            </a:pPr>
            <a:r>
              <a:rPr dirty="0"/>
              <a:t>Commit history (consistency &gt; 100 repos)</a:t>
            </a:r>
          </a:p>
          <a:p>
            <a:pPr>
              <a:defRPr sz="2000"/>
            </a:pPr>
            <a:r>
              <a:rPr dirty="0"/>
              <a:t>Documentation (</a:t>
            </a:r>
            <a:r>
              <a:rPr dirty="0" err="1"/>
              <a:t>README.md</a:t>
            </a:r>
            <a:r>
              <a:rPr dirty="0"/>
              <a:t>, screenshots)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GitHub: How to Maintain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Clean repos (no final_final_v2)</a:t>
            </a:r>
          </a:p>
          <a:p>
            <a:pPr>
              <a:defRPr sz="2000"/>
            </a:pPr>
            <a:r>
              <a:rPr dirty="0"/>
              <a:t>Add README + usage instructions</a:t>
            </a:r>
          </a:p>
          <a:p>
            <a:pPr>
              <a:defRPr sz="2000"/>
            </a:pPr>
            <a:r>
              <a:rPr dirty="0"/>
              <a:t>Tech stack badges (Python, React, SQL, etc.)</a:t>
            </a:r>
          </a:p>
          <a:p>
            <a:pPr>
              <a:defRPr sz="2000"/>
            </a:pPr>
            <a:r>
              <a:rPr dirty="0"/>
              <a:t>Contribute to open-source if possible</a:t>
            </a:r>
            <a:endParaRPr lang="en-US" dirty="0"/>
          </a:p>
          <a:p>
            <a:pPr>
              <a:defRPr sz="2000"/>
            </a:pPr>
            <a:r>
              <a:rPr lang="en-PK" dirty="0"/>
              <a:t>Organizations Associated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LinkedIn: What Recruiters Look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lang="en-US" dirty="0"/>
              <a:t>LinkedIn is a Booster for Extra Curricular and Soft Skills</a:t>
            </a:r>
            <a:br>
              <a:rPr lang="en-US" dirty="0"/>
            </a:br>
            <a:r>
              <a:rPr lang="en-US" dirty="0"/>
              <a:t>(i.e. </a:t>
            </a:r>
            <a:r>
              <a:rPr lang="en-US" dirty="0" err="1"/>
              <a:t>Hackthon</a:t>
            </a:r>
            <a:r>
              <a:rPr lang="en-US" dirty="0"/>
              <a:t>, Leadership, Networking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>
              <a:defRPr sz="2000"/>
            </a:pPr>
            <a:r>
              <a:rPr dirty="0"/>
              <a:t>Profile picture + banner = professional</a:t>
            </a:r>
          </a:p>
          <a:p>
            <a:pPr>
              <a:defRPr sz="2000"/>
            </a:pPr>
            <a:r>
              <a:rPr dirty="0"/>
              <a:t>Headline = more than 'CS Student'</a:t>
            </a:r>
          </a:p>
          <a:p>
            <a:pPr>
              <a:defRPr sz="2000"/>
            </a:pPr>
            <a:r>
              <a:rPr dirty="0"/>
              <a:t>About section = 4–5 lines pitch</a:t>
            </a:r>
          </a:p>
          <a:p>
            <a:pPr>
              <a:defRPr sz="2000"/>
            </a:pPr>
            <a:r>
              <a:rPr dirty="0"/>
              <a:t>Projects + skills + recommendations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LinkedIn: How to Maintain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Update regularly (skills, projects)</a:t>
            </a:r>
          </a:p>
          <a:p>
            <a:pPr>
              <a:defRPr sz="2000"/>
            </a:pPr>
            <a:r>
              <a:rPr dirty="0"/>
              <a:t>Post occasionally (project updates, coding tips)</a:t>
            </a:r>
          </a:p>
          <a:p>
            <a:pPr>
              <a:defRPr sz="2000"/>
            </a:pPr>
            <a:r>
              <a:rPr dirty="0"/>
              <a:t>Connect strategically (HRs, seniors, alumni)</a:t>
            </a:r>
          </a:p>
          <a:p>
            <a:pPr>
              <a:defRPr sz="2000"/>
            </a:pPr>
            <a:r>
              <a:rPr dirty="0"/>
              <a:t>Ask for recommendations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3B4D744-8BB2-FCE7-67B7-906967E1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C59520C-E993-598E-0F72-4FB21846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887941" cy="4525963"/>
          </a:xfrm>
        </p:spPr>
        <p:txBody>
          <a:bodyPr>
            <a:normAutofit/>
          </a:bodyPr>
          <a:lstStyle/>
          <a:p>
            <a:endParaRPr lang="en-GB" dirty="0"/>
          </a:p>
          <a:p>
            <a:pPr>
              <a:defRPr sz="2000"/>
            </a:pPr>
            <a:r>
              <a:rPr lang="en-GB" dirty="0"/>
              <a:t>Academics</a:t>
            </a:r>
            <a:br>
              <a:rPr lang="en-GB" dirty="0"/>
            </a:br>
            <a:r>
              <a:rPr lang="en-GB" dirty="0"/>
              <a:t>- Graduated in FAST, Lahore in 2023</a:t>
            </a:r>
            <a:br>
              <a:rPr lang="en-GB" dirty="0"/>
            </a:br>
            <a:r>
              <a:rPr lang="en-GB" dirty="0"/>
              <a:t>- Taught at FAST, Lahore from 2023-2024.</a:t>
            </a:r>
            <a:br>
              <a:rPr lang="en-GB" dirty="0"/>
            </a:br>
            <a:r>
              <a:rPr lang="en-GB" dirty="0"/>
              <a:t>- Conducted Research in LUMS from 2024-2025.</a:t>
            </a:r>
            <a:br>
              <a:rPr lang="en-GB" dirty="0"/>
            </a:br>
            <a:r>
              <a:rPr lang="en-GB" dirty="0"/>
              <a:t>- Currently Teaching Fellow at LUMS.</a:t>
            </a:r>
          </a:p>
          <a:p>
            <a:pPr marL="0" indent="0">
              <a:buNone/>
              <a:defRPr sz="2000"/>
            </a:pPr>
            <a:r>
              <a:rPr lang="en-GB" dirty="0"/>
              <a:t> </a:t>
            </a:r>
          </a:p>
          <a:p>
            <a:pPr>
              <a:defRPr sz="2000"/>
            </a:pPr>
            <a:r>
              <a:rPr lang="en-GB" dirty="0"/>
              <a:t>Industry</a:t>
            </a:r>
            <a:br>
              <a:rPr lang="en-GB" dirty="0"/>
            </a:br>
            <a:r>
              <a:rPr lang="en-GB" dirty="0"/>
              <a:t>- Did Freelancing from 2021-2024</a:t>
            </a:r>
            <a:br>
              <a:rPr lang="en-GB" dirty="0"/>
            </a:br>
            <a:r>
              <a:rPr lang="en-GB" dirty="0"/>
              <a:t>- Helped Start-Ups i.e. FASTDEV Labs, TEXAGON, </a:t>
            </a:r>
            <a:r>
              <a:rPr lang="en-GB" i="0" dirty="0" err="1">
                <a:effectLst/>
                <a:latin typeface="-apple-system"/>
              </a:rPr>
              <a:t>RixtySoft</a:t>
            </a:r>
            <a:r>
              <a:rPr lang="en-GB" dirty="0"/>
              <a:t> etc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AFC156-9E46-566D-D7B9-2D83053F98F0}"/>
              </a:ext>
            </a:extLst>
          </p:cNvPr>
          <p:cNvGrpSpPr/>
          <p:nvPr/>
        </p:nvGrpSpPr>
        <p:grpSpPr>
          <a:xfrm>
            <a:off x="6751207" y="3863181"/>
            <a:ext cx="1935593" cy="1944843"/>
            <a:chOff x="6751207" y="3863181"/>
            <a:chExt cx="1935593" cy="194484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89C73D4-59B0-F6FB-4B3B-666E4497B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1207" y="3863182"/>
              <a:ext cx="938033" cy="938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B10212D-E73A-90C4-65B8-F5B7B4132E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766" y="3863181"/>
              <a:ext cx="938034" cy="9380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74815FBB-FEC6-39ED-37F4-9AA4AD879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1738" y="4871979"/>
              <a:ext cx="936045" cy="9360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9436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Good vs Bad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>
              <a:defRPr sz="2000"/>
            </a:pPr>
            <a:r>
              <a:rPr dirty="0"/>
              <a:t>Bad LinkedIn: No picture, empty About, just 'CS student'</a:t>
            </a:r>
            <a:endParaRPr lang="en-US"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/>
              <a:t>Good LinkedIn: Professional picture, headline, projects, endorsements</a:t>
            </a:r>
            <a:endParaRPr lang="en-US" dirty="0"/>
          </a:p>
          <a:p>
            <a:pPr>
              <a:defRPr sz="2000"/>
            </a:pPr>
            <a:endParaRPr lang="en-PK" dirty="0"/>
          </a:p>
          <a:p>
            <a:pPr>
              <a:defRPr sz="2000"/>
            </a:pPr>
            <a:r>
              <a:rPr lang="en-PK" dirty="0"/>
              <a:t>Again, Consider yourself as a </a:t>
            </a:r>
            <a:r>
              <a:rPr lang="en-US" sz="2000" dirty="0"/>
              <a:t>Recruiter, who will you choose?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7AE03-181A-A4E8-74DC-42F4CB1B4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 Freelancing a deal breaker?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54CC0DBC-4DBB-6C16-5F16-19D72081A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258084"/>
            <a:ext cx="3107498" cy="63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1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5997-8774-1E65-22EB-0525D78A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Freelancing</a:t>
            </a:r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CF3B9B-15B1-A039-6A61-61D97553A721}"/>
              </a:ext>
            </a:extLst>
          </p:cNvPr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GB" dirty="0"/>
          </a:p>
          <a:p>
            <a:r>
              <a:rPr lang="en-PK" sz="2000" dirty="0"/>
              <a:t>Rather than </a:t>
            </a:r>
            <a:r>
              <a:rPr lang="en-PK" sz="2000" b="1" dirty="0"/>
              <a:t>what you said, </a:t>
            </a:r>
            <a:r>
              <a:rPr lang="en-PK" sz="2000" dirty="0"/>
              <a:t>its more about </a:t>
            </a:r>
            <a:r>
              <a:rPr lang="en-PK" sz="2000" b="1" dirty="0"/>
              <a:t>how you say it?</a:t>
            </a:r>
          </a:p>
          <a:p>
            <a:endParaRPr lang="en-PK" sz="2000" dirty="0"/>
          </a:p>
          <a:p>
            <a:r>
              <a:rPr lang="en-PK" sz="2000" dirty="0"/>
              <a:t>How do you use your Freelancing to your advantage?</a:t>
            </a:r>
          </a:p>
          <a:p>
            <a:endParaRPr lang="en-PK" sz="2000" dirty="0"/>
          </a:p>
          <a:p>
            <a:r>
              <a:rPr lang="en-PK" sz="2000" dirty="0"/>
              <a:t>How do you manage Company Expectations?</a:t>
            </a:r>
          </a:p>
        </p:txBody>
      </p:sp>
    </p:spTree>
    <p:extLst>
      <p:ext uri="{BB962C8B-B14F-4D97-AF65-F5344CB8AC3E}">
        <p14:creationId xmlns:p14="http://schemas.microsoft.com/office/powerpoint/2010/main" val="2253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1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6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60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112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112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Checklist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F075FB-E254-FE8B-0FC6-44DA5AEED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endParaRPr lang="en-GB" dirty="0"/>
          </a:p>
          <a:p>
            <a:pPr>
              <a:defRPr sz="2000"/>
            </a:pPr>
            <a:r>
              <a:rPr lang="en-GB" dirty="0"/>
              <a:t>Update LinkedIn headline &amp; About</a:t>
            </a:r>
          </a:p>
          <a:p>
            <a:pPr>
              <a:defRPr sz="2000"/>
            </a:pPr>
            <a:r>
              <a:rPr lang="en-GB" dirty="0"/>
              <a:t>Add 3 polished repos to GitHub</a:t>
            </a:r>
          </a:p>
          <a:p>
            <a:pPr>
              <a:defRPr sz="2000"/>
            </a:pPr>
            <a:r>
              <a:rPr lang="en-GB" dirty="0"/>
              <a:t>Write </a:t>
            </a:r>
            <a:r>
              <a:rPr lang="en-GB" dirty="0" err="1"/>
              <a:t>README.md</a:t>
            </a:r>
            <a:r>
              <a:rPr lang="en-GB" dirty="0"/>
              <a:t> for each project</a:t>
            </a:r>
          </a:p>
          <a:p>
            <a:pPr>
              <a:defRPr sz="2000"/>
            </a:pPr>
            <a:r>
              <a:rPr lang="en-GB" dirty="0"/>
              <a:t>Ask 1 teacher/senior for LinkedIn recommendation</a:t>
            </a:r>
          </a:p>
          <a:p>
            <a:pPr>
              <a:defRPr sz="2000"/>
            </a:pPr>
            <a:r>
              <a:rPr lang="en-GB" dirty="0"/>
              <a:t>Stay active (2 posts/month, 2–3 commits/week)</a:t>
            </a:r>
            <a:endParaRPr lang="en-PK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Hardcopy CV gets you in the door</a:t>
            </a:r>
          </a:p>
          <a:p>
            <a:pPr>
              <a:defRPr sz="2000"/>
            </a:pPr>
            <a:r>
              <a:t>Digital CV (GitHub + LinkedIn) proves you deserve the job</a:t>
            </a:r>
          </a:p>
          <a:p>
            <a:pPr>
              <a:defRPr sz="2000"/>
            </a:pPr>
            <a:r>
              <a:t>Your skills are only as good as they are visible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Any Questions?</a:t>
            </a:r>
          </a:p>
          <a:p>
            <a:pPr>
              <a:defRPr sz="2000"/>
            </a:pPr>
            <a:r>
              <a:rPr dirty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https://github.com/AnatoNamikaza</a:t>
            </a:r>
            <a:endParaRPr lang="en-US" dirty="0"/>
          </a:p>
          <a:p>
            <a:pPr>
              <a:defRPr sz="2000"/>
            </a:pPr>
            <a:r>
              <a:rPr lang="en-US" dirty="0"/>
              <a:t>LinkedIn: </a:t>
            </a:r>
            <a:r>
              <a:rPr lang="en-GB" b="0" i="0" u="sng" dirty="0">
                <a:solidFill>
                  <a:srgbClr val="4493F8"/>
                </a:solidFill>
                <a:effectLst/>
                <a:latin typeface="-apple-system"/>
                <a:hlinkClick r:id="rId3"/>
              </a:rPr>
              <a:t>in/abdu1rehman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Section 1: The 3 C’s → Competition, Companies, CV</a:t>
            </a:r>
          </a:p>
          <a:p>
            <a:pPr>
              <a:defRPr sz="2000"/>
            </a:pPr>
            <a:r>
              <a:rPr dirty="0"/>
              <a:t>Section 2: What is Experience?</a:t>
            </a:r>
          </a:p>
          <a:p>
            <a:pPr>
              <a:defRPr sz="2000"/>
            </a:pPr>
            <a:r>
              <a:rPr dirty="0"/>
              <a:t>Section 3: GitHub &amp; LinkedIn</a:t>
            </a:r>
            <a:r>
              <a:rPr lang="en-GB" dirty="0"/>
              <a:t> Deep Dive</a:t>
            </a:r>
            <a:endParaRPr dirty="0"/>
          </a:p>
          <a:p>
            <a:pPr>
              <a:defRPr sz="2000"/>
            </a:pPr>
            <a:r>
              <a:rPr dirty="0"/>
              <a:t>Closing Checklist + Q&amp;A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D6B5FC-D87E-5137-6A93-4335DABB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615" y="878768"/>
            <a:ext cx="9159230" cy="41860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A1F838-A8F8-A856-D1AF-38E0D2D67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379"/>
            <a:ext cx="8229600" cy="728861"/>
          </a:xfrm>
        </p:spPr>
        <p:txBody>
          <a:bodyPr>
            <a:normAutofit fontScale="90000"/>
          </a:bodyPr>
          <a:lstStyle/>
          <a:p>
            <a:r>
              <a:rPr dirty="0"/>
              <a:t>Competition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A084EA-5CCC-BC30-82AA-1AE843120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94506"/>
            <a:ext cx="8229600" cy="1530423"/>
          </a:xfrm>
        </p:spPr>
        <p:txBody>
          <a:bodyPr>
            <a:normAutofit/>
          </a:bodyPr>
          <a:lstStyle/>
          <a:p>
            <a:pPr>
              <a:defRPr sz="2000"/>
            </a:pPr>
            <a:endParaRPr lang="en-US" sz="1800" dirty="0"/>
          </a:p>
          <a:p>
            <a:pPr>
              <a:defRPr sz="2000"/>
            </a:pPr>
            <a:r>
              <a:rPr lang="en-US" sz="1800" dirty="0"/>
              <a:t>~</a:t>
            </a:r>
            <a:r>
              <a:rPr sz="1800" dirty="0"/>
              <a:t>1</a:t>
            </a:r>
            <a:r>
              <a:rPr lang="en-US" sz="1800" dirty="0"/>
              <a:t>6</a:t>
            </a:r>
            <a:r>
              <a:rPr sz="1800" dirty="0"/>
              <a:t>,000+ CS/IT grads every year in Lahore</a:t>
            </a:r>
          </a:p>
          <a:p>
            <a:pPr>
              <a:defRPr sz="2000"/>
            </a:pPr>
            <a:r>
              <a:rPr sz="1800" dirty="0"/>
              <a:t>Bootcamps, certificates, crash courses = more competition</a:t>
            </a:r>
          </a:p>
          <a:p>
            <a:pPr>
              <a:defRPr sz="2000"/>
            </a:pPr>
            <a:r>
              <a:rPr sz="1800" dirty="0"/>
              <a:t>Everyone is applying for the same junior roles</a:t>
            </a:r>
          </a:p>
        </p:txBody>
      </p:sp>
    </p:spTree>
    <p:extLst>
      <p:ext uri="{BB962C8B-B14F-4D97-AF65-F5344CB8AC3E}">
        <p14:creationId xmlns:p14="http://schemas.microsoft.com/office/powerpoint/2010/main" val="166554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95026C-5EB3-DEA7-BFFC-8894ECA66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Competition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24F050-E23E-AA05-B931-EEABFA25D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676831"/>
              </p:ext>
            </p:extLst>
          </p:nvPr>
        </p:nvGraphicFramePr>
        <p:xfrm>
          <a:off x="482600" y="1684386"/>
          <a:ext cx="8178799" cy="4375885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2530800">
                  <a:extLst>
                    <a:ext uri="{9D8B030D-6E8A-4147-A177-3AD203B41FA5}">
                      <a16:colId xmlns:a16="http://schemas.microsoft.com/office/drawing/2014/main" val="3770365517"/>
                    </a:ext>
                  </a:extLst>
                </a:gridCol>
                <a:gridCol w="5647999">
                  <a:extLst>
                    <a:ext uri="{9D8B030D-6E8A-4147-A177-3AD203B41FA5}">
                      <a16:colId xmlns:a16="http://schemas.microsoft.com/office/drawing/2014/main" val="4281070384"/>
                    </a:ext>
                  </a:extLst>
                </a:gridCol>
              </a:tblGrid>
              <a:tr h="412945">
                <a:tc>
                  <a:txBody>
                    <a:bodyPr/>
                    <a:lstStyle/>
                    <a:p>
                      <a:r>
                        <a:rPr lang="en-GB" sz="1500" b="0" u="sng" cap="none" spc="0">
                          <a:solidFill>
                            <a:schemeClr val="tx1"/>
                          </a:solidFill>
                        </a:rPr>
                        <a:t>City</a:t>
                      </a:r>
                    </a:p>
                  </a:txBody>
                  <a:tcPr marL="99906" marR="99906" marT="69934" marB="69934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b="0" u="sng" cap="none" spc="0">
                          <a:solidFill>
                            <a:schemeClr val="tx1"/>
                          </a:solidFill>
                        </a:rPr>
                        <a:t>Estimated grads moving to Lahore/year</a:t>
                      </a:r>
                    </a:p>
                  </a:txBody>
                  <a:tcPr marL="99906" marR="99906" marT="69934" marB="69934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425209"/>
                  </a:ext>
                </a:extLst>
              </a:tr>
              <a:tr h="412945">
                <a:tc>
                  <a:txBody>
                    <a:bodyPr/>
                    <a:lstStyle/>
                    <a:p>
                      <a:r>
                        <a:rPr lang="en-GB" sz="1500" cap="none" spc="0">
                          <a:solidFill>
                            <a:schemeClr val="tx1"/>
                          </a:solidFill>
                        </a:rPr>
                        <a:t>Karachi</a:t>
                      </a:r>
                    </a:p>
                  </a:txBody>
                  <a:tcPr marL="99906" marR="99906" marT="69934" marB="69934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sz="1500" cap="none" spc="0">
                          <a:solidFill>
                            <a:schemeClr val="tx1"/>
                          </a:solidFill>
                        </a:rPr>
                        <a:t>2,800</a:t>
                      </a:r>
                    </a:p>
                  </a:txBody>
                  <a:tcPr marL="99906" marR="99906" marT="69934" marB="69934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563328"/>
                  </a:ext>
                </a:extLst>
              </a:tr>
              <a:tr h="379643">
                <a:tc>
                  <a:txBody>
                    <a:bodyPr/>
                    <a:lstStyle/>
                    <a:p>
                      <a:r>
                        <a:rPr lang="en-GB" sz="1300" cap="none" spc="0">
                          <a:solidFill>
                            <a:schemeClr val="tx1"/>
                          </a:solidFill>
                        </a:rPr>
                        <a:t>Faisalabad</a:t>
                      </a:r>
                    </a:p>
                  </a:txBody>
                  <a:tcPr marL="99906" marR="99906" marT="69934" marB="699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300" cap="none" spc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 marL="99906" marR="99906" marT="69934" marB="699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480573"/>
                  </a:ext>
                </a:extLst>
              </a:tr>
              <a:tr h="412945">
                <a:tc>
                  <a:txBody>
                    <a:bodyPr/>
                    <a:lstStyle/>
                    <a:p>
                      <a:r>
                        <a:rPr lang="en-GB" sz="1500" cap="none" spc="0">
                          <a:solidFill>
                            <a:schemeClr val="tx1"/>
                          </a:solidFill>
                        </a:rPr>
                        <a:t>Hyderabad</a:t>
                      </a:r>
                    </a:p>
                  </a:txBody>
                  <a:tcPr marL="99906" marR="99906" marT="69934" marB="69934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sz="1500" cap="none" spc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 marL="99906" marR="99906" marT="69934" marB="69934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1023274"/>
                  </a:ext>
                </a:extLst>
              </a:tr>
              <a:tr h="379643">
                <a:tc>
                  <a:txBody>
                    <a:bodyPr/>
                    <a:lstStyle/>
                    <a:p>
                      <a:r>
                        <a:rPr lang="en-GB" sz="1300" cap="none" spc="0">
                          <a:solidFill>
                            <a:schemeClr val="tx1"/>
                          </a:solidFill>
                        </a:rPr>
                        <a:t>Sahiwal</a:t>
                      </a:r>
                    </a:p>
                  </a:txBody>
                  <a:tcPr marL="99906" marR="99906" marT="69934" marB="699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3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99906" marR="99906" marT="69934" marB="699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666212"/>
                  </a:ext>
                </a:extLst>
              </a:tr>
              <a:tr h="412945">
                <a:tc>
                  <a:txBody>
                    <a:bodyPr/>
                    <a:lstStyle/>
                    <a:p>
                      <a:r>
                        <a:rPr lang="en-GB" sz="1500" cap="none" spc="0">
                          <a:solidFill>
                            <a:schemeClr val="tx1"/>
                          </a:solidFill>
                        </a:rPr>
                        <a:t>Islamabad</a:t>
                      </a:r>
                    </a:p>
                  </a:txBody>
                  <a:tcPr marL="99906" marR="99906" marT="69934" marB="69934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sz="1500" cap="none" spc="0">
                          <a:solidFill>
                            <a:schemeClr val="tx1"/>
                          </a:solidFill>
                        </a:rPr>
                        <a:t>1,800</a:t>
                      </a:r>
                    </a:p>
                  </a:txBody>
                  <a:tcPr marL="99906" marR="99906" marT="69934" marB="69934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52418"/>
                  </a:ext>
                </a:extLst>
              </a:tr>
              <a:tr h="379643">
                <a:tc>
                  <a:txBody>
                    <a:bodyPr/>
                    <a:lstStyle/>
                    <a:p>
                      <a:r>
                        <a:rPr lang="en-GB" sz="1300" cap="none" spc="0">
                          <a:solidFill>
                            <a:schemeClr val="tx1"/>
                          </a:solidFill>
                        </a:rPr>
                        <a:t>Multan</a:t>
                      </a:r>
                    </a:p>
                  </a:txBody>
                  <a:tcPr marL="99906" marR="99906" marT="69934" marB="699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300" cap="none" spc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marL="99906" marR="99906" marT="69934" marB="699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361139"/>
                  </a:ext>
                </a:extLst>
              </a:tr>
              <a:tr h="412945">
                <a:tc>
                  <a:txBody>
                    <a:bodyPr/>
                    <a:lstStyle/>
                    <a:p>
                      <a:r>
                        <a:rPr lang="en-GB" sz="1500" cap="none" spc="0">
                          <a:solidFill>
                            <a:schemeClr val="tx1"/>
                          </a:solidFill>
                        </a:rPr>
                        <a:t>Rawalpindi</a:t>
                      </a:r>
                    </a:p>
                  </a:txBody>
                  <a:tcPr marL="99906" marR="99906" marT="69934" marB="69934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sz="1500" cap="none" spc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 marL="99906" marR="99906" marT="69934" marB="69934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491090"/>
                  </a:ext>
                </a:extLst>
              </a:tr>
              <a:tr h="379643">
                <a:tc>
                  <a:txBody>
                    <a:bodyPr/>
                    <a:lstStyle/>
                    <a:p>
                      <a:r>
                        <a:rPr lang="en-GB" sz="1300" cap="none" spc="0">
                          <a:solidFill>
                            <a:schemeClr val="tx1"/>
                          </a:solidFill>
                        </a:rPr>
                        <a:t>Gujranwala</a:t>
                      </a:r>
                    </a:p>
                  </a:txBody>
                  <a:tcPr marL="99906" marR="99906" marT="69934" marB="699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300" cap="none" spc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 marL="99906" marR="99906" marT="69934" marB="699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974886"/>
                  </a:ext>
                </a:extLst>
              </a:tr>
              <a:tr h="412945">
                <a:tc>
                  <a:txBody>
                    <a:bodyPr/>
                    <a:lstStyle/>
                    <a:p>
                      <a:r>
                        <a:rPr lang="en-GB" sz="1500" cap="none" spc="0">
                          <a:solidFill>
                            <a:schemeClr val="tx1"/>
                          </a:solidFill>
                        </a:rPr>
                        <a:t>Peshawar</a:t>
                      </a:r>
                    </a:p>
                  </a:txBody>
                  <a:tcPr marL="99906" marR="99906" marT="69934" marB="69934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PK" sz="1500" cap="none" spc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 marL="99906" marR="99906" marT="69934" marB="69934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987945"/>
                  </a:ext>
                </a:extLst>
              </a:tr>
              <a:tr h="379643">
                <a:tc>
                  <a:txBody>
                    <a:bodyPr/>
                    <a:lstStyle/>
                    <a:p>
                      <a:r>
                        <a:rPr lang="en-GB" sz="1300" cap="none" spc="0">
                          <a:solidFill>
                            <a:schemeClr val="tx1"/>
                          </a:solidFill>
                        </a:rPr>
                        <a:t>Quetta</a:t>
                      </a:r>
                    </a:p>
                  </a:txBody>
                  <a:tcPr marL="99906" marR="99906" marT="69934" marB="699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1300" cap="none" spc="0">
                          <a:solidFill>
                            <a:schemeClr val="tx1"/>
                          </a:solidFill>
                        </a:rPr>
                        <a:t>250</a:t>
                      </a:r>
                    </a:p>
                  </a:txBody>
                  <a:tcPr marL="99906" marR="99906" marT="69934" marB="699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42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484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4AF038-DAAF-F49D-1F99-8BF842368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A0A845-332C-2DF2-452B-4366D67B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Competition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05776F-A993-5F6F-3535-04EC65238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32480"/>
              </p:ext>
            </p:extLst>
          </p:nvPr>
        </p:nvGraphicFramePr>
        <p:xfrm>
          <a:off x="482600" y="1953202"/>
          <a:ext cx="8178800" cy="3838251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</a:tblPr>
              <a:tblGrid>
                <a:gridCol w="4256450">
                  <a:extLst>
                    <a:ext uri="{9D8B030D-6E8A-4147-A177-3AD203B41FA5}">
                      <a16:colId xmlns:a16="http://schemas.microsoft.com/office/drawing/2014/main" val="1343658144"/>
                    </a:ext>
                  </a:extLst>
                </a:gridCol>
                <a:gridCol w="3922350">
                  <a:extLst>
                    <a:ext uri="{9D8B030D-6E8A-4147-A177-3AD203B41FA5}">
                      <a16:colId xmlns:a16="http://schemas.microsoft.com/office/drawing/2014/main" val="242010942"/>
                    </a:ext>
                  </a:extLst>
                </a:gridCol>
              </a:tblGrid>
              <a:tr h="714709">
                <a:tc>
                  <a:txBody>
                    <a:bodyPr/>
                    <a:lstStyle/>
                    <a:p>
                      <a:r>
                        <a:rPr lang="en-GB" sz="1700" b="1" cap="all" spc="6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198530" marR="198530" marT="198530" marB="1985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cap="all" spc="60">
                          <a:solidFill>
                            <a:schemeClr val="tx1"/>
                          </a:solidFill>
                        </a:rPr>
                        <a:t>Estimate (high-end/year)</a:t>
                      </a:r>
                    </a:p>
                  </a:txBody>
                  <a:tcPr marL="198530" marR="198530" marT="198530" marB="1985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880364"/>
                  </a:ext>
                </a:extLst>
              </a:tr>
              <a:tr h="604414">
                <a:tc>
                  <a:txBody>
                    <a:bodyPr/>
                    <a:lstStyle/>
                    <a:p>
                      <a:r>
                        <a:rPr lang="en-GB" sz="2300" cap="none" spc="0">
                          <a:solidFill>
                            <a:schemeClr val="tx1"/>
                          </a:solidFill>
                        </a:rPr>
                        <a:t>Lahore CS degree holders</a:t>
                      </a:r>
                    </a:p>
                  </a:txBody>
                  <a:tcPr marL="132353" marR="132353" marT="66177" marB="1323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2300" cap="none" spc="0" dirty="0">
                          <a:solidFill>
                            <a:schemeClr val="tx1"/>
                          </a:solidFill>
                        </a:rPr>
                        <a:t>~16,000</a:t>
                      </a:r>
                    </a:p>
                  </a:txBody>
                  <a:tcPr marL="132353" marR="132353" marT="66177" marB="1323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970430"/>
                  </a:ext>
                </a:extLst>
              </a:tr>
              <a:tr h="604414">
                <a:tc>
                  <a:txBody>
                    <a:bodyPr/>
                    <a:lstStyle/>
                    <a:p>
                      <a:r>
                        <a:rPr lang="en-GB" sz="2300" cap="none" spc="0">
                          <a:solidFill>
                            <a:schemeClr val="tx1"/>
                          </a:solidFill>
                        </a:rPr>
                        <a:t>Other-city CS degree holders</a:t>
                      </a:r>
                    </a:p>
                  </a:txBody>
                  <a:tcPr marL="132353" marR="132353" marT="66177" marB="1323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2300" cap="none" spc="0" dirty="0">
                          <a:solidFill>
                            <a:schemeClr val="tx1"/>
                          </a:solidFill>
                        </a:rPr>
                        <a:t>~9,000</a:t>
                      </a:r>
                    </a:p>
                  </a:txBody>
                  <a:tcPr marL="132353" marR="132353" marT="66177" marB="1323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452203"/>
                  </a:ext>
                </a:extLst>
              </a:tr>
              <a:tr h="957357">
                <a:tc>
                  <a:txBody>
                    <a:bodyPr/>
                    <a:lstStyle/>
                    <a:p>
                      <a:r>
                        <a:rPr lang="en-GB" sz="2300" cap="none" spc="0">
                          <a:solidFill>
                            <a:schemeClr val="tx1"/>
                          </a:solidFill>
                        </a:rPr>
                        <a:t>Certificate / crash course entrants</a:t>
                      </a:r>
                    </a:p>
                  </a:txBody>
                  <a:tcPr marL="132353" marR="132353" marT="66177" marB="1323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PK" sz="2300" cap="none" spc="0" dirty="0">
                          <a:solidFill>
                            <a:schemeClr val="tx1"/>
                          </a:solidFill>
                        </a:rPr>
                        <a:t>~25,000</a:t>
                      </a:r>
                    </a:p>
                  </a:txBody>
                  <a:tcPr marL="132353" marR="132353" marT="66177" marB="1323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286832"/>
                  </a:ext>
                </a:extLst>
              </a:tr>
              <a:tr h="957357">
                <a:tc>
                  <a:txBody>
                    <a:bodyPr/>
                    <a:lstStyle/>
                    <a:p>
                      <a:r>
                        <a:rPr lang="en-GB" sz="2300" b="1" cap="none" spc="0">
                          <a:solidFill>
                            <a:schemeClr val="tx1"/>
                          </a:solidFill>
                        </a:rPr>
                        <a:t>Total Estimated Competition</a:t>
                      </a:r>
                      <a:endParaRPr lang="en-GB" sz="2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2353" marR="132353" marT="66177" marB="1323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b="1" cap="none" spc="0" dirty="0">
                          <a:solidFill>
                            <a:schemeClr val="tx1"/>
                          </a:solidFill>
                        </a:rPr>
                        <a:t>~50,000 CS/IT job seekers per year</a:t>
                      </a:r>
                      <a:endParaRPr lang="en-GB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32353" marR="132353" marT="66177" marB="13235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610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33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C2356-F317-78E3-BD45-C847E701E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46CBB4E-F9E1-CE7A-F1BF-BA71E119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379"/>
            <a:ext cx="8229600" cy="728861"/>
          </a:xfrm>
        </p:spPr>
        <p:txBody>
          <a:bodyPr>
            <a:normAutofit fontScale="90000"/>
          </a:bodyPr>
          <a:lstStyle/>
          <a:p>
            <a:r>
              <a:rPr lang="en-US" dirty="0"/>
              <a:t>Companies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AC82A-BCA4-46A3-D21F-8B381596D4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38"/>
          <a:stretch/>
        </p:blipFill>
        <p:spPr>
          <a:xfrm>
            <a:off x="0" y="923250"/>
            <a:ext cx="9144000" cy="523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456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Companies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lang="en-US" dirty="0"/>
              <a:t>Around ~880 registered software houses in Lahore.</a:t>
            </a:r>
          </a:p>
          <a:p>
            <a:pPr>
              <a:defRPr sz="2000"/>
            </a:pPr>
            <a:r>
              <a:rPr lang="en-US" dirty="0"/>
              <a:t>With Unregistered small firms, </a:t>
            </a:r>
            <a:r>
              <a:rPr dirty="0"/>
              <a:t>3,000+ software houses in Lahore</a:t>
            </a:r>
            <a:endParaRPr lang="en-US" dirty="0"/>
          </a:p>
          <a:p>
            <a:pPr>
              <a:defRPr sz="2000"/>
            </a:pPr>
            <a:r>
              <a:rPr lang="en-PK" dirty="0"/>
              <a:t>New Positions open based on Company Growth</a:t>
            </a:r>
            <a:endParaRPr dirty="0"/>
          </a:p>
          <a:p>
            <a:pPr>
              <a:defRPr sz="2000"/>
            </a:pPr>
            <a:r>
              <a:rPr dirty="0"/>
              <a:t>Limited junior openings per year</a:t>
            </a:r>
            <a:endParaRPr lang="en-US" dirty="0"/>
          </a:p>
          <a:p>
            <a:pPr>
              <a:defRPr sz="2000"/>
            </a:pPr>
            <a:r>
              <a:rPr lang="en-GB" dirty="0"/>
              <a:t>Job switchers further decrease Opportunities</a:t>
            </a:r>
            <a:endParaRPr dirty="0"/>
          </a:p>
          <a:p>
            <a:pPr>
              <a:defRPr sz="2000"/>
            </a:pPr>
            <a:r>
              <a:rPr dirty="0"/>
              <a:t>Companies want proof of skill, not just degrees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Hardcopy CV = First impression</a:t>
            </a:r>
          </a:p>
          <a:p>
            <a:pPr>
              <a:defRPr sz="2000"/>
            </a:pPr>
            <a:r>
              <a:rPr dirty="0"/>
              <a:t>Digital CV = LinkedIn + GitHub</a:t>
            </a:r>
          </a:p>
          <a:p>
            <a:pPr>
              <a:defRPr sz="2000"/>
            </a:pPr>
            <a:r>
              <a:rPr dirty="0"/>
              <a:t>Recruiters Google you before shortlisting</a:t>
            </a:r>
            <a:endParaRPr lang="en-US" dirty="0"/>
          </a:p>
          <a:p>
            <a:pPr>
              <a:defRPr sz="2000"/>
            </a:pPr>
            <a:r>
              <a:rPr lang="en-PK" dirty="0"/>
              <a:t>Profile Stacking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716</Words>
  <Application>Microsoft Macintosh PowerPoint</Application>
  <PresentationFormat>On-screen Show (4:3)</PresentationFormat>
  <Paragraphs>143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-apple-system</vt:lpstr>
      <vt:lpstr>Arial</vt:lpstr>
      <vt:lpstr>Calibri</vt:lpstr>
      <vt:lpstr>Office Theme</vt:lpstr>
      <vt:lpstr>GitHub &amp; LinkedIn: Your Digital CV</vt:lpstr>
      <vt:lpstr>Introduction</vt:lpstr>
      <vt:lpstr>Agenda</vt:lpstr>
      <vt:lpstr>Competition</vt:lpstr>
      <vt:lpstr>Competition</vt:lpstr>
      <vt:lpstr>Competition</vt:lpstr>
      <vt:lpstr>Companies</vt:lpstr>
      <vt:lpstr>Companies</vt:lpstr>
      <vt:lpstr>CV</vt:lpstr>
      <vt:lpstr>What is Experience?</vt:lpstr>
      <vt:lpstr>How Experience is Validated</vt:lpstr>
      <vt:lpstr>PowerPoint Presentation</vt:lpstr>
      <vt:lpstr>PowerPoint Presentation</vt:lpstr>
      <vt:lpstr>PowerPoint Presentation</vt:lpstr>
      <vt:lpstr>PowerPoint Presentation</vt:lpstr>
      <vt:lpstr>GitHub: What Recruiters Look For</vt:lpstr>
      <vt:lpstr>GitHub: How to Maintain</vt:lpstr>
      <vt:lpstr>LinkedIn: What Recruiters Look For</vt:lpstr>
      <vt:lpstr>LinkedIn: How to Maintain</vt:lpstr>
      <vt:lpstr>Good vs Bad Examples</vt:lpstr>
      <vt:lpstr>Is Freelancing a deal breaker?</vt:lpstr>
      <vt:lpstr>Freelancing</vt:lpstr>
      <vt:lpstr>Checklist</vt:lpstr>
      <vt:lpstr>Key Takeaway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Abdul Rehman</cp:lastModifiedBy>
  <cp:revision>6</cp:revision>
  <dcterms:created xsi:type="dcterms:W3CDTF">2013-01-27T09:14:16Z</dcterms:created>
  <dcterms:modified xsi:type="dcterms:W3CDTF">2025-09-26T04:16:08Z</dcterms:modified>
  <cp:category/>
</cp:coreProperties>
</file>