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2300b2974f_2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32300b2974f_2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2300b2974f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g32300b2974f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2300b2974f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g32300b2974f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2300b2974f_2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32300b2974f_2_118:notes"/>
          <p:cNvSpPr/>
          <p:nvPr>
            <p:ph idx="2" type="sldImg"/>
          </p:nvPr>
        </p:nvSpPr>
        <p:spPr>
          <a:xfrm>
            <a:off x="381175" y="685800"/>
            <a:ext cx="609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2300b2974f_2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32300b2974f_2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2300b2974f_2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g32300b2974f_2_87:notes"/>
          <p:cNvSpPr/>
          <p:nvPr>
            <p:ph idx="2" type="sldImg"/>
          </p:nvPr>
        </p:nvSpPr>
        <p:spPr>
          <a:xfrm>
            <a:off x="381175" y="685800"/>
            <a:ext cx="609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2300b2974f_2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g32300b2974f_2_94:notes"/>
          <p:cNvSpPr/>
          <p:nvPr>
            <p:ph idx="2" type="sldImg"/>
          </p:nvPr>
        </p:nvSpPr>
        <p:spPr>
          <a:xfrm>
            <a:off x="381175" y="685800"/>
            <a:ext cx="609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2300b2974f_2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g32300b2974f_2_99:notes"/>
          <p:cNvSpPr/>
          <p:nvPr>
            <p:ph idx="2" type="sldImg"/>
          </p:nvPr>
        </p:nvSpPr>
        <p:spPr>
          <a:xfrm>
            <a:off x="381175" y="685800"/>
            <a:ext cx="609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2300b2974f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g32300b2974f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2300b2974f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32300b2974f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2300b2974f_2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32300b2974f_2_105:notes"/>
          <p:cNvSpPr/>
          <p:nvPr>
            <p:ph idx="2" type="sldImg"/>
          </p:nvPr>
        </p:nvSpPr>
        <p:spPr>
          <a:xfrm>
            <a:off x="381175" y="685800"/>
            <a:ext cx="609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2300b2974f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g32300b2974f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4"/>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59" name="Google Shape;59;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5"/>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5" name="Google Shape;65;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1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17"/>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7"/>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76" name="Google Shape;76;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 name="Shape 79"/>
        <p:cNvGrpSpPr/>
        <p:nvPr/>
      </p:nvGrpSpPr>
      <p:grpSpPr>
        <a:xfrm>
          <a:off x="0" y="0"/>
          <a:ext cx="0" cy="0"/>
          <a:chOff x="0" y="0"/>
          <a:chExt cx="0" cy="0"/>
        </a:xfrm>
      </p:grpSpPr>
      <p:sp>
        <p:nvSpPr>
          <p:cNvPr id="80" name="Google Shape;80;p1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8"/>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82" name="Google Shape;82;p18"/>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83" name="Google Shape;83;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6" name="Shape 86"/>
        <p:cNvGrpSpPr/>
        <p:nvPr/>
      </p:nvGrpSpPr>
      <p:grpSpPr>
        <a:xfrm>
          <a:off x="0" y="0"/>
          <a:ext cx="0" cy="0"/>
          <a:chOff x="0" y="0"/>
          <a:chExt cx="0" cy="0"/>
        </a:xfrm>
      </p:grpSpPr>
      <p:sp>
        <p:nvSpPr>
          <p:cNvPr id="87" name="Google Shape;87;p1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9"/>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89" name="Google Shape;89;p19"/>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90" name="Google Shape;90;p19"/>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91" name="Google Shape;91;p19"/>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92" name="Google Shape;92;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457200" y="204788"/>
            <a:ext cx="3008313" cy="8715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1"/>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102" name="Google Shape;102;p21"/>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03" name="Google Shape;103;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2"/>
          <p:cNvSpPr/>
          <p:nvPr>
            <p:ph idx="2" type="pic"/>
          </p:nvPr>
        </p:nvSpPr>
        <p:spPr>
          <a:xfrm>
            <a:off x="1792288" y="459581"/>
            <a:ext cx="5486400" cy="3086100"/>
          </a:xfrm>
          <a:prstGeom prst="rect">
            <a:avLst/>
          </a:prstGeom>
          <a:noFill/>
          <a:ln>
            <a:noFill/>
          </a:ln>
        </p:spPr>
      </p:sp>
      <p:sp>
        <p:nvSpPr>
          <p:cNvPr id="109" name="Google Shape;109;p22"/>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10" name="Google Shape;110;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23"/>
          <p:cNvSpPr txBox="1"/>
          <p:nvPr>
            <p:ph idx="1" type="body"/>
          </p:nvPr>
        </p:nvSpPr>
        <p:spPr>
          <a:xfrm rot="5400000">
            <a:off x="2874764" y="-1217414"/>
            <a:ext cx="3394472"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6" name="Google Shape;116;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463779" y="1371601"/>
            <a:ext cx="4388644"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4"/>
          <p:cNvSpPr txBox="1"/>
          <p:nvPr>
            <p:ph idx="1" type="body"/>
          </p:nvPr>
        </p:nvSpPr>
        <p:spPr>
          <a:xfrm rot="5400000">
            <a:off x="1272779" y="-609600"/>
            <a:ext cx="4388644"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2" name="Google Shape;122;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 sz="3900">
                <a:solidFill>
                  <a:schemeClr val="dk1"/>
                </a:solidFill>
                <a:latin typeface="Calibri"/>
                <a:ea typeface="Calibri"/>
                <a:cs typeface="Calibri"/>
                <a:sym typeface="Calibri"/>
              </a:rPr>
              <a:t>EEG-to-Text Decoding</a:t>
            </a:r>
            <a:endParaRPr sz="3900"/>
          </a:p>
        </p:txBody>
      </p:sp>
      <p:sp>
        <p:nvSpPr>
          <p:cNvPr id="130" name="Google Shape;130;p25"/>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88888"/>
              </a:buClr>
              <a:buSzPts val="3200"/>
              <a:buNone/>
            </a:pPr>
            <a:r>
              <a:rPr lang="en" sz="2700"/>
              <a:t>By: Abdul Rehman (263179034)</a:t>
            </a:r>
            <a:endParaRPr sz="2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 sz="4100"/>
              <a:t>Feature Importance &amp; Training Curve</a:t>
            </a:r>
            <a:endParaRPr sz="4100"/>
          </a:p>
        </p:txBody>
      </p:sp>
      <p:sp>
        <p:nvSpPr>
          <p:cNvPr id="188" name="Google Shape;188;p34"/>
          <p:cNvSpPr txBox="1"/>
          <p:nvPr>
            <p:ph idx="1" type="body"/>
          </p:nvPr>
        </p:nvSpPr>
        <p:spPr>
          <a:xfrm>
            <a:off x="411400" y="1200150"/>
            <a:ext cx="8275500" cy="33945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360"/>
              </a:spcBef>
              <a:spcAft>
                <a:spcPts val="0"/>
              </a:spcAft>
              <a:buSzPts val="1100"/>
              <a:buNone/>
            </a:pPr>
            <a:r>
              <a:rPr i="1" lang="en" sz="1580"/>
              <a:t>Feature Importance (Random Forest): In Random Forest, a feature importance analysis was done to determine which EEG frequency bands were most influential in the classification process. The alpha and beta bands were found to be the most significant, meaning they contribute the most to the model’s predictions.</a:t>
            </a:r>
            <a:endParaRPr i="1" sz="1580"/>
          </a:p>
          <a:p>
            <a:pPr indent="0" lvl="0" marL="0" rtl="0" algn="l">
              <a:lnSpc>
                <a:spcPct val="80000"/>
              </a:lnSpc>
              <a:spcBef>
                <a:spcPts val="360"/>
              </a:spcBef>
              <a:spcAft>
                <a:spcPts val="0"/>
              </a:spcAft>
              <a:buSzPts val="1100"/>
              <a:buNone/>
            </a:pPr>
            <a:r>
              <a:t/>
            </a:r>
            <a:endParaRPr i="1" sz="1580"/>
          </a:p>
          <a:p>
            <a:pPr indent="0" lvl="0" marL="0" rtl="0" algn="l">
              <a:lnSpc>
                <a:spcPct val="80000"/>
              </a:lnSpc>
              <a:spcBef>
                <a:spcPts val="360"/>
              </a:spcBef>
              <a:spcAft>
                <a:spcPts val="0"/>
              </a:spcAft>
              <a:buClr>
                <a:schemeClr val="dk1"/>
              </a:buClr>
              <a:buSzPts val="1100"/>
              <a:buFont typeface="Arial"/>
              <a:buNone/>
            </a:pPr>
            <a:r>
              <a:t/>
            </a:r>
            <a:endParaRPr i="1" sz="1580"/>
          </a:p>
          <a:p>
            <a:pPr indent="0" lvl="0" marL="0" rtl="0" algn="l">
              <a:lnSpc>
                <a:spcPct val="80000"/>
              </a:lnSpc>
              <a:spcBef>
                <a:spcPts val="360"/>
              </a:spcBef>
              <a:spcAft>
                <a:spcPts val="0"/>
              </a:spcAft>
              <a:buSzPts val="440"/>
              <a:buNone/>
            </a:pPr>
            <a:r>
              <a:rPr i="1" lang="en" sz="1580"/>
              <a:t>Training Curve: The loss curve tracks the model’s performance over time. It shows how the model’s error (loss) decreases as it learns from the training data. This helps in understanding whether the model is improving or overfitting (i.e., learning the training data too well, to the detriment of generalization).</a:t>
            </a:r>
            <a:endParaRPr i="1" sz="158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 sz="4100"/>
              <a:t>Conclusion &amp; Future Work</a:t>
            </a:r>
            <a:endParaRPr sz="4100"/>
          </a:p>
        </p:txBody>
      </p:sp>
      <p:sp>
        <p:nvSpPr>
          <p:cNvPr id="194" name="Google Shape;194;p35"/>
          <p:cNvSpPr txBox="1"/>
          <p:nvPr>
            <p:ph idx="1" type="body"/>
          </p:nvPr>
        </p:nvSpPr>
        <p:spPr>
          <a:xfrm>
            <a:off x="411400" y="1200150"/>
            <a:ext cx="8275500" cy="33945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360"/>
              </a:spcBef>
              <a:spcAft>
                <a:spcPts val="0"/>
              </a:spcAft>
              <a:buClr>
                <a:schemeClr val="dk1"/>
              </a:buClr>
              <a:buSzPts val="1100"/>
              <a:buFont typeface="Arial"/>
              <a:buNone/>
            </a:pPr>
            <a:r>
              <a:rPr i="1" lang="en" sz="1580"/>
              <a:t>Conclusion: The CNN model was the most successful, achieving the highest accuracy and AUC scores. The alpha and beta EEG bands were found to be the most critical for classification. This shows that certain brain wave frequencies are more relevant in decoding text.</a:t>
            </a:r>
            <a:br>
              <a:rPr i="1" lang="en" sz="1580"/>
            </a:br>
            <a:br>
              <a:rPr i="1" lang="en" sz="1580"/>
            </a:br>
            <a:endParaRPr i="1" sz="1580"/>
          </a:p>
          <a:p>
            <a:pPr indent="0" lvl="0" marL="0" rtl="0" algn="l">
              <a:lnSpc>
                <a:spcPct val="80000"/>
              </a:lnSpc>
              <a:spcBef>
                <a:spcPts val="360"/>
              </a:spcBef>
              <a:spcAft>
                <a:spcPts val="0"/>
              </a:spcAft>
              <a:buSzPts val="440"/>
              <a:buNone/>
            </a:pPr>
            <a:r>
              <a:rPr i="1" lang="en" sz="1580"/>
              <a:t>Future Work: To improve the results, future work could involve refining the model’s noise-handling capabilities, optimizing hyperparameters for better performance, and experimenting with real-time EEG signal processing for practical applications such as brain-computer interfaces.</a:t>
            </a:r>
            <a:endParaRPr i="1" sz="1580"/>
          </a:p>
        </p:txBody>
      </p:sp>
      <p:pic>
        <p:nvPicPr>
          <p:cNvPr id="195" name="Google Shape;195;p35"/>
          <p:cNvPicPr preferRelativeResize="0"/>
          <p:nvPr/>
        </p:nvPicPr>
        <p:blipFill rotWithShape="1">
          <a:blip r:embed="rId3">
            <a:alphaModFix/>
          </a:blip>
          <a:srcRect b="0" l="0" r="0" t="0"/>
          <a:stretch/>
        </p:blipFill>
        <p:spPr>
          <a:xfrm>
            <a:off x="4680050" y="2986625"/>
            <a:ext cx="4313775" cy="21568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457200" y="2143125"/>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 sz="3700"/>
              <a:t>Thank You</a:t>
            </a:r>
            <a:endParaRPr sz="3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 sz="4100"/>
              <a:t>Main Goal</a:t>
            </a:r>
            <a:endParaRPr sz="4100"/>
          </a:p>
        </p:txBody>
      </p:sp>
      <p:sp>
        <p:nvSpPr>
          <p:cNvPr id="136" name="Google Shape;136;p26"/>
          <p:cNvSpPr txBox="1"/>
          <p:nvPr>
            <p:ph idx="1" type="body"/>
          </p:nvPr>
        </p:nvSpPr>
        <p:spPr>
          <a:xfrm>
            <a:off x="787650" y="1200150"/>
            <a:ext cx="7568700" cy="3394575"/>
          </a:xfrm>
          <a:prstGeom prst="rect">
            <a:avLst/>
          </a:prstGeom>
          <a:noFill/>
          <a:ln>
            <a:noFill/>
          </a:ln>
        </p:spPr>
        <p:txBody>
          <a:bodyPr anchorCtr="0" anchor="t" bIns="45700" lIns="91425" spcFirstLastPara="1" rIns="91425" wrap="square" tIns="45700">
            <a:normAutofit/>
          </a:bodyPr>
          <a:lstStyle/>
          <a:p>
            <a:pPr indent="0" lvl="0" marL="203200" rtl="0" algn="l">
              <a:lnSpc>
                <a:spcPct val="100000"/>
              </a:lnSpc>
              <a:spcBef>
                <a:spcPts val="640"/>
              </a:spcBef>
              <a:spcAft>
                <a:spcPts val="0"/>
              </a:spcAft>
              <a:buClr>
                <a:schemeClr val="dk1"/>
              </a:buClr>
              <a:buSzPts val="3200"/>
              <a:buNone/>
            </a:pPr>
            <a:r>
              <a:rPr i="1" lang="en" sz="2400"/>
              <a:t>Focused on decoding neural activity from brain signals recorded using Electroencephalography (EEG) during the natural reading of English sentences. The aim is to convert brain signals (EEG data) into readable text in real-time</a:t>
            </a:r>
            <a:endParaRPr i="1" sz="2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 sz="4100"/>
              <a:t>EEG Data Representation</a:t>
            </a:r>
            <a:endParaRPr sz="4100"/>
          </a:p>
        </p:txBody>
      </p:sp>
      <p:sp>
        <p:nvSpPr>
          <p:cNvPr id="142" name="Google Shape;142;p27"/>
          <p:cNvSpPr txBox="1"/>
          <p:nvPr>
            <p:ph idx="1" type="body"/>
          </p:nvPr>
        </p:nvSpPr>
        <p:spPr>
          <a:xfrm>
            <a:off x="787650" y="1200150"/>
            <a:ext cx="7568700" cy="3394575"/>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360"/>
              </a:spcBef>
              <a:spcAft>
                <a:spcPts val="0"/>
              </a:spcAft>
              <a:buSzPts val="440"/>
              <a:buNone/>
            </a:pPr>
            <a:r>
              <a:rPr i="1" lang="en" sz="1580"/>
              <a:t>The raw EEG signals are denoted by X∈R^(C×T), where C is the number of EEG channels and T is the number of time steps. The goal is to map these signals to a corresponding text sentence Y consisting of English words.</a:t>
            </a:r>
            <a:endParaRPr i="1" sz="1580"/>
          </a:p>
          <a:p>
            <a:pPr indent="0" lvl="0" marL="0" rtl="0" algn="l">
              <a:lnSpc>
                <a:spcPct val="80000"/>
              </a:lnSpc>
              <a:spcBef>
                <a:spcPts val="360"/>
              </a:spcBef>
              <a:spcAft>
                <a:spcPts val="0"/>
              </a:spcAft>
              <a:buSzPts val="440"/>
              <a:buNone/>
            </a:pPr>
            <a:r>
              <a:t/>
            </a:r>
            <a:endParaRPr i="1" sz="1580"/>
          </a:p>
          <a:p>
            <a:pPr indent="0" lvl="0" marL="0" rtl="0" algn="l">
              <a:lnSpc>
                <a:spcPct val="80000"/>
              </a:lnSpc>
              <a:spcBef>
                <a:spcPts val="360"/>
              </a:spcBef>
              <a:spcAft>
                <a:spcPts val="0"/>
              </a:spcAft>
              <a:buSzPts val="440"/>
              <a:buNone/>
            </a:pPr>
            <a:r>
              <a:rPr i="1" lang="en" sz="1580"/>
              <a:t>The objective is to find a decoding function f, which maps the raw EEG signal sequence X and the subject s to the predicted sentence Y.</a:t>
            </a:r>
            <a:endParaRPr i="1" sz="1580"/>
          </a:p>
          <a:p>
            <a:pPr indent="0" lvl="0" marL="0" rtl="0" algn="l">
              <a:lnSpc>
                <a:spcPct val="80000"/>
              </a:lnSpc>
              <a:spcBef>
                <a:spcPts val="360"/>
              </a:spcBef>
              <a:spcAft>
                <a:spcPts val="0"/>
              </a:spcAft>
              <a:buSzPts val="440"/>
              <a:buNone/>
            </a:pPr>
            <a:r>
              <a:t/>
            </a:r>
            <a:endParaRPr i="1" sz="1580"/>
          </a:p>
        </p:txBody>
      </p:sp>
      <p:pic>
        <p:nvPicPr>
          <p:cNvPr id="143" name="Google Shape;143;p27"/>
          <p:cNvPicPr preferRelativeResize="0"/>
          <p:nvPr/>
        </p:nvPicPr>
        <p:blipFill rotWithShape="1">
          <a:blip r:embed="rId3">
            <a:alphaModFix/>
          </a:blip>
          <a:srcRect b="0" l="0" r="0" t="0"/>
          <a:stretch/>
        </p:blipFill>
        <p:spPr>
          <a:xfrm>
            <a:off x="5450875" y="2958825"/>
            <a:ext cx="3028950" cy="1964531"/>
          </a:xfrm>
          <a:prstGeom prst="rect">
            <a:avLst/>
          </a:prstGeom>
          <a:noFill/>
          <a:ln>
            <a:noFill/>
          </a:ln>
        </p:spPr>
      </p:pic>
      <p:pic>
        <p:nvPicPr>
          <p:cNvPr id="144" name="Google Shape;144;p27"/>
          <p:cNvPicPr preferRelativeResize="0"/>
          <p:nvPr/>
        </p:nvPicPr>
        <p:blipFill rotWithShape="1">
          <a:blip r:embed="rId4">
            <a:alphaModFix/>
          </a:blip>
          <a:srcRect b="0" l="0" r="1476" t="0"/>
          <a:stretch/>
        </p:blipFill>
        <p:spPr>
          <a:xfrm>
            <a:off x="571725" y="2817900"/>
            <a:ext cx="3343256" cy="217501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 sz="4100"/>
              <a:t>Code Execution</a:t>
            </a:r>
            <a:endParaRPr sz="4100"/>
          </a:p>
        </p:txBody>
      </p:sp>
      <p:pic>
        <p:nvPicPr>
          <p:cNvPr id="150" name="Google Shape;150;p28"/>
          <p:cNvPicPr preferRelativeResize="0"/>
          <p:nvPr/>
        </p:nvPicPr>
        <p:blipFill rotWithShape="1">
          <a:blip r:embed="rId3">
            <a:alphaModFix/>
          </a:blip>
          <a:srcRect b="0" l="0" r="0" t="0"/>
          <a:stretch/>
        </p:blipFill>
        <p:spPr>
          <a:xfrm>
            <a:off x="1066800" y="1012200"/>
            <a:ext cx="6886838" cy="37199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 sz="4100"/>
              <a:t>How it works?</a:t>
            </a:r>
            <a:endParaRPr sz="4100"/>
          </a:p>
        </p:txBody>
      </p:sp>
      <p:sp>
        <p:nvSpPr>
          <p:cNvPr id="156" name="Google Shape;156;p29"/>
          <p:cNvSpPr txBox="1"/>
          <p:nvPr>
            <p:ph idx="1" type="body"/>
          </p:nvPr>
        </p:nvSpPr>
        <p:spPr>
          <a:xfrm>
            <a:off x="411400" y="1200150"/>
            <a:ext cx="8275500" cy="33945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360"/>
              </a:spcBef>
              <a:spcAft>
                <a:spcPts val="0"/>
              </a:spcAft>
              <a:buSzPts val="440"/>
              <a:buNone/>
            </a:pPr>
            <a:r>
              <a:rPr i="1" lang="en" sz="1580"/>
              <a:t>We used Convolutional Neural Networks (CNN), Long Short-Term Memory networks (LSTM), and Random Forest models to classify EEG signals and predict text based on brain activity.</a:t>
            </a:r>
            <a:endParaRPr i="1" sz="1580"/>
          </a:p>
          <a:p>
            <a:pPr indent="0" lvl="0" marL="0" rtl="0" algn="l">
              <a:lnSpc>
                <a:spcPct val="80000"/>
              </a:lnSpc>
              <a:spcBef>
                <a:spcPts val="360"/>
              </a:spcBef>
              <a:spcAft>
                <a:spcPts val="0"/>
              </a:spcAft>
              <a:buSzPts val="440"/>
              <a:buNone/>
            </a:pPr>
            <a:r>
              <a:t/>
            </a:r>
            <a:endParaRPr i="1" sz="1580"/>
          </a:p>
          <a:p>
            <a:pPr indent="0" lvl="0" marL="0" rtl="0" algn="l">
              <a:lnSpc>
                <a:spcPct val="80000"/>
              </a:lnSpc>
              <a:spcBef>
                <a:spcPts val="360"/>
              </a:spcBef>
              <a:spcAft>
                <a:spcPts val="0"/>
              </a:spcAft>
              <a:buSzPts val="440"/>
              <a:buNone/>
            </a:pPr>
            <a:r>
              <a:rPr i="1" lang="en" sz="1580"/>
              <a:t>The aim is to determine which model works best for decoding EEG signals and predicting text, assessing how accurately and effectively these models perform in this task.</a:t>
            </a:r>
            <a:endParaRPr i="1" sz="1580"/>
          </a:p>
          <a:p>
            <a:pPr indent="0" lvl="0" marL="0" rtl="0" algn="l">
              <a:lnSpc>
                <a:spcPct val="80000"/>
              </a:lnSpc>
              <a:spcBef>
                <a:spcPts val="360"/>
              </a:spcBef>
              <a:spcAft>
                <a:spcPts val="0"/>
              </a:spcAft>
              <a:buSzPts val="440"/>
              <a:buNone/>
            </a:pPr>
            <a:r>
              <a:t/>
            </a:r>
            <a:endParaRPr i="1" sz="1580"/>
          </a:p>
          <a:p>
            <a:pPr indent="0" lvl="0" marL="0" rtl="0" algn="l">
              <a:lnSpc>
                <a:spcPct val="80000"/>
              </a:lnSpc>
              <a:spcBef>
                <a:spcPts val="360"/>
              </a:spcBef>
              <a:spcAft>
                <a:spcPts val="0"/>
              </a:spcAft>
              <a:buSzPts val="1100"/>
              <a:buNone/>
            </a:pPr>
            <a:r>
              <a:rPr i="1" lang="en" sz="1580"/>
              <a:t>Source: The EEG signals used in this project were recorded from subjects performing various tasks that elicit brain activity, such as thinking or imagining specific actions. [Size: 27. GB]</a:t>
            </a:r>
            <a:br>
              <a:rPr i="1" lang="en" sz="1580"/>
            </a:br>
            <a:r>
              <a:rPr i="1" lang="en" sz="1580"/>
              <a:t>Link: https://osf.io/q3zws/files/osfstorage</a:t>
            </a:r>
            <a:endParaRPr i="1" sz="1580"/>
          </a:p>
        </p:txBody>
      </p:sp>
      <p:pic>
        <p:nvPicPr>
          <p:cNvPr id="157" name="Google Shape;157;p29"/>
          <p:cNvPicPr preferRelativeResize="0"/>
          <p:nvPr/>
        </p:nvPicPr>
        <p:blipFill>
          <a:blip r:embed="rId3">
            <a:alphaModFix/>
          </a:blip>
          <a:stretch>
            <a:fillRect/>
          </a:stretch>
        </p:blipFill>
        <p:spPr>
          <a:xfrm>
            <a:off x="4982350" y="3048700"/>
            <a:ext cx="3647549" cy="209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 sz="4100"/>
              <a:t>How it works?</a:t>
            </a:r>
            <a:endParaRPr sz="4100"/>
          </a:p>
        </p:txBody>
      </p:sp>
      <p:sp>
        <p:nvSpPr>
          <p:cNvPr id="163" name="Google Shape;163;p30"/>
          <p:cNvSpPr txBox="1"/>
          <p:nvPr>
            <p:ph idx="1" type="body"/>
          </p:nvPr>
        </p:nvSpPr>
        <p:spPr>
          <a:xfrm>
            <a:off x="411400" y="1200150"/>
            <a:ext cx="8275500" cy="33945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360"/>
              </a:spcBef>
              <a:spcAft>
                <a:spcPts val="0"/>
              </a:spcAft>
              <a:buSzPts val="1100"/>
              <a:buNone/>
            </a:pPr>
            <a:r>
              <a:t/>
            </a:r>
            <a:endParaRPr i="1" sz="1580"/>
          </a:p>
          <a:p>
            <a:pPr indent="0" lvl="0" marL="0" rtl="0" algn="l">
              <a:lnSpc>
                <a:spcPct val="80000"/>
              </a:lnSpc>
              <a:spcBef>
                <a:spcPts val="360"/>
              </a:spcBef>
              <a:spcAft>
                <a:spcPts val="0"/>
              </a:spcAft>
              <a:buSzPts val="1100"/>
              <a:buNone/>
            </a:pPr>
            <a:r>
              <a:rPr i="1" lang="en" sz="1580"/>
              <a:t>Features: The EEG signals were divided into different brain wave categories: alpha, beta, theta, and gamma. These brain waves are known to represent different cognitive processes, such as relaxation (alpha) or focus (beta).</a:t>
            </a:r>
            <a:endParaRPr i="1" sz="1580"/>
          </a:p>
          <a:p>
            <a:pPr indent="0" lvl="0" marL="0" rtl="0" algn="l">
              <a:lnSpc>
                <a:spcPct val="80000"/>
              </a:lnSpc>
              <a:spcBef>
                <a:spcPts val="360"/>
              </a:spcBef>
              <a:spcAft>
                <a:spcPts val="0"/>
              </a:spcAft>
              <a:buSzPts val="440"/>
              <a:buNone/>
            </a:pPr>
            <a:r>
              <a:t/>
            </a:r>
            <a:endParaRPr i="1" sz="1580"/>
          </a:p>
          <a:p>
            <a:pPr indent="0" lvl="0" marL="0" rtl="0" algn="l">
              <a:lnSpc>
                <a:spcPct val="80000"/>
              </a:lnSpc>
              <a:spcBef>
                <a:spcPts val="360"/>
              </a:spcBef>
              <a:spcAft>
                <a:spcPts val="0"/>
              </a:spcAft>
              <a:buSzPts val="440"/>
              <a:buNone/>
            </a:pPr>
            <a:r>
              <a:rPr i="1" lang="en" sz="1580"/>
              <a:t>Significance: These frequency bands are essential because they contain key information about the brain's electrical activity. By analyzing these signals, we can understand the brain’s state and correlate it to text or language output.</a:t>
            </a:r>
            <a:endParaRPr i="1" sz="158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 sz="4100"/>
              <a:t>Methodology</a:t>
            </a:r>
            <a:endParaRPr sz="4100"/>
          </a:p>
        </p:txBody>
      </p:sp>
      <p:sp>
        <p:nvSpPr>
          <p:cNvPr id="169" name="Google Shape;169;p31"/>
          <p:cNvSpPr txBox="1"/>
          <p:nvPr>
            <p:ph idx="1" type="body"/>
          </p:nvPr>
        </p:nvSpPr>
        <p:spPr>
          <a:xfrm>
            <a:off x="411400" y="1200150"/>
            <a:ext cx="8275500" cy="33945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360"/>
              </a:spcBef>
              <a:spcAft>
                <a:spcPts val="0"/>
              </a:spcAft>
              <a:buClr>
                <a:schemeClr val="dk1"/>
              </a:buClr>
              <a:buSzPts val="1100"/>
              <a:buFont typeface="Arial"/>
              <a:buNone/>
            </a:pPr>
            <a:r>
              <a:rPr i="1" lang="en" sz="1580"/>
              <a:t>Preprocessing: Raw EEG signals often contain noise and unwanted variations, so we applied cleaning techniques to remove noise. The data was also normalized, ensuring that the values were on a comparable scale to avoid biased results. The dataset was then split into training and test sets for model evaluation.</a:t>
            </a:r>
            <a:br>
              <a:rPr i="1" lang="en" sz="1580"/>
            </a:br>
            <a:endParaRPr i="1" sz="1580"/>
          </a:p>
          <a:p>
            <a:pPr indent="0" lvl="0" marL="0" rtl="0" algn="l">
              <a:lnSpc>
                <a:spcPct val="80000"/>
              </a:lnSpc>
              <a:spcBef>
                <a:spcPts val="360"/>
              </a:spcBef>
              <a:spcAft>
                <a:spcPts val="0"/>
              </a:spcAft>
              <a:buSzPts val="1100"/>
              <a:buNone/>
            </a:pPr>
            <a:r>
              <a:rPr i="1" lang="en" sz="1580"/>
              <a:t>Feature Extraction: The frequency bands (alpha, beta, gamma, delta, theta) from the EEG signals were extracted as features. These frequency bands were used to represent the different cognitive states, providing the information needed for model classification.</a:t>
            </a:r>
            <a:endParaRPr i="1" sz="1580"/>
          </a:p>
          <a:p>
            <a:pPr indent="0" lvl="0" marL="0" rtl="0" algn="l">
              <a:lnSpc>
                <a:spcPct val="80000"/>
              </a:lnSpc>
              <a:spcBef>
                <a:spcPts val="360"/>
              </a:spcBef>
              <a:spcAft>
                <a:spcPts val="0"/>
              </a:spcAft>
              <a:buClr>
                <a:schemeClr val="dk1"/>
              </a:buClr>
              <a:buSzPts val="1100"/>
              <a:buFont typeface="Arial"/>
              <a:buNone/>
            </a:pPr>
            <a:r>
              <a:t/>
            </a:r>
            <a:endParaRPr i="1" sz="1580"/>
          </a:p>
          <a:p>
            <a:pPr indent="0" lvl="0" marL="0" rtl="0" algn="l">
              <a:lnSpc>
                <a:spcPct val="80000"/>
              </a:lnSpc>
              <a:spcBef>
                <a:spcPts val="360"/>
              </a:spcBef>
              <a:spcAft>
                <a:spcPts val="0"/>
              </a:spcAft>
              <a:buClr>
                <a:schemeClr val="dk1"/>
              </a:buClr>
              <a:buSzPts val="1100"/>
              <a:buFont typeface="Arial"/>
              <a:buNone/>
            </a:pPr>
            <a:r>
              <a:rPr i="1" lang="en" sz="1580"/>
              <a:t>Model Selection:</a:t>
            </a:r>
            <a:endParaRPr i="1" sz="1580"/>
          </a:p>
          <a:p>
            <a:pPr indent="0" lvl="0" marL="0" rtl="0" algn="l">
              <a:lnSpc>
                <a:spcPct val="80000"/>
              </a:lnSpc>
              <a:spcBef>
                <a:spcPts val="360"/>
              </a:spcBef>
              <a:spcAft>
                <a:spcPts val="0"/>
              </a:spcAft>
              <a:buClr>
                <a:schemeClr val="dk1"/>
              </a:buClr>
              <a:buSzPts val="1100"/>
              <a:buFont typeface="Arial"/>
              <a:buNone/>
            </a:pPr>
            <a:r>
              <a:rPr i="1" lang="en" sz="1580"/>
              <a:t>CNN: A deep learning model that excels in capturing spatial relationships, ideal for analyzing the spatial patterns in EEG signals.</a:t>
            </a:r>
            <a:endParaRPr i="1" sz="1580"/>
          </a:p>
          <a:p>
            <a:pPr indent="0" lvl="0" marL="0" rtl="0" algn="l">
              <a:lnSpc>
                <a:spcPct val="80000"/>
              </a:lnSpc>
              <a:spcBef>
                <a:spcPts val="360"/>
              </a:spcBef>
              <a:spcAft>
                <a:spcPts val="0"/>
              </a:spcAft>
              <a:buClr>
                <a:schemeClr val="dk1"/>
              </a:buClr>
              <a:buSzPts val="1100"/>
              <a:buFont typeface="Arial"/>
              <a:buNone/>
            </a:pPr>
            <a:r>
              <a:rPr i="1" lang="en" sz="1580"/>
              <a:t>LSTM: A type of recurrent neural network (RNN) that is well-suited to sequential data, such as time-series EEG signals, because it can remember long-term dependencies.</a:t>
            </a:r>
            <a:endParaRPr i="1" sz="1580"/>
          </a:p>
          <a:p>
            <a:pPr indent="0" lvl="0" marL="0" rtl="0" algn="l">
              <a:lnSpc>
                <a:spcPct val="80000"/>
              </a:lnSpc>
              <a:spcBef>
                <a:spcPts val="360"/>
              </a:spcBef>
              <a:spcAft>
                <a:spcPts val="0"/>
              </a:spcAft>
              <a:buSzPts val="440"/>
              <a:buNone/>
            </a:pPr>
            <a:r>
              <a:rPr i="1" lang="en" sz="1580"/>
              <a:t>Random Forest: An ensemble machine learning method that creates multiple decision trees for classification, making it effective for handling complex datasets.</a:t>
            </a:r>
            <a:endParaRPr i="1" sz="158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410350" y="199453"/>
            <a:ext cx="8229600" cy="52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 sz="2600">
                <a:solidFill>
                  <a:schemeClr val="dk1"/>
                </a:solidFill>
                <a:latin typeface="Calibri"/>
                <a:ea typeface="Calibri"/>
                <a:cs typeface="Calibri"/>
                <a:sym typeface="Calibri"/>
              </a:rPr>
              <a:t>Performance Metrics Overview</a:t>
            </a:r>
            <a:endParaRPr sz="2600"/>
          </a:p>
        </p:txBody>
      </p:sp>
      <p:pic>
        <p:nvPicPr>
          <p:cNvPr id="175" name="Google Shape;175;p32"/>
          <p:cNvPicPr preferRelativeResize="0"/>
          <p:nvPr/>
        </p:nvPicPr>
        <p:blipFill>
          <a:blip r:embed="rId3">
            <a:alphaModFix/>
          </a:blip>
          <a:stretch>
            <a:fillRect/>
          </a:stretch>
        </p:blipFill>
        <p:spPr>
          <a:xfrm>
            <a:off x="1412913" y="1288174"/>
            <a:ext cx="6318174" cy="256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410350" y="199453"/>
            <a:ext cx="8229600" cy="52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 sz="2600"/>
              <a:t>Confusion Matrix &amp; ROC Curve</a:t>
            </a:r>
            <a:endParaRPr sz="2600"/>
          </a:p>
        </p:txBody>
      </p:sp>
      <p:pic>
        <p:nvPicPr>
          <p:cNvPr id="181" name="Google Shape;181;p33"/>
          <p:cNvPicPr preferRelativeResize="0"/>
          <p:nvPr/>
        </p:nvPicPr>
        <p:blipFill>
          <a:blip r:embed="rId3">
            <a:alphaModFix/>
          </a:blip>
          <a:stretch>
            <a:fillRect/>
          </a:stretch>
        </p:blipFill>
        <p:spPr>
          <a:xfrm>
            <a:off x="2018888" y="1649950"/>
            <a:ext cx="4695825" cy="1504950"/>
          </a:xfrm>
          <a:prstGeom prst="rect">
            <a:avLst/>
          </a:prstGeom>
          <a:noFill/>
          <a:ln>
            <a:noFill/>
          </a:ln>
        </p:spPr>
      </p:pic>
      <p:pic>
        <p:nvPicPr>
          <p:cNvPr id="182" name="Google Shape;182;p33"/>
          <p:cNvPicPr preferRelativeResize="0"/>
          <p:nvPr/>
        </p:nvPicPr>
        <p:blipFill>
          <a:blip r:embed="rId4">
            <a:alphaModFix/>
          </a:blip>
          <a:stretch>
            <a:fillRect/>
          </a:stretch>
        </p:blipFill>
        <p:spPr>
          <a:xfrm>
            <a:off x="3346998" y="3668274"/>
            <a:ext cx="2039629" cy="881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