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png" ContentType="image/png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8"/>
                </a:lnTo>
                <a:lnTo>
                  <a:pt x="9140952" y="457198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9000" y="100076"/>
            <a:ext cx="288162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8"/>
                </a:lnTo>
                <a:lnTo>
                  <a:pt x="9140952" y="457198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 h="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8"/>
                </a:lnTo>
                <a:lnTo>
                  <a:pt x="9144000" y="457198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94588" y="87630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 h="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139" y="-52323"/>
            <a:ext cx="7858125" cy="77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09" y="1480883"/>
            <a:ext cx="7055484" cy="230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18460"/>
            <a:ext cx="612965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5">
                <a:solidFill>
                  <a:srgbClr val="252525"/>
                </a:solidFill>
              </a:rPr>
              <a:t>Random</a:t>
            </a:r>
            <a:r>
              <a:rPr dirty="0" sz="8000" spc="-405">
                <a:solidFill>
                  <a:srgbClr val="252525"/>
                </a:solidFill>
              </a:rPr>
              <a:t> </a:t>
            </a:r>
            <a:r>
              <a:rPr dirty="0" sz="8000" spc="-35">
                <a:solidFill>
                  <a:srgbClr val="252525"/>
                </a:solidFill>
              </a:rPr>
              <a:t>Forest</a:t>
            </a:r>
            <a:endParaRPr sz="8000"/>
          </a:p>
        </p:txBody>
      </p:sp>
      <p:sp>
        <p:nvSpPr>
          <p:cNvPr id="3" name="object 3" descr=""/>
          <p:cNvSpPr txBox="1"/>
          <p:nvPr/>
        </p:nvSpPr>
        <p:spPr>
          <a:xfrm>
            <a:off x="8236710" y="6525768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475635"/>
            <a:ext cx="7772400" cy="3906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59678"/>
            <a:ext cx="7772400" cy="43386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757769"/>
            <a:ext cx="8991600" cy="35458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91402"/>
            <a:ext cx="9121587" cy="4203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34" y="1115637"/>
            <a:ext cx="8512930" cy="46267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0" y="1600200"/>
            <a:ext cx="8839969" cy="4416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9597"/>
            <a:ext cx="9094071" cy="47188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68163"/>
            <a:ext cx="9144000" cy="3503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77" y="2472245"/>
            <a:ext cx="8467022" cy="33766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90" y="381000"/>
            <a:ext cx="8623616" cy="3859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36710" y="6525768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1028700"/>
            <a:ext cx="1761489" cy="121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FF00FF"/>
                </a:solidFill>
                <a:latin typeface="Calibri"/>
                <a:cs typeface="Calibri"/>
              </a:rPr>
              <a:t>forest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40"/>
              </a:spcBef>
              <a:buClr>
                <a:srgbClr val="0E6EC5"/>
              </a:buClr>
              <a:buFont typeface="Wingdings"/>
              <a:buChar char=""/>
            </a:pP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dirty="0" sz="20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FF00FF"/>
                </a:solidFill>
                <a:latin typeface="Calibri"/>
                <a:cs typeface="Calibri"/>
              </a:rPr>
              <a:t>Random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Bagging</a:t>
            </a:r>
            <a:r>
              <a:rPr dirty="0" spc="-90"/>
              <a:t> </a:t>
            </a:r>
            <a:r>
              <a:rPr dirty="0" spc="-20"/>
              <a:t>!!!!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4683" y="1225803"/>
            <a:ext cx="8174355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 spc="-10">
                <a:latin typeface="Calibri"/>
                <a:cs typeface="Calibri"/>
              </a:rPr>
              <a:t>Bootstrapping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plus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aggregate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make </a:t>
            </a:r>
            <a:r>
              <a:rPr dirty="0" sz="2800">
                <a:latin typeface="Calibri"/>
                <a:cs typeface="Calibri"/>
              </a:rPr>
              <a:t>decision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called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B0F0"/>
                </a:solidFill>
                <a:latin typeface="Calibri"/>
                <a:cs typeface="Calibri"/>
              </a:rPr>
              <a:t>BAGGING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8"/>
                </a:lnTo>
                <a:lnTo>
                  <a:pt x="9140952" y="457198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28600" y="1524000"/>
            <a:ext cx="8442325" cy="4236720"/>
            <a:chOff x="228600" y="1524000"/>
            <a:chExt cx="8442325" cy="4236720"/>
          </a:xfrm>
        </p:grpSpPr>
        <p:sp>
          <p:nvSpPr>
            <p:cNvPr id="4" name="object 4" descr=""/>
            <p:cNvSpPr/>
            <p:nvPr/>
          </p:nvSpPr>
          <p:spPr>
            <a:xfrm>
              <a:off x="905254" y="4343400"/>
              <a:ext cx="7406640" cy="0"/>
            </a:xfrm>
            <a:custGeom>
              <a:avLst/>
              <a:gdLst/>
              <a:ahLst/>
              <a:cxnLst/>
              <a:rect l="l" t="t" r="r" b="b"/>
              <a:pathLst>
                <a:path w="7406640" h="0">
                  <a:moveTo>
                    <a:pt x="0" y="0"/>
                  </a:moveTo>
                  <a:lnTo>
                    <a:pt x="740664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0"/>
              <a:ext cx="8441753" cy="4236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-52323"/>
            <a:ext cx="65760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20"/>
              <a:t> </a:t>
            </a:r>
            <a:r>
              <a:rPr dirty="0"/>
              <a:t>do</a:t>
            </a:r>
            <a:r>
              <a:rPr dirty="0" spc="-30"/>
              <a:t> </a:t>
            </a:r>
            <a:r>
              <a:rPr dirty="0"/>
              <a:t>if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20"/>
              <a:t> </a:t>
            </a:r>
            <a:r>
              <a:rPr dirty="0" spc="-10"/>
              <a:t>GOOD?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667003"/>
            <a:ext cx="80200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correctly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classifies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sample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“no”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sample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were </a:t>
            </a:r>
            <a:r>
              <a:rPr dirty="0" sz="1800">
                <a:latin typeface="Calibri"/>
                <a:cs typeface="Calibri"/>
              </a:rPr>
              <a:t>built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wthout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Out-</a:t>
            </a:r>
            <a:r>
              <a:rPr dirty="0" spc="-10"/>
              <a:t>of-</a:t>
            </a:r>
            <a:r>
              <a:rPr dirty="0"/>
              <a:t>Bag</a:t>
            </a:r>
            <a:r>
              <a:rPr dirty="0" spc="5"/>
              <a:t> </a:t>
            </a:r>
            <a:r>
              <a:rPr dirty="0" spc="-10"/>
              <a:t>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259" y="1450340"/>
            <a:ext cx="8561705" cy="2219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2425" marR="5080" indent="-340360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Ultimately,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measure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accurate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forest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proportion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Out-</a:t>
            </a:r>
            <a:r>
              <a:rPr dirty="0" sz="2400" spc="-20">
                <a:latin typeface="Calibri"/>
                <a:cs typeface="Calibri"/>
              </a:rPr>
              <a:t>of-</a:t>
            </a:r>
            <a:r>
              <a:rPr dirty="0" sz="2400">
                <a:latin typeface="Calibri"/>
                <a:cs typeface="Calibri"/>
              </a:rPr>
              <a:t>Bag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correctly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classified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Forest.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marR="636905" indent="-342900">
              <a:lnSpc>
                <a:spcPts val="281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proportaion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Out-</a:t>
            </a:r>
            <a:r>
              <a:rPr dirty="0" sz="2400" spc="-20">
                <a:latin typeface="Calibri"/>
                <a:cs typeface="Calibri"/>
              </a:rPr>
              <a:t>of-</a:t>
            </a:r>
            <a:r>
              <a:rPr dirty="0" sz="2400">
                <a:latin typeface="Calibri"/>
                <a:cs typeface="Calibri"/>
              </a:rPr>
              <a:t>Bag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incoreectly </a:t>
            </a:r>
            <a:r>
              <a:rPr dirty="0" sz="2400">
                <a:latin typeface="Calibri"/>
                <a:cs typeface="Calibri"/>
              </a:rPr>
              <a:t>classified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Out-</a:t>
            </a:r>
            <a:r>
              <a:rPr dirty="0" sz="2400" spc="-20">
                <a:latin typeface="Calibri"/>
                <a:cs typeface="Calibri"/>
              </a:rPr>
              <a:t>of-</a:t>
            </a:r>
            <a:r>
              <a:rPr dirty="0" sz="2400">
                <a:latin typeface="Calibri"/>
                <a:cs typeface="Calibri"/>
              </a:rPr>
              <a:t>Bag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Error”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935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dirty="0" spc="-114"/>
              <a:t> </a:t>
            </a:r>
            <a:r>
              <a:rPr dirty="0"/>
              <a:t>Involved</a:t>
            </a:r>
            <a:r>
              <a:rPr dirty="0" spc="-114"/>
              <a:t> </a:t>
            </a:r>
            <a:r>
              <a:rPr dirty="0" spc="-10"/>
              <a:t>!!!!!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332484"/>
            <a:ext cx="6922134" cy="3869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Calibri"/>
                <a:cs typeface="Calibri"/>
              </a:rPr>
              <a:t>Build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Forest</a:t>
            </a: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3335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Forest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Calibri"/>
                <a:cs typeface="Calibri"/>
              </a:rPr>
              <a:t>Estimate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accuracy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Forest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99600"/>
              </a:lnSpc>
              <a:spcBef>
                <a:spcPts val="3345"/>
              </a:spcBef>
            </a:pPr>
            <a:r>
              <a:rPr dirty="0" sz="2800">
                <a:latin typeface="Calibri"/>
                <a:cs typeface="Calibri"/>
              </a:rPr>
              <a:t>Typically,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start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square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root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few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settings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above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below</a:t>
            </a:r>
            <a:r>
              <a:rPr dirty="0" sz="2800" spc="-20">
                <a:latin typeface="Calibri"/>
                <a:cs typeface="Calibri"/>
              </a:rPr>
              <a:t> that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16552" y="1389888"/>
            <a:ext cx="3914140" cy="1816735"/>
            <a:chOff x="4416552" y="1389888"/>
            <a:chExt cx="3914140" cy="18167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6552" y="1389888"/>
              <a:ext cx="3913632" cy="181660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2001" y="1467615"/>
              <a:ext cx="3717925" cy="1675764"/>
            </a:xfrm>
            <a:custGeom>
              <a:avLst/>
              <a:gdLst/>
              <a:ahLst/>
              <a:cxnLst/>
              <a:rect l="l" t="t" r="r" b="b"/>
              <a:pathLst>
                <a:path w="3717925" h="1675764">
                  <a:moveTo>
                    <a:pt x="114424" y="38099"/>
                  </a:moveTo>
                  <a:lnTo>
                    <a:pt x="114361" y="47571"/>
                  </a:lnTo>
                  <a:lnTo>
                    <a:pt x="114243" y="65154"/>
                  </a:lnTo>
                  <a:lnTo>
                    <a:pt x="114170" y="76198"/>
                  </a:lnTo>
                  <a:lnTo>
                    <a:pt x="172935" y="76589"/>
                  </a:lnTo>
                  <a:lnTo>
                    <a:pt x="345666" y="80013"/>
                  </a:lnTo>
                  <a:lnTo>
                    <a:pt x="517724" y="85633"/>
                  </a:lnTo>
                  <a:lnTo>
                    <a:pt x="688770" y="93372"/>
                  </a:lnTo>
                  <a:lnTo>
                    <a:pt x="858464" y="103162"/>
                  </a:lnTo>
                  <a:lnTo>
                    <a:pt x="1026466" y="114926"/>
                  </a:lnTo>
                  <a:lnTo>
                    <a:pt x="1192436" y="128591"/>
                  </a:lnTo>
                  <a:lnTo>
                    <a:pt x="1356033" y="144084"/>
                  </a:lnTo>
                  <a:lnTo>
                    <a:pt x="1516919" y="161331"/>
                  </a:lnTo>
                  <a:lnTo>
                    <a:pt x="1674752" y="180261"/>
                  </a:lnTo>
                  <a:lnTo>
                    <a:pt x="1829193" y="200798"/>
                  </a:lnTo>
                  <a:lnTo>
                    <a:pt x="1979900" y="222868"/>
                  </a:lnTo>
                  <a:lnTo>
                    <a:pt x="2126601" y="246409"/>
                  </a:lnTo>
                  <a:lnTo>
                    <a:pt x="2198284" y="258699"/>
                  </a:lnTo>
                  <a:lnTo>
                    <a:pt x="2338170" y="284280"/>
                  </a:lnTo>
                  <a:lnTo>
                    <a:pt x="2473126" y="311136"/>
                  </a:lnTo>
                  <a:lnTo>
                    <a:pt x="2602812" y="339189"/>
                  </a:lnTo>
                  <a:lnTo>
                    <a:pt x="2726885" y="368364"/>
                  </a:lnTo>
                  <a:lnTo>
                    <a:pt x="2786708" y="383349"/>
                  </a:lnTo>
                  <a:lnTo>
                    <a:pt x="2844999" y="398585"/>
                  </a:lnTo>
                  <a:lnTo>
                    <a:pt x="2901713" y="414064"/>
                  </a:lnTo>
                  <a:lnTo>
                    <a:pt x="2956807" y="429775"/>
                  </a:lnTo>
                  <a:lnTo>
                    <a:pt x="3010237" y="445709"/>
                  </a:lnTo>
                  <a:lnTo>
                    <a:pt x="3061961" y="461853"/>
                  </a:lnTo>
                  <a:lnTo>
                    <a:pt x="3111934" y="478199"/>
                  </a:lnTo>
                  <a:lnTo>
                    <a:pt x="3160110" y="494737"/>
                  </a:lnTo>
                  <a:lnTo>
                    <a:pt x="3206447" y="511453"/>
                  </a:lnTo>
                  <a:lnTo>
                    <a:pt x="3250900" y="528339"/>
                  </a:lnTo>
                  <a:lnTo>
                    <a:pt x="3293422" y="545381"/>
                  </a:lnTo>
                  <a:lnTo>
                    <a:pt x="3333968" y="562565"/>
                  </a:lnTo>
                  <a:lnTo>
                    <a:pt x="3372493" y="579882"/>
                  </a:lnTo>
                  <a:lnTo>
                    <a:pt x="3408950" y="597314"/>
                  </a:lnTo>
                  <a:lnTo>
                    <a:pt x="3443292" y="614846"/>
                  </a:lnTo>
                  <a:lnTo>
                    <a:pt x="3505438" y="650137"/>
                  </a:lnTo>
                  <a:lnTo>
                    <a:pt x="3558547" y="685581"/>
                  </a:lnTo>
                  <a:lnTo>
                    <a:pt x="3602243" y="720939"/>
                  </a:lnTo>
                  <a:lnTo>
                    <a:pt x="3636199" y="755882"/>
                  </a:lnTo>
                  <a:lnTo>
                    <a:pt x="3660254" y="789997"/>
                  </a:lnTo>
                  <a:lnTo>
                    <a:pt x="3678210" y="839097"/>
                  </a:lnTo>
                  <a:lnTo>
                    <a:pt x="3679522" y="855765"/>
                  </a:lnTo>
                  <a:lnTo>
                    <a:pt x="3678213" y="891860"/>
                  </a:lnTo>
                  <a:lnTo>
                    <a:pt x="3667646" y="963960"/>
                  </a:lnTo>
                  <a:lnTo>
                    <a:pt x="3646990" y="1035489"/>
                  </a:lnTo>
                  <a:lnTo>
                    <a:pt x="3616868" y="1105861"/>
                  </a:lnTo>
                  <a:lnTo>
                    <a:pt x="3598459" y="1140420"/>
                  </a:lnTo>
                  <a:lnTo>
                    <a:pt x="3577929" y="1174460"/>
                  </a:lnTo>
                  <a:lnTo>
                    <a:pt x="3555362" y="1207899"/>
                  </a:lnTo>
                  <a:lnTo>
                    <a:pt x="3530845" y="1240661"/>
                  </a:lnTo>
                  <a:lnTo>
                    <a:pt x="3504463" y="1272668"/>
                  </a:lnTo>
                  <a:lnTo>
                    <a:pt x="3476307" y="1303840"/>
                  </a:lnTo>
                  <a:lnTo>
                    <a:pt x="3446463" y="1334101"/>
                  </a:lnTo>
                  <a:lnTo>
                    <a:pt x="3415023" y="1363374"/>
                  </a:lnTo>
                  <a:lnTo>
                    <a:pt x="3382076" y="1391583"/>
                  </a:lnTo>
                  <a:lnTo>
                    <a:pt x="3347709" y="1418650"/>
                  </a:lnTo>
                  <a:lnTo>
                    <a:pt x="3312017" y="1444501"/>
                  </a:lnTo>
                  <a:lnTo>
                    <a:pt x="3275089" y="1469062"/>
                  </a:lnTo>
                  <a:lnTo>
                    <a:pt x="3237016" y="1492256"/>
                  </a:lnTo>
                  <a:lnTo>
                    <a:pt x="3197889" y="1514010"/>
                  </a:lnTo>
                  <a:lnTo>
                    <a:pt x="3157799" y="1534250"/>
                  </a:lnTo>
                  <a:lnTo>
                    <a:pt x="3116839" y="1552903"/>
                  </a:lnTo>
                  <a:lnTo>
                    <a:pt x="3075097" y="1569897"/>
                  </a:lnTo>
                  <a:lnTo>
                    <a:pt x="3032668" y="1585159"/>
                  </a:lnTo>
                  <a:lnTo>
                    <a:pt x="2989640" y="1598616"/>
                  </a:lnTo>
                  <a:lnTo>
                    <a:pt x="2946107" y="1610199"/>
                  </a:lnTo>
                  <a:lnTo>
                    <a:pt x="2902159" y="1619838"/>
                  </a:lnTo>
                  <a:lnTo>
                    <a:pt x="2857886" y="1627460"/>
                  </a:lnTo>
                  <a:lnTo>
                    <a:pt x="2813376" y="1632997"/>
                  </a:lnTo>
                  <a:lnTo>
                    <a:pt x="2768721" y="1636381"/>
                  </a:lnTo>
                  <a:lnTo>
                    <a:pt x="2723031" y="1637540"/>
                  </a:lnTo>
                  <a:lnTo>
                    <a:pt x="2723879" y="1670989"/>
                  </a:lnTo>
                  <a:lnTo>
                    <a:pt x="2723997" y="1675627"/>
                  </a:lnTo>
                  <a:lnTo>
                    <a:pt x="2769688" y="1674468"/>
                  </a:lnTo>
                  <a:lnTo>
                    <a:pt x="2816235" y="1670989"/>
                  </a:lnTo>
                  <a:lnTo>
                    <a:pt x="2862571" y="1665270"/>
                  </a:lnTo>
                  <a:lnTo>
                    <a:pt x="2908606" y="1657388"/>
                  </a:lnTo>
                  <a:lnTo>
                    <a:pt x="2954253" y="1647418"/>
                  </a:lnTo>
                  <a:lnTo>
                    <a:pt x="2999422" y="1635439"/>
                  </a:lnTo>
                  <a:lnTo>
                    <a:pt x="3044027" y="1621525"/>
                  </a:lnTo>
                  <a:lnTo>
                    <a:pt x="3087979" y="1605753"/>
                  </a:lnTo>
                  <a:lnTo>
                    <a:pt x="3131192" y="1588197"/>
                  </a:lnTo>
                  <a:lnTo>
                    <a:pt x="3173577" y="1568930"/>
                  </a:lnTo>
                  <a:lnTo>
                    <a:pt x="3215049" y="1548027"/>
                  </a:lnTo>
                  <a:lnTo>
                    <a:pt x="3255519" y="1525562"/>
                  </a:lnTo>
                  <a:lnTo>
                    <a:pt x="3294900" y="1501606"/>
                  </a:lnTo>
                  <a:lnTo>
                    <a:pt x="3333106" y="1476234"/>
                  </a:lnTo>
                  <a:lnTo>
                    <a:pt x="3370049" y="1449514"/>
                  </a:lnTo>
                  <a:lnTo>
                    <a:pt x="3405639" y="1421522"/>
                  </a:lnTo>
                  <a:lnTo>
                    <a:pt x="3439791" y="1392325"/>
                  </a:lnTo>
                  <a:lnTo>
                    <a:pt x="3472416" y="1361996"/>
                  </a:lnTo>
                  <a:lnTo>
                    <a:pt x="3503423" y="1330604"/>
                  </a:lnTo>
                  <a:lnTo>
                    <a:pt x="3532725" y="1298218"/>
                  </a:lnTo>
                  <a:lnTo>
                    <a:pt x="3560232" y="1264908"/>
                  </a:lnTo>
                  <a:lnTo>
                    <a:pt x="3585853" y="1230743"/>
                  </a:lnTo>
                  <a:lnTo>
                    <a:pt x="3609498" y="1195790"/>
                  </a:lnTo>
                  <a:lnTo>
                    <a:pt x="3631072" y="1160118"/>
                  </a:lnTo>
                  <a:lnTo>
                    <a:pt x="3650482" y="1123796"/>
                  </a:lnTo>
                  <a:lnTo>
                    <a:pt x="3667635" y="1086890"/>
                  </a:lnTo>
                  <a:lnTo>
                    <a:pt x="3682432" y="1049470"/>
                  </a:lnTo>
                  <a:lnTo>
                    <a:pt x="3694775" y="1011608"/>
                  </a:lnTo>
                  <a:lnTo>
                    <a:pt x="3704565" y="973373"/>
                  </a:lnTo>
                  <a:lnTo>
                    <a:pt x="3711700" y="934841"/>
                  </a:lnTo>
                  <a:lnTo>
                    <a:pt x="3716078" y="896090"/>
                  </a:lnTo>
                  <a:lnTo>
                    <a:pt x="3717596" y="857200"/>
                  </a:lnTo>
                  <a:lnTo>
                    <a:pt x="3716213" y="836366"/>
                  </a:lnTo>
                  <a:lnTo>
                    <a:pt x="3704513" y="793901"/>
                  </a:lnTo>
                  <a:lnTo>
                    <a:pt x="3681695" y="752754"/>
                  </a:lnTo>
                  <a:lnTo>
                    <a:pt x="3648767" y="712993"/>
                  </a:lnTo>
                  <a:lnTo>
                    <a:pt x="3606387" y="674359"/>
                  </a:lnTo>
                  <a:lnTo>
                    <a:pt x="3554972" y="636624"/>
                  </a:lnTo>
                  <a:lnTo>
                    <a:pt x="3494839" y="599650"/>
                  </a:lnTo>
                  <a:lnTo>
                    <a:pt x="3426280" y="563383"/>
                  </a:lnTo>
                  <a:lnTo>
                    <a:pt x="3388934" y="545511"/>
                  </a:lnTo>
                  <a:lnTo>
                    <a:pt x="3349593" y="527817"/>
                  </a:lnTo>
                  <a:lnTo>
                    <a:pt x="3308294" y="510302"/>
                  </a:lnTo>
                  <a:lnTo>
                    <a:pt x="3265076" y="492974"/>
                  </a:lnTo>
                  <a:lnTo>
                    <a:pt x="3219979" y="475837"/>
                  </a:lnTo>
                  <a:lnTo>
                    <a:pt x="3173041" y="458899"/>
                  </a:lnTo>
                  <a:lnTo>
                    <a:pt x="3124305" y="442164"/>
                  </a:lnTo>
                  <a:lnTo>
                    <a:pt x="3073807" y="425641"/>
                  </a:lnTo>
                  <a:lnTo>
                    <a:pt x="3021591" y="409340"/>
                  </a:lnTo>
                  <a:lnTo>
                    <a:pt x="2967695" y="393264"/>
                  </a:lnTo>
                  <a:lnTo>
                    <a:pt x="2912162" y="377426"/>
                  </a:lnTo>
                  <a:lnTo>
                    <a:pt x="2855031" y="361830"/>
                  </a:lnTo>
                  <a:lnTo>
                    <a:pt x="2796345" y="346487"/>
                  </a:lnTo>
                  <a:lnTo>
                    <a:pt x="2736143" y="331406"/>
                  </a:lnTo>
                  <a:lnTo>
                    <a:pt x="2611363" y="302060"/>
                  </a:lnTo>
                  <a:lnTo>
                    <a:pt x="2481023" y="273862"/>
                  </a:lnTo>
                  <a:lnTo>
                    <a:pt x="2345457" y="246884"/>
                  </a:lnTo>
                  <a:lnTo>
                    <a:pt x="2204998" y="221195"/>
                  </a:lnTo>
                  <a:lnTo>
                    <a:pt x="2133039" y="208857"/>
                  </a:lnTo>
                  <a:lnTo>
                    <a:pt x="1985937" y="185249"/>
                  </a:lnTo>
                  <a:lnTo>
                    <a:pt x="1834714" y="163101"/>
                  </a:lnTo>
                  <a:lnTo>
                    <a:pt x="1679775" y="142494"/>
                  </a:lnTo>
                  <a:lnTo>
                    <a:pt x="1521456" y="123503"/>
                  </a:lnTo>
                  <a:lnTo>
                    <a:pt x="1360095" y="106201"/>
                  </a:lnTo>
                  <a:lnTo>
                    <a:pt x="1196028" y="90660"/>
                  </a:lnTo>
                  <a:lnTo>
                    <a:pt x="1029592" y="76954"/>
                  </a:lnTo>
                  <a:lnTo>
                    <a:pt x="861126" y="65154"/>
                  </a:lnTo>
                  <a:lnTo>
                    <a:pt x="690965" y="55336"/>
                  </a:lnTo>
                  <a:lnTo>
                    <a:pt x="519446" y="47571"/>
                  </a:lnTo>
                  <a:lnTo>
                    <a:pt x="346910" y="41934"/>
                  </a:lnTo>
                  <a:lnTo>
                    <a:pt x="173690" y="38497"/>
                  </a:lnTo>
                  <a:lnTo>
                    <a:pt x="114424" y="38099"/>
                  </a:lnTo>
                  <a:close/>
                </a:path>
                <a:path w="3717925" h="1675764">
                  <a:moveTo>
                    <a:pt x="114679" y="0"/>
                  </a:moveTo>
                  <a:lnTo>
                    <a:pt x="0" y="56384"/>
                  </a:lnTo>
                  <a:lnTo>
                    <a:pt x="113915" y="114297"/>
                  </a:lnTo>
                  <a:lnTo>
                    <a:pt x="113989" y="103162"/>
                  </a:lnTo>
                  <a:lnTo>
                    <a:pt x="114106" y="85633"/>
                  </a:lnTo>
                  <a:lnTo>
                    <a:pt x="114170" y="76198"/>
                  </a:lnTo>
                  <a:lnTo>
                    <a:pt x="95119" y="76198"/>
                  </a:lnTo>
                  <a:lnTo>
                    <a:pt x="95193" y="65154"/>
                  </a:lnTo>
                  <a:lnTo>
                    <a:pt x="95311" y="47571"/>
                  </a:lnTo>
                  <a:lnTo>
                    <a:pt x="95375" y="37971"/>
                  </a:lnTo>
                  <a:lnTo>
                    <a:pt x="114425" y="37971"/>
                  </a:lnTo>
                  <a:lnTo>
                    <a:pt x="114679" y="0"/>
                  </a:lnTo>
                  <a:close/>
                </a:path>
                <a:path w="3717925" h="1675764">
                  <a:moveTo>
                    <a:pt x="95375" y="37971"/>
                  </a:moveTo>
                  <a:lnTo>
                    <a:pt x="95311" y="47571"/>
                  </a:lnTo>
                  <a:lnTo>
                    <a:pt x="95193" y="65154"/>
                  </a:lnTo>
                  <a:lnTo>
                    <a:pt x="95119" y="76198"/>
                  </a:lnTo>
                  <a:lnTo>
                    <a:pt x="114170" y="76198"/>
                  </a:lnTo>
                  <a:lnTo>
                    <a:pt x="114243" y="65154"/>
                  </a:lnTo>
                  <a:lnTo>
                    <a:pt x="114361" y="47571"/>
                  </a:lnTo>
                  <a:lnTo>
                    <a:pt x="114424" y="38099"/>
                  </a:lnTo>
                  <a:lnTo>
                    <a:pt x="95375" y="37971"/>
                  </a:lnTo>
                  <a:close/>
                </a:path>
                <a:path w="3717925" h="1675764">
                  <a:moveTo>
                    <a:pt x="114425" y="37971"/>
                  </a:moveTo>
                  <a:lnTo>
                    <a:pt x="95375" y="37971"/>
                  </a:lnTo>
                  <a:lnTo>
                    <a:pt x="114424" y="38099"/>
                  </a:lnTo>
                  <a:lnTo>
                    <a:pt x="114425" y="379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9623" y="1028700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72668" y="2248154"/>
          <a:ext cx="268478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370840"/>
                <a:gridCol w="370839"/>
                <a:gridCol w="370840"/>
                <a:gridCol w="370840"/>
                <a:gridCol w="370839"/>
                <a:gridCol w="370839"/>
              </a:tblGrid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5761926" y="1729422"/>
            <a:ext cx="732155" cy="730885"/>
            <a:chOff x="5761926" y="1729422"/>
            <a:chExt cx="732155" cy="730885"/>
          </a:xfrm>
        </p:grpSpPr>
        <p:sp>
          <p:nvSpPr>
            <p:cNvPr id="6" name="object 6" descr=""/>
            <p:cNvSpPr/>
            <p:nvPr/>
          </p:nvSpPr>
          <p:spPr>
            <a:xfrm>
              <a:off x="5769864" y="1737360"/>
              <a:ext cx="716280" cy="715010"/>
            </a:xfrm>
            <a:custGeom>
              <a:avLst/>
              <a:gdLst/>
              <a:ahLst/>
              <a:cxnLst/>
              <a:rect l="l" t="t" r="r" b="b"/>
              <a:pathLst>
                <a:path w="716279" h="715010">
                  <a:moveTo>
                    <a:pt x="358138" y="0"/>
                  </a:moveTo>
                  <a:lnTo>
                    <a:pt x="309554" y="3261"/>
                  </a:lnTo>
                  <a:lnTo>
                    <a:pt x="262950" y="12767"/>
                  </a:lnTo>
                  <a:lnTo>
                    <a:pt x="218758" y="28086"/>
                  </a:lnTo>
                  <a:lnTo>
                    <a:pt x="177403" y="48795"/>
                  </a:lnTo>
                  <a:lnTo>
                    <a:pt x="139315" y="74468"/>
                  </a:lnTo>
                  <a:lnTo>
                    <a:pt x="104917" y="104678"/>
                  </a:lnTo>
                  <a:lnTo>
                    <a:pt x="74640" y="139001"/>
                  </a:lnTo>
                  <a:lnTo>
                    <a:pt x="48908" y="177008"/>
                  </a:lnTo>
                  <a:lnTo>
                    <a:pt x="28152" y="218277"/>
                  </a:lnTo>
                  <a:lnTo>
                    <a:pt x="12796" y="262378"/>
                  </a:lnTo>
                  <a:lnTo>
                    <a:pt x="3270" y="308886"/>
                  </a:lnTo>
                  <a:lnTo>
                    <a:pt x="0" y="357376"/>
                  </a:lnTo>
                  <a:lnTo>
                    <a:pt x="3270" y="405867"/>
                  </a:lnTo>
                  <a:lnTo>
                    <a:pt x="12796" y="452376"/>
                  </a:lnTo>
                  <a:lnTo>
                    <a:pt x="28152" y="496478"/>
                  </a:lnTo>
                  <a:lnTo>
                    <a:pt x="48908" y="537745"/>
                  </a:lnTo>
                  <a:lnTo>
                    <a:pt x="74640" y="575754"/>
                  </a:lnTo>
                  <a:lnTo>
                    <a:pt x="104917" y="610076"/>
                  </a:lnTo>
                  <a:lnTo>
                    <a:pt x="139315" y="640285"/>
                  </a:lnTo>
                  <a:lnTo>
                    <a:pt x="177403" y="665958"/>
                  </a:lnTo>
                  <a:lnTo>
                    <a:pt x="218758" y="686668"/>
                  </a:lnTo>
                  <a:lnTo>
                    <a:pt x="262950" y="701987"/>
                  </a:lnTo>
                  <a:lnTo>
                    <a:pt x="309554" y="711493"/>
                  </a:lnTo>
                  <a:lnTo>
                    <a:pt x="358138" y="714754"/>
                  </a:lnTo>
                  <a:lnTo>
                    <a:pt x="406725" y="711493"/>
                  </a:lnTo>
                  <a:lnTo>
                    <a:pt x="453329" y="701987"/>
                  </a:lnTo>
                  <a:lnTo>
                    <a:pt x="497519" y="686668"/>
                  </a:lnTo>
                  <a:lnTo>
                    <a:pt x="538876" y="665958"/>
                  </a:lnTo>
                  <a:lnTo>
                    <a:pt x="576964" y="640285"/>
                  </a:lnTo>
                  <a:lnTo>
                    <a:pt x="611362" y="610076"/>
                  </a:lnTo>
                  <a:lnTo>
                    <a:pt x="641639" y="575754"/>
                  </a:lnTo>
                  <a:lnTo>
                    <a:pt x="667371" y="537745"/>
                  </a:lnTo>
                  <a:lnTo>
                    <a:pt x="688127" y="496478"/>
                  </a:lnTo>
                  <a:lnTo>
                    <a:pt x="703483" y="452376"/>
                  </a:lnTo>
                  <a:lnTo>
                    <a:pt x="713009" y="405867"/>
                  </a:lnTo>
                  <a:lnTo>
                    <a:pt x="716281" y="357376"/>
                  </a:lnTo>
                  <a:lnTo>
                    <a:pt x="713009" y="308886"/>
                  </a:lnTo>
                  <a:lnTo>
                    <a:pt x="703483" y="262378"/>
                  </a:lnTo>
                  <a:lnTo>
                    <a:pt x="688127" y="218277"/>
                  </a:lnTo>
                  <a:lnTo>
                    <a:pt x="667371" y="177008"/>
                  </a:lnTo>
                  <a:lnTo>
                    <a:pt x="641639" y="139001"/>
                  </a:lnTo>
                  <a:lnTo>
                    <a:pt x="611362" y="104678"/>
                  </a:lnTo>
                  <a:lnTo>
                    <a:pt x="576964" y="74468"/>
                  </a:lnTo>
                  <a:lnTo>
                    <a:pt x="538876" y="48795"/>
                  </a:lnTo>
                  <a:lnTo>
                    <a:pt x="497519" y="28086"/>
                  </a:lnTo>
                  <a:lnTo>
                    <a:pt x="453329" y="12767"/>
                  </a:lnTo>
                  <a:lnTo>
                    <a:pt x="406725" y="3261"/>
                  </a:lnTo>
                  <a:lnTo>
                    <a:pt x="358138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69864" y="1737360"/>
              <a:ext cx="716280" cy="715010"/>
            </a:xfrm>
            <a:custGeom>
              <a:avLst/>
              <a:gdLst/>
              <a:ahLst/>
              <a:cxnLst/>
              <a:rect l="l" t="t" r="r" b="b"/>
              <a:pathLst>
                <a:path w="716279" h="715010">
                  <a:moveTo>
                    <a:pt x="0" y="357377"/>
                  </a:moveTo>
                  <a:lnTo>
                    <a:pt x="3270" y="308887"/>
                  </a:lnTo>
                  <a:lnTo>
                    <a:pt x="12797" y="262378"/>
                  </a:lnTo>
                  <a:lnTo>
                    <a:pt x="28152" y="218277"/>
                  </a:lnTo>
                  <a:lnTo>
                    <a:pt x="48909" y="177009"/>
                  </a:lnTo>
                  <a:lnTo>
                    <a:pt x="74640" y="139001"/>
                  </a:lnTo>
                  <a:lnTo>
                    <a:pt x="104917" y="104679"/>
                  </a:lnTo>
                  <a:lnTo>
                    <a:pt x="139315" y="74469"/>
                  </a:lnTo>
                  <a:lnTo>
                    <a:pt x="177404" y="48796"/>
                  </a:lnTo>
                  <a:lnTo>
                    <a:pt x="218759" y="28086"/>
                  </a:lnTo>
                  <a:lnTo>
                    <a:pt x="262951" y="12767"/>
                  </a:lnTo>
                  <a:lnTo>
                    <a:pt x="309554" y="3262"/>
                  </a:lnTo>
                  <a:lnTo>
                    <a:pt x="358139" y="0"/>
                  </a:lnTo>
                  <a:lnTo>
                    <a:pt x="406725" y="3262"/>
                  </a:lnTo>
                  <a:lnTo>
                    <a:pt x="453328" y="12767"/>
                  </a:lnTo>
                  <a:lnTo>
                    <a:pt x="497520" y="28086"/>
                  </a:lnTo>
                  <a:lnTo>
                    <a:pt x="538875" y="48796"/>
                  </a:lnTo>
                  <a:lnTo>
                    <a:pt x="576964" y="74469"/>
                  </a:lnTo>
                  <a:lnTo>
                    <a:pt x="611362" y="104679"/>
                  </a:lnTo>
                  <a:lnTo>
                    <a:pt x="641639" y="139001"/>
                  </a:lnTo>
                  <a:lnTo>
                    <a:pt x="667370" y="177009"/>
                  </a:lnTo>
                  <a:lnTo>
                    <a:pt x="688127" y="218277"/>
                  </a:lnTo>
                  <a:lnTo>
                    <a:pt x="703483" y="262378"/>
                  </a:lnTo>
                  <a:lnTo>
                    <a:pt x="713010" y="308887"/>
                  </a:lnTo>
                  <a:lnTo>
                    <a:pt x="716281" y="357377"/>
                  </a:lnTo>
                  <a:lnTo>
                    <a:pt x="713010" y="405868"/>
                  </a:lnTo>
                  <a:lnTo>
                    <a:pt x="703483" y="452377"/>
                  </a:lnTo>
                  <a:lnTo>
                    <a:pt x="688127" y="496478"/>
                  </a:lnTo>
                  <a:lnTo>
                    <a:pt x="667370" y="537746"/>
                  </a:lnTo>
                  <a:lnTo>
                    <a:pt x="641639" y="575754"/>
                  </a:lnTo>
                  <a:lnTo>
                    <a:pt x="611362" y="610076"/>
                  </a:lnTo>
                  <a:lnTo>
                    <a:pt x="576964" y="640286"/>
                  </a:lnTo>
                  <a:lnTo>
                    <a:pt x="538875" y="665959"/>
                  </a:lnTo>
                  <a:lnTo>
                    <a:pt x="497520" y="686669"/>
                  </a:lnTo>
                  <a:lnTo>
                    <a:pt x="453328" y="701988"/>
                  </a:lnTo>
                  <a:lnTo>
                    <a:pt x="406725" y="711493"/>
                  </a:lnTo>
                  <a:lnTo>
                    <a:pt x="358139" y="714755"/>
                  </a:lnTo>
                  <a:lnTo>
                    <a:pt x="309554" y="711493"/>
                  </a:lnTo>
                  <a:lnTo>
                    <a:pt x="262951" y="701988"/>
                  </a:lnTo>
                  <a:lnTo>
                    <a:pt x="218759" y="686669"/>
                  </a:lnTo>
                  <a:lnTo>
                    <a:pt x="177404" y="665959"/>
                  </a:lnTo>
                  <a:lnTo>
                    <a:pt x="139315" y="640286"/>
                  </a:lnTo>
                  <a:lnTo>
                    <a:pt x="104917" y="610076"/>
                  </a:lnTo>
                  <a:lnTo>
                    <a:pt x="74640" y="575754"/>
                  </a:lnTo>
                  <a:lnTo>
                    <a:pt x="48909" y="537746"/>
                  </a:lnTo>
                  <a:lnTo>
                    <a:pt x="28152" y="496478"/>
                  </a:lnTo>
                  <a:lnTo>
                    <a:pt x="12797" y="452377"/>
                  </a:lnTo>
                  <a:lnTo>
                    <a:pt x="3270" y="405868"/>
                  </a:lnTo>
                  <a:lnTo>
                    <a:pt x="0" y="357377"/>
                  </a:lnTo>
                  <a:close/>
                </a:path>
              </a:pathLst>
            </a:custGeom>
            <a:ln w="15875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780532" y="1927859"/>
            <a:ext cx="6883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r>
              <a:rPr dirty="0" baseline="-11111" sz="1500" spc="20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-1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mbria Math"/>
                <a:cs typeface="Cambria Math"/>
              </a:rPr>
              <a:t>4.3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373624" y="2329306"/>
            <a:ext cx="1557655" cy="776605"/>
          </a:xfrm>
          <a:custGeom>
            <a:avLst/>
            <a:gdLst/>
            <a:ahLst/>
            <a:cxnLst/>
            <a:rect l="l" t="t" r="r" b="b"/>
            <a:pathLst>
              <a:path w="1557654" h="776605">
                <a:moveTo>
                  <a:pt x="524764" y="33401"/>
                </a:moveTo>
                <a:lnTo>
                  <a:pt x="477012" y="1905"/>
                </a:lnTo>
                <a:lnTo>
                  <a:pt x="70612" y="617347"/>
                </a:lnTo>
                <a:lnTo>
                  <a:pt x="22987" y="585851"/>
                </a:lnTo>
                <a:lnTo>
                  <a:pt x="0" y="776224"/>
                </a:lnTo>
                <a:lnTo>
                  <a:pt x="165989" y="680339"/>
                </a:lnTo>
                <a:lnTo>
                  <a:pt x="118351" y="648881"/>
                </a:lnTo>
                <a:lnTo>
                  <a:pt x="524764" y="33401"/>
                </a:lnTo>
                <a:close/>
              </a:path>
              <a:path w="1557654" h="776605">
                <a:moveTo>
                  <a:pt x="1557274" y="716915"/>
                </a:moveTo>
                <a:lnTo>
                  <a:pt x="1518666" y="529082"/>
                </a:lnTo>
                <a:lnTo>
                  <a:pt x="1473796" y="564388"/>
                </a:lnTo>
                <a:lnTo>
                  <a:pt x="1029843" y="0"/>
                </a:lnTo>
                <a:lnTo>
                  <a:pt x="984885" y="35306"/>
                </a:lnTo>
                <a:lnTo>
                  <a:pt x="1428877" y="599744"/>
                </a:lnTo>
                <a:lnTo>
                  <a:pt x="1383919" y="635127"/>
                </a:lnTo>
                <a:lnTo>
                  <a:pt x="1557274" y="716915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425821" y="2412491"/>
            <a:ext cx="2368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latin typeface="Calibri"/>
                <a:cs typeface="Calibri"/>
              </a:rPr>
              <a:t>Yes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05778" y="2357628"/>
            <a:ext cx="22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19341" y="3015996"/>
            <a:ext cx="450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𝒚</a:t>
            </a:r>
            <a:r>
              <a:rPr dirty="0" sz="1400" spc="-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dirty="0" sz="1400" spc="-1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00AF50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960302" y="3097973"/>
            <a:ext cx="730885" cy="730885"/>
            <a:chOff x="4960302" y="3097973"/>
            <a:chExt cx="730885" cy="730885"/>
          </a:xfrm>
        </p:grpSpPr>
        <p:sp>
          <p:nvSpPr>
            <p:cNvPr id="14" name="object 14" descr=""/>
            <p:cNvSpPr/>
            <p:nvPr/>
          </p:nvSpPr>
          <p:spPr>
            <a:xfrm>
              <a:off x="4968240" y="3105910"/>
              <a:ext cx="715010" cy="715010"/>
            </a:xfrm>
            <a:custGeom>
              <a:avLst/>
              <a:gdLst/>
              <a:ahLst/>
              <a:cxnLst/>
              <a:rect l="l" t="t" r="r" b="b"/>
              <a:pathLst>
                <a:path w="715010" h="715010">
                  <a:moveTo>
                    <a:pt x="357376" y="0"/>
                  </a:moveTo>
                  <a:lnTo>
                    <a:pt x="308886" y="3262"/>
                  </a:lnTo>
                  <a:lnTo>
                    <a:pt x="262378" y="12767"/>
                  </a:lnTo>
                  <a:lnTo>
                    <a:pt x="218277" y="28086"/>
                  </a:lnTo>
                  <a:lnTo>
                    <a:pt x="177008" y="48795"/>
                  </a:lnTo>
                  <a:lnTo>
                    <a:pt x="139001" y="74468"/>
                  </a:lnTo>
                  <a:lnTo>
                    <a:pt x="104678" y="104679"/>
                  </a:lnTo>
                  <a:lnTo>
                    <a:pt x="74468" y="139001"/>
                  </a:lnTo>
                  <a:lnTo>
                    <a:pt x="48795" y="177008"/>
                  </a:lnTo>
                  <a:lnTo>
                    <a:pt x="28086" y="218277"/>
                  </a:lnTo>
                  <a:lnTo>
                    <a:pt x="12767" y="262378"/>
                  </a:lnTo>
                  <a:lnTo>
                    <a:pt x="3261" y="308886"/>
                  </a:lnTo>
                  <a:lnTo>
                    <a:pt x="0" y="357376"/>
                  </a:lnTo>
                  <a:lnTo>
                    <a:pt x="3261" y="405867"/>
                  </a:lnTo>
                  <a:lnTo>
                    <a:pt x="12767" y="452377"/>
                  </a:lnTo>
                  <a:lnTo>
                    <a:pt x="28086" y="496478"/>
                  </a:lnTo>
                  <a:lnTo>
                    <a:pt x="48795" y="537745"/>
                  </a:lnTo>
                  <a:lnTo>
                    <a:pt x="74468" y="575754"/>
                  </a:lnTo>
                  <a:lnTo>
                    <a:pt x="104678" y="610076"/>
                  </a:lnTo>
                  <a:lnTo>
                    <a:pt x="139001" y="640285"/>
                  </a:lnTo>
                  <a:lnTo>
                    <a:pt x="177008" y="665958"/>
                  </a:lnTo>
                  <a:lnTo>
                    <a:pt x="218277" y="686668"/>
                  </a:lnTo>
                  <a:lnTo>
                    <a:pt x="262378" y="701988"/>
                  </a:lnTo>
                  <a:lnTo>
                    <a:pt x="308886" y="711493"/>
                  </a:lnTo>
                  <a:lnTo>
                    <a:pt x="357376" y="714755"/>
                  </a:lnTo>
                  <a:lnTo>
                    <a:pt x="405867" y="711493"/>
                  </a:lnTo>
                  <a:lnTo>
                    <a:pt x="452376" y="701988"/>
                  </a:lnTo>
                  <a:lnTo>
                    <a:pt x="496477" y="686668"/>
                  </a:lnTo>
                  <a:lnTo>
                    <a:pt x="537745" y="665958"/>
                  </a:lnTo>
                  <a:lnTo>
                    <a:pt x="575754" y="640285"/>
                  </a:lnTo>
                  <a:lnTo>
                    <a:pt x="610076" y="610076"/>
                  </a:lnTo>
                  <a:lnTo>
                    <a:pt x="640285" y="575754"/>
                  </a:lnTo>
                  <a:lnTo>
                    <a:pt x="665958" y="537745"/>
                  </a:lnTo>
                  <a:lnTo>
                    <a:pt x="686668" y="496478"/>
                  </a:lnTo>
                  <a:lnTo>
                    <a:pt x="701987" y="452377"/>
                  </a:lnTo>
                  <a:lnTo>
                    <a:pt x="711493" y="405867"/>
                  </a:lnTo>
                  <a:lnTo>
                    <a:pt x="714756" y="357376"/>
                  </a:lnTo>
                  <a:lnTo>
                    <a:pt x="711493" y="308886"/>
                  </a:lnTo>
                  <a:lnTo>
                    <a:pt x="701987" y="262378"/>
                  </a:lnTo>
                  <a:lnTo>
                    <a:pt x="686668" y="218277"/>
                  </a:lnTo>
                  <a:lnTo>
                    <a:pt x="665958" y="177008"/>
                  </a:lnTo>
                  <a:lnTo>
                    <a:pt x="640285" y="139001"/>
                  </a:lnTo>
                  <a:lnTo>
                    <a:pt x="610076" y="104679"/>
                  </a:lnTo>
                  <a:lnTo>
                    <a:pt x="575754" y="74468"/>
                  </a:lnTo>
                  <a:lnTo>
                    <a:pt x="537745" y="48795"/>
                  </a:lnTo>
                  <a:lnTo>
                    <a:pt x="496477" y="28086"/>
                  </a:lnTo>
                  <a:lnTo>
                    <a:pt x="452376" y="12767"/>
                  </a:lnTo>
                  <a:lnTo>
                    <a:pt x="405867" y="3262"/>
                  </a:lnTo>
                  <a:lnTo>
                    <a:pt x="35737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68240" y="3105910"/>
              <a:ext cx="715010" cy="715010"/>
            </a:xfrm>
            <a:custGeom>
              <a:avLst/>
              <a:gdLst/>
              <a:ahLst/>
              <a:cxnLst/>
              <a:rect l="l" t="t" r="r" b="b"/>
              <a:pathLst>
                <a:path w="715010" h="715010">
                  <a:moveTo>
                    <a:pt x="0" y="357377"/>
                  </a:moveTo>
                  <a:lnTo>
                    <a:pt x="3262" y="308887"/>
                  </a:lnTo>
                  <a:lnTo>
                    <a:pt x="12767" y="262378"/>
                  </a:lnTo>
                  <a:lnTo>
                    <a:pt x="28086" y="218277"/>
                  </a:lnTo>
                  <a:lnTo>
                    <a:pt x="48796" y="177009"/>
                  </a:lnTo>
                  <a:lnTo>
                    <a:pt x="74469" y="139001"/>
                  </a:lnTo>
                  <a:lnTo>
                    <a:pt x="104679" y="104679"/>
                  </a:lnTo>
                  <a:lnTo>
                    <a:pt x="139001" y="74469"/>
                  </a:lnTo>
                  <a:lnTo>
                    <a:pt x="177009" y="48796"/>
                  </a:lnTo>
                  <a:lnTo>
                    <a:pt x="218277" y="28086"/>
                  </a:lnTo>
                  <a:lnTo>
                    <a:pt x="262378" y="12767"/>
                  </a:lnTo>
                  <a:lnTo>
                    <a:pt x="308887" y="3262"/>
                  </a:lnTo>
                  <a:lnTo>
                    <a:pt x="357377" y="0"/>
                  </a:lnTo>
                  <a:lnTo>
                    <a:pt x="405868" y="3262"/>
                  </a:lnTo>
                  <a:lnTo>
                    <a:pt x="452377" y="12767"/>
                  </a:lnTo>
                  <a:lnTo>
                    <a:pt x="496478" y="28086"/>
                  </a:lnTo>
                  <a:lnTo>
                    <a:pt x="537746" y="48796"/>
                  </a:lnTo>
                  <a:lnTo>
                    <a:pt x="575754" y="74469"/>
                  </a:lnTo>
                  <a:lnTo>
                    <a:pt x="610076" y="104679"/>
                  </a:lnTo>
                  <a:lnTo>
                    <a:pt x="640286" y="139001"/>
                  </a:lnTo>
                  <a:lnTo>
                    <a:pt x="665959" y="177009"/>
                  </a:lnTo>
                  <a:lnTo>
                    <a:pt x="686669" y="218277"/>
                  </a:lnTo>
                  <a:lnTo>
                    <a:pt x="701988" y="262378"/>
                  </a:lnTo>
                  <a:lnTo>
                    <a:pt x="711493" y="308887"/>
                  </a:lnTo>
                  <a:lnTo>
                    <a:pt x="714756" y="357377"/>
                  </a:lnTo>
                  <a:lnTo>
                    <a:pt x="711493" y="405868"/>
                  </a:lnTo>
                  <a:lnTo>
                    <a:pt x="701988" y="452377"/>
                  </a:lnTo>
                  <a:lnTo>
                    <a:pt x="686669" y="496478"/>
                  </a:lnTo>
                  <a:lnTo>
                    <a:pt x="665959" y="537746"/>
                  </a:lnTo>
                  <a:lnTo>
                    <a:pt x="640286" y="575754"/>
                  </a:lnTo>
                  <a:lnTo>
                    <a:pt x="610076" y="610076"/>
                  </a:lnTo>
                  <a:lnTo>
                    <a:pt x="575754" y="640286"/>
                  </a:lnTo>
                  <a:lnTo>
                    <a:pt x="537746" y="665959"/>
                  </a:lnTo>
                  <a:lnTo>
                    <a:pt x="496478" y="686669"/>
                  </a:lnTo>
                  <a:lnTo>
                    <a:pt x="452377" y="701988"/>
                  </a:lnTo>
                  <a:lnTo>
                    <a:pt x="405868" y="711493"/>
                  </a:lnTo>
                  <a:lnTo>
                    <a:pt x="357377" y="714756"/>
                  </a:lnTo>
                  <a:lnTo>
                    <a:pt x="308887" y="711493"/>
                  </a:lnTo>
                  <a:lnTo>
                    <a:pt x="262378" y="701988"/>
                  </a:lnTo>
                  <a:lnTo>
                    <a:pt x="218277" y="686669"/>
                  </a:lnTo>
                  <a:lnTo>
                    <a:pt x="177009" y="665959"/>
                  </a:lnTo>
                  <a:lnTo>
                    <a:pt x="139001" y="640286"/>
                  </a:lnTo>
                  <a:lnTo>
                    <a:pt x="104679" y="610076"/>
                  </a:lnTo>
                  <a:lnTo>
                    <a:pt x="74469" y="575754"/>
                  </a:lnTo>
                  <a:lnTo>
                    <a:pt x="48796" y="537746"/>
                  </a:lnTo>
                  <a:lnTo>
                    <a:pt x="28086" y="496478"/>
                  </a:lnTo>
                  <a:lnTo>
                    <a:pt x="12767" y="452377"/>
                  </a:lnTo>
                  <a:lnTo>
                    <a:pt x="3262" y="405868"/>
                  </a:lnTo>
                  <a:lnTo>
                    <a:pt x="0" y="357377"/>
                  </a:lnTo>
                  <a:close/>
                </a:path>
              </a:pathLst>
            </a:custGeom>
            <a:ln w="15875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981702" y="3299459"/>
            <a:ext cx="683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𝑥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r>
              <a:rPr dirty="0" baseline="-11111" sz="1500" spc="157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-2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mbria Math"/>
                <a:cs typeface="Cambria Math"/>
              </a:rPr>
              <a:t>6.1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72000" y="3699382"/>
            <a:ext cx="1557655" cy="776605"/>
          </a:xfrm>
          <a:custGeom>
            <a:avLst/>
            <a:gdLst/>
            <a:ahLst/>
            <a:cxnLst/>
            <a:rect l="l" t="t" r="r" b="b"/>
            <a:pathLst>
              <a:path w="1557654" h="776604">
                <a:moveTo>
                  <a:pt x="524764" y="33401"/>
                </a:moveTo>
                <a:lnTo>
                  <a:pt x="477012" y="1905"/>
                </a:lnTo>
                <a:lnTo>
                  <a:pt x="70612" y="617347"/>
                </a:lnTo>
                <a:lnTo>
                  <a:pt x="22987" y="585851"/>
                </a:lnTo>
                <a:lnTo>
                  <a:pt x="0" y="776224"/>
                </a:lnTo>
                <a:lnTo>
                  <a:pt x="165989" y="680339"/>
                </a:lnTo>
                <a:lnTo>
                  <a:pt x="118351" y="648881"/>
                </a:lnTo>
                <a:lnTo>
                  <a:pt x="524764" y="33401"/>
                </a:lnTo>
                <a:close/>
              </a:path>
              <a:path w="1557654" h="776604">
                <a:moveTo>
                  <a:pt x="1557274" y="716915"/>
                </a:moveTo>
                <a:lnTo>
                  <a:pt x="1518666" y="529082"/>
                </a:lnTo>
                <a:lnTo>
                  <a:pt x="1473796" y="564388"/>
                </a:lnTo>
                <a:lnTo>
                  <a:pt x="1029843" y="0"/>
                </a:lnTo>
                <a:lnTo>
                  <a:pt x="984885" y="35306"/>
                </a:lnTo>
                <a:lnTo>
                  <a:pt x="1428877" y="599744"/>
                </a:lnTo>
                <a:lnTo>
                  <a:pt x="1383919" y="635127"/>
                </a:lnTo>
                <a:lnTo>
                  <a:pt x="1557274" y="716915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562602" y="3808476"/>
            <a:ext cx="2368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0">
                <a:latin typeface="Calibri"/>
                <a:cs typeface="Calibri"/>
              </a:rPr>
              <a:t>Yes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43778" y="3796284"/>
            <a:ext cx="2266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65645" y="4418076"/>
            <a:ext cx="450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𝒚</a:t>
            </a:r>
            <a:r>
              <a:rPr dirty="0" sz="1400" spc="-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dirty="0" sz="1400" spc="-1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00AF50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256278" y="4488179"/>
            <a:ext cx="450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𝒚</a:t>
            </a:r>
            <a:r>
              <a:rPr dirty="0" sz="1400" spc="-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dirty="0" sz="1400" spc="-1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00AF50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26890" y="4806696"/>
            <a:ext cx="4712335" cy="784860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204470" marR="185420">
              <a:lnSpc>
                <a:spcPct val="100000"/>
              </a:lnSpc>
              <a:spcBef>
                <a:spcPts val="180"/>
              </a:spcBef>
            </a:pPr>
            <a:r>
              <a:rPr dirty="0" sz="1500" b="1">
                <a:latin typeface="Calibri"/>
                <a:cs typeface="Calibri"/>
              </a:rPr>
              <a:t>A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Slight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25" b="1">
                <a:latin typeface="Calibri"/>
                <a:cs typeface="Calibri"/>
              </a:rPr>
              <a:t>change/error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in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the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input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data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can</a:t>
            </a:r>
            <a:r>
              <a:rPr dirty="0" sz="1500" spc="-5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cause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a</a:t>
            </a:r>
            <a:r>
              <a:rPr dirty="0" sz="1500" spc="-30" b="1">
                <a:latin typeface="Calibri"/>
                <a:cs typeface="Calibri"/>
              </a:rPr>
              <a:t> </a:t>
            </a:r>
            <a:r>
              <a:rPr dirty="0" sz="1500" spc="-20" b="1">
                <a:latin typeface="Calibri"/>
                <a:cs typeface="Calibri"/>
              </a:rPr>
              <a:t>very different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decision</a:t>
            </a:r>
            <a:r>
              <a:rPr dirty="0" sz="1500" spc="-3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tree,</a:t>
            </a:r>
            <a:r>
              <a:rPr dirty="0" sz="1500" spc="-50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hence,</a:t>
            </a:r>
            <a:r>
              <a:rPr dirty="0" sz="1500" spc="-40" b="1">
                <a:latin typeface="Calibri"/>
                <a:cs typeface="Calibri"/>
              </a:rPr>
              <a:t> </a:t>
            </a:r>
            <a:r>
              <a:rPr dirty="0" sz="1500" spc="-20" b="1">
                <a:latin typeface="Calibri"/>
                <a:cs typeface="Calibri"/>
              </a:rPr>
              <a:t>affecting</a:t>
            </a:r>
            <a:r>
              <a:rPr dirty="0" sz="1500" spc="-45" b="1">
                <a:latin typeface="Calibri"/>
                <a:cs typeface="Calibri"/>
              </a:rPr>
              <a:t> </a:t>
            </a:r>
            <a:r>
              <a:rPr dirty="0" sz="1500" spc="-25" b="1">
                <a:latin typeface="Calibri"/>
                <a:cs typeface="Calibri"/>
              </a:rPr>
              <a:t>its </a:t>
            </a:r>
            <a:r>
              <a:rPr dirty="0" sz="1500" spc="-10" b="1">
                <a:latin typeface="Calibri"/>
                <a:cs typeface="Calibri"/>
              </a:rPr>
              <a:t>generalizability.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592" y="4922520"/>
            <a:ext cx="2618740" cy="553720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706755" marR="205104" indent="-493395">
              <a:lnSpc>
                <a:spcPct val="100000"/>
              </a:lnSpc>
              <a:spcBef>
                <a:spcPts val="155"/>
              </a:spcBef>
            </a:pPr>
            <a:r>
              <a:rPr dirty="0" sz="1500" b="1">
                <a:solidFill>
                  <a:srgbClr val="00AF50"/>
                </a:solidFill>
                <a:latin typeface="Calibri"/>
                <a:cs typeface="Calibri"/>
              </a:rPr>
              <a:t>Idea:</a:t>
            </a:r>
            <a:r>
              <a:rPr dirty="0" sz="15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AF50"/>
                </a:solidFill>
                <a:latin typeface="Calibri"/>
                <a:cs typeface="Calibri"/>
              </a:rPr>
              <a:t>Build</a:t>
            </a:r>
            <a:r>
              <a:rPr dirty="0" sz="1500" spc="-7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00AF50"/>
                </a:solidFill>
                <a:latin typeface="Calibri"/>
                <a:cs typeface="Calibri"/>
              </a:rPr>
              <a:t>many</a:t>
            </a:r>
            <a:r>
              <a:rPr dirty="0" sz="15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dirty="0" sz="15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spc="-20" b="1">
                <a:solidFill>
                  <a:srgbClr val="00AF50"/>
                </a:solidFill>
                <a:latin typeface="Calibri"/>
                <a:cs typeface="Calibri"/>
              </a:rPr>
              <a:t>trees </a:t>
            </a:r>
            <a:r>
              <a:rPr dirty="0" sz="1500" b="1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dirty="0" sz="15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dirty="0" sz="1500" spc="-8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00AF50"/>
                </a:solidFill>
                <a:latin typeface="Calibri"/>
                <a:cs typeface="Calibri"/>
              </a:rPr>
              <a:t>data…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58178" y="1060196"/>
            <a:ext cx="215519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95250" marR="5080" indent="-82550">
              <a:lnSpc>
                <a:spcPts val="2090"/>
              </a:lnSpc>
              <a:spcBef>
                <a:spcPts val="225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Side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did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know</a:t>
            </a:r>
            <a:r>
              <a:rPr dirty="0" sz="18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threshold?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381750" y="1683256"/>
            <a:ext cx="975360" cy="327660"/>
            <a:chOff x="6381750" y="1683256"/>
            <a:chExt cx="975360" cy="327660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50" y="1901314"/>
              <a:ext cx="125855" cy="10960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485929" y="1683256"/>
              <a:ext cx="871219" cy="291465"/>
            </a:xfrm>
            <a:custGeom>
              <a:avLst/>
              <a:gdLst/>
              <a:ahLst/>
              <a:cxnLst/>
              <a:rect l="l" t="t" r="r" b="b"/>
              <a:pathLst>
                <a:path w="871220" h="291464">
                  <a:moveTo>
                    <a:pt x="860131" y="0"/>
                  </a:moveTo>
                  <a:lnTo>
                    <a:pt x="0" y="254582"/>
                  </a:lnTo>
                  <a:lnTo>
                    <a:pt x="10844" y="291143"/>
                  </a:lnTo>
                  <a:lnTo>
                    <a:pt x="870926" y="36574"/>
                  </a:lnTo>
                  <a:lnTo>
                    <a:pt x="8601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236710" y="6525768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9623" y="1028700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3609" y="1480883"/>
          <a:ext cx="7055484" cy="2304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370840"/>
                <a:gridCol w="370839"/>
                <a:gridCol w="370840"/>
                <a:gridCol w="370840"/>
                <a:gridCol w="370839"/>
                <a:gridCol w="377189"/>
                <a:gridCol w="358139"/>
                <a:gridCol w="382904"/>
                <a:gridCol w="273685"/>
                <a:gridCol w="382904"/>
                <a:gridCol w="273685"/>
                <a:gridCol w="382904"/>
                <a:gridCol w="273685"/>
                <a:gridCol w="382904"/>
                <a:gridCol w="1653540"/>
              </a:tblGrid>
              <a:tr h="2997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E6EC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4"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35" b="1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4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4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4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datasets</a:t>
                      </a:r>
                      <a:r>
                        <a:rPr dirty="0" sz="14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picking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instances</a:t>
                      </a:r>
                      <a:r>
                        <a:rPr dirty="0" sz="1400" spc="-7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random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559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E6EC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64592" y="4962144"/>
            <a:ext cx="7155180" cy="628015"/>
          </a:xfrm>
          <a:custGeom>
            <a:avLst/>
            <a:gdLst/>
            <a:ahLst/>
            <a:cxnLst/>
            <a:rect l="l" t="t" r="r" b="b"/>
            <a:pathLst>
              <a:path w="7155180" h="628014">
                <a:moveTo>
                  <a:pt x="0" y="0"/>
                </a:moveTo>
                <a:lnTo>
                  <a:pt x="7155180" y="0"/>
                </a:lnTo>
                <a:lnTo>
                  <a:pt x="7155180" y="298703"/>
                </a:lnTo>
                <a:lnTo>
                  <a:pt x="0" y="298703"/>
                </a:lnTo>
                <a:lnTo>
                  <a:pt x="0" y="0"/>
                </a:lnTo>
                <a:close/>
              </a:path>
              <a:path w="7155180" h="628014">
                <a:moveTo>
                  <a:pt x="0" y="327659"/>
                </a:moveTo>
                <a:lnTo>
                  <a:pt x="4305300" y="327659"/>
                </a:lnTo>
                <a:lnTo>
                  <a:pt x="4305300" y="627888"/>
                </a:lnTo>
                <a:lnTo>
                  <a:pt x="0" y="627888"/>
                </a:lnTo>
                <a:lnTo>
                  <a:pt x="0" y="327659"/>
                </a:lnTo>
                <a:close/>
              </a:path>
            </a:pathLst>
          </a:custGeom>
          <a:ln w="9525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69354" y="4805172"/>
            <a:ext cx="7145655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165735">
              <a:lnSpc>
                <a:spcPct val="1557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Records</a:t>
            </a:r>
            <a:r>
              <a:rPr dirty="0" sz="14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being</a:t>
            </a:r>
            <a:r>
              <a:rPr dirty="0" sz="14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repeated </a:t>
            </a:r>
            <a:r>
              <a:rPr dirty="0" sz="1400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14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4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dataset</a:t>
            </a:r>
            <a:r>
              <a:rPr dirty="0" sz="14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because</a:t>
            </a:r>
            <a:r>
              <a:rPr dirty="0" sz="14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we 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are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using</a:t>
            </a:r>
            <a:r>
              <a:rPr dirty="0" sz="1400" spc="-40" b="1">
                <a:solidFill>
                  <a:srgbClr val="00AF50"/>
                </a:solidFill>
                <a:latin typeface="Calibri"/>
                <a:cs typeface="Calibri"/>
              </a:rPr>
              <a:t> random</a:t>
            </a:r>
            <a:r>
              <a:rPr dirty="0" sz="1400" spc="-7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sampling</a:t>
            </a:r>
            <a:r>
              <a:rPr dirty="0" sz="14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alibri"/>
                <a:cs typeface="Calibri"/>
              </a:rPr>
              <a:t>replacement. </a:t>
            </a:r>
            <a:r>
              <a:rPr dirty="0" sz="1400" b="1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dirty="0" sz="14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each</a:t>
            </a:r>
            <a:r>
              <a:rPr dirty="0" sz="1400" spc="-6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dataset, 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there</a:t>
            </a:r>
            <a:r>
              <a:rPr dirty="0" sz="1400" spc="-8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should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dirty="0" sz="14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00AF50"/>
                </a:solidFill>
                <a:latin typeface="Calibri"/>
                <a:cs typeface="Calibri"/>
              </a:rPr>
              <a:t>equal</a:t>
            </a:r>
            <a:r>
              <a:rPr dirty="0" sz="14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dirty="0" sz="14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dirty="0" sz="14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alibri"/>
                <a:cs typeface="Calibri"/>
              </a:rPr>
              <a:t>records.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31235" y="3773422"/>
            <a:ext cx="2368550" cy="196850"/>
          </a:xfrm>
          <a:custGeom>
            <a:avLst/>
            <a:gdLst/>
            <a:ahLst/>
            <a:cxnLst/>
            <a:rect l="l" t="t" r="r" b="b"/>
            <a:pathLst>
              <a:path w="2368550" h="196850">
                <a:moveTo>
                  <a:pt x="2368296" y="0"/>
                </a:moveTo>
                <a:lnTo>
                  <a:pt x="2367004" y="38236"/>
                </a:lnTo>
                <a:lnTo>
                  <a:pt x="2363485" y="69484"/>
                </a:lnTo>
                <a:lnTo>
                  <a:pt x="2358276" y="90564"/>
                </a:lnTo>
                <a:lnTo>
                  <a:pt x="2351913" y="98298"/>
                </a:lnTo>
                <a:lnTo>
                  <a:pt x="1200530" y="98298"/>
                </a:lnTo>
                <a:lnTo>
                  <a:pt x="1194167" y="106031"/>
                </a:lnTo>
                <a:lnTo>
                  <a:pt x="1188958" y="127111"/>
                </a:lnTo>
                <a:lnTo>
                  <a:pt x="1185439" y="158359"/>
                </a:lnTo>
                <a:lnTo>
                  <a:pt x="1184148" y="196595"/>
                </a:lnTo>
                <a:lnTo>
                  <a:pt x="1182856" y="158359"/>
                </a:lnTo>
                <a:lnTo>
                  <a:pt x="1179337" y="127111"/>
                </a:lnTo>
                <a:lnTo>
                  <a:pt x="1174128" y="106031"/>
                </a:lnTo>
                <a:lnTo>
                  <a:pt x="1167764" y="98298"/>
                </a:lnTo>
                <a:lnTo>
                  <a:pt x="16382" y="98298"/>
                </a:lnTo>
                <a:lnTo>
                  <a:pt x="10019" y="90564"/>
                </a:lnTo>
                <a:lnTo>
                  <a:pt x="4810" y="69484"/>
                </a:lnTo>
                <a:lnTo>
                  <a:pt x="1291" y="38236"/>
                </a:lnTo>
                <a:lnTo>
                  <a:pt x="0" y="0"/>
                </a:lnTo>
              </a:path>
            </a:pathLst>
          </a:custGeom>
          <a:ln w="12699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07792" y="3912106"/>
            <a:ext cx="2613660" cy="27622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495934">
              <a:lnSpc>
                <a:spcPct val="100000"/>
              </a:lnSpc>
              <a:spcBef>
                <a:spcPts val="170"/>
              </a:spcBef>
            </a:pPr>
            <a:r>
              <a:rPr dirty="0" sz="1400" spc="-45" b="1">
                <a:latin typeface="Calibri"/>
                <a:cs typeface="Calibri"/>
              </a:rPr>
              <a:t>Bootstrapped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Datasets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36710" y="6525768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36710" y="6525768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1028700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1455" y="1389888"/>
            <a:ext cx="4672965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80"/>
              </a:spcBef>
            </a:pPr>
            <a:r>
              <a:rPr dirty="0" sz="1400" spc="-40" b="1">
                <a:latin typeface="Calibri"/>
                <a:cs typeface="Calibri"/>
              </a:rPr>
              <a:t>Step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2: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Select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subset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features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randomly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for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every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dataset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18015" y="1813814"/>
          <a:ext cx="585470" cy="2302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"/>
                <a:gridCol w="370840"/>
              </a:tblGrid>
              <a:tr h="281305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7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58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316865">
                <a:tc gridSpan="2"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 spc="-20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0">
                          <a:latin typeface="Cambria Math"/>
                          <a:cs typeface="Cambria Math"/>
                        </a:rPr>
                        <a:t>𝟎</a:t>
                      </a:r>
                      <a:r>
                        <a:rPr dirty="0" sz="1400" spc="-2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dirty="0" sz="1400" spc="-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400" spc="-35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52"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700270" y="1813814"/>
          <a:ext cx="560070" cy="230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100330"/>
              </a:tblGrid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3168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15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dirty="0" sz="1400" spc="-1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dirty="0" sz="1400" spc="-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400" spc="-25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358259" y="1813814"/>
          <a:ext cx="54546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85725"/>
              </a:tblGrid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</a:tr>
              <a:tr h="3086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20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dirty="0" sz="1400" spc="-2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dirty="0" sz="1400" spc="-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400" spc="-35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52"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E6EC5"/>
                      </a:solidFill>
                      <a:prstDash val="solid"/>
                    </a:lnL>
                    <a:lnR w="9525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E6E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4977384" y="3831334"/>
            <a:ext cx="506095" cy="29908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85"/>
              </a:spcBef>
            </a:pPr>
            <a:r>
              <a:rPr dirty="0" sz="1400" spc="-10">
                <a:latin typeface="Cambria Math"/>
                <a:cs typeface="Cambria Math"/>
              </a:rPr>
              <a:t>𝒙</a:t>
            </a:r>
            <a:r>
              <a:rPr dirty="0" baseline="-11111" sz="1500" spc="-15">
                <a:latin typeface="Cambria Math"/>
                <a:cs typeface="Cambria Math"/>
              </a:rPr>
              <a:t>𝟏</a:t>
            </a:r>
            <a:r>
              <a:rPr dirty="0" sz="1400" spc="-10">
                <a:latin typeface="Cambria Math"/>
                <a:cs typeface="Cambria Math"/>
              </a:rPr>
              <a:t>,</a:t>
            </a:r>
            <a:r>
              <a:rPr dirty="0" sz="1400" spc="-90">
                <a:latin typeface="Cambria Math"/>
                <a:cs typeface="Cambria Math"/>
              </a:rPr>
              <a:t> </a:t>
            </a:r>
            <a:r>
              <a:rPr dirty="0" sz="1400" spc="-25">
                <a:latin typeface="Cambria Math"/>
                <a:cs typeface="Cambria Math"/>
              </a:rPr>
              <a:t>𝒙</a:t>
            </a:r>
            <a:r>
              <a:rPr dirty="0" baseline="-11111" sz="1500" spc="-37">
                <a:latin typeface="Cambria Math"/>
                <a:cs typeface="Cambria Math"/>
              </a:rPr>
              <a:t>𝟑</a:t>
            </a:r>
            <a:endParaRPr baseline="-11111" sz="1500">
              <a:latin typeface="Cambria Math"/>
              <a:cs typeface="Cambria Math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3609" y="1813814"/>
          <a:ext cx="268478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370840"/>
                <a:gridCol w="370839"/>
                <a:gridCol w="370840"/>
                <a:gridCol w="370840"/>
                <a:gridCol w="370839"/>
                <a:gridCol w="370839"/>
              </a:tblGrid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5016246" y="1813814"/>
          <a:ext cx="45974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</a:tblGrid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36710" y="6525768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1028700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1455" y="1389888"/>
            <a:ext cx="4672965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80"/>
              </a:spcBef>
            </a:pPr>
            <a:r>
              <a:rPr dirty="0" sz="1400" spc="-40" b="1">
                <a:latin typeface="Calibri"/>
                <a:cs typeface="Calibri"/>
              </a:rPr>
              <a:t>Step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2: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Select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subset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features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randomly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for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every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dataset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3609" y="1813814"/>
          <a:ext cx="268478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370840"/>
                <a:gridCol w="370839"/>
                <a:gridCol w="370840"/>
                <a:gridCol w="370840"/>
                <a:gridCol w="370839"/>
                <a:gridCol w="370839"/>
              </a:tblGrid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836797" y="1812925"/>
          <a:ext cx="1527175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1955"/>
                <a:gridCol w="401954"/>
                <a:gridCol w="297180"/>
              </a:tblGrid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96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27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432679" y="1812925"/>
          <a:ext cx="151511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2590"/>
                <a:gridCol w="402590"/>
                <a:gridCol w="283845"/>
              </a:tblGrid>
              <a:tr h="281305"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028690" y="1812925"/>
          <a:ext cx="151257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1955"/>
                <a:gridCol w="401954"/>
                <a:gridCol w="282575"/>
              </a:tblGrid>
              <a:tr h="281305"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60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583678" y="1812925"/>
          <a:ext cx="1527175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1955"/>
                <a:gridCol w="401954"/>
                <a:gridCol w="297180"/>
              </a:tblGrid>
              <a:tr h="281305"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9623" y="1028700"/>
            <a:ext cx="34283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2311" y="1455418"/>
            <a:ext cx="3883660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70"/>
              </a:spcBef>
            </a:pPr>
            <a:r>
              <a:rPr dirty="0" sz="1400" spc="-40" b="1">
                <a:latin typeface="Calibri"/>
                <a:cs typeface="Calibri"/>
              </a:rPr>
              <a:t>Step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3: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20" b="1">
                <a:latin typeface="Calibri"/>
                <a:cs typeface="Calibri"/>
              </a:rPr>
              <a:t>Build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tree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for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each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45" b="1">
                <a:latin typeface="Calibri"/>
                <a:cs typeface="Calibri"/>
              </a:rPr>
              <a:t>bootstrapped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dataset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25271" y="1805303"/>
          <a:ext cx="1527175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1955"/>
                <a:gridCol w="401954"/>
                <a:gridCol w="297180"/>
              </a:tblGrid>
              <a:tr h="281940"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1022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651379" y="1825117"/>
          <a:ext cx="151257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1955"/>
                <a:gridCol w="401954"/>
                <a:gridCol w="282575"/>
              </a:tblGrid>
              <a:tr h="281940"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933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856859" y="1830322"/>
          <a:ext cx="151511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2590"/>
                <a:gridCol w="402590"/>
                <a:gridCol w="283845"/>
              </a:tblGrid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09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060817" y="1820291"/>
          <a:ext cx="1529080" cy="1970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402590"/>
                <a:gridCol w="402590"/>
                <a:gridCol w="297815"/>
              </a:tblGrid>
              <a:tr h="28130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3.9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123444" y="4879846"/>
            <a:ext cx="966469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-15240" y="5222746"/>
            <a:ext cx="1165225" cy="424180"/>
            <a:chOff x="-15240" y="5222746"/>
            <a:chExt cx="1165225" cy="424180"/>
          </a:xfrm>
        </p:grpSpPr>
        <p:sp>
          <p:nvSpPr>
            <p:cNvPr id="11" name="object 11" descr=""/>
            <p:cNvSpPr/>
            <p:nvPr/>
          </p:nvSpPr>
          <p:spPr>
            <a:xfrm>
              <a:off x="3809" y="5241796"/>
              <a:ext cx="603885" cy="386080"/>
            </a:xfrm>
            <a:custGeom>
              <a:avLst/>
              <a:gdLst/>
              <a:ahLst/>
              <a:cxnLst/>
              <a:rect l="l" t="t" r="r" b="b"/>
              <a:pathLst>
                <a:path w="603885" h="386079">
                  <a:moveTo>
                    <a:pt x="603567" y="0"/>
                  </a:moveTo>
                  <a:lnTo>
                    <a:pt x="0" y="385776"/>
                  </a:lnTo>
                </a:path>
              </a:pathLst>
            </a:custGeom>
            <a:ln w="38100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7314" y="5241796"/>
              <a:ext cx="523875" cy="355600"/>
            </a:xfrm>
            <a:custGeom>
              <a:avLst/>
              <a:gdLst/>
              <a:ahLst/>
              <a:cxnLst/>
              <a:rect l="l" t="t" r="r" b="b"/>
              <a:pathLst>
                <a:path w="523875" h="355600">
                  <a:moveTo>
                    <a:pt x="0" y="0"/>
                  </a:moveTo>
                  <a:lnTo>
                    <a:pt x="523455" y="355409"/>
                  </a:lnTo>
                </a:path>
              </a:pathLst>
            </a:custGeom>
            <a:ln w="38099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-11480" y="5228844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54480" y="4870702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78762" y="4137658"/>
            <a:ext cx="966469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59130" y="4499608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567" y="0"/>
                </a:moveTo>
                <a:lnTo>
                  <a:pt x="0" y="385826"/>
                </a:lnTo>
              </a:path>
              <a:path w="1127125" h="386079">
                <a:moveTo>
                  <a:pt x="603504" y="0"/>
                </a:moveTo>
                <a:lnTo>
                  <a:pt x="1126997" y="355345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43838" y="448513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5444" y="5617463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-7937" y="5636958"/>
            <a:ext cx="643890" cy="285750"/>
            <a:chOff x="-7937" y="5636958"/>
            <a:chExt cx="643890" cy="285750"/>
          </a:xfrm>
        </p:grpSpPr>
        <p:sp>
          <p:nvSpPr>
            <p:cNvPr id="20" name="object 20" descr=""/>
            <p:cNvSpPr/>
            <p:nvPr/>
          </p:nvSpPr>
          <p:spPr>
            <a:xfrm>
              <a:off x="0" y="5644895"/>
              <a:ext cx="628015" cy="269875"/>
            </a:xfrm>
            <a:custGeom>
              <a:avLst/>
              <a:gdLst/>
              <a:ahLst/>
              <a:cxnLst/>
              <a:rect l="l" t="t" r="r" b="b"/>
              <a:pathLst>
                <a:path w="628015" h="269875">
                  <a:moveTo>
                    <a:pt x="627888" y="0"/>
                  </a:moveTo>
                  <a:lnTo>
                    <a:pt x="0" y="0"/>
                  </a:lnTo>
                  <a:lnTo>
                    <a:pt x="0" y="269746"/>
                  </a:lnTo>
                  <a:lnTo>
                    <a:pt x="627888" y="269746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5644895"/>
              <a:ext cx="628015" cy="269875"/>
            </a:xfrm>
            <a:custGeom>
              <a:avLst/>
              <a:gdLst/>
              <a:ahLst/>
              <a:cxnLst/>
              <a:rect l="l" t="t" r="r" b="b"/>
              <a:pathLst>
                <a:path w="628015" h="269875">
                  <a:moveTo>
                    <a:pt x="0" y="269747"/>
                  </a:moveTo>
                  <a:lnTo>
                    <a:pt x="627888" y="269747"/>
                  </a:lnTo>
                  <a:lnTo>
                    <a:pt x="627888" y="0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5893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0" y="5637276"/>
            <a:ext cx="6203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21506" y="4137658"/>
            <a:ext cx="965200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𝟔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800350" y="4499608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0" y="0"/>
                </a:moveTo>
                <a:lnTo>
                  <a:pt x="0" y="385826"/>
                </a:lnTo>
              </a:path>
              <a:path w="1127125" h="386079">
                <a:moveTo>
                  <a:pt x="603503" y="0"/>
                </a:moveTo>
                <a:lnTo>
                  <a:pt x="1126998" y="355345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786251" y="448513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62782" y="4870702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57014" y="4863084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38928" y="4137658"/>
            <a:ext cx="966469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019294" y="4499608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0" y="0"/>
                </a:moveTo>
                <a:lnTo>
                  <a:pt x="0" y="385826"/>
                </a:lnTo>
              </a:path>
              <a:path w="1127125" h="386079">
                <a:moveTo>
                  <a:pt x="603503" y="0"/>
                </a:moveTo>
                <a:lnTo>
                  <a:pt x="1126997" y="355345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004308" y="448513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681728" y="4870702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27190" y="4837176"/>
            <a:ext cx="966469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607558" y="5199126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0" y="0"/>
                </a:moveTo>
                <a:lnTo>
                  <a:pt x="0" y="385827"/>
                </a:lnTo>
              </a:path>
              <a:path w="1127125" h="386079">
                <a:moveTo>
                  <a:pt x="603503" y="0"/>
                </a:moveTo>
                <a:lnTo>
                  <a:pt x="1126997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592826" y="518617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269990" y="55702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362700" y="556260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249668" y="4137658"/>
            <a:ext cx="966469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9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7130033" y="4499608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1" y="0"/>
                </a:moveTo>
                <a:lnTo>
                  <a:pt x="0" y="385826"/>
                </a:lnTo>
              </a:path>
              <a:path w="1127125" h="386079">
                <a:moveTo>
                  <a:pt x="603504" y="0"/>
                </a:moveTo>
                <a:lnTo>
                  <a:pt x="1126998" y="355345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7116318" y="448513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792468" y="4870702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839456" y="4837176"/>
            <a:ext cx="965200" cy="36131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𝟔.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7718297" y="5199126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0" y="0"/>
                </a:moveTo>
                <a:lnTo>
                  <a:pt x="0" y="385827"/>
                </a:lnTo>
              </a:path>
              <a:path w="1127125" h="386079">
                <a:moveTo>
                  <a:pt x="603503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7704834" y="5186172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236710" y="6525768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380730" y="55702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474964" y="556260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588008" y="6030466"/>
            <a:ext cx="6090285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70"/>
              </a:spcBef>
            </a:pPr>
            <a:r>
              <a:rPr dirty="0" sz="1400" spc="-40" b="1">
                <a:solidFill>
                  <a:srgbClr val="6F2F9F"/>
                </a:solidFill>
                <a:latin typeface="Calibri"/>
                <a:cs typeface="Calibri"/>
              </a:rPr>
              <a:t>Note:</a:t>
            </a:r>
            <a:r>
              <a:rPr dirty="0" sz="1400" spc="-6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z="1400" spc="-5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6F2F9F"/>
                </a:solidFill>
                <a:latin typeface="Calibri"/>
                <a:cs typeface="Calibri"/>
              </a:rPr>
              <a:t>feature</a:t>
            </a:r>
            <a:r>
              <a:rPr dirty="0" sz="1400" spc="-10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6F2F9F"/>
                </a:solidFill>
                <a:latin typeface="Calibri"/>
                <a:cs typeface="Calibri"/>
              </a:rPr>
              <a:t>can</a:t>
            </a:r>
            <a:r>
              <a:rPr dirty="0" sz="1400" spc="-5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45" b="1">
                <a:solidFill>
                  <a:srgbClr val="6F2F9F"/>
                </a:solidFill>
                <a:latin typeface="Calibri"/>
                <a:cs typeface="Calibri"/>
              </a:rPr>
              <a:t>repeat</a:t>
            </a:r>
            <a:r>
              <a:rPr dirty="0" sz="1400" spc="-8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dirty="0" sz="1400" spc="-3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dirty="0" sz="1400" spc="-4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6F2F9F"/>
                </a:solidFill>
                <a:latin typeface="Calibri"/>
                <a:cs typeface="Calibri"/>
              </a:rPr>
              <a:t>tree</a:t>
            </a:r>
            <a:r>
              <a:rPr dirty="0" sz="1400" spc="-8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2F9F"/>
                </a:solidFill>
                <a:latin typeface="Calibri"/>
                <a:cs typeface="Calibri"/>
              </a:rPr>
              <a:t>if</a:t>
            </a:r>
            <a:r>
              <a:rPr dirty="0" sz="1400" spc="-3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F2F9F"/>
                </a:solidFill>
                <a:latin typeface="Calibri"/>
                <a:cs typeface="Calibri"/>
              </a:rPr>
              <a:t>it</a:t>
            </a:r>
            <a:r>
              <a:rPr dirty="0" sz="1400" spc="-4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6F2F9F"/>
                </a:solidFill>
                <a:latin typeface="Calibri"/>
                <a:cs typeface="Calibri"/>
              </a:rPr>
              <a:t>still</a:t>
            </a:r>
            <a:r>
              <a:rPr dirty="0" sz="1400" spc="-2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6F2F9F"/>
                </a:solidFill>
                <a:latin typeface="Calibri"/>
                <a:cs typeface="Calibri"/>
              </a:rPr>
              <a:t>has</a:t>
            </a:r>
            <a:r>
              <a:rPr dirty="0" sz="1400" spc="-5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6F2F9F"/>
                </a:solidFill>
                <a:latin typeface="Calibri"/>
                <a:cs typeface="Calibri"/>
              </a:rPr>
              <a:t>distinct</a:t>
            </a:r>
            <a:r>
              <a:rPr dirty="0" sz="1400" spc="-6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6F2F9F"/>
                </a:solidFill>
                <a:latin typeface="Calibri"/>
                <a:cs typeface="Calibri"/>
              </a:rPr>
              <a:t>values</a:t>
            </a:r>
            <a:r>
              <a:rPr dirty="0" sz="1400" spc="-6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6F2F9F"/>
                </a:solidFill>
                <a:latin typeface="Calibri"/>
                <a:cs typeface="Calibri"/>
              </a:rPr>
              <a:t>left</a:t>
            </a:r>
            <a:r>
              <a:rPr dirty="0" sz="1400" spc="-4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0" b="1">
                <a:solidFill>
                  <a:srgbClr val="6F2F9F"/>
                </a:solidFill>
                <a:latin typeface="Calibri"/>
                <a:cs typeface="Calibri"/>
              </a:rPr>
              <a:t>(for</a:t>
            </a:r>
            <a:r>
              <a:rPr dirty="0" sz="1400" spc="-50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6F2F9F"/>
                </a:solidFill>
                <a:latin typeface="Calibri"/>
                <a:cs typeface="Calibri"/>
              </a:rPr>
              <a:t>that</a:t>
            </a:r>
            <a:r>
              <a:rPr dirty="0" sz="1400" spc="-75" b="1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F2F9F"/>
                </a:solidFill>
                <a:latin typeface="Calibri"/>
                <a:cs typeface="Calibri"/>
              </a:rPr>
              <a:t>path).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4701" y="967739"/>
            <a:ext cx="33077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7260" y="1394460"/>
            <a:ext cx="3883660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70"/>
              </a:spcBef>
            </a:pPr>
            <a:r>
              <a:rPr dirty="0" sz="1400" spc="-40" b="1">
                <a:latin typeface="Calibri"/>
                <a:cs typeface="Calibri"/>
              </a:rPr>
              <a:t>Step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4: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Use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all </a:t>
            </a:r>
            <a:r>
              <a:rPr dirty="0" sz="1400" spc="-40" b="1">
                <a:latin typeface="Calibri"/>
                <a:cs typeface="Calibri"/>
              </a:rPr>
              <a:t>trees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for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predictions…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6106" y="4814060"/>
          <a:ext cx="2313940" cy="563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/>
                <a:gridCol w="370840"/>
                <a:gridCol w="370839"/>
                <a:gridCol w="370840"/>
                <a:gridCol w="370840"/>
                <a:gridCol w="370839"/>
              </a:tblGrid>
              <a:tr h="281305"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𝟎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238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dirty="0" baseline="-11111" sz="1500" spc="-37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endParaRPr baseline="-11111" sz="15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04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 spc="-5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2.8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5.5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13942" y="3814570"/>
            <a:ext cx="887094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latin typeface="Cambria Math"/>
                <a:cs typeface="Cambria Math"/>
              </a:rPr>
              <a:t>𝒚</a:t>
            </a:r>
            <a:r>
              <a:rPr dirty="0" sz="1400" spc="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=</a:t>
            </a:r>
            <a:r>
              <a:rPr dirty="0" sz="1400" spc="-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10254" y="3811522"/>
            <a:ext cx="887094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latin typeface="Cambria Math"/>
                <a:cs typeface="Cambria Math"/>
              </a:rPr>
              <a:t>𝒚</a:t>
            </a:r>
            <a:r>
              <a:rPr dirty="0" sz="1400" spc="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=</a:t>
            </a:r>
            <a:r>
              <a:rPr dirty="0" sz="1400" spc="-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25666" y="3811522"/>
            <a:ext cx="887094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latin typeface="Cambria Math"/>
                <a:cs typeface="Cambria Math"/>
              </a:rPr>
              <a:t>𝒚</a:t>
            </a:r>
            <a:r>
              <a:rPr dirty="0" sz="1400" spc="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=</a:t>
            </a:r>
            <a:r>
              <a:rPr dirty="0" sz="1400" spc="-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82710" y="3811522"/>
            <a:ext cx="887094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latin typeface="Cambria Math"/>
                <a:cs typeface="Cambria Math"/>
              </a:rPr>
              <a:t>𝒚</a:t>
            </a:r>
            <a:r>
              <a:rPr dirty="0" sz="1400" spc="5">
                <a:latin typeface="Cambria Math"/>
                <a:cs typeface="Cambria Math"/>
              </a:rPr>
              <a:t> </a:t>
            </a:r>
            <a:r>
              <a:rPr dirty="0" sz="1400">
                <a:latin typeface="Cambria Math"/>
                <a:cs typeface="Cambria Math"/>
              </a:rPr>
              <a:t>=</a:t>
            </a:r>
            <a:r>
              <a:rPr dirty="0" sz="1400" spc="-15">
                <a:latin typeface="Cambria Math"/>
                <a:cs typeface="Cambria Math"/>
              </a:rPr>
              <a:t> </a:t>
            </a:r>
            <a:r>
              <a:rPr dirty="0" sz="1400" spc="-50"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13176" y="4715254"/>
            <a:ext cx="5067300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185"/>
              </a:spcBef>
            </a:pPr>
            <a:r>
              <a:rPr dirty="0" sz="1400" spc="-40" b="1">
                <a:latin typeface="Calibri"/>
                <a:cs typeface="Calibri"/>
              </a:rPr>
              <a:t>Step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5: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Consider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35" b="1">
                <a:latin typeface="Calibri"/>
                <a:cs typeface="Calibri"/>
              </a:rPr>
              <a:t>majority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40" b="1">
                <a:latin typeface="Calibri"/>
                <a:cs typeface="Calibri"/>
              </a:rPr>
              <a:t>vote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to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25" b="1">
                <a:latin typeface="Calibri"/>
                <a:cs typeface="Calibri"/>
              </a:rPr>
              <a:t>label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the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45" b="1">
                <a:latin typeface="Calibri"/>
                <a:cs typeface="Calibri"/>
              </a:rPr>
              <a:t>test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45" b="1">
                <a:latin typeface="Calibri"/>
                <a:cs typeface="Calibri"/>
              </a:rPr>
              <a:t>record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(Aggregating)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13176" y="5108446"/>
            <a:ext cx="5067300" cy="300355"/>
          </a:xfrm>
          <a:prstGeom prst="rect">
            <a:avLst/>
          </a:prstGeom>
          <a:ln w="9525">
            <a:solidFill>
              <a:srgbClr val="0E6EC5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85"/>
              </a:spcBef>
            </a:pPr>
            <a:r>
              <a:rPr dirty="0" sz="1400" spc="-35" b="1" i="1">
                <a:solidFill>
                  <a:srgbClr val="FF00FF"/>
                </a:solidFill>
                <a:latin typeface="Calibri"/>
                <a:cs typeface="Calibri"/>
              </a:rPr>
              <a:t>Bootstrapping</a:t>
            </a:r>
            <a:r>
              <a:rPr dirty="0" sz="1400" spc="-60" b="1" i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FF00FF"/>
                </a:solidFill>
                <a:latin typeface="Calibri"/>
                <a:cs typeface="Calibri"/>
              </a:rPr>
              <a:t>+</a:t>
            </a:r>
            <a:r>
              <a:rPr dirty="0" sz="1400" spc="5" b="1" i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1400" spc="-35" b="1" i="1">
                <a:solidFill>
                  <a:srgbClr val="FF00FF"/>
                </a:solidFill>
                <a:latin typeface="Calibri"/>
                <a:cs typeface="Calibri"/>
              </a:rPr>
              <a:t>Aggregating</a:t>
            </a:r>
            <a:r>
              <a:rPr dirty="0" sz="1400" spc="-65" b="1" i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FF00FF"/>
                </a:solidFill>
                <a:latin typeface="Calibri"/>
                <a:cs typeface="Calibri"/>
              </a:rPr>
              <a:t>is</a:t>
            </a:r>
            <a:r>
              <a:rPr dirty="0" sz="1400" spc="10" b="1" i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1400" spc="-30" b="1" i="1">
                <a:solidFill>
                  <a:srgbClr val="FF00FF"/>
                </a:solidFill>
                <a:latin typeface="Calibri"/>
                <a:cs typeface="Calibri"/>
              </a:rPr>
              <a:t>called</a:t>
            </a:r>
            <a:r>
              <a:rPr dirty="0" sz="1400" spc="-55" b="1" i="1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dirty="0" sz="1400" spc="-10" b="1" i="1">
                <a:solidFill>
                  <a:srgbClr val="FF00FF"/>
                </a:solidFill>
                <a:latin typeface="Calibri"/>
                <a:cs typeface="Calibri"/>
              </a:rPr>
              <a:t>“Bagging”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7828" y="2607564"/>
            <a:ext cx="966469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38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8194" y="2967988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567" y="0"/>
                </a:moveTo>
                <a:lnTo>
                  <a:pt x="0" y="385826"/>
                </a:lnTo>
              </a:path>
              <a:path w="1127125" h="386079">
                <a:moveTo>
                  <a:pt x="603504" y="0"/>
                </a:moveTo>
                <a:lnTo>
                  <a:pt x="1126959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3206" y="2955035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78862" y="25984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3148" y="1865376"/>
            <a:ext cx="966469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𝟗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83512" y="2225800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80">
                <a:moveTo>
                  <a:pt x="603630" y="0"/>
                </a:moveTo>
                <a:lnTo>
                  <a:pt x="0" y="385825"/>
                </a:lnTo>
              </a:path>
              <a:path w="1127125" h="386080">
                <a:moveTo>
                  <a:pt x="603504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68222" y="2214371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9827" y="3343654"/>
            <a:ext cx="645160" cy="26987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20" y="3372610"/>
            <a:ext cx="645160" cy="26987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45892" y="1865376"/>
            <a:ext cx="965200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𝟔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826256" y="2225800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80">
                <a:moveTo>
                  <a:pt x="603631" y="0"/>
                </a:moveTo>
                <a:lnTo>
                  <a:pt x="0" y="385825"/>
                </a:lnTo>
              </a:path>
              <a:path w="1127125" h="386080">
                <a:moveTo>
                  <a:pt x="603504" y="0"/>
                </a:moveTo>
                <a:lnTo>
                  <a:pt x="1126997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811016" y="2214371"/>
            <a:ext cx="11747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88692" y="25984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81400" y="2589276"/>
            <a:ext cx="645160" cy="26987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63310" y="1865376"/>
            <a:ext cx="966469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043678" y="2225800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80">
                <a:moveTo>
                  <a:pt x="603631" y="0"/>
                </a:moveTo>
                <a:lnTo>
                  <a:pt x="0" y="385825"/>
                </a:lnTo>
              </a:path>
              <a:path w="1127125" h="386080">
                <a:moveTo>
                  <a:pt x="603504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028946" y="2214371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706110" y="25984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51576" y="2564892"/>
            <a:ext cx="966469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38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631940" y="2925316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1" y="0"/>
                </a:moveTo>
                <a:lnTo>
                  <a:pt x="0" y="385827"/>
                </a:lnTo>
              </a:path>
              <a:path w="1127125" h="386079">
                <a:moveTo>
                  <a:pt x="603504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5617208" y="2912364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294376" y="3297934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87084" y="3288790"/>
            <a:ext cx="645160" cy="26987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275576" y="1865376"/>
            <a:ext cx="965200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𝟒.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7154418" y="2225800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80">
                <a:moveTo>
                  <a:pt x="603630" y="0"/>
                </a:moveTo>
                <a:lnTo>
                  <a:pt x="0" y="385825"/>
                </a:lnTo>
              </a:path>
              <a:path w="1127125" h="386080">
                <a:moveTo>
                  <a:pt x="603503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7140702" y="2214371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816852" y="2598420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863840" y="2564892"/>
            <a:ext cx="965200" cy="360045"/>
          </a:xfrm>
          <a:prstGeom prst="rect">
            <a:avLst/>
          </a:prstGeom>
          <a:solidFill>
            <a:srgbClr val="0E6EC5"/>
          </a:solidFill>
          <a:ln w="15875">
            <a:solidFill>
              <a:srgbClr val="085091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385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dirty="0" baseline="-11111" sz="150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dirty="0" baseline="-11111" sz="1500" spc="382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≤</a:t>
            </a:r>
            <a:r>
              <a:rPr dirty="0" sz="1400" spc="7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mbria Math"/>
                <a:cs typeface="Cambria Math"/>
              </a:rPr>
              <a:t>𝟔.</a:t>
            </a:r>
            <a:r>
              <a:rPr dirty="0" sz="14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7742680" y="2925316"/>
            <a:ext cx="1127125" cy="386080"/>
          </a:xfrm>
          <a:custGeom>
            <a:avLst/>
            <a:gdLst/>
            <a:ahLst/>
            <a:cxnLst/>
            <a:rect l="l" t="t" r="r" b="b"/>
            <a:pathLst>
              <a:path w="1127125" h="386079">
                <a:moveTo>
                  <a:pt x="603631" y="0"/>
                </a:moveTo>
                <a:lnTo>
                  <a:pt x="0" y="385827"/>
                </a:lnTo>
              </a:path>
              <a:path w="1127125" h="386079">
                <a:moveTo>
                  <a:pt x="603503" y="0"/>
                </a:moveTo>
                <a:lnTo>
                  <a:pt x="1126998" y="355346"/>
                </a:lnTo>
              </a:path>
            </a:pathLst>
          </a:custGeom>
          <a:ln w="38100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7729218" y="2912364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9325" algn="l"/>
              </a:tabLst>
            </a:pPr>
            <a:r>
              <a:rPr dirty="0" sz="1400" spc="-25" b="1">
                <a:latin typeface="Calibri"/>
                <a:cs typeface="Calibri"/>
              </a:rPr>
              <a:t>Yes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25" b="1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405116" y="3297934"/>
            <a:ext cx="645160" cy="26860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499347" y="3288790"/>
            <a:ext cx="645160" cy="269875"/>
          </a:xfrm>
          <a:prstGeom prst="rect">
            <a:avLst/>
          </a:prstGeom>
          <a:solidFill>
            <a:srgbClr val="7BC961"/>
          </a:solidFill>
          <a:ln w="15875">
            <a:solidFill>
              <a:srgbClr val="589346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𝒚</a:t>
            </a:r>
            <a:r>
              <a:rPr dirty="0" sz="1400" spc="4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dirty="0" sz="1400" spc="5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75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/>
              <a:t>vs</a:t>
            </a:r>
            <a:r>
              <a:rPr dirty="0" spc="-70"/>
              <a:t> </a:t>
            </a:r>
            <a:r>
              <a:rPr dirty="0"/>
              <a:t>Random</a:t>
            </a:r>
            <a:r>
              <a:rPr dirty="0" spc="-75"/>
              <a:t> </a:t>
            </a:r>
            <a:r>
              <a:rPr dirty="0" spc="-10"/>
              <a:t>Forest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259" y="1450340"/>
            <a:ext cx="898652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build,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easy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interpret</a:t>
            </a: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9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aewsome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2400" spc="-10">
                <a:latin typeface="Calibri"/>
                <a:cs typeface="Calibri"/>
              </a:rPr>
              <a:t>Inaccuracy</a:t>
            </a:r>
            <a:endParaRPr sz="2400">
              <a:latin typeface="Calibri"/>
              <a:cs typeface="Calibri"/>
            </a:endParaRPr>
          </a:p>
          <a:p>
            <a:pPr marL="297815" marR="5080" indent="-285750">
              <a:lnSpc>
                <a:spcPct val="100800"/>
              </a:lnSpc>
              <a:spcBef>
                <a:spcPts val="278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DT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create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flexible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classifying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samples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97815" marR="193040" indent="-285750">
              <a:lnSpc>
                <a:spcPts val="281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Forests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combine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simplicity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DTs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flexibility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vast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improvement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accuracy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8130" y="6525768"/>
            <a:ext cx="161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1000477"/>
            <a:ext cx="7666355" cy="39839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2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FF00FF"/>
                </a:solidFill>
                <a:latin typeface="Calibri"/>
                <a:cs typeface="Calibri"/>
              </a:rPr>
              <a:t>forest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algn="just" lvl="1" marL="396240" indent="-182880">
              <a:lnSpc>
                <a:spcPct val="100000"/>
              </a:lnSpc>
              <a:spcBef>
                <a:spcPts val="200"/>
              </a:spcBef>
              <a:buClr>
                <a:srgbClr val="0E6EC5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trees,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classifier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635"/>
              </a:spcBef>
              <a:buClr>
                <a:srgbClr val="0E6EC5"/>
              </a:buClr>
              <a:buFont typeface="Wingdings"/>
              <a:buChar char=""/>
            </a:pPr>
            <a:endParaRPr sz="1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FF00FF"/>
                </a:solidFill>
                <a:latin typeface="Calibri"/>
                <a:cs typeface="Calibri"/>
              </a:rPr>
              <a:t>Random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algn="just" lvl="1" marL="396240" indent="-182880">
              <a:lnSpc>
                <a:spcPct val="100000"/>
              </a:lnSpc>
              <a:spcBef>
                <a:spcPts val="200"/>
              </a:spcBef>
              <a:buClr>
                <a:srgbClr val="0E6EC5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bootstrapping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(random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sampling)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30"/>
              </a:spcBef>
              <a:buClr>
                <a:srgbClr val="0E6EC5"/>
              </a:buClr>
              <a:buFont typeface="Wingdings"/>
              <a:buChar char=""/>
            </a:pPr>
            <a:endParaRPr sz="1800">
              <a:latin typeface="Calibri"/>
              <a:cs typeface="Calibri"/>
            </a:endParaRPr>
          </a:p>
          <a:p>
            <a:pPr algn="just" marL="240029" indent="-227329">
              <a:lnSpc>
                <a:spcPct val="100000"/>
              </a:lnSpc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Why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Bootstrapping</a:t>
            </a:r>
            <a:r>
              <a:rPr dirty="0" sz="2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feature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selection?</a:t>
            </a:r>
            <a:endParaRPr sz="2000">
              <a:latin typeface="Calibri"/>
              <a:cs typeface="Calibri"/>
            </a:endParaRPr>
          </a:p>
          <a:p>
            <a:pPr algn="just" lvl="1" marL="396240" indent="-182880">
              <a:lnSpc>
                <a:spcPct val="100000"/>
              </a:lnSpc>
              <a:spcBef>
                <a:spcPts val="200"/>
              </a:spcBef>
              <a:buClr>
                <a:srgbClr val="0E6EC5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13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tree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forest</a:t>
            </a:r>
            <a:endParaRPr sz="1800">
              <a:latin typeface="Calibri"/>
              <a:cs typeface="Calibri"/>
            </a:endParaRPr>
          </a:p>
          <a:p>
            <a:pPr algn="just" lvl="1" marL="396240" indent="-182880">
              <a:lnSpc>
                <a:spcPct val="100000"/>
              </a:lnSpc>
              <a:spcBef>
                <a:spcPts val="455"/>
              </a:spcBef>
              <a:buClr>
                <a:srgbClr val="0E6EC5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Helps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amongst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  <a:p>
            <a:pPr algn="just" lvl="1" marL="396875" marR="5080" indent="-182880">
              <a:lnSpc>
                <a:spcPts val="1900"/>
              </a:lnSpc>
              <a:spcBef>
                <a:spcPts val="620"/>
              </a:spcBef>
              <a:buClr>
                <a:srgbClr val="0E6EC5"/>
              </a:buClr>
              <a:buFont typeface="Wingdings"/>
              <a:buChar char=""/>
              <a:tabLst>
                <a:tab pos="396875" algn="l"/>
              </a:tabLst>
            </a:pPr>
            <a:r>
              <a:rPr dirty="0" sz="1800" spc="-16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dirty="0" sz="1800" spc="-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trees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train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features,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while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on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features.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end,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trees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trained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give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bad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predictions;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thus,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effect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smooth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taking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majority</a:t>
            </a:r>
            <a:r>
              <a:rPr dirty="0" sz="18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vote.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63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Random</a:t>
            </a:r>
            <a:r>
              <a:rPr dirty="0" spc="-155"/>
              <a:t> </a:t>
            </a:r>
            <a:r>
              <a:rPr dirty="0" spc="-90"/>
              <a:t>Forest</a:t>
            </a:r>
            <a:r>
              <a:rPr dirty="0" spc="-185"/>
              <a:t> </a:t>
            </a:r>
            <a:r>
              <a:rPr dirty="0" spc="-20"/>
              <a:t>Classifier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8130" y="6525768"/>
            <a:ext cx="161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1000477"/>
            <a:ext cx="7355840" cy="12407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2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features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z="20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tree?</a:t>
            </a:r>
            <a:endParaRPr sz="2000">
              <a:latin typeface="Calibri"/>
              <a:cs typeface="Calibri"/>
            </a:endParaRPr>
          </a:p>
          <a:p>
            <a:pPr lvl="1" marL="396240" indent="-182880">
              <a:lnSpc>
                <a:spcPct val="100000"/>
              </a:lnSpc>
              <a:spcBef>
                <a:spcPts val="200"/>
              </a:spcBef>
              <a:buClr>
                <a:srgbClr val="0E6EC5"/>
              </a:buClr>
              <a:buFont typeface="Wingdings"/>
              <a:buChar char=""/>
              <a:tabLst>
                <a:tab pos="396240" algn="l"/>
              </a:tabLst>
            </a:pP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lvl="1" marL="396875" marR="5080" indent="-183515">
              <a:lnSpc>
                <a:spcPts val="2090"/>
              </a:lnSpc>
              <a:spcBef>
                <a:spcPts val="465"/>
              </a:spcBef>
              <a:buClr>
                <a:srgbClr val="0E6EC5"/>
              </a:buClr>
              <a:buFont typeface="Wingdings"/>
              <a:buChar char=""/>
              <a:tabLst>
                <a:tab pos="396875" algn="l"/>
              </a:tabLst>
            </a:pP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suggests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square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features,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log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features</a:t>
            </a:r>
            <a:r>
              <a:rPr dirty="0" sz="1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dirty="0" sz="18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-30988"/>
            <a:ext cx="3275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Book</a:t>
            </a:r>
            <a:r>
              <a:rPr dirty="0" spc="-210"/>
              <a:t> </a:t>
            </a:r>
            <a:r>
              <a:rPr dirty="0" spc="-40"/>
              <a:t>Reading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8130" y="6525768"/>
            <a:ext cx="1619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623" y="873252"/>
            <a:ext cx="354457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Murphy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Chapter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Chapter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SzPct val="95000"/>
              <a:buFont typeface="Wingdings"/>
              <a:buChar char=""/>
              <a:tabLst>
                <a:tab pos="240029" algn="l"/>
              </a:tabLst>
            </a:pPr>
            <a:r>
              <a:rPr dirty="0" sz="2000" spc="-120">
                <a:solidFill>
                  <a:srgbClr val="404040"/>
                </a:solidFill>
                <a:latin typeface="Calibri"/>
                <a:cs typeface="Calibri"/>
              </a:rPr>
              <a:t>Tom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Mitchel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(TM)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Chapter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76" y="1399217"/>
            <a:ext cx="8921807" cy="3752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43" y="1383300"/>
            <a:ext cx="8806911" cy="40913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8"/>
                </a:lnTo>
                <a:lnTo>
                  <a:pt x="9140952" y="457198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5040" y="1295400"/>
            <a:ext cx="9069070" cy="3866515"/>
            <a:chOff x="75040" y="1295400"/>
            <a:chExt cx="9069070" cy="3866515"/>
          </a:xfrm>
        </p:grpSpPr>
        <p:sp>
          <p:nvSpPr>
            <p:cNvPr id="4" name="object 4" descr=""/>
            <p:cNvSpPr/>
            <p:nvPr/>
          </p:nvSpPr>
          <p:spPr>
            <a:xfrm>
              <a:off x="905254" y="4343400"/>
              <a:ext cx="7406640" cy="0"/>
            </a:xfrm>
            <a:custGeom>
              <a:avLst/>
              <a:gdLst/>
              <a:ahLst/>
              <a:cxnLst/>
              <a:rect l="l" t="t" r="r" b="b"/>
              <a:pathLst>
                <a:path w="7406640" h="0">
                  <a:moveTo>
                    <a:pt x="0" y="0"/>
                  </a:moveTo>
                  <a:lnTo>
                    <a:pt x="740664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40" y="1295400"/>
              <a:ext cx="9068959" cy="3866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19" y="1524000"/>
            <a:ext cx="8481159" cy="4219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37" y="1354639"/>
            <a:ext cx="8315325" cy="414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1788"/>
            <a:ext cx="7772400" cy="3876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2025-01-10T22:22:56Z</dcterms:created>
  <dcterms:modified xsi:type="dcterms:W3CDTF">2025-01-10T22:22:56Z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LastSaved">
    <vt:filetime>2025-01-10T00:00:00Z</vt:filetime>
  </property>
  <property fmtid="{D5CDD505-2E9C-101B-9397-08002B2CF9AE}" pid="4" name="Producer">
    <vt:lpwstr>macOS Version 11.1 (Build 20C69) Quartz PDFContext</vt:lpwstr>
  </property>
</Properties>
</file>