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5"/>
  </p:notesMasterIdLst>
  <p:sldIdLst>
    <p:sldId id="27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320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. Haroon Shakeel" initials="MHS" lastIdx="1" clrIdx="0">
    <p:extLst>
      <p:ext uri="{19B8F6BF-5375-455C-9EA6-DF929625EA0E}">
        <p15:presenceInfo xmlns:p15="http://schemas.microsoft.com/office/powerpoint/2012/main" userId="S::15030040@lums.edu.pk::5f591d03-044f-4960-98c3-1375a7aebd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9F173-A4B3-4820-B589-092C9A86FAC6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B9646-06AD-41A3-A043-DECF2E99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0" name="Shape 2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Distance metric: Number of matching attributes</a:t>
            </a:r>
          </a:p>
          <a:p>
            <a:pPr>
              <a:buSzPct val="1000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Example 1:</a:t>
            </a:r>
          </a:p>
          <a:p>
            <a:pPr marL="457200" lvl="1" indent="0">
              <a:buSzPct val="1000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Most similar example: number 2 (1 mismatch, 4 match)  -&gt; classify yes</a:t>
            </a:r>
          </a:p>
          <a:p>
            <a:pPr marL="457200" lvl="1" indent="0">
              <a:buSzPct val="1000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Second most similar example: number 1 (2 mismatch, 3 match)  -&gt; classify yes</a:t>
            </a:r>
          </a:p>
          <a:p>
            <a:pPr>
              <a:buSzPct val="1000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Example 2:</a:t>
            </a:r>
          </a:p>
          <a:p>
            <a:pPr marL="457200" lvl="1" indent="0">
              <a:buSzPct val="1000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Most similar example: number 3 (1 mismatch, 4 match) -&gt; classify no</a:t>
            </a:r>
          </a:p>
          <a:p>
            <a:pPr marL="457200" lvl="1" indent="0">
              <a:buSzPct val="1000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Second most similar example: number 1 (2 mismatch, 3 match) -&gt; classify yes/no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SzPct val="1000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indent="0">
              <a:buSzPct val="1000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</a:lstStyle>
          <a:p>
            <a:r>
              <a:t>Need similarity measure and attributes that “match” target function</a:t>
            </a:r>
          </a:p>
          <a:p>
            <a:pPr lvl="1"/>
            <a:r>
              <a:t>predicting a person’s height may depend on different attributes than predicting their IQ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SzPct val="1000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indent="0">
              <a:buSzPct val="1000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</a:lstStyle>
          <a:p>
            <a:r>
              <a:t>Need similarity measure and attributes that “match” target function</a:t>
            </a:r>
          </a:p>
          <a:p>
            <a:pPr lvl="1"/>
            <a:r>
              <a:t>predicting a person’s height may depend on different attributes than predicting their IQ</a:t>
            </a:r>
          </a:p>
        </p:txBody>
      </p:sp>
    </p:spTree>
    <p:extLst>
      <p:ext uri="{BB962C8B-B14F-4D97-AF65-F5344CB8AC3E}">
        <p14:creationId xmlns:p14="http://schemas.microsoft.com/office/powerpoint/2010/main" val="2919426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59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3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81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240609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938032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q"/>
              <a:defRPr sz="2400"/>
            </a:lvl1pPr>
            <a:lvl2pPr marL="384048" indent="-182880">
              <a:buFont typeface="Wingdings" panose="05000000000000000000" pitchFamily="2" charset="2"/>
              <a:buChar char="§"/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8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80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q"/>
              <a:defRPr/>
            </a:lvl1pPr>
            <a:lvl2pPr marL="384048" indent="-182880"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q"/>
              <a:defRPr/>
            </a:lvl1pPr>
            <a:lvl2pPr marL="384048" indent="-182880"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7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2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3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0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3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4429"/>
            <a:ext cx="100584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46218"/>
            <a:ext cx="10058400" cy="45228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16033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0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AC5DD-3D41-4695-AE64-EB87FC455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9EB3D-51E1-4882-A2BE-42E4DAA339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K" dirty="0"/>
              <a:t>Introduction and KNN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7BE35-0D79-432A-849B-2E6FD014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2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Advantages and Disadvantages of KNN"/>
          <p:cNvSpPr txBox="1">
            <a:spLocks noGrp="1"/>
          </p:cNvSpPr>
          <p:nvPr>
            <p:ph type="title"/>
          </p:nvPr>
        </p:nvSpPr>
        <p:spPr>
          <a:xfrm>
            <a:off x="1097280" y="100652"/>
            <a:ext cx="7772400" cy="114300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dirty="0"/>
              <a:t>dvantages of KNN</a:t>
            </a:r>
          </a:p>
        </p:txBody>
      </p:sp>
      <p:sp>
        <p:nvSpPr>
          <p:cNvPr id="236" name="Need distance/similarity measure and attributes that “match” target function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buFont typeface="Wingdings" pitchFamily="2" charset="2"/>
              <a:buChar char="q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GB" dirty="0"/>
              <a:t>Simple to implement algorithm </a:t>
            </a:r>
          </a:p>
          <a:p>
            <a:pPr marL="0" indent="0">
              <a:spcBef>
                <a:spcPts val="400"/>
              </a:spcBef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GB" dirty="0"/>
          </a:p>
          <a:p>
            <a:pPr>
              <a:spcBef>
                <a:spcPts val="400"/>
              </a:spcBef>
              <a:buFont typeface="Wingdings" pitchFamily="2" charset="2"/>
              <a:buChar char="q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GB" dirty="0"/>
              <a:t>Requires little tuning</a:t>
            </a:r>
          </a:p>
          <a:p>
            <a:pPr marL="0" indent="0">
              <a:spcBef>
                <a:spcPts val="400"/>
              </a:spcBef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GB" dirty="0"/>
          </a:p>
          <a:p>
            <a:pPr>
              <a:spcBef>
                <a:spcPts val="400"/>
              </a:spcBef>
              <a:buFont typeface="Wingdings" pitchFamily="2" charset="2"/>
              <a:buChar char="q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GB" dirty="0"/>
              <a:t>Often performs quite well! 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21825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build="p" bldLvl="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Example - Tissue Paper Good or Bad"/>
          <p:cNvSpPr txBox="1">
            <a:spLocks noGrp="1"/>
          </p:cNvSpPr>
          <p:nvPr>
            <p:ph type="title"/>
          </p:nvPr>
        </p:nvSpPr>
        <p:spPr>
          <a:xfrm>
            <a:off x="1175657" y="0"/>
            <a:ext cx="8229600" cy="1139826"/>
          </a:xfrm>
          <a:prstGeom prst="rect">
            <a:avLst/>
          </a:prstGeom>
        </p:spPr>
        <p:txBody>
          <a:bodyPr/>
          <a:lstStyle>
            <a:lvl1pPr defTabSz="905255">
              <a:defRPr sz="4300"/>
            </a:lvl1pPr>
          </a:lstStyle>
          <a:p>
            <a:r>
              <a:rPr dirty="0"/>
              <a:t>Example - Tissue Paper Good or Bad</a:t>
            </a:r>
          </a:p>
        </p:txBody>
      </p:sp>
      <p:graphicFrame>
        <p:nvGraphicFramePr>
          <p:cNvPr id="242" name="Table"/>
          <p:cNvGraphicFramePr/>
          <p:nvPr>
            <p:extLst>
              <p:ext uri="{D42A27DB-BD31-4B8C-83A1-F6EECF244321}">
                <p14:modId xmlns:p14="http://schemas.microsoft.com/office/powerpoint/2010/main" val="1681943252"/>
              </p:ext>
            </p:extLst>
          </p:nvPr>
        </p:nvGraphicFramePr>
        <p:xfrm>
          <a:off x="3128735" y="1417638"/>
          <a:ext cx="5576226" cy="46569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8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0883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sym typeface="Arial"/>
                        </a:rPr>
                        <a:t>X1 = Acid Durability 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sym typeface="Arial"/>
                        </a:rPr>
                        <a:t>X2 = Strength 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Arial"/>
                        </a:rPr>
                        <a:t>Y = class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506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Arial"/>
                        </a:rPr>
                        <a:t>7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>
                          <a:sym typeface="Arial"/>
                        </a:rPr>
                        <a:t>7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sym typeface="Arial"/>
                        </a:rPr>
                        <a:t>Bad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506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Arial"/>
                        </a:rPr>
                        <a:t>7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>
                          <a:sym typeface="Arial"/>
                        </a:rPr>
                        <a:t>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>
                          <a:sym typeface="Arial"/>
                        </a:rPr>
                        <a:t>Bad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1506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Arial"/>
                        </a:rPr>
                        <a:t>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sym typeface="Arial"/>
                        </a:rPr>
                        <a:t>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>
                          <a:sym typeface="Arial"/>
                        </a:rPr>
                        <a:t>Good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1506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Arial"/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sym typeface="Arial"/>
                        </a:rPr>
                        <a:t>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>
                          <a:sym typeface="Arial"/>
                        </a:rPr>
                        <a:t>Good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K = 3 New Instance = (3,7)"/>
          <p:cNvSpPr txBox="1">
            <a:spLocks noGrp="1"/>
          </p:cNvSpPr>
          <p:nvPr>
            <p:ph type="title"/>
          </p:nvPr>
        </p:nvSpPr>
        <p:spPr>
          <a:xfrm>
            <a:off x="1121229" y="0"/>
            <a:ext cx="8229600" cy="1139826"/>
          </a:xfrm>
          <a:prstGeom prst="rect">
            <a:avLst/>
          </a:prstGeom>
        </p:spPr>
        <p:txBody>
          <a:bodyPr/>
          <a:lstStyle/>
          <a:p>
            <a:r>
              <a:rPr dirty="0"/>
              <a:t>K = 3 New Instance = (3,7)</a:t>
            </a:r>
          </a:p>
        </p:txBody>
      </p:sp>
      <p:graphicFrame>
        <p:nvGraphicFramePr>
          <p:cNvPr id="245" name="Table"/>
          <p:cNvGraphicFramePr/>
          <p:nvPr>
            <p:extLst>
              <p:ext uri="{D42A27DB-BD31-4B8C-83A1-F6EECF244321}">
                <p14:modId xmlns:p14="http://schemas.microsoft.com/office/powerpoint/2010/main" val="3155035202"/>
              </p:ext>
            </p:extLst>
          </p:nvPr>
        </p:nvGraphicFramePr>
        <p:xfrm>
          <a:off x="2379436" y="1465985"/>
          <a:ext cx="6421317" cy="4656907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5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2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0883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sym typeface="Arial"/>
                        </a:rPr>
                        <a:t>X1 = Acid Durability 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sym typeface="Arial"/>
                        </a:rPr>
                        <a:t>X2 = Strength 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  <a:sym typeface="Arial"/>
                        </a:rPr>
                        <a:t>Distance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506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sym typeface="Arial"/>
                        </a:rPr>
                        <a:t>7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>
                          <a:solidFill>
                            <a:schemeClr val="tx1"/>
                          </a:solidFill>
                          <a:sym typeface="Arial"/>
                        </a:rPr>
                        <a:t>7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solidFill>
                            <a:schemeClr val="tx1"/>
                          </a:solidFill>
                          <a:sym typeface="Arial"/>
                        </a:rPr>
                        <a:t>(7-3)^2 + (7-7)^2 =16 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506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0">
                          <a:solidFill>
                            <a:schemeClr val="tx1"/>
                          </a:solidFill>
                          <a:sym typeface="Arial"/>
                        </a:rPr>
                        <a:t>7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>
                          <a:solidFill>
                            <a:schemeClr val="tx1"/>
                          </a:solidFill>
                          <a:sym typeface="Arial"/>
                        </a:rPr>
                        <a:t>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>
                          <a:solidFill>
                            <a:schemeClr val="tx1"/>
                          </a:solidFill>
                          <a:sym typeface="Arial"/>
                        </a:rPr>
                        <a:t>(7-3)^2 + (4-7)^2 =25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1506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0">
                          <a:solidFill>
                            <a:schemeClr val="tx1"/>
                          </a:solidFill>
                          <a:sym typeface="Arial"/>
                        </a:rPr>
                        <a:t>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solidFill>
                            <a:schemeClr val="tx1"/>
                          </a:solidFill>
                          <a:sym typeface="Arial"/>
                        </a:rPr>
                        <a:t>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>
                          <a:solidFill>
                            <a:schemeClr val="tx1"/>
                          </a:solidFill>
                          <a:sym typeface="Arial"/>
                        </a:rPr>
                        <a:t>(3-3)^2 + (4-7)^2 =9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1506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0" dirty="0">
                          <a:solidFill>
                            <a:schemeClr val="tx1"/>
                          </a:solidFill>
                          <a:sym typeface="Arial"/>
                        </a:rPr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solidFill>
                            <a:schemeClr val="tx1"/>
                          </a:solidFill>
                          <a:sym typeface="Arial"/>
                        </a:rPr>
                        <a:t>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 dirty="0">
                          <a:solidFill>
                            <a:schemeClr val="tx1"/>
                          </a:solidFill>
                          <a:sym typeface="Arial"/>
                        </a:rPr>
                        <a:t>(1-3)^2 + (4-7)^2 =13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rediction"/>
          <p:cNvSpPr txBox="1">
            <a:spLocks noGrp="1"/>
          </p:cNvSpPr>
          <p:nvPr>
            <p:ph type="title"/>
          </p:nvPr>
        </p:nvSpPr>
        <p:spPr>
          <a:xfrm>
            <a:off x="1143000" y="92755"/>
            <a:ext cx="8229600" cy="1139826"/>
          </a:xfrm>
          <a:prstGeom prst="rect">
            <a:avLst/>
          </a:prstGeom>
        </p:spPr>
        <p:txBody>
          <a:bodyPr/>
          <a:lstStyle/>
          <a:p>
            <a:r>
              <a:rPr dirty="0"/>
              <a:t>Prediction</a:t>
            </a:r>
          </a:p>
        </p:txBody>
      </p:sp>
      <p:sp>
        <p:nvSpPr>
          <p:cNvPr id="248" name="Nearest Neigbours = 1(Bad),3(Good) and 4(Good)…"/>
          <p:cNvSpPr txBox="1"/>
          <p:nvPr/>
        </p:nvSpPr>
        <p:spPr>
          <a:xfrm>
            <a:off x="1143000" y="1380673"/>
            <a:ext cx="7017595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Nearest Neighbor</a:t>
            </a:r>
            <a:r>
              <a:rPr lang="en-US" dirty="0"/>
              <a:t>s</a:t>
            </a:r>
            <a:r>
              <a:rPr dirty="0"/>
              <a:t> = 1(Bad),3(Good) and 4(Good)</a:t>
            </a:r>
          </a:p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Prediction = Good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lassification Using Distance"/>
          <p:cNvSpPr txBox="1">
            <a:spLocks noGrp="1"/>
          </p:cNvSpPr>
          <p:nvPr>
            <p:ph type="title"/>
          </p:nvPr>
        </p:nvSpPr>
        <p:spPr>
          <a:xfrm>
            <a:off x="979714" y="0"/>
            <a:ext cx="8229600" cy="1139826"/>
          </a:xfrm>
          <a:prstGeom prst="rect">
            <a:avLst/>
          </a:prstGeom>
        </p:spPr>
        <p:txBody>
          <a:bodyPr/>
          <a:lstStyle/>
          <a:p>
            <a:r>
              <a:rPr dirty="0"/>
              <a:t>Classification Using Distance</a:t>
            </a:r>
          </a:p>
        </p:txBody>
      </p:sp>
      <p:sp>
        <p:nvSpPr>
          <p:cNvPr id="167" name="Place items in class to which  they are “closest”.…"/>
          <p:cNvSpPr txBox="1">
            <a:spLocks noGrp="1"/>
          </p:cNvSpPr>
          <p:nvPr>
            <p:ph type="body" idx="1"/>
          </p:nvPr>
        </p:nvSpPr>
        <p:spPr>
          <a:xfrm>
            <a:off x="1284514" y="1306286"/>
            <a:ext cx="7924800" cy="445452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dirty="0"/>
              <a:t>Place items in class to which  they are “closest”.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dirty="0"/>
              <a:t>Must determine distance between an item and a class.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dirty="0"/>
              <a:t>Classes represented by</a:t>
            </a:r>
          </a:p>
          <a:p>
            <a:pPr marL="742950" lvl="1" indent="-285750">
              <a:spcBef>
                <a:spcPts val="0"/>
              </a:spcBef>
              <a:buClr>
                <a:srgbClr val="999900"/>
              </a:buClr>
              <a:buFont typeface="Wingdings" pitchFamily="2" charset="2"/>
              <a:buChar char="q"/>
              <a:defRPr b="1" i="1">
                <a:solidFill>
                  <a:srgbClr val="999900"/>
                </a:solidFill>
              </a:defRPr>
            </a:pPr>
            <a:r>
              <a:rPr sz="2000" dirty="0"/>
              <a:t>Centroid:</a:t>
            </a:r>
            <a:r>
              <a:rPr sz="2000" b="0" i="0" dirty="0">
                <a:solidFill>
                  <a:srgbClr val="000000"/>
                </a:solidFill>
              </a:rPr>
              <a:t> Central value.</a:t>
            </a:r>
          </a:p>
          <a:p>
            <a:pPr marL="742950" lvl="1" indent="-285750">
              <a:spcBef>
                <a:spcPts val="0"/>
              </a:spcBef>
              <a:buClr>
                <a:srgbClr val="999900"/>
              </a:buClr>
              <a:buFont typeface="Wingdings" pitchFamily="2" charset="2"/>
              <a:buChar char="q"/>
              <a:defRPr b="1" i="1">
                <a:solidFill>
                  <a:srgbClr val="999900"/>
                </a:solidFill>
              </a:defRPr>
            </a:pPr>
            <a:r>
              <a:rPr sz="2000" dirty="0"/>
              <a:t>Medoid:</a:t>
            </a:r>
            <a:r>
              <a:rPr sz="2000" dirty="0">
                <a:solidFill>
                  <a:schemeClr val="accent2"/>
                </a:solidFill>
              </a:rPr>
              <a:t> </a:t>
            </a:r>
            <a:r>
              <a:rPr sz="2000" b="0" i="0" dirty="0">
                <a:solidFill>
                  <a:srgbClr val="000000"/>
                </a:solidFill>
              </a:rPr>
              <a:t> Representative point.</a:t>
            </a:r>
          </a:p>
          <a:p>
            <a:pPr marL="742950" lvl="1" indent="-285750">
              <a:spcBef>
                <a:spcPts val="0"/>
              </a:spcBef>
              <a:buClr>
                <a:srgbClr val="999900"/>
              </a:buClr>
              <a:buFont typeface="Wingdings" pitchFamily="2" charset="2"/>
              <a:buChar char="q"/>
            </a:pPr>
            <a:r>
              <a:rPr sz="2000" dirty="0"/>
              <a:t>Individual points</a:t>
            </a:r>
          </a:p>
          <a:p>
            <a:pPr>
              <a:spcBef>
                <a:spcPts val="700"/>
              </a:spcBef>
              <a:buFont typeface="Wingdings" pitchFamily="2" charset="2"/>
              <a:buChar char="q"/>
              <a:defRPr sz="3200"/>
            </a:pPr>
            <a:r>
              <a:rPr dirty="0"/>
              <a:t>Algorithm: KNN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K Nearest Neighbor (KNN):"/>
          <p:cNvSpPr txBox="1">
            <a:spLocks noGrp="1"/>
          </p:cNvSpPr>
          <p:nvPr>
            <p:ph type="title"/>
          </p:nvPr>
        </p:nvSpPr>
        <p:spPr>
          <a:xfrm>
            <a:off x="1034143" y="97971"/>
            <a:ext cx="8229600" cy="11398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 i="1"/>
            </a:lvl1pPr>
          </a:lstStyle>
          <a:p>
            <a:r>
              <a:rPr b="0" i="0" dirty="0">
                <a:latin typeface="+mn-lt"/>
              </a:rPr>
              <a:t>K Nearest Neighbor (KNN):</a:t>
            </a:r>
          </a:p>
        </p:txBody>
      </p:sp>
      <p:sp>
        <p:nvSpPr>
          <p:cNvPr id="170" name="Training set includes classes.…"/>
          <p:cNvSpPr txBox="1">
            <a:spLocks noGrp="1"/>
          </p:cNvSpPr>
          <p:nvPr>
            <p:ph type="body" idx="1"/>
          </p:nvPr>
        </p:nvSpPr>
        <p:spPr>
          <a:xfrm>
            <a:off x="1186543" y="1489075"/>
            <a:ext cx="7924800" cy="4454527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dirty="0"/>
              <a:t>Training set includes classes.</a:t>
            </a:r>
          </a:p>
          <a:p>
            <a:pPr>
              <a:buFont typeface="Wingdings" pitchFamily="2" charset="2"/>
              <a:buChar char="q"/>
            </a:pPr>
            <a:r>
              <a:rPr dirty="0"/>
              <a:t>Examine K items near item to be classified.</a:t>
            </a:r>
          </a:p>
          <a:p>
            <a:pPr>
              <a:buFont typeface="Wingdings" pitchFamily="2" charset="2"/>
              <a:buChar char="q"/>
            </a:pPr>
            <a:r>
              <a:rPr dirty="0"/>
              <a:t>New item placed in class with the most number of close items.</a:t>
            </a:r>
          </a:p>
          <a:p>
            <a:pPr>
              <a:buFont typeface="Wingdings" pitchFamily="2" charset="2"/>
              <a:buChar char="q"/>
            </a:pPr>
            <a:r>
              <a:rPr dirty="0"/>
              <a:t>O(q) for each tuple to be classified.  (Here q is the size of the training set.)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KNN"/>
          <p:cNvSpPr txBox="1">
            <a:spLocks noGrp="1"/>
          </p:cNvSpPr>
          <p:nvPr>
            <p:ph type="title"/>
          </p:nvPr>
        </p:nvSpPr>
        <p:spPr>
          <a:xfrm>
            <a:off x="1132114" y="115887"/>
            <a:ext cx="8229600" cy="1139826"/>
          </a:xfrm>
          <a:prstGeom prst="rect">
            <a:avLst/>
          </a:prstGeom>
        </p:spPr>
        <p:txBody>
          <a:bodyPr/>
          <a:lstStyle/>
          <a:p>
            <a:r>
              <a:rPr dirty="0"/>
              <a:t>KNN</a:t>
            </a:r>
          </a:p>
        </p:txBody>
      </p:sp>
      <p:pic>
        <p:nvPicPr>
          <p:cNvPr id="173" name="classknn.png" descr="classkn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1" y="1695450"/>
            <a:ext cx="4551363" cy="4476750"/>
          </a:xfrm>
          <a:prstGeom prst="rect">
            <a:avLst/>
          </a:prstGeom>
          <a:ln w="38100">
            <a:solidFill>
              <a:srgbClr val="999900"/>
            </a:solidFill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1-Nearest Neighbor"/>
          <p:cNvSpPr txBox="1">
            <a:spLocks noGrp="1"/>
          </p:cNvSpPr>
          <p:nvPr>
            <p:ph type="title"/>
          </p:nvPr>
        </p:nvSpPr>
        <p:spPr>
          <a:xfrm>
            <a:off x="1097280" y="-6336"/>
            <a:ext cx="7772400" cy="1143004"/>
          </a:xfrm>
          <a:prstGeom prst="rect">
            <a:avLst/>
          </a:prstGeom>
        </p:spPr>
        <p:txBody>
          <a:bodyPr/>
          <a:lstStyle/>
          <a:p>
            <a:r>
              <a:rPr dirty="0"/>
              <a:t>1-Nearest Neighbor</a:t>
            </a:r>
          </a:p>
        </p:txBody>
      </p:sp>
      <p:sp>
        <p:nvSpPr>
          <p:cNvPr id="176" name="One of the simplest of all machine learning classifier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One of the simplest of all machine learning classifiers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Simple idea:</a:t>
            </a:r>
            <a:r>
              <a:rPr>
                <a:solidFill>
                  <a:srgbClr val="000000"/>
                </a:solidFill>
              </a:rPr>
              <a:t>  </a:t>
            </a:r>
            <a:r>
              <a:t>label</a:t>
            </a:r>
            <a:r>
              <a:rPr>
                <a:solidFill>
                  <a:srgbClr val="000000"/>
                </a:solidFill>
              </a:rPr>
              <a:t> a new point the </a:t>
            </a:r>
            <a:r>
              <a:t>same as the closest known point</a:t>
            </a:r>
          </a:p>
        </p:txBody>
      </p:sp>
      <p:sp>
        <p:nvSpPr>
          <p:cNvPr id="177" name="Circle"/>
          <p:cNvSpPr/>
          <p:nvPr/>
        </p:nvSpPr>
        <p:spPr>
          <a:xfrm>
            <a:off x="4800600" y="4267200"/>
            <a:ext cx="228600" cy="228600"/>
          </a:xfrm>
          <a:prstGeom prst="ellipse">
            <a:avLst/>
          </a:prstGeom>
          <a:solidFill>
            <a:srgbClr val="00CC99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400"/>
          </a:p>
        </p:txBody>
      </p:sp>
      <p:sp>
        <p:nvSpPr>
          <p:cNvPr id="178" name="Circle"/>
          <p:cNvSpPr/>
          <p:nvPr/>
        </p:nvSpPr>
        <p:spPr>
          <a:xfrm>
            <a:off x="5181600" y="57150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400"/>
          </a:p>
        </p:txBody>
      </p:sp>
      <p:sp>
        <p:nvSpPr>
          <p:cNvPr id="179" name="Circle"/>
          <p:cNvSpPr/>
          <p:nvPr/>
        </p:nvSpPr>
        <p:spPr>
          <a:xfrm>
            <a:off x="6172200" y="3962400"/>
            <a:ext cx="228600" cy="228600"/>
          </a:xfrm>
          <a:prstGeom prst="ellipse">
            <a:avLst/>
          </a:prstGeom>
          <a:solidFill>
            <a:srgbClr val="00CC99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400"/>
          </a:p>
        </p:txBody>
      </p:sp>
      <p:sp>
        <p:nvSpPr>
          <p:cNvPr id="180" name="Circle"/>
          <p:cNvSpPr/>
          <p:nvPr/>
        </p:nvSpPr>
        <p:spPr>
          <a:xfrm>
            <a:off x="4724400" y="5029200"/>
            <a:ext cx="228600" cy="228600"/>
          </a:xfrm>
          <a:prstGeom prst="ellipse">
            <a:avLst/>
          </a:prstGeom>
          <a:solidFill>
            <a:srgbClr val="00CC99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400"/>
          </a:p>
        </p:txBody>
      </p:sp>
      <p:sp>
        <p:nvSpPr>
          <p:cNvPr id="181" name="Circle"/>
          <p:cNvSpPr/>
          <p:nvPr/>
        </p:nvSpPr>
        <p:spPr>
          <a:xfrm>
            <a:off x="6858000" y="51816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400"/>
          </a:p>
        </p:txBody>
      </p:sp>
      <p:sp>
        <p:nvSpPr>
          <p:cNvPr id="182" name="Circle"/>
          <p:cNvSpPr/>
          <p:nvPr/>
        </p:nvSpPr>
        <p:spPr>
          <a:xfrm>
            <a:off x="5562600" y="46482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400"/>
          </a:p>
        </p:txBody>
      </p:sp>
      <p:sp>
        <p:nvSpPr>
          <p:cNvPr id="183" name="Circle"/>
          <p:cNvSpPr/>
          <p:nvPr/>
        </p:nvSpPr>
        <p:spPr>
          <a:xfrm>
            <a:off x="6248400" y="5867400"/>
            <a:ext cx="228600" cy="228600"/>
          </a:xfrm>
          <a:prstGeom prst="ellipse">
            <a:avLst/>
          </a:prstGeom>
          <a:solidFill>
            <a:srgbClr val="00CC99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400"/>
          </a:p>
        </p:txBody>
      </p:sp>
      <p:sp>
        <p:nvSpPr>
          <p:cNvPr id="184" name="Circle"/>
          <p:cNvSpPr/>
          <p:nvPr/>
        </p:nvSpPr>
        <p:spPr>
          <a:xfrm>
            <a:off x="5943600" y="4953000"/>
            <a:ext cx="228600" cy="2286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400"/>
          </a:p>
        </p:txBody>
      </p:sp>
      <p:sp>
        <p:nvSpPr>
          <p:cNvPr id="185" name="Label it red."/>
          <p:cNvSpPr txBox="1"/>
          <p:nvPr/>
        </p:nvSpPr>
        <p:spPr>
          <a:xfrm>
            <a:off x="6583046" y="4306889"/>
            <a:ext cx="171399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r>
              <a:t>Label it red.</a:t>
            </a:r>
          </a:p>
        </p:txBody>
      </p:sp>
      <p:sp>
        <p:nvSpPr>
          <p:cNvPr id="186" name="Circle"/>
          <p:cNvSpPr/>
          <p:nvPr/>
        </p:nvSpPr>
        <p:spPr>
          <a:xfrm>
            <a:off x="5676900" y="4686300"/>
            <a:ext cx="762000" cy="762000"/>
          </a:xfrm>
          <a:prstGeom prst="ellips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400"/>
          </a:p>
        </p:txBody>
      </p:sp>
      <p:sp>
        <p:nvSpPr>
          <p:cNvPr id="187" name="Circle"/>
          <p:cNvSpPr/>
          <p:nvPr/>
        </p:nvSpPr>
        <p:spPr>
          <a:xfrm>
            <a:off x="5715000" y="4724400"/>
            <a:ext cx="685800" cy="685800"/>
          </a:xfrm>
          <a:prstGeom prst="ellips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400"/>
          </a:p>
        </p:txBody>
      </p:sp>
      <p:sp>
        <p:nvSpPr>
          <p:cNvPr id="188" name="Circle"/>
          <p:cNvSpPr/>
          <p:nvPr/>
        </p:nvSpPr>
        <p:spPr>
          <a:xfrm>
            <a:off x="5753100" y="4762500"/>
            <a:ext cx="609600" cy="609600"/>
          </a:xfrm>
          <a:prstGeom prst="ellips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400"/>
          </a:p>
        </p:txBody>
      </p:sp>
      <p:sp>
        <p:nvSpPr>
          <p:cNvPr id="189" name="Circle"/>
          <p:cNvSpPr/>
          <p:nvPr/>
        </p:nvSpPr>
        <p:spPr>
          <a:xfrm>
            <a:off x="5791200" y="4800600"/>
            <a:ext cx="533400" cy="533400"/>
          </a:xfrm>
          <a:prstGeom prst="ellips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400"/>
          </a:p>
        </p:txBody>
      </p:sp>
      <p:sp>
        <p:nvSpPr>
          <p:cNvPr id="190" name="Circle"/>
          <p:cNvSpPr/>
          <p:nvPr/>
        </p:nvSpPr>
        <p:spPr>
          <a:xfrm>
            <a:off x="5829300" y="4838700"/>
            <a:ext cx="457200" cy="457200"/>
          </a:xfrm>
          <a:prstGeom prst="ellips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400"/>
          </a:p>
        </p:txBody>
      </p:sp>
      <p:sp>
        <p:nvSpPr>
          <p:cNvPr id="191" name="Circle"/>
          <p:cNvSpPr/>
          <p:nvPr/>
        </p:nvSpPr>
        <p:spPr>
          <a:xfrm>
            <a:off x="5867400" y="4876800"/>
            <a:ext cx="381000" cy="381000"/>
          </a:xfrm>
          <a:prstGeom prst="ellips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400"/>
          </a:p>
        </p:txBody>
      </p:sp>
      <p:sp>
        <p:nvSpPr>
          <p:cNvPr id="192" name="Circle"/>
          <p:cNvSpPr/>
          <p:nvPr/>
        </p:nvSpPr>
        <p:spPr>
          <a:xfrm>
            <a:off x="5905500" y="4914900"/>
            <a:ext cx="304800" cy="304800"/>
          </a:xfrm>
          <a:prstGeom prst="ellipse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400"/>
          </a:p>
        </p:txBody>
      </p:sp>
      <p:sp>
        <p:nvSpPr>
          <p:cNvPr id="193" name="Circle"/>
          <p:cNvSpPr/>
          <p:nvPr/>
        </p:nvSpPr>
        <p:spPr>
          <a:xfrm>
            <a:off x="5943600" y="4953000"/>
            <a:ext cx="228600" cy="2286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400"/>
          </a:p>
        </p:txBody>
      </p:sp>
      <p:sp>
        <p:nvSpPr>
          <p:cNvPr id="194" name="Line"/>
          <p:cNvSpPr/>
          <p:nvPr/>
        </p:nvSpPr>
        <p:spPr>
          <a:xfrm flipV="1">
            <a:off x="6172199" y="4648199"/>
            <a:ext cx="457202" cy="304803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 advAuto="0"/>
      <p:bldP spid="185" grpId="0" animBg="1" advAuto="0"/>
      <p:bldP spid="186" grpId="0" animBg="1" advAuto="0"/>
      <p:bldP spid="186" grpId="1" animBg="1" advAuto="0"/>
      <p:bldP spid="187" grpId="0" animBg="1" advAuto="0"/>
      <p:bldP spid="187" grpId="1" animBg="1" advAuto="0"/>
      <p:bldP spid="188" grpId="0" animBg="1" advAuto="0"/>
      <p:bldP spid="188" grpId="1" animBg="1" advAuto="0"/>
      <p:bldP spid="189" grpId="0" animBg="1" advAuto="0"/>
      <p:bldP spid="189" grpId="1" animBg="1" advAuto="0"/>
      <p:bldP spid="190" grpId="0" animBg="1" advAuto="0"/>
      <p:bldP spid="190" grpId="1" animBg="1" advAuto="0"/>
      <p:bldP spid="191" grpId="0" animBg="1" advAuto="0"/>
      <p:bldP spid="191" grpId="1" animBg="1" advAuto="0"/>
      <p:bldP spid="192" grpId="0" animBg="1" advAuto="0"/>
      <p:bldP spid="192" grpId="1" animBg="1" advAuto="0"/>
      <p:bldP spid="193" grpId="0" animBg="1" advAuto="0"/>
      <p:bldP spid="194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k – Nearest Neighbor"/>
          <p:cNvSpPr txBox="1">
            <a:spLocks noGrp="1"/>
          </p:cNvSpPr>
          <p:nvPr>
            <p:ph type="title"/>
          </p:nvPr>
        </p:nvSpPr>
        <p:spPr>
          <a:xfrm>
            <a:off x="1196975" y="-36520"/>
            <a:ext cx="7772400" cy="1143004"/>
          </a:xfrm>
          <a:prstGeom prst="rect">
            <a:avLst/>
          </a:prstGeom>
        </p:spPr>
        <p:txBody>
          <a:bodyPr/>
          <a:lstStyle/>
          <a:p>
            <a:r>
              <a:rPr dirty="0"/>
              <a:t>k – Nearest Neighbor</a:t>
            </a:r>
          </a:p>
        </p:txBody>
      </p:sp>
      <p:sp>
        <p:nvSpPr>
          <p:cNvPr id="197" name="Generalizes 1-NN to smooth away noise in the label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Generalizes 1-NN to smooth away noise in the labels</a:t>
            </a:r>
          </a:p>
          <a:p>
            <a:r>
              <a:t>A new point is now assigned </a:t>
            </a:r>
            <a:r>
              <a:rPr>
                <a:solidFill>
                  <a:srgbClr val="FF0000"/>
                </a:solidFill>
              </a:rPr>
              <a:t>the most frequent label of its </a:t>
            </a:r>
            <a:r>
              <a:rPr i="1">
                <a:solidFill>
                  <a:srgbClr val="FF0000"/>
                </a:solidFill>
              </a:rPr>
              <a:t>k</a:t>
            </a:r>
            <a:r>
              <a:rPr>
                <a:solidFill>
                  <a:srgbClr val="FF0000"/>
                </a:solidFill>
              </a:rPr>
              <a:t> nearest neighbors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1C3A387-79A0-A20E-C411-DD97A1B6EE8B}"/>
              </a:ext>
            </a:extLst>
          </p:cNvPr>
          <p:cNvGrpSpPr/>
          <p:nvPr/>
        </p:nvGrpSpPr>
        <p:grpSpPr>
          <a:xfrm>
            <a:off x="1393371" y="2906485"/>
            <a:ext cx="8382000" cy="2459041"/>
            <a:chOff x="2133600" y="4343400"/>
            <a:chExt cx="8382000" cy="2459041"/>
          </a:xfrm>
        </p:grpSpPr>
        <p:sp>
          <p:nvSpPr>
            <p:cNvPr id="198" name="Circle"/>
            <p:cNvSpPr/>
            <p:nvPr/>
          </p:nvSpPr>
          <p:spPr>
            <a:xfrm>
              <a:off x="2209800" y="4648200"/>
              <a:ext cx="228600" cy="228600"/>
            </a:xfrm>
            <a:prstGeom prst="ellipse">
              <a:avLst/>
            </a:prstGeom>
            <a:solidFill>
              <a:srgbClr val="00CC99"/>
            </a:solidFill>
            <a:ln>
              <a:solidFill>
                <a:srgbClr val="000000"/>
              </a:solidFill>
            </a:ln>
          </p:spPr>
          <p:txBody>
            <a:bodyPr lIns="45718" tIns="45718" rIns="45718" bIns="45718" anchor="ctr"/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2400"/>
            </a:p>
          </p:txBody>
        </p:sp>
        <p:sp>
          <p:nvSpPr>
            <p:cNvPr id="199" name="Circle"/>
            <p:cNvSpPr/>
            <p:nvPr/>
          </p:nvSpPr>
          <p:spPr>
            <a:xfrm>
              <a:off x="2590800" y="60960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txBody>
            <a:bodyPr lIns="45718" tIns="45718" rIns="45718" bIns="45718" anchor="ctr"/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2400"/>
            </a:p>
          </p:txBody>
        </p:sp>
        <p:sp>
          <p:nvSpPr>
            <p:cNvPr id="200" name="Circle"/>
            <p:cNvSpPr/>
            <p:nvPr/>
          </p:nvSpPr>
          <p:spPr>
            <a:xfrm>
              <a:off x="3581400" y="4343400"/>
              <a:ext cx="228600" cy="228600"/>
            </a:xfrm>
            <a:prstGeom prst="ellipse">
              <a:avLst/>
            </a:prstGeom>
            <a:solidFill>
              <a:srgbClr val="00CC99"/>
            </a:solidFill>
            <a:ln>
              <a:solidFill>
                <a:srgbClr val="000000"/>
              </a:solidFill>
            </a:ln>
          </p:spPr>
          <p:txBody>
            <a:bodyPr lIns="45718" tIns="45718" rIns="45718" bIns="45718" anchor="ctr"/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2400"/>
            </a:p>
          </p:txBody>
        </p:sp>
        <p:sp>
          <p:nvSpPr>
            <p:cNvPr id="201" name="Circle"/>
            <p:cNvSpPr/>
            <p:nvPr/>
          </p:nvSpPr>
          <p:spPr>
            <a:xfrm>
              <a:off x="2133600" y="5410200"/>
              <a:ext cx="228600" cy="228600"/>
            </a:xfrm>
            <a:prstGeom prst="ellipse">
              <a:avLst/>
            </a:prstGeom>
            <a:solidFill>
              <a:srgbClr val="00CC99"/>
            </a:solidFill>
            <a:ln>
              <a:solidFill>
                <a:srgbClr val="000000"/>
              </a:solidFill>
            </a:ln>
          </p:spPr>
          <p:txBody>
            <a:bodyPr lIns="45718" tIns="45718" rIns="45718" bIns="45718" anchor="ctr"/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2400"/>
            </a:p>
          </p:txBody>
        </p:sp>
        <p:sp>
          <p:nvSpPr>
            <p:cNvPr id="202" name="Circle"/>
            <p:cNvSpPr/>
            <p:nvPr/>
          </p:nvSpPr>
          <p:spPr>
            <a:xfrm>
              <a:off x="3962400" y="53340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txBody>
            <a:bodyPr lIns="45718" tIns="45718" rIns="45718" bIns="45718" anchor="ctr"/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2400"/>
            </a:p>
          </p:txBody>
        </p:sp>
        <p:sp>
          <p:nvSpPr>
            <p:cNvPr id="203" name="Circle"/>
            <p:cNvSpPr/>
            <p:nvPr/>
          </p:nvSpPr>
          <p:spPr>
            <a:xfrm>
              <a:off x="2971800" y="50292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txBody>
            <a:bodyPr lIns="45718" tIns="45718" rIns="45718" bIns="45718" anchor="ctr"/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2400"/>
            </a:p>
          </p:txBody>
        </p:sp>
        <p:sp>
          <p:nvSpPr>
            <p:cNvPr id="204" name="Circle"/>
            <p:cNvSpPr/>
            <p:nvPr/>
          </p:nvSpPr>
          <p:spPr>
            <a:xfrm>
              <a:off x="3581400" y="5867400"/>
              <a:ext cx="228600" cy="228600"/>
            </a:xfrm>
            <a:prstGeom prst="ellipse">
              <a:avLst/>
            </a:prstGeom>
            <a:solidFill>
              <a:srgbClr val="00CC99"/>
            </a:solidFill>
            <a:ln>
              <a:solidFill>
                <a:srgbClr val="000000"/>
              </a:solidFill>
            </a:ln>
          </p:spPr>
          <p:txBody>
            <a:bodyPr lIns="45718" tIns="45718" rIns="45718" bIns="45718" anchor="ctr"/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2400"/>
            </a:p>
          </p:txBody>
        </p:sp>
        <p:sp>
          <p:nvSpPr>
            <p:cNvPr id="205" name="Label it red, when k = 3"/>
            <p:cNvSpPr txBox="1"/>
            <p:nvPr/>
          </p:nvSpPr>
          <p:spPr>
            <a:xfrm>
              <a:off x="3992246" y="4687889"/>
              <a:ext cx="3296155" cy="4616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>
              <a:lvl1pPr>
                <a:defRPr sz="2400"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r>
                <a:rPr dirty="0"/>
                <a:t>Label it red, when k = 3</a:t>
              </a:r>
            </a:p>
          </p:txBody>
        </p:sp>
        <p:sp>
          <p:nvSpPr>
            <p:cNvPr id="206" name="Circle"/>
            <p:cNvSpPr/>
            <p:nvPr/>
          </p:nvSpPr>
          <p:spPr>
            <a:xfrm>
              <a:off x="3314700" y="5372100"/>
              <a:ext cx="228600" cy="22860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FF0000"/>
              </a:solidFill>
            </a:ln>
          </p:spPr>
          <p:txBody>
            <a:bodyPr lIns="45718" tIns="45718" rIns="45718" bIns="45718" anchor="ctr"/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2400"/>
            </a:p>
          </p:txBody>
        </p:sp>
        <p:sp>
          <p:nvSpPr>
            <p:cNvPr id="207" name="Line"/>
            <p:cNvSpPr/>
            <p:nvPr/>
          </p:nvSpPr>
          <p:spPr>
            <a:xfrm flipV="1">
              <a:off x="3581399" y="5029199"/>
              <a:ext cx="457202" cy="304803"/>
            </a:xfrm>
            <a:prstGeom prst="line">
              <a:avLst/>
            </a:prstGeom>
            <a:ln w="38100">
              <a:solidFill>
                <a:srgbClr val="000000"/>
              </a:solidFill>
              <a:headEnd type="triangle"/>
            </a:ln>
          </p:spPr>
          <p:txBody>
            <a:bodyPr lIns="45718" tIns="45718" rIns="45718" bIns="45718"/>
            <a:lstStyle/>
            <a:p>
              <a:endParaRPr/>
            </a:p>
          </p:txBody>
        </p:sp>
        <p:sp>
          <p:nvSpPr>
            <p:cNvPr id="208" name="Circle"/>
            <p:cNvSpPr/>
            <p:nvPr/>
          </p:nvSpPr>
          <p:spPr>
            <a:xfrm>
              <a:off x="2895600" y="4953000"/>
              <a:ext cx="1066800" cy="1066800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txBody>
            <a:bodyPr lIns="45718" tIns="45718" rIns="45718" bIns="45718" anchor="ctr"/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2400"/>
            </a:p>
          </p:txBody>
        </p:sp>
        <p:sp>
          <p:nvSpPr>
            <p:cNvPr id="209" name="Circle"/>
            <p:cNvSpPr/>
            <p:nvPr/>
          </p:nvSpPr>
          <p:spPr>
            <a:xfrm>
              <a:off x="8093075" y="4760913"/>
              <a:ext cx="228600" cy="228603"/>
            </a:xfrm>
            <a:prstGeom prst="ellipse">
              <a:avLst/>
            </a:prstGeom>
            <a:solidFill>
              <a:srgbClr val="00CC99"/>
            </a:solidFill>
            <a:ln>
              <a:solidFill>
                <a:srgbClr val="000000"/>
              </a:solidFill>
            </a:ln>
          </p:spPr>
          <p:txBody>
            <a:bodyPr lIns="45718" tIns="45718" rIns="45718" bIns="45718" anchor="ctr"/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2400"/>
            </a:p>
          </p:txBody>
        </p:sp>
        <p:sp>
          <p:nvSpPr>
            <p:cNvPr id="210" name="Circle"/>
            <p:cNvSpPr/>
            <p:nvPr/>
          </p:nvSpPr>
          <p:spPr>
            <a:xfrm>
              <a:off x="8474075" y="6208713"/>
              <a:ext cx="228600" cy="2286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txBody>
            <a:bodyPr lIns="45718" tIns="45718" rIns="45718" bIns="45718" anchor="ctr"/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2400"/>
            </a:p>
          </p:txBody>
        </p:sp>
        <p:sp>
          <p:nvSpPr>
            <p:cNvPr id="211" name="Circle"/>
            <p:cNvSpPr/>
            <p:nvPr/>
          </p:nvSpPr>
          <p:spPr>
            <a:xfrm>
              <a:off x="9464675" y="4456113"/>
              <a:ext cx="228600" cy="228603"/>
            </a:xfrm>
            <a:prstGeom prst="ellipse">
              <a:avLst/>
            </a:prstGeom>
            <a:solidFill>
              <a:srgbClr val="00CC99"/>
            </a:solidFill>
            <a:ln>
              <a:solidFill>
                <a:srgbClr val="000000"/>
              </a:solidFill>
            </a:ln>
          </p:spPr>
          <p:txBody>
            <a:bodyPr lIns="45718" tIns="45718" rIns="45718" bIns="45718" anchor="ctr"/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2400"/>
            </a:p>
          </p:txBody>
        </p:sp>
        <p:sp>
          <p:nvSpPr>
            <p:cNvPr id="212" name="Circle"/>
            <p:cNvSpPr/>
            <p:nvPr/>
          </p:nvSpPr>
          <p:spPr>
            <a:xfrm>
              <a:off x="8016875" y="5522913"/>
              <a:ext cx="228600" cy="228603"/>
            </a:xfrm>
            <a:prstGeom prst="ellipse">
              <a:avLst/>
            </a:prstGeom>
            <a:solidFill>
              <a:srgbClr val="00CC99"/>
            </a:solidFill>
            <a:ln>
              <a:solidFill>
                <a:srgbClr val="000000"/>
              </a:solidFill>
            </a:ln>
          </p:spPr>
          <p:txBody>
            <a:bodyPr lIns="45718" tIns="45718" rIns="45718" bIns="45718" anchor="ctr"/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2400"/>
            </a:p>
          </p:txBody>
        </p:sp>
        <p:sp>
          <p:nvSpPr>
            <p:cNvPr id="213" name="Circle"/>
            <p:cNvSpPr/>
            <p:nvPr/>
          </p:nvSpPr>
          <p:spPr>
            <a:xfrm>
              <a:off x="9845675" y="5446713"/>
              <a:ext cx="228600" cy="2286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txBody>
            <a:bodyPr lIns="45718" tIns="45718" rIns="45718" bIns="45718" anchor="ctr"/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2400"/>
            </a:p>
          </p:txBody>
        </p:sp>
        <p:sp>
          <p:nvSpPr>
            <p:cNvPr id="214" name="Circle"/>
            <p:cNvSpPr/>
            <p:nvPr/>
          </p:nvSpPr>
          <p:spPr>
            <a:xfrm>
              <a:off x="8855075" y="5141913"/>
              <a:ext cx="228600" cy="22860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0000"/>
              </a:solidFill>
            </a:ln>
          </p:spPr>
          <p:txBody>
            <a:bodyPr lIns="45718" tIns="45718" rIns="45718" bIns="45718" anchor="ctr"/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2400"/>
            </a:p>
          </p:txBody>
        </p:sp>
        <p:sp>
          <p:nvSpPr>
            <p:cNvPr id="215" name="Circle"/>
            <p:cNvSpPr/>
            <p:nvPr/>
          </p:nvSpPr>
          <p:spPr>
            <a:xfrm>
              <a:off x="9464675" y="5980113"/>
              <a:ext cx="228600" cy="228603"/>
            </a:xfrm>
            <a:prstGeom prst="ellipse">
              <a:avLst/>
            </a:prstGeom>
            <a:solidFill>
              <a:srgbClr val="00CC99"/>
            </a:solidFill>
            <a:ln>
              <a:solidFill>
                <a:srgbClr val="000000"/>
              </a:solidFill>
            </a:ln>
          </p:spPr>
          <p:txBody>
            <a:bodyPr lIns="45718" tIns="45718" rIns="45718" bIns="45718" anchor="ctr"/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2400"/>
            </a:p>
          </p:txBody>
        </p:sp>
        <p:sp>
          <p:nvSpPr>
            <p:cNvPr id="216" name="Label it blue, when k = 7"/>
            <p:cNvSpPr txBox="1"/>
            <p:nvPr/>
          </p:nvSpPr>
          <p:spPr>
            <a:xfrm>
              <a:off x="4541521" y="5791201"/>
              <a:ext cx="3437797" cy="4616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>
              <a:spAutoFit/>
            </a:bodyPr>
            <a:lstStyle>
              <a:lvl1pPr>
                <a:defRPr sz="2400">
                  <a:latin typeface="Palatino"/>
                  <a:ea typeface="Palatino"/>
                  <a:cs typeface="Palatino"/>
                  <a:sym typeface="Palatino"/>
                </a:defRPr>
              </a:lvl1pPr>
            </a:lstStyle>
            <a:p>
              <a:r>
                <a:t>Label it blue, when k = 7</a:t>
              </a:r>
            </a:p>
          </p:txBody>
        </p:sp>
        <p:sp>
          <p:nvSpPr>
            <p:cNvPr id="217" name="Circle"/>
            <p:cNvSpPr/>
            <p:nvPr/>
          </p:nvSpPr>
          <p:spPr>
            <a:xfrm>
              <a:off x="9197975" y="5484813"/>
              <a:ext cx="228600" cy="228603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CC99"/>
              </a:solidFill>
            </a:ln>
          </p:spPr>
          <p:txBody>
            <a:bodyPr lIns="45718" tIns="45718" rIns="45718" bIns="45718" anchor="ctr"/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2400"/>
            </a:p>
          </p:txBody>
        </p:sp>
        <p:sp>
          <p:nvSpPr>
            <p:cNvPr id="218" name="Line"/>
            <p:cNvSpPr/>
            <p:nvPr/>
          </p:nvSpPr>
          <p:spPr>
            <a:xfrm flipH="1">
              <a:off x="8000998" y="5638799"/>
              <a:ext cx="1143002" cy="381003"/>
            </a:xfrm>
            <a:prstGeom prst="line">
              <a:avLst/>
            </a:prstGeom>
            <a:ln w="38100">
              <a:solidFill>
                <a:srgbClr val="000000"/>
              </a:solidFill>
              <a:headEnd type="triangle"/>
            </a:ln>
          </p:spPr>
          <p:txBody>
            <a:bodyPr lIns="45718" tIns="45718" rIns="45718" bIns="45718"/>
            <a:lstStyle/>
            <a:p>
              <a:endParaRPr/>
            </a:p>
          </p:txBody>
        </p:sp>
        <p:sp>
          <p:nvSpPr>
            <p:cNvPr id="219" name="Circle"/>
            <p:cNvSpPr/>
            <p:nvPr/>
          </p:nvSpPr>
          <p:spPr>
            <a:xfrm>
              <a:off x="8108950" y="4395788"/>
              <a:ext cx="2406650" cy="2406653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txBody>
            <a:bodyPr lIns="45718" tIns="45718" rIns="45718" bIns="45718" anchor="ctr"/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z="2400"/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KNN Example"/>
          <p:cNvSpPr txBox="1">
            <a:spLocks noGrp="1"/>
          </p:cNvSpPr>
          <p:nvPr>
            <p:ph type="title"/>
          </p:nvPr>
        </p:nvSpPr>
        <p:spPr>
          <a:xfrm>
            <a:off x="1208314" y="-80666"/>
            <a:ext cx="7772400" cy="1143004"/>
          </a:xfrm>
          <a:prstGeom prst="rect">
            <a:avLst/>
          </a:prstGeom>
        </p:spPr>
        <p:txBody>
          <a:bodyPr/>
          <a:lstStyle/>
          <a:p>
            <a:r>
              <a:rPr dirty="0"/>
              <a:t>KNN Example</a:t>
            </a:r>
          </a:p>
        </p:txBody>
      </p:sp>
      <p:sp>
        <p:nvSpPr>
          <p:cNvPr id="222" name="New examples:…"/>
          <p:cNvSpPr txBox="1">
            <a:spLocks noGrp="1"/>
          </p:cNvSpPr>
          <p:nvPr>
            <p:ph type="body" sz="half" idx="1"/>
          </p:nvPr>
        </p:nvSpPr>
        <p:spPr>
          <a:xfrm>
            <a:off x="1303129" y="3607458"/>
            <a:ext cx="7985125" cy="2514600"/>
          </a:xfrm>
          <a:prstGeom prst="rect">
            <a:avLst/>
          </a:prstGeom>
        </p:spPr>
        <p:txBody>
          <a:bodyPr/>
          <a:lstStyle/>
          <a:p>
            <a:pPr marL="0" indent="0">
              <a:defRPr sz="1800"/>
            </a:pPr>
            <a:r>
              <a:rPr dirty="0"/>
              <a:t>New examples:</a:t>
            </a:r>
          </a:p>
          <a:p>
            <a:pPr marL="742950" lvl="1" indent="-285750">
              <a:spcBef>
                <a:spcPts val="0"/>
              </a:spcBef>
              <a:defRPr sz="1800"/>
            </a:pPr>
            <a:r>
              <a:rPr dirty="0"/>
              <a:t>Example 1 (great, no, no, normal, no)</a:t>
            </a:r>
          </a:p>
          <a:p>
            <a:pPr marL="0" lvl="1" indent="457200">
              <a:spcBef>
                <a:spcPts val="0"/>
              </a:spcBef>
              <a:buNone/>
              <a:defRPr sz="1800"/>
            </a:pPr>
            <a:r>
              <a:rPr dirty="0"/>
              <a:t>  </a:t>
            </a:r>
          </a:p>
          <a:p>
            <a:pPr marL="0" lvl="1" indent="457200">
              <a:spcBef>
                <a:spcPts val="0"/>
              </a:spcBef>
              <a:buNone/>
              <a:defRPr sz="1800"/>
            </a:pPr>
            <a:r>
              <a:rPr dirty="0"/>
              <a:t> </a:t>
            </a:r>
          </a:p>
          <a:p>
            <a:pPr marL="0" lvl="1" indent="457200">
              <a:spcBef>
                <a:spcPts val="0"/>
              </a:spcBef>
              <a:buNone/>
              <a:defRPr sz="1800"/>
            </a:pPr>
            <a:endParaRPr dirty="0"/>
          </a:p>
          <a:p>
            <a:pPr marL="742950" lvl="1" indent="-285750">
              <a:spcBef>
                <a:spcPts val="0"/>
              </a:spcBef>
              <a:defRPr sz="1800"/>
            </a:pPr>
            <a:r>
              <a:rPr dirty="0"/>
              <a:t>Example 2 (mediocre, yes, no, normal, no)</a:t>
            </a:r>
          </a:p>
        </p:txBody>
      </p:sp>
      <p:pic>
        <p:nvPicPr>
          <p:cNvPr id="223" name="image.pdf" descr="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402" y="1290787"/>
            <a:ext cx="7396164" cy="2138364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 most similar: number 2 (1 mismatch, 4 match)   yes…"/>
          <p:cNvSpPr txBox="1"/>
          <p:nvPr/>
        </p:nvSpPr>
        <p:spPr>
          <a:xfrm>
            <a:off x="2297460" y="4252274"/>
            <a:ext cx="7121497" cy="6617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1" indent="457200">
              <a:spcBef>
                <a:spcPts val="500"/>
              </a:spcBef>
              <a:defRPr sz="1600">
                <a:latin typeface="Wingdings"/>
                <a:ea typeface="Wingdings"/>
                <a:cs typeface="Wingdings"/>
                <a:sym typeface="Wingdings"/>
              </a:defRPr>
            </a:pPr>
            <a:r>
              <a:rPr sz="1600" dirty="0"/>
              <a:t> </a:t>
            </a:r>
            <a:r>
              <a:rPr sz="1600" dirty="0">
                <a:latin typeface="Times New Roman"/>
                <a:ea typeface="Times New Roman"/>
                <a:cs typeface="Times New Roman"/>
                <a:sym typeface="Times New Roman"/>
              </a:rPr>
              <a:t>most similar: number 2 (1 mismatch, 4 match)  </a:t>
            </a:r>
            <a:r>
              <a:rPr sz="1600" dirty="0"/>
              <a:t></a:t>
            </a:r>
            <a:r>
              <a:rPr sz="16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yes</a:t>
            </a:r>
          </a:p>
          <a:p>
            <a:pPr lvl="1" indent="457200">
              <a:spcBef>
                <a:spcPts val="600"/>
              </a:spcBef>
              <a:defRPr sz="1600">
                <a:latin typeface="Wingdings"/>
                <a:ea typeface="Wingdings"/>
                <a:cs typeface="Wingdings"/>
                <a:sym typeface="Wingdings"/>
              </a:defRPr>
            </a:pPr>
            <a:r>
              <a:rPr sz="1600" dirty="0"/>
              <a:t></a:t>
            </a:r>
            <a:r>
              <a:rPr sz="1600" dirty="0">
                <a:latin typeface="Times New Roman"/>
                <a:ea typeface="Times New Roman"/>
                <a:cs typeface="Times New Roman"/>
                <a:sym typeface="Times New Roman"/>
              </a:rPr>
              <a:t>Second most similar example: number 1 (2 mismatch, 3 match)</a:t>
            </a: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600" dirty="0"/>
              <a:t></a:t>
            </a: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yes</a:t>
            </a:r>
          </a:p>
        </p:txBody>
      </p:sp>
      <p:sp>
        <p:nvSpPr>
          <p:cNvPr id="225" name="Similarity metric: Number of matching attributes (k=2)"/>
          <p:cNvSpPr txBox="1"/>
          <p:nvPr/>
        </p:nvSpPr>
        <p:spPr>
          <a:xfrm>
            <a:off x="1172426" y="3288272"/>
            <a:ext cx="5197894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spcBef>
                <a:spcPts val="600"/>
              </a:spcBef>
              <a:defRPr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Similarity metric: Number of matching attributes (k=2)</a:t>
            </a:r>
          </a:p>
        </p:txBody>
      </p:sp>
      <p:sp>
        <p:nvSpPr>
          <p:cNvPr id="226" name="Yes"/>
          <p:cNvSpPr txBox="1"/>
          <p:nvPr/>
        </p:nvSpPr>
        <p:spPr>
          <a:xfrm>
            <a:off x="6370320" y="3886201"/>
            <a:ext cx="54085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Yes</a:t>
            </a:r>
          </a:p>
        </p:txBody>
      </p:sp>
      <p:sp>
        <p:nvSpPr>
          <p:cNvPr id="227" name=" Most similar: number 3 (1 mismatch, 4 match)   no…"/>
          <p:cNvSpPr txBox="1"/>
          <p:nvPr/>
        </p:nvSpPr>
        <p:spPr>
          <a:xfrm>
            <a:off x="2407920" y="5426636"/>
            <a:ext cx="7376160" cy="6617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1" indent="457200">
              <a:spcBef>
                <a:spcPts val="500"/>
              </a:spcBef>
              <a:defRPr sz="1600">
                <a:latin typeface="Wingdings"/>
                <a:ea typeface="Wingdings"/>
                <a:cs typeface="Wingdings"/>
                <a:sym typeface="Wingdings"/>
              </a:defRPr>
            </a:pPr>
            <a:r>
              <a:rPr sz="1600" dirty="0"/>
              <a:t> </a:t>
            </a:r>
            <a:r>
              <a:rPr sz="1600" dirty="0">
                <a:latin typeface="Times New Roman"/>
                <a:ea typeface="Times New Roman"/>
                <a:cs typeface="Times New Roman"/>
                <a:sym typeface="Times New Roman"/>
              </a:rPr>
              <a:t>Most similar: number 3 (1 mismatch, 4 match)  </a:t>
            </a:r>
            <a:r>
              <a:rPr sz="1600" dirty="0"/>
              <a:t></a:t>
            </a:r>
            <a:r>
              <a:rPr sz="16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</a:t>
            </a:r>
          </a:p>
          <a:p>
            <a:pPr lvl="1" indent="457200">
              <a:spcBef>
                <a:spcPts val="600"/>
              </a:spcBef>
              <a:defRPr sz="1600">
                <a:latin typeface="Wingdings"/>
                <a:ea typeface="Wingdings"/>
                <a:cs typeface="Wingdings"/>
                <a:sym typeface="Wingdings"/>
              </a:defRPr>
            </a:pPr>
            <a:r>
              <a:rPr sz="1600" dirty="0"/>
              <a:t></a:t>
            </a:r>
            <a:r>
              <a:rPr sz="1600" dirty="0">
                <a:latin typeface="Times New Roman"/>
                <a:ea typeface="Times New Roman"/>
                <a:cs typeface="Times New Roman"/>
                <a:sym typeface="Times New Roman"/>
              </a:rPr>
              <a:t>Second most similar example: number 1 (2 mismatch, 3 match)</a:t>
            </a: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1600" dirty="0"/>
              <a:t></a:t>
            </a: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</a:p>
        </p:txBody>
      </p:sp>
      <p:sp>
        <p:nvSpPr>
          <p:cNvPr id="228" name="Yes/No"/>
          <p:cNvSpPr txBox="1"/>
          <p:nvPr/>
        </p:nvSpPr>
        <p:spPr>
          <a:xfrm>
            <a:off x="8533653" y="5092297"/>
            <a:ext cx="1002514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Yes/No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build="p" bldLvl="5" animBg="1" advAuto="0"/>
      <p:bldP spid="224" grpId="0" build="p" bldLvl="5" animBg="1" advAuto="0"/>
      <p:bldP spid="226" grpId="0" animBg="1" advAuto="0"/>
      <p:bldP spid="227" grpId="0" build="p" bldLvl="5" animBg="1" advAuto="0"/>
      <p:bldP spid="228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electing the Number of Neighbors"/>
          <p:cNvSpPr txBox="1">
            <a:spLocks noGrp="1"/>
          </p:cNvSpPr>
          <p:nvPr>
            <p:ph type="title"/>
          </p:nvPr>
        </p:nvSpPr>
        <p:spPr>
          <a:xfrm>
            <a:off x="1121228" y="0"/>
            <a:ext cx="7772400" cy="114300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Selecting the Number of Neighbors</a:t>
            </a:r>
          </a:p>
        </p:txBody>
      </p:sp>
      <p:sp>
        <p:nvSpPr>
          <p:cNvPr id="233" name="Increase k:…"/>
          <p:cNvSpPr txBox="1">
            <a:spLocks noGrp="1"/>
          </p:cNvSpPr>
          <p:nvPr>
            <p:ph type="body" idx="1"/>
          </p:nvPr>
        </p:nvSpPr>
        <p:spPr>
          <a:xfrm>
            <a:off x="1121228" y="1338943"/>
            <a:ext cx="8016875" cy="48006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dirty="0"/>
              <a:t>Increase k:</a:t>
            </a:r>
          </a:p>
          <a:p>
            <a:pPr marL="742950" lvl="1" indent="-285750">
              <a:spcBef>
                <a:spcPts val="0"/>
              </a:spcBef>
              <a:buFont typeface="Wingdings" pitchFamily="2" charset="2"/>
              <a:buChar char="q"/>
              <a:defRPr sz="1800"/>
            </a:pPr>
            <a:r>
              <a:rPr dirty="0"/>
              <a:t>Makes KNN less sensitive to noise </a:t>
            </a:r>
          </a:p>
          <a:p>
            <a:pPr marL="742950" lvl="1" indent="-285750">
              <a:spcBef>
                <a:spcPts val="0"/>
              </a:spcBef>
              <a:buFont typeface="Wingdings" pitchFamily="2" charset="2"/>
              <a:buChar char="q"/>
              <a:defRPr sz="1800"/>
            </a:pPr>
            <a:endParaRPr dirty="0"/>
          </a:p>
          <a:p>
            <a:pPr>
              <a:buFont typeface="Wingdings" pitchFamily="2" charset="2"/>
              <a:buChar char="q"/>
            </a:pPr>
            <a:r>
              <a:rPr dirty="0"/>
              <a:t>Decrease k:</a:t>
            </a:r>
          </a:p>
          <a:p>
            <a:pPr marL="742950" lvl="1" indent="-285750">
              <a:spcBef>
                <a:spcPts val="0"/>
              </a:spcBef>
              <a:buFont typeface="Wingdings" pitchFamily="2" charset="2"/>
              <a:buChar char="q"/>
              <a:defRPr sz="1800"/>
            </a:pPr>
            <a:r>
              <a:rPr dirty="0"/>
              <a:t>Allows capturing finer structure of space</a:t>
            </a:r>
          </a:p>
          <a:p>
            <a:pPr marL="742950" lvl="1" indent="-285750">
              <a:spcBef>
                <a:spcPts val="0"/>
              </a:spcBef>
              <a:buFont typeface="Wingdings" pitchFamily="2" charset="2"/>
              <a:buChar char="q"/>
              <a:defRPr sz="1800"/>
            </a:pPr>
            <a:endParaRPr dirty="0"/>
          </a:p>
          <a:p>
            <a:pPr>
              <a:buFont typeface="Wingdings" pitchFamily="2" charset="2"/>
              <a:buChar char="q"/>
              <a:defRPr>
                <a:latin typeface="Wingdings"/>
                <a:ea typeface="Wingdings"/>
                <a:cs typeface="Wingdings"/>
                <a:sym typeface="Wingdings"/>
              </a:defRPr>
            </a:pP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Pick k not too large, but not too small (depends on data)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Advantages and Disadvantages of KNN"/>
          <p:cNvSpPr txBox="1">
            <a:spLocks noGrp="1"/>
          </p:cNvSpPr>
          <p:nvPr>
            <p:ph type="title"/>
          </p:nvPr>
        </p:nvSpPr>
        <p:spPr>
          <a:xfrm>
            <a:off x="1097280" y="100652"/>
            <a:ext cx="7772400" cy="114300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Disadvantages of KNN</a:t>
            </a:r>
          </a:p>
        </p:txBody>
      </p:sp>
      <p:sp>
        <p:nvSpPr>
          <p:cNvPr id="236" name="Need distance/similarity measure and attributes that “match” target function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dirty="0"/>
              <a:t>Need distance/similarity measure and attributes that “match” target function.</a:t>
            </a:r>
          </a:p>
          <a:p>
            <a:pPr>
              <a:buFont typeface="Wingdings" pitchFamily="2" charset="2"/>
              <a:buChar char="q"/>
            </a:pPr>
            <a:r>
              <a:rPr dirty="0"/>
              <a:t>For large training sets,</a:t>
            </a:r>
          </a:p>
          <a:p>
            <a:pPr lvl="1">
              <a:buFont typeface="Wingdings" pitchFamily="2" charset="2"/>
              <a:buChar char="q"/>
              <a:defRPr>
                <a:latin typeface="Wingdings"/>
                <a:ea typeface="Wingdings"/>
                <a:cs typeface="Wingdings"/>
                <a:sym typeface="Wingdings"/>
              </a:defRPr>
            </a:pP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Must make a pass through the entire dataset for each classification.  This can be prohibitive for large data sets.</a:t>
            </a:r>
          </a:p>
          <a:p>
            <a:pPr>
              <a:buFont typeface="Wingdings" pitchFamily="2" charset="2"/>
              <a:buChar char="q"/>
            </a:pPr>
            <a:r>
              <a:rPr dirty="0"/>
              <a:t>Prediction accuracy can quickly degrade when number of attributes grows.</a:t>
            </a:r>
          </a:p>
          <a:p>
            <a:pPr marL="0" indent="0">
              <a:buNone/>
            </a:pPr>
            <a:r>
              <a:rPr dirty="0"/>
              <a:t>	</a:t>
            </a:r>
          </a:p>
        </p:txBody>
      </p:sp>
      <p:sp>
        <p:nvSpPr>
          <p:cNvPr id="237" name="Simple to implement algorithm;…"/>
          <p:cNvSpPr/>
          <p:nvPr/>
        </p:nvSpPr>
        <p:spPr>
          <a:xfrm>
            <a:off x="3655578" y="4300311"/>
            <a:ext cx="4177357" cy="1477323"/>
          </a:xfrm>
          <a:prstGeom prst="rect">
            <a:avLst/>
          </a:prstGeom>
          <a:ln>
            <a:solidFill>
              <a:srgbClr val="FF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/>
              <a:t>Simple to implement algorithm; </a:t>
            </a:r>
          </a:p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/>
              <a:t>Requires little tuning; </a:t>
            </a:r>
          </a:p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/>
              <a:t>Often performs quite </a:t>
            </a:r>
            <a:r>
              <a:rPr sz="2000" dirty="0" err="1"/>
              <a:t>weel</a:t>
            </a:r>
            <a:r>
              <a:rPr sz="2000" dirty="0"/>
              <a:t>! </a:t>
            </a:r>
          </a:p>
          <a:p>
            <a:pPr algn="ctr"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000" dirty="0"/>
              <a:t>(Try it first on a new learning problem).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build="p" bldLvl="5" animBg="1" advAuto="0"/>
      <p:bldP spid="237" grpId="0" animBg="1" advAuto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21497</TotalTime>
  <Words>670</Words>
  <Application>Microsoft Macintosh PowerPoint</Application>
  <PresentationFormat>Widescreen</PresentationFormat>
  <Paragraphs>110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Palatino</vt:lpstr>
      <vt:lpstr>Times New Roman</vt:lpstr>
      <vt:lpstr>Verdana</vt:lpstr>
      <vt:lpstr>Wingdings</vt:lpstr>
      <vt:lpstr>Retrospect</vt:lpstr>
      <vt:lpstr>Classification</vt:lpstr>
      <vt:lpstr>Classification Using Distance</vt:lpstr>
      <vt:lpstr>K Nearest Neighbor (KNN):</vt:lpstr>
      <vt:lpstr>KNN</vt:lpstr>
      <vt:lpstr>1-Nearest Neighbor</vt:lpstr>
      <vt:lpstr>k – Nearest Neighbor</vt:lpstr>
      <vt:lpstr>KNN Example</vt:lpstr>
      <vt:lpstr>Selecting the Number of Neighbors</vt:lpstr>
      <vt:lpstr>Disadvantages of KNN</vt:lpstr>
      <vt:lpstr>Advantages of KNN</vt:lpstr>
      <vt:lpstr>Example - Tissue Paper Good or Bad</vt:lpstr>
      <vt:lpstr>K = 3 New Instance = (3,7)</vt:lpstr>
      <vt:lpstr>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Object Oriented Programming</dc:title>
  <dc:creator>M. Haroon Shakeel</dc:creator>
  <cp:lastModifiedBy>Microsoft Office User</cp:lastModifiedBy>
  <cp:revision>1733</cp:revision>
  <dcterms:created xsi:type="dcterms:W3CDTF">2020-10-10T13:04:44Z</dcterms:created>
  <dcterms:modified xsi:type="dcterms:W3CDTF">2024-10-22T03:10:51Z</dcterms:modified>
</cp:coreProperties>
</file>