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04718" y="460771"/>
            <a:ext cx="5982563" cy="394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936" y="127396"/>
            <a:ext cx="11625912" cy="1311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62576" y="1751806"/>
            <a:ext cx="7062470" cy="2173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2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4062" y="1666747"/>
            <a:ext cx="814387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solidFill>
                  <a:srgbClr val="FFFFFF"/>
                </a:solidFill>
              </a:rPr>
              <a:t>Multiple</a:t>
            </a:r>
            <a:r>
              <a:rPr dirty="0" sz="6000" spc="-60">
                <a:solidFill>
                  <a:srgbClr val="FFFFFF"/>
                </a:solidFill>
              </a:rPr>
              <a:t> </a:t>
            </a:r>
            <a:r>
              <a:rPr dirty="0" sz="6000">
                <a:solidFill>
                  <a:srgbClr val="FFFFFF"/>
                </a:solidFill>
              </a:rPr>
              <a:t>Linear</a:t>
            </a:r>
            <a:r>
              <a:rPr dirty="0" sz="6000" spc="-50">
                <a:solidFill>
                  <a:srgbClr val="FFFFFF"/>
                </a:solidFill>
              </a:rPr>
              <a:t> </a:t>
            </a:r>
            <a:r>
              <a:rPr dirty="0" sz="6000" spc="-10">
                <a:solidFill>
                  <a:srgbClr val="FFFFFF"/>
                </a:solidFill>
              </a:rPr>
              <a:t>Regression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0025" y="5029200"/>
            <a:ext cx="981075" cy="5143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3875" y="2971800"/>
            <a:ext cx="2057400" cy="428625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3962400" y="1204912"/>
            <a:ext cx="4358005" cy="4510405"/>
            <a:chOff x="3962400" y="1204912"/>
            <a:chExt cx="4358005" cy="4510405"/>
          </a:xfrm>
        </p:grpSpPr>
        <p:sp>
          <p:nvSpPr>
            <p:cNvPr id="5" name="object 5" descr=""/>
            <p:cNvSpPr/>
            <p:nvPr/>
          </p:nvSpPr>
          <p:spPr>
            <a:xfrm>
              <a:off x="3964781" y="1204912"/>
              <a:ext cx="0" cy="4338955"/>
            </a:xfrm>
            <a:custGeom>
              <a:avLst/>
              <a:gdLst/>
              <a:ahLst/>
              <a:cxnLst/>
              <a:rect l="l" t="t" r="r" b="b"/>
              <a:pathLst>
                <a:path w="0" h="4338955">
                  <a:moveTo>
                    <a:pt x="0" y="4338637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5B6B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62400" y="5541168"/>
              <a:ext cx="4358005" cy="0"/>
            </a:xfrm>
            <a:custGeom>
              <a:avLst/>
              <a:gdLst/>
              <a:ahLst/>
              <a:cxnLst/>
              <a:rect l="l" t="t" r="r" b="b"/>
              <a:pathLst>
                <a:path w="4358005" h="0">
                  <a:moveTo>
                    <a:pt x="0" y="0"/>
                  </a:moveTo>
                  <a:lnTo>
                    <a:pt x="4357687" y="0"/>
                  </a:lnTo>
                </a:path>
              </a:pathLst>
            </a:custGeom>
            <a:ln w="4762">
              <a:solidFill>
                <a:srgbClr val="5B6B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0" y="5581650"/>
              <a:ext cx="38100" cy="13335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0675" y="5581650"/>
              <a:ext cx="28575" cy="13335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15050" y="5581650"/>
              <a:ext cx="38100" cy="13335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38950" y="5581650"/>
              <a:ext cx="28575" cy="13335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53325" y="5581650"/>
              <a:ext cx="38100" cy="13335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86750" y="5581650"/>
              <a:ext cx="19050" cy="13335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3289" rIns="0" bIns="0" rtlCol="0" vert="horz">
            <a:spAutoFit/>
          </a:bodyPr>
          <a:lstStyle/>
          <a:p>
            <a:pPr marL="2765425">
              <a:lnSpc>
                <a:spcPct val="100000"/>
              </a:lnSpc>
              <a:spcBef>
                <a:spcPts val="90"/>
              </a:spcBef>
            </a:pPr>
            <a:r>
              <a:rPr dirty="0" sz="2350" spc="-45">
                <a:latin typeface="Calibri"/>
                <a:cs typeface="Calibri"/>
              </a:rPr>
              <a:t>To</a:t>
            </a:r>
            <a:r>
              <a:rPr dirty="0" sz="2350" spc="2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plot</a:t>
            </a:r>
            <a:r>
              <a:rPr dirty="0" sz="2350" spc="6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51515"/>
                </a:solidFill>
                <a:latin typeface="Calibri"/>
                <a:cs typeface="Calibri"/>
              </a:rPr>
              <a:t>this</a:t>
            </a:r>
            <a:r>
              <a:rPr dirty="0" sz="2350" spc="5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data,</a:t>
            </a:r>
            <a:r>
              <a:rPr dirty="0" sz="2350" spc="4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we</a:t>
            </a:r>
            <a:r>
              <a:rPr dirty="0" sz="2350" spc="3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51515"/>
                </a:solidFill>
                <a:latin typeface="Calibri"/>
                <a:cs typeface="Calibri"/>
              </a:rPr>
              <a:t>need</a:t>
            </a:r>
            <a:r>
              <a:rPr dirty="0" sz="2350" spc="4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B2B2B"/>
                </a:solidFill>
                <a:latin typeface="Calibri"/>
                <a:cs typeface="Calibri"/>
              </a:rPr>
              <a:t>a</a:t>
            </a:r>
            <a:r>
              <a:rPr dirty="0" sz="2350" spc="-2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3-</a:t>
            </a:r>
            <a:r>
              <a:rPr dirty="0" sz="2350">
                <a:latin typeface="Calibri"/>
                <a:cs typeface="Calibri"/>
              </a:rPr>
              <a:t>dimensional</a:t>
            </a:r>
            <a:r>
              <a:rPr dirty="0" sz="2350" spc="165"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0F0F0F"/>
                </a:solidFill>
                <a:latin typeface="Calibri"/>
                <a:cs typeface="Calibri"/>
              </a:rPr>
              <a:t>graph.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902962" y="5836245"/>
            <a:ext cx="883919" cy="323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30"/>
              </a:lnSpc>
            </a:pPr>
            <a:r>
              <a:rPr dirty="0" sz="2350" spc="-25">
                <a:latin typeface="Calibri"/>
                <a:cs typeface="Calibri"/>
              </a:rPr>
              <a:t>Weight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162576" y="2828131"/>
            <a:ext cx="149034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0F0F0F"/>
                </a:solidFill>
                <a:latin typeface="Calibri"/>
                <a:cs typeface="Calibri"/>
              </a:rPr>
              <a:t>Body</a:t>
            </a:r>
            <a:r>
              <a:rPr dirty="0" sz="2350" spc="2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937403" y="1747043"/>
            <a:ext cx="3375025" cy="112077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7145" marR="5080" indent="-1270">
              <a:lnSpc>
                <a:spcPct val="102400"/>
              </a:lnSpc>
              <a:spcBef>
                <a:spcPts val="25"/>
              </a:spcBef>
            </a:pPr>
            <a:r>
              <a:rPr dirty="0" sz="2350" spc="-10">
                <a:solidFill>
                  <a:srgbClr val="111111"/>
                </a:solidFill>
                <a:latin typeface="Calibri"/>
                <a:cs typeface="Calibri"/>
              </a:rPr>
              <a:t>We</a:t>
            </a:r>
            <a:r>
              <a:rPr dirty="0" sz="2350" spc="7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want</a:t>
            </a:r>
            <a:r>
              <a:rPr dirty="0" sz="2350" spc="8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D2D2D"/>
                </a:solidFill>
                <a:latin typeface="Calibri"/>
                <a:cs typeface="Calibri"/>
              </a:rPr>
              <a:t>to</a:t>
            </a:r>
            <a:r>
              <a:rPr dirty="0" sz="2350" spc="-4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81818"/>
                </a:solidFill>
                <a:latin typeface="Calibri"/>
                <a:cs typeface="Calibri"/>
              </a:rPr>
              <a:t>know</a:t>
            </a:r>
            <a:r>
              <a:rPr dirty="0" sz="2350" spc="25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51515"/>
                </a:solidFill>
                <a:latin typeface="Calibri"/>
                <a:cs typeface="Calibri"/>
              </a:rPr>
              <a:t>how</a:t>
            </a:r>
            <a:r>
              <a:rPr dirty="0" sz="2350" spc="5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2350" spc="-20">
                <a:solidFill>
                  <a:srgbClr val="0C0C0C"/>
                </a:solidFill>
                <a:latin typeface="Calibri"/>
                <a:cs typeface="Calibri"/>
              </a:rPr>
              <a:t>well </a:t>
            </a:r>
            <a:r>
              <a:rPr dirty="0" sz="2350">
                <a:solidFill>
                  <a:srgbClr val="0F0F0F"/>
                </a:solidFill>
                <a:latin typeface="Calibri"/>
                <a:cs typeface="Calibri"/>
              </a:rPr>
              <a:t>weight</a:t>
            </a:r>
            <a:r>
              <a:rPr dirty="0" sz="2350" spc="15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and</a:t>
            </a:r>
            <a:r>
              <a:rPr dirty="0" sz="2350" spc="-1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51515"/>
                </a:solidFill>
                <a:latin typeface="Calibri"/>
                <a:cs typeface="Calibri"/>
              </a:rPr>
              <a:t>tail</a:t>
            </a:r>
            <a:r>
              <a:rPr dirty="0" sz="2350" spc="-8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11111"/>
                </a:solidFill>
                <a:latin typeface="Calibri"/>
                <a:cs typeface="Calibri"/>
              </a:rPr>
              <a:t>length...</a:t>
            </a: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50" spc="-10">
                <a:latin typeface="Calibri"/>
                <a:cs typeface="Calibri"/>
              </a:rPr>
              <a:t>...predict</a:t>
            </a:r>
            <a:r>
              <a:rPr dirty="0" sz="2350" spc="5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0E0E0E"/>
                </a:solidFill>
                <a:latin typeface="Calibri"/>
                <a:cs typeface="Calibri"/>
              </a:rPr>
              <a:t>body</a:t>
            </a:r>
            <a:r>
              <a:rPr dirty="0" sz="2350" spc="-1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A1A1A"/>
                </a:solidFill>
                <a:latin typeface="Calibri"/>
                <a:cs typeface="Calibri"/>
              </a:rPr>
              <a:t>length.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777746" y="2485231"/>
            <a:ext cx="11493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50">
                <a:solidFill>
                  <a:srgbClr val="665E80"/>
                </a:solidFill>
                <a:latin typeface="Calibri"/>
                <a:cs typeface="Calibri"/>
              </a:rPr>
              <a:t>-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938492" y="3542506"/>
            <a:ext cx="128651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1F1F1F"/>
                </a:solidFill>
                <a:latin typeface="Calibri"/>
                <a:cs typeface="Calibri"/>
              </a:rPr>
              <a:t>Tail</a:t>
            </a:r>
            <a:r>
              <a:rPr dirty="0" sz="2350" spc="-10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31313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962400" y="1204912"/>
            <a:ext cx="4358005" cy="4338955"/>
            <a:chOff x="3962400" y="1204912"/>
            <a:chExt cx="4358005" cy="43389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0025" y="5029200"/>
              <a:ext cx="981075" cy="51435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964781" y="1204912"/>
              <a:ext cx="0" cy="4338955"/>
            </a:xfrm>
            <a:custGeom>
              <a:avLst/>
              <a:gdLst/>
              <a:ahLst/>
              <a:cxnLst/>
              <a:rect l="l" t="t" r="r" b="b"/>
              <a:pathLst>
                <a:path w="0" h="4338955">
                  <a:moveTo>
                    <a:pt x="0" y="4338637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5B6B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962400" y="5541168"/>
              <a:ext cx="4358005" cy="0"/>
            </a:xfrm>
            <a:custGeom>
              <a:avLst/>
              <a:gdLst/>
              <a:ahLst/>
              <a:cxnLst/>
              <a:rect l="l" t="t" r="r" b="b"/>
              <a:pathLst>
                <a:path w="4358005" h="0">
                  <a:moveTo>
                    <a:pt x="0" y="0"/>
                  </a:moveTo>
                  <a:lnTo>
                    <a:pt x="4357687" y="0"/>
                  </a:lnTo>
                </a:path>
              </a:pathLst>
            </a:custGeom>
            <a:ln w="4762">
              <a:solidFill>
                <a:srgbClr val="5B6B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162576" y="2828131"/>
            <a:ext cx="149034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0F0F0F"/>
                </a:solidFill>
                <a:latin typeface="Calibri"/>
                <a:cs typeface="Calibri"/>
              </a:rPr>
              <a:t>Body</a:t>
            </a:r>
            <a:r>
              <a:rPr dirty="0" sz="2350" spc="2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F1F1F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697184" y="5843686"/>
            <a:ext cx="176720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50"/>
              </a:lnSpc>
            </a:pPr>
            <a:r>
              <a:rPr dirty="0" sz="2250">
                <a:latin typeface="Calibri"/>
                <a:cs typeface="Calibri"/>
              </a:rPr>
              <a:t>Mouse</a:t>
            </a:r>
            <a:r>
              <a:rPr dirty="0" sz="2250" spc="390"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0C0C0C"/>
                </a:solidFill>
                <a:latin typeface="Calibri"/>
                <a:cs typeface="Calibri"/>
              </a:rPr>
              <a:t>weight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8241" y="1180703"/>
            <a:ext cx="4406900" cy="37084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>
                <a:latin typeface="Calibri"/>
                <a:cs typeface="Calibri"/>
              </a:rPr>
              <a:t>The</a:t>
            </a:r>
            <a:r>
              <a:rPr dirty="0" sz="2250" spc="185"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232323"/>
                </a:solidFill>
                <a:latin typeface="Calibri"/>
                <a:cs typeface="Calibri"/>
              </a:rPr>
              <a:t>first</a:t>
            </a:r>
            <a:r>
              <a:rPr dirty="0" sz="2250" spc="29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2250">
                <a:latin typeface="Calibri"/>
                <a:cs typeface="Calibri"/>
              </a:rPr>
              <a:t>mouse</a:t>
            </a:r>
            <a:r>
              <a:rPr dirty="0" sz="2250" spc="430">
                <a:latin typeface="Calibri"/>
                <a:cs typeface="Calibri"/>
              </a:rPr>
              <a:t> </a:t>
            </a:r>
            <a:r>
              <a:rPr dirty="0" sz="2250">
                <a:latin typeface="Calibri"/>
                <a:cs typeface="Calibri"/>
              </a:rPr>
              <a:t>we</a:t>
            </a:r>
            <a:r>
              <a:rPr dirty="0" sz="2250" spc="200">
                <a:latin typeface="Calibri"/>
                <a:cs typeface="Calibri"/>
              </a:rPr>
              <a:t> </a:t>
            </a:r>
            <a:r>
              <a:rPr dirty="0" sz="2250">
                <a:latin typeface="Calibri"/>
                <a:cs typeface="Calibri"/>
              </a:rPr>
              <a:t>measured</a:t>
            </a:r>
            <a:r>
              <a:rPr dirty="0" sz="2250" spc="350">
                <a:latin typeface="Calibri"/>
                <a:cs typeface="Calibri"/>
              </a:rPr>
              <a:t> </a:t>
            </a:r>
            <a:r>
              <a:rPr dirty="0" sz="2250" spc="-10">
                <a:latin typeface="Calibri"/>
                <a:cs typeface="Calibri"/>
              </a:rPr>
              <a:t>had...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938492" y="3542506"/>
            <a:ext cx="128651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1F1F1F"/>
                </a:solidFill>
                <a:latin typeface="Calibri"/>
                <a:cs typeface="Calibri"/>
              </a:rPr>
              <a:t>Tail</a:t>
            </a:r>
            <a:r>
              <a:rPr dirty="0" sz="2350" spc="-10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D1D1D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0025" y="5029200"/>
            <a:ext cx="981075" cy="5143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1150" y="2400300"/>
            <a:ext cx="1000125" cy="314325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3962400" y="1204912"/>
            <a:ext cx="4358005" cy="4510405"/>
            <a:chOff x="3962400" y="1204912"/>
            <a:chExt cx="4358005" cy="4510405"/>
          </a:xfrm>
        </p:grpSpPr>
        <p:sp>
          <p:nvSpPr>
            <p:cNvPr id="5" name="object 5" descr=""/>
            <p:cNvSpPr/>
            <p:nvPr/>
          </p:nvSpPr>
          <p:spPr>
            <a:xfrm>
              <a:off x="3964781" y="1204912"/>
              <a:ext cx="0" cy="4338955"/>
            </a:xfrm>
            <a:custGeom>
              <a:avLst/>
              <a:gdLst/>
              <a:ahLst/>
              <a:cxnLst/>
              <a:rect l="l" t="t" r="r" b="b"/>
              <a:pathLst>
                <a:path w="0" h="4338955">
                  <a:moveTo>
                    <a:pt x="0" y="4338637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5B7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62400" y="5541168"/>
              <a:ext cx="4358005" cy="0"/>
            </a:xfrm>
            <a:custGeom>
              <a:avLst/>
              <a:gdLst/>
              <a:ahLst/>
              <a:cxnLst/>
              <a:rect l="l" t="t" r="r" b="b"/>
              <a:pathLst>
                <a:path w="4358005" h="0">
                  <a:moveTo>
                    <a:pt x="0" y="0"/>
                  </a:moveTo>
                  <a:lnTo>
                    <a:pt x="4357687" y="0"/>
                  </a:lnTo>
                </a:path>
              </a:pathLst>
            </a:custGeom>
            <a:ln w="4762">
              <a:solidFill>
                <a:srgbClr val="5B7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0" y="5581650"/>
              <a:ext cx="38100" cy="13335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91150" y="5581650"/>
              <a:ext cx="28575" cy="13335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15050" y="5581650"/>
              <a:ext cx="38100" cy="13335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53325" y="5581650"/>
              <a:ext cx="38100" cy="13335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6750" y="5581650"/>
              <a:ext cx="19050" cy="133350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3768244" y="1180703"/>
            <a:ext cx="25844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spc="-25">
                <a:solidFill>
                  <a:srgbClr val="6D8997"/>
                </a:solidFill>
                <a:latin typeface="Calibri"/>
                <a:cs typeface="Calibri"/>
              </a:rPr>
              <a:t>""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697184" y="5843686"/>
            <a:ext cx="176720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50"/>
              </a:lnSpc>
            </a:pPr>
            <a:r>
              <a:rPr dirty="0" sz="2250">
                <a:latin typeface="Calibri"/>
                <a:cs typeface="Calibri"/>
              </a:rPr>
              <a:t>Mouse</a:t>
            </a:r>
            <a:r>
              <a:rPr dirty="0" sz="2250" spc="390"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0C0C0C"/>
                </a:solidFill>
                <a:latin typeface="Calibri"/>
                <a:cs typeface="Calibri"/>
              </a:rPr>
              <a:t>weight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328716" y="1180703"/>
            <a:ext cx="4416425" cy="37084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spc="50">
                <a:latin typeface="Calibri"/>
                <a:cs typeface="Calibri"/>
              </a:rPr>
              <a:t>The</a:t>
            </a:r>
            <a:r>
              <a:rPr dirty="0" sz="2250" spc="160"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232323"/>
                </a:solidFill>
                <a:latin typeface="Calibri"/>
                <a:cs typeface="Calibri"/>
              </a:rPr>
              <a:t>first</a:t>
            </a:r>
            <a:r>
              <a:rPr dirty="0" sz="2250" spc="26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2250">
                <a:latin typeface="Calibri"/>
                <a:cs typeface="Calibri"/>
              </a:rPr>
              <a:t>mouse</a:t>
            </a:r>
            <a:r>
              <a:rPr dirty="0" sz="2250" spc="385"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0C0C0C"/>
                </a:solidFill>
                <a:latin typeface="Calibri"/>
                <a:cs typeface="Calibri"/>
              </a:rPr>
              <a:t>we</a:t>
            </a:r>
            <a:r>
              <a:rPr dirty="0" sz="2250" spc="27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2250">
                <a:latin typeface="Calibri"/>
                <a:cs typeface="Calibri"/>
              </a:rPr>
              <a:t>measured</a:t>
            </a:r>
            <a:r>
              <a:rPr dirty="0" sz="2250" spc="310"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0F0F0F"/>
                </a:solidFill>
                <a:latin typeface="Calibri"/>
                <a:cs typeface="Calibri"/>
              </a:rPr>
              <a:t>had...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01930" rIns="0" bIns="0" rtlCol="0" vert="horz">
            <a:spAutoFit/>
          </a:bodyPr>
          <a:lstStyle/>
          <a:p>
            <a:pPr algn="ctr" marL="396875">
              <a:lnSpc>
                <a:spcPct val="100000"/>
              </a:lnSpc>
              <a:spcBef>
                <a:spcPts val="90"/>
              </a:spcBef>
            </a:pPr>
            <a:r>
              <a:rPr dirty="0"/>
              <a:t>Weight</a:t>
            </a:r>
            <a:r>
              <a:rPr dirty="0" spc="100"/>
              <a:t> </a:t>
            </a:r>
            <a:r>
              <a:rPr dirty="0">
                <a:solidFill>
                  <a:srgbClr val="4B4B4B"/>
                </a:solidFill>
              </a:rPr>
              <a:t>=</a:t>
            </a:r>
            <a:r>
              <a:rPr dirty="0" spc="-100">
                <a:solidFill>
                  <a:srgbClr val="4B4B4B"/>
                </a:solidFill>
              </a:rPr>
              <a:t> </a:t>
            </a:r>
            <a:r>
              <a:rPr dirty="0" spc="-25"/>
              <a:t>2.1</a:t>
            </a:r>
          </a:p>
          <a:p>
            <a:pPr>
              <a:lnSpc>
                <a:spcPct val="100000"/>
              </a:lnSpc>
              <a:spcBef>
                <a:spcPts val="1290"/>
              </a:spcBef>
            </a:p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131313"/>
                </a:solidFill>
              </a:rPr>
              <a:t>Body</a:t>
            </a:r>
            <a:r>
              <a:rPr dirty="0" spc="25">
                <a:solidFill>
                  <a:srgbClr val="131313"/>
                </a:solidFill>
              </a:rPr>
              <a:t> </a:t>
            </a:r>
            <a:r>
              <a:rPr dirty="0" spc="-10">
                <a:solidFill>
                  <a:srgbClr val="1C1C1C"/>
                </a:solidFill>
              </a:rPr>
              <a:t>length</a:t>
            </a:r>
          </a:p>
          <a:p>
            <a:pPr algn="r" marR="5080">
              <a:lnSpc>
                <a:spcPct val="100000"/>
              </a:lnSpc>
              <a:spcBef>
                <a:spcPts val="2805"/>
              </a:spcBef>
            </a:pPr>
            <a:r>
              <a:rPr dirty="0">
                <a:solidFill>
                  <a:srgbClr val="212121"/>
                </a:solidFill>
              </a:rPr>
              <a:t>Tail</a:t>
            </a:r>
            <a:r>
              <a:rPr dirty="0" spc="-105">
                <a:solidFill>
                  <a:srgbClr val="212121"/>
                </a:solidFill>
              </a:rPr>
              <a:t> </a:t>
            </a:r>
            <a:r>
              <a:rPr dirty="0" spc="-10">
                <a:solidFill>
                  <a:srgbClr val="1A1A1A"/>
                </a:solidFill>
              </a:rPr>
              <a:t>length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0025" y="5029200"/>
            <a:ext cx="981075" cy="5143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1250" y="2809875"/>
            <a:ext cx="361950" cy="2219325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3962400" y="1204912"/>
            <a:ext cx="4358005" cy="4510405"/>
            <a:chOff x="3962400" y="1204912"/>
            <a:chExt cx="4358005" cy="4510405"/>
          </a:xfrm>
        </p:grpSpPr>
        <p:sp>
          <p:nvSpPr>
            <p:cNvPr id="5" name="object 5" descr=""/>
            <p:cNvSpPr/>
            <p:nvPr/>
          </p:nvSpPr>
          <p:spPr>
            <a:xfrm>
              <a:off x="3964781" y="1204912"/>
              <a:ext cx="0" cy="4338955"/>
            </a:xfrm>
            <a:custGeom>
              <a:avLst/>
              <a:gdLst/>
              <a:ahLst/>
              <a:cxnLst/>
              <a:rect l="l" t="t" r="r" b="b"/>
              <a:pathLst>
                <a:path w="0" h="4338955">
                  <a:moveTo>
                    <a:pt x="0" y="4338637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5B70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62400" y="5541168"/>
              <a:ext cx="4358005" cy="0"/>
            </a:xfrm>
            <a:custGeom>
              <a:avLst/>
              <a:gdLst/>
              <a:ahLst/>
              <a:cxnLst/>
              <a:rect l="l" t="t" r="r" b="b"/>
              <a:pathLst>
                <a:path w="4358005" h="0">
                  <a:moveTo>
                    <a:pt x="0" y="0"/>
                  </a:moveTo>
                  <a:lnTo>
                    <a:pt x="4357687" y="0"/>
                  </a:lnTo>
                </a:path>
              </a:pathLst>
            </a:custGeom>
            <a:ln w="4762">
              <a:solidFill>
                <a:srgbClr val="5B709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0" y="5581650"/>
              <a:ext cx="38100" cy="13335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91150" y="5581650"/>
              <a:ext cx="28575" cy="13335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15050" y="5581650"/>
              <a:ext cx="38100" cy="13335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53325" y="5581650"/>
              <a:ext cx="38100" cy="13335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6750" y="5581650"/>
              <a:ext cx="19050" cy="133350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2162576" y="2828131"/>
            <a:ext cx="149034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131313"/>
                </a:solidFill>
                <a:latin typeface="Calibri"/>
                <a:cs typeface="Calibri"/>
              </a:rPr>
              <a:t>Body</a:t>
            </a:r>
            <a:r>
              <a:rPr dirty="0" sz="2350" spc="2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C1C1C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697184" y="5843686"/>
            <a:ext cx="176720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50"/>
              </a:lnSpc>
            </a:pPr>
            <a:r>
              <a:rPr dirty="0" sz="2250">
                <a:latin typeface="Calibri"/>
                <a:cs typeface="Calibri"/>
              </a:rPr>
              <a:t>Mouse</a:t>
            </a:r>
            <a:r>
              <a:rPr dirty="0" sz="2250" spc="390"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0C0C0C"/>
                </a:solidFill>
                <a:latin typeface="Calibri"/>
                <a:cs typeface="Calibri"/>
              </a:rPr>
              <a:t>weight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768244" y="1180703"/>
            <a:ext cx="25844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spc="-25">
                <a:solidFill>
                  <a:srgbClr val="6D8997"/>
                </a:solidFill>
                <a:latin typeface="Calibri"/>
                <a:cs typeface="Calibri"/>
              </a:rPr>
              <a:t>""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328716" y="1180703"/>
            <a:ext cx="4416425" cy="37084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spc="50">
                <a:latin typeface="Calibri"/>
                <a:cs typeface="Calibri"/>
              </a:rPr>
              <a:t>The</a:t>
            </a:r>
            <a:r>
              <a:rPr dirty="0" sz="2250" spc="160"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232323"/>
                </a:solidFill>
                <a:latin typeface="Calibri"/>
                <a:cs typeface="Calibri"/>
              </a:rPr>
              <a:t>first</a:t>
            </a:r>
            <a:r>
              <a:rPr dirty="0" sz="2250" spc="26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2250">
                <a:latin typeface="Calibri"/>
                <a:cs typeface="Calibri"/>
              </a:rPr>
              <a:t>mouse</a:t>
            </a:r>
            <a:r>
              <a:rPr dirty="0" sz="2250" spc="385"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0C0C0C"/>
                </a:solidFill>
                <a:latin typeface="Calibri"/>
                <a:cs typeface="Calibri"/>
              </a:rPr>
              <a:t>we</a:t>
            </a:r>
            <a:r>
              <a:rPr dirty="0" sz="2250" spc="27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2250">
                <a:latin typeface="Calibri"/>
                <a:cs typeface="Calibri"/>
              </a:rPr>
              <a:t>measured</a:t>
            </a:r>
            <a:r>
              <a:rPr dirty="0" sz="2250" spc="310"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0F0F0F"/>
                </a:solidFill>
                <a:latin typeface="Calibri"/>
                <a:cs typeface="Calibri"/>
              </a:rPr>
              <a:t>had...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728567" y="1942306"/>
            <a:ext cx="1953260" cy="7448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 indent="374015">
              <a:lnSpc>
                <a:spcPct val="101099"/>
              </a:lnSpc>
              <a:spcBef>
                <a:spcPts val="60"/>
              </a:spcBef>
            </a:pPr>
            <a:r>
              <a:rPr dirty="0" sz="2350">
                <a:latin typeface="Calibri"/>
                <a:cs typeface="Calibri"/>
              </a:rPr>
              <a:t>Weight</a:t>
            </a:r>
            <a:r>
              <a:rPr dirty="0" sz="2350" spc="10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4B4B4B"/>
                </a:solidFill>
                <a:latin typeface="Calibri"/>
                <a:cs typeface="Calibri"/>
              </a:rPr>
              <a:t>=</a:t>
            </a:r>
            <a:r>
              <a:rPr dirty="0" sz="2350" spc="-100">
                <a:solidFill>
                  <a:srgbClr val="4B4B4B"/>
                </a:solidFill>
                <a:latin typeface="Calibri"/>
                <a:cs typeface="Calibri"/>
              </a:rPr>
              <a:t> </a:t>
            </a:r>
            <a:r>
              <a:rPr dirty="0" sz="2350" spc="-25">
                <a:latin typeface="Calibri"/>
                <a:cs typeface="Calibri"/>
              </a:rPr>
              <a:t>2.1 </a:t>
            </a:r>
            <a:r>
              <a:rPr dirty="0" sz="2350" spc="-20">
                <a:solidFill>
                  <a:srgbClr val="111111"/>
                </a:solidFill>
                <a:latin typeface="Calibri"/>
                <a:cs typeface="Calibri"/>
              </a:rPr>
              <a:t>Tail</a:t>
            </a:r>
            <a:r>
              <a:rPr dirty="0" sz="235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length</a:t>
            </a:r>
            <a:r>
              <a:rPr dirty="0" sz="2350" spc="6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565656"/>
                </a:solidFill>
                <a:latin typeface="Calibri"/>
                <a:cs typeface="Calibri"/>
              </a:rPr>
              <a:t>=</a:t>
            </a:r>
            <a:r>
              <a:rPr dirty="0" sz="2350" spc="-15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dirty="0" sz="2350" spc="-25">
                <a:latin typeface="Calibri"/>
                <a:cs typeface="Calibri"/>
              </a:rPr>
              <a:t>1.3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788793" y="2304256"/>
            <a:ext cx="14605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175">
                <a:solidFill>
                  <a:srgbClr val="70698A"/>
                </a:solidFill>
                <a:latin typeface="Calibri"/>
                <a:cs typeface="Calibri"/>
              </a:rPr>
              <a:t>_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938492" y="3542506"/>
            <a:ext cx="128651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212121"/>
                </a:solidFill>
                <a:latin typeface="Calibri"/>
                <a:cs typeface="Calibri"/>
              </a:rPr>
              <a:t>Tail</a:t>
            </a:r>
            <a:r>
              <a:rPr dirty="0" sz="2350" spc="-10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A1A1A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962400" y="1204912"/>
            <a:ext cx="4358005" cy="4510405"/>
            <a:chOff x="3962400" y="1204912"/>
            <a:chExt cx="4358005" cy="45104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0025" y="5029200"/>
              <a:ext cx="971550" cy="51435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964781" y="1204912"/>
              <a:ext cx="0" cy="4338955"/>
            </a:xfrm>
            <a:custGeom>
              <a:avLst/>
              <a:gdLst/>
              <a:ahLst/>
              <a:cxnLst/>
              <a:rect l="l" t="t" r="r" b="b"/>
              <a:pathLst>
                <a:path w="0" h="4338955">
                  <a:moveTo>
                    <a:pt x="0" y="4338637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5B6B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962400" y="5541168"/>
              <a:ext cx="4358005" cy="0"/>
            </a:xfrm>
            <a:custGeom>
              <a:avLst/>
              <a:gdLst/>
              <a:ahLst/>
              <a:cxnLst/>
              <a:rect l="l" t="t" r="r" b="b"/>
              <a:pathLst>
                <a:path w="4358005" h="0">
                  <a:moveTo>
                    <a:pt x="0" y="0"/>
                  </a:moveTo>
                  <a:lnTo>
                    <a:pt x="4357687" y="0"/>
                  </a:lnTo>
                </a:path>
              </a:pathLst>
            </a:custGeom>
            <a:ln w="4762">
              <a:solidFill>
                <a:srgbClr val="5B6B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0" y="5581650"/>
              <a:ext cx="38100" cy="13335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8425" y="3143250"/>
              <a:ext cx="161925" cy="28575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91150" y="5581650"/>
              <a:ext cx="28575" cy="13335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5450" y="5076825"/>
              <a:ext cx="1085850" cy="6381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53325" y="5581650"/>
              <a:ext cx="38100" cy="13335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6750" y="5581650"/>
              <a:ext cx="19050" cy="133350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3768244" y="1180703"/>
            <a:ext cx="25844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spc="-25">
                <a:solidFill>
                  <a:srgbClr val="6E85A8"/>
                </a:solidFill>
                <a:latin typeface="Calibri"/>
                <a:cs typeface="Calibri"/>
              </a:rPr>
              <a:t>""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697184" y="5843686"/>
            <a:ext cx="176720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50"/>
              </a:lnSpc>
            </a:pPr>
            <a:r>
              <a:rPr dirty="0" sz="2250">
                <a:latin typeface="Calibri"/>
                <a:cs typeface="Calibri"/>
              </a:rPr>
              <a:t>Mouse</a:t>
            </a:r>
            <a:r>
              <a:rPr dirty="0" sz="2250" spc="390"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0C0C0C"/>
                </a:solidFill>
                <a:latin typeface="Calibri"/>
                <a:cs typeface="Calibri"/>
              </a:rPr>
              <a:t>weight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328716" y="1180703"/>
            <a:ext cx="441642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spc="50">
                <a:latin typeface="Calibri"/>
                <a:cs typeface="Calibri"/>
              </a:rPr>
              <a:t>The</a:t>
            </a:r>
            <a:r>
              <a:rPr dirty="0" sz="2250" spc="160"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232323"/>
                </a:solidFill>
                <a:latin typeface="Calibri"/>
                <a:cs typeface="Calibri"/>
              </a:rPr>
              <a:t>first</a:t>
            </a:r>
            <a:r>
              <a:rPr dirty="0" sz="2250" spc="26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111111"/>
                </a:solidFill>
                <a:latin typeface="Calibri"/>
                <a:cs typeface="Calibri"/>
              </a:rPr>
              <a:t>mouse</a:t>
            </a:r>
            <a:r>
              <a:rPr dirty="0" sz="2250" spc="38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0E0E0E"/>
                </a:solidFill>
                <a:latin typeface="Calibri"/>
                <a:cs typeface="Calibri"/>
              </a:rPr>
              <a:t>we</a:t>
            </a:r>
            <a:r>
              <a:rPr dirty="0" sz="2250" spc="27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250">
                <a:latin typeface="Calibri"/>
                <a:cs typeface="Calibri"/>
              </a:rPr>
              <a:t>measured</a:t>
            </a:r>
            <a:r>
              <a:rPr dirty="0" sz="2250" spc="310"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111111"/>
                </a:solidFill>
                <a:latin typeface="Calibri"/>
                <a:cs typeface="Calibri"/>
              </a:rPr>
              <a:t>had...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05726" y="1932384"/>
            <a:ext cx="2176145" cy="1126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L="12700" marR="5080" indent="596265">
              <a:lnSpc>
                <a:spcPct val="101099"/>
              </a:lnSpc>
              <a:spcBef>
                <a:spcPts val="90"/>
              </a:spcBef>
            </a:pPr>
            <a:r>
              <a:rPr dirty="0" sz="2400" spc="-20">
                <a:latin typeface="Calibri"/>
                <a:cs typeface="Calibri"/>
              </a:rPr>
              <a:t>Weight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B4B4B"/>
                </a:solidFill>
                <a:latin typeface="Calibri"/>
                <a:cs typeface="Calibri"/>
              </a:rPr>
              <a:t>=</a:t>
            </a:r>
            <a:r>
              <a:rPr dirty="0" sz="2400" spc="-110">
                <a:solidFill>
                  <a:srgbClr val="4B4B4B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2.1 </a:t>
            </a:r>
            <a:r>
              <a:rPr dirty="0" sz="2400" spc="-75">
                <a:latin typeface="Calibri"/>
                <a:cs typeface="Calibri"/>
              </a:rPr>
              <a:t>Tail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length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525252"/>
                </a:solidFill>
                <a:latin typeface="Calibri"/>
                <a:cs typeface="Calibri"/>
              </a:rPr>
              <a:t>=</a:t>
            </a:r>
            <a:r>
              <a:rPr dirty="0" sz="2400" spc="-65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1.3 </a:t>
            </a:r>
            <a:r>
              <a:rPr dirty="0" sz="2350">
                <a:latin typeface="Calibri"/>
                <a:cs typeface="Calibri"/>
              </a:rPr>
              <a:t>Body</a:t>
            </a:r>
            <a:r>
              <a:rPr dirty="0" sz="2350" spc="6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C1C1C"/>
                </a:solidFill>
                <a:latin typeface="Calibri"/>
                <a:cs typeface="Calibri"/>
              </a:rPr>
              <a:t>length</a:t>
            </a:r>
            <a:r>
              <a:rPr dirty="0" sz="2350" spc="17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525252"/>
                </a:solidFill>
                <a:latin typeface="Calibri"/>
                <a:cs typeface="Calibri"/>
              </a:rPr>
              <a:t>=</a:t>
            </a:r>
            <a:r>
              <a:rPr dirty="0" sz="2350" spc="-7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2350" spc="-25">
                <a:solidFill>
                  <a:srgbClr val="181818"/>
                </a:solidFill>
                <a:latin typeface="Calibri"/>
                <a:cs typeface="Calibri"/>
              </a:rPr>
              <a:t>2.5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162576" y="2828131"/>
            <a:ext cx="149034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0F0F0F"/>
                </a:solidFill>
                <a:latin typeface="Calibri"/>
                <a:cs typeface="Calibri"/>
              </a:rPr>
              <a:t>Body</a:t>
            </a:r>
            <a:r>
              <a:rPr dirty="0" sz="2350" spc="2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baseline="1182" sz="3525" spc="-15">
                <a:solidFill>
                  <a:srgbClr val="1A1A1A"/>
                </a:solidFill>
                <a:latin typeface="Calibri"/>
                <a:cs typeface="Calibri"/>
              </a:rPr>
              <a:t>length</a:t>
            </a:r>
            <a:endParaRPr baseline="1182" sz="3525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938566" y="3552428"/>
            <a:ext cx="128333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>
                <a:solidFill>
                  <a:srgbClr val="232323"/>
                </a:solidFill>
                <a:latin typeface="Calibri"/>
                <a:cs typeface="Calibri"/>
              </a:rPr>
              <a:t>Tail</a:t>
            </a:r>
            <a:r>
              <a:rPr dirty="0" sz="2250" spc="6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1A1A1A"/>
                </a:solidFill>
                <a:latin typeface="Calibri"/>
                <a:cs typeface="Calibri"/>
              </a:rPr>
              <a:t>length</a:t>
            </a:r>
            <a:endParaRPr sz="2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0475" y="1219200"/>
            <a:ext cx="4514850" cy="44958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162576" y="2828131"/>
            <a:ext cx="149034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0F0F0F"/>
                </a:solidFill>
                <a:latin typeface="Calibri"/>
                <a:cs typeface="Calibri"/>
              </a:rPr>
              <a:t>Body</a:t>
            </a:r>
            <a:r>
              <a:rPr dirty="0" sz="2350" spc="2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F1F1F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697184" y="5843686"/>
            <a:ext cx="176720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50"/>
              </a:lnSpc>
            </a:pPr>
            <a:r>
              <a:rPr dirty="0" sz="2250">
                <a:latin typeface="Calibri"/>
                <a:cs typeface="Calibri"/>
              </a:rPr>
              <a:t>Mouse</a:t>
            </a:r>
            <a:r>
              <a:rPr dirty="0" sz="2250" spc="390"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0C0C0C"/>
                </a:solidFill>
                <a:latin typeface="Calibri"/>
                <a:cs typeface="Calibri"/>
              </a:rPr>
              <a:t>weight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54789" rIns="0" bIns="0" rtlCol="0" vert="horz">
            <a:spAutoFit/>
          </a:bodyPr>
          <a:lstStyle/>
          <a:p>
            <a:pPr marL="4209415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latin typeface="Calibri"/>
                <a:cs typeface="Calibri"/>
              </a:rPr>
              <a:t>Here's</a:t>
            </a:r>
            <a:r>
              <a:rPr dirty="0" sz="2350" spc="7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81818"/>
                </a:solidFill>
                <a:latin typeface="Calibri"/>
                <a:cs typeface="Calibri"/>
              </a:rPr>
              <a:t>all </a:t>
            </a:r>
            <a:r>
              <a:rPr dirty="0" sz="235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dirty="0" sz="2350" spc="7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data</a:t>
            </a:r>
            <a:r>
              <a:rPr dirty="0" sz="2350" spc="-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C1C1C"/>
                </a:solidFill>
                <a:latin typeface="Calibri"/>
                <a:cs typeface="Calibri"/>
              </a:rPr>
              <a:t>in</a:t>
            </a:r>
            <a:r>
              <a:rPr dirty="0" sz="2350" spc="6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31313"/>
                </a:solidFill>
                <a:latin typeface="Calibri"/>
                <a:cs typeface="Calibri"/>
              </a:rPr>
              <a:t>the</a:t>
            </a:r>
            <a:r>
              <a:rPr dirty="0" sz="2350" spc="-2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0C0C0C"/>
                </a:solidFill>
                <a:latin typeface="Calibri"/>
                <a:cs typeface="Calibri"/>
              </a:rPr>
              <a:t>graph.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938492" y="3542506"/>
            <a:ext cx="128651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242424"/>
                </a:solidFill>
                <a:latin typeface="Calibri"/>
                <a:cs typeface="Calibri"/>
              </a:rPr>
              <a:t>Tail</a:t>
            </a:r>
            <a:r>
              <a:rPr dirty="0" sz="2350" spc="-10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0475" y="1219200"/>
            <a:ext cx="4514850" cy="44958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162576" y="2828131"/>
            <a:ext cx="149034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0F0F0F"/>
                </a:solidFill>
                <a:latin typeface="Calibri"/>
                <a:cs typeface="Calibri"/>
              </a:rPr>
              <a:t>Body</a:t>
            </a:r>
            <a:r>
              <a:rPr dirty="0" sz="2350" spc="2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F1F1F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697184" y="5843686"/>
            <a:ext cx="176720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50"/>
              </a:lnSpc>
            </a:pPr>
            <a:r>
              <a:rPr dirty="0" sz="2250">
                <a:latin typeface="Calibri"/>
                <a:cs typeface="Calibri"/>
              </a:rPr>
              <a:t>Mouse</a:t>
            </a:r>
            <a:r>
              <a:rPr dirty="0" sz="2250" spc="390"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0C0C0C"/>
                </a:solidFill>
                <a:latin typeface="Calibri"/>
                <a:cs typeface="Calibri"/>
              </a:rPr>
              <a:t>weight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98913" y="323056"/>
            <a:ext cx="5497830" cy="1116330"/>
          </a:xfrm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algn="ctr" marL="12700" marR="5080" indent="-7620">
              <a:lnSpc>
                <a:spcPct val="102400"/>
              </a:lnSpc>
              <a:spcBef>
                <a:spcPts val="25"/>
              </a:spcBef>
            </a:pPr>
            <a:r>
              <a:rPr dirty="0" sz="2350">
                <a:latin typeface="Calibri"/>
                <a:cs typeface="Calibri"/>
              </a:rPr>
              <a:t>Now</a:t>
            </a:r>
            <a:r>
              <a:rPr dirty="0" sz="2350" spc="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we</a:t>
            </a:r>
            <a:r>
              <a:rPr dirty="0" sz="2350" spc="-5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B2B2B"/>
                </a:solidFill>
                <a:latin typeface="Calibri"/>
                <a:cs typeface="Calibri"/>
              </a:rPr>
              <a:t>do</a:t>
            </a:r>
            <a:r>
              <a:rPr dirty="0" sz="2350" spc="3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0C0C0C"/>
                </a:solidFill>
                <a:latin typeface="Calibri"/>
                <a:cs typeface="Calibri"/>
              </a:rPr>
              <a:t>a </a:t>
            </a:r>
            <a:r>
              <a:rPr dirty="0" sz="2350" spc="-20">
                <a:latin typeface="Calibri"/>
                <a:cs typeface="Calibri"/>
              </a:rPr>
              <a:t>least-</a:t>
            </a:r>
            <a:r>
              <a:rPr dirty="0" sz="2350">
                <a:latin typeface="Calibri"/>
                <a:cs typeface="Calibri"/>
              </a:rPr>
              <a:t>squares</a:t>
            </a:r>
            <a:r>
              <a:rPr dirty="0" sz="2350" spc="19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fit.</a:t>
            </a:r>
            <a:r>
              <a:rPr dirty="0" sz="2350" spc="12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81818"/>
                </a:solidFill>
                <a:latin typeface="Calibri"/>
                <a:cs typeface="Calibri"/>
              </a:rPr>
              <a:t>Since</a:t>
            </a:r>
            <a:r>
              <a:rPr dirty="0" sz="2350" spc="13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2350" spc="-25">
                <a:latin typeface="Calibri"/>
                <a:cs typeface="Calibri"/>
              </a:rPr>
              <a:t>we</a:t>
            </a:r>
            <a:r>
              <a:rPr dirty="0" sz="2350" spc="58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have</a:t>
            </a:r>
            <a:r>
              <a:rPr dirty="0" sz="2350" spc="10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42424"/>
                </a:solidFill>
                <a:latin typeface="Calibri"/>
                <a:cs typeface="Calibri"/>
              </a:rPr>
              <a:t>the</a:t>
            </a:r>
            <a:r>
              <a:rPr dirty="0" sz="2350" spc="-1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0E0E0E"/>
                </a:solidFill>
                <a:latin typeface="Calibri"/>
                <a:cs typeface="Calibri"/>
              </a:rPr>
              <a:t>extra</a:t>
            </a:r>
            <a:r>
              <a:rPr dirty="0" sz="2350" spc="4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term</a:t>
            </a:r>
            <a:r>
              <a:rPr dirty="0" sz="2350" spc="5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A2A2A"/>
                </a:solidFill>
                <a:latin typeface="Calibri"/>
                <a:cs typeface="Calibri"/>
              </a:rPr>
              <a:t>in</a:t>
            </a:r>
            <a:r>
              <a:rPr dirty="0" sz="2350" spc="-3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D1D1D"/>
                </a:solidFill>
                <a:latin typeface="Calibri"/>
                <a:cs typeface="Calibri"/>
              </a:rPr>
              <a:t>the</a:t>
            </a:r>
            <a:r>
              <a:rPr dirty="0" sz="2350" spc="75">
                <a:solidFill>
                  <a:srgbClr val="1D1D1D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equation,</a:t>
            </a:r>
            <a:r>
              <a:rPr dirty="0" sz="2350" spc="13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we</a:t>
            </a:r>
            <a:r>
              <a:rPr dirty="0" sz="2350" spc="5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32323"/>
                </a:solidFill>
                <a:latin typeface="Calibri"/>
                <a:cs typeface="Calibri"/>
              </a:rPr>
              <a:t>fit</a:t>
            </a:r>
            <a:r>
              <a:rPr dirty="0" sz="2350" spc="1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2350" spc="-50">
                <a:solidFill>
                  <a:srgbClr val="161616"/>
                </a:solidFill>
                <a:latin typeface="Calibri"/>
                <a:cs typeface="Calibri"/>
              </a:rPr>
              <a:t>a </a:t>
            </a:r>
            <a:r>
              <a:rPr dirty="0" sz="2350">
                <a:latin typeface="Calibri"/>
                <a:cs typeface="Calibri"/>
              </a:rPr>
              <a:t>plane</a:t>
            </a:r>
            <a:r>
              <a:rPr dirty="0" sz="2350" spc="6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31313"/>
                </a:solidFill>
                <a:latin typeface="Calibri"/>
                <a:cs typeface="Calibri"/>
              </a:rPr>
              <a:t>instead</a:t>
            </a:r>
            <a:r>
              <a:rPr dirty="0" sz="2350" spc="13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F1F1F"/>
                </a:solidFill>
                <a:latin typeface="Calibri"/>
                <a:cs typeface="Calibri"/>
              </a:rPr>
              <a:t>of</a:t>
            </a:r>
            <a:r>
              <a:rPr dirty="0" sz="2350" spc="6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31313"/>
                </a:solidFill>
                <a:latin typeface="Calibri"/>
                <a:cs typeface="Calibri"/>
              </a:rPr>
              <a:t>a</a:t>
            </a:r>
            <a:r>
              <a:rPr dirty="0" sz="2350" spc="1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2A2A2A"/>
                </a:solidFill>
                <a:latin typeface="Calibri"/>
                <a:cs typeface="Calibri"/>
              </a:rPr>
              <a:t>line.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948017" y="3542506"/>
            <a:ext cx="127698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20">
                <a:solidFill>
                  <a:srgbClr val="242424"/>
                </a:solidFill>
                <a:latin typeface="Calibri"/>
                <a:cs typeface="Calibri"/>
              </a:rPr>
              <a:t>Tail</a:t>
            </a:r>
            <a:r>
              <a:rPr dirty="0" sz="2350" spc="-10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A1A1A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0475" y="1219200"/>
            <a:ext cx="4514850" cy="44958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162576" y="2828131"/>
            <a:ext cx="149034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1A1A1A"/>
                </a:solidFill>
                <a:latin typeface="Calibri"/>
                <a:cs typeface="Calibri"/>
              </a:rPr>
              <a:t>Body</a:t>
            </a:r>
            <a:r>
              <a:rPr dirty="0" sz="2350" spc="25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51515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697184" y="5843686"/>
            <a:ext cx="176720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50"/>
              </a:lnSpc>
            </a:pPr>
            <a:r>
              <a:rPr dirty="0" sz="2250">
                <a:latin typeface="Calibri"/>
                <a:cs typeface="Calibri"/>
              </a:rPr>
              <a:t>Mouse</a:t>
            </a:r>
            <a:r>
              <a:rPr dirty="0" sz="2250" spc="390"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0C0C0C"/>
                </a:solidFill>
                <a:latin typeface="Calibri"/>
                <a:cs typeface="Calibri"/>
              </a:rPr>
              <a:t>weight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98913" y="323056"/>
            <a:ext cx="5497830" cy="1116330"/>
          </a:xfrm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algn="ctr" marL="12700" marR="5080" indent="-7620">
              <a:lnSpc>
                <a:spcPct val="102400"/>
              </a:lnSpc>
              <a:spcBef>
                <a:spcPts val="25"/>
              </a:spcBef>
            </a:pPr>
            <a:r>
              <a:rPr dirty="0" sz="2350">
                <a:latin typeface="Calibri"/>
                <a:cs typeface="Calibri"/>
              </a:rPr>
              <a:t>Now</a:t>
            </a:r>
            <a:r>
              <a:rPr dirty="0" sz="2350" spc="3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we</a:t>
            </a:r>
            <a:r>
              <a:rPr dirty="0" sz="2350" spc="7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A1A1A"/>
                </a:solidFill>
                <a:latin typeface="Calibri"/>
                <a:cs typeface="Calibri"/>
              </a:rPr>
              <a:t>do</a:t>
            </a:r>
            <a:r>
              <a:rPr dirty="0" sz="2350" spc="1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dirty="0" sz="2350" spc="-2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 spc="-20">
                <a:solidFill>
                  <a:srgbClr val="0F0F0F"/>
                </a:solidFill>
                <a:latin typeface="Calibri"/>
                <a:cs typeface="Calibri"/>
              </a:rPr>
              <a:t>least-</a:t>
            </a:r>
            <a:r>
              <a:rPr dirty="0" sz="2350">
                <a:solidFill>
                  <a:srgbClr val="0F0F0F"/>
                </a:solidFill>
                <a:latin typeface="Calibri"/>
                <a:cs typeface="Calibri"/>
              </a:rPr>
              <a:t>squares</a:t>
            </a:r>
            <a:r>
              <a:rPr dirty="0" sz="2350" spc="17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C1C1C"/>
                </a:solidFill>
                <a:latin typeface="Calibri"/>
                <a:cs typeface="Calibri"/>
              </a:rPr>
              <a:t>fit.</a:t>
            </a:r>
            <a:r>
              <a:rPr dirty="0" sz="2350" spc="10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61616"/>
                </a:solidFill>
                <a:latin typeface="Calibri"/>
                <a:cs typeface="Calibri"/>
              </a:rPr>
              <a:t>Since</a:t>
            </a:r>
            <a:r>
              <a:rPr dirty="0" sz="2350" spc="11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2350" spc="-25">
                <a:latin typeface="Calibri"/>
                <a:cs typeface="Calibri"/>
              </a:rPr>
              <a:t>we</a:t>
            </a:r>
            <a:r>
              <a:rPr dirty="0" sz="2350" spc="58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0F0F0F"/>
                </a:solidFill>
                <a:latin typeface="Calibri"/>
                <a:cs typeface="Calibri"/>
              </a:rPr>
              <a:t>have</a:t>
            </a:r>
            <a:r>
              <a:rPr dirty="0" sz="2350" spc="8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dirty="0" sz="2350" spc="-2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0C0C0C"/>
                </a:solidFill>
                <a:latin typeface="Calibri"/>
                <a:cs typeface="Calibri"/>
              </a:rPr>
              <a:t>extra</a:t>
            </a:r>
            <a:r>
              <a:rPr dirty="0" sz="2350" spc="3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31313"/>
                </a:solidFill>
                <a:latin typeface="Calibri"/>
                <a:cs typeface="Calibri"/>
              </a:rPr>
              <a:t>term</a:t>
            </a:r>
            <a:r>
              <a:rPr dirty="0" sz="2350" spc="4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42424"/>
                </a:solidFill>
                <a:latin typeface="Calibri"/>
                <a:cs typeface="Calibri"/>
              </a:rPr>
              <a:t>in</a:t>
            </a:r>
            <a:r>
              <a:rPr dirty="0" sz="2350" spc="-4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dirty="0" sz="2350" spc="13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equation,</a:t>
            </a:r>
            <a:r>
              <a:rPr dirty="0" sz="2350" spc="13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we</a:t>
            </a:r>
            <a:r>
              <a:rPr dirty="0" sz="2350" spc="5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81818"/>
                </a:solidFill>
                <a:latin typeface="Calibri"/>
                <a:cs typeface="Calibri"/>
              </a:rPr>
              <a:t>fit</a:t>
            </a:r>
            <a:r>
              <a:rPr dirty="0" sz="2350" spc="5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2350" spc="-50">
                <a:solidFill>
                  <a:srgbClr val="1F1F1F"/>
                </a:solidFill>
                <a:latin typeface="Calibri"/>
                <a:cs typeface="Calibri"/>
              </a:rPr>
              <a:t>a </a:t>
            </a:r>
            <a:r>
              <a:rPr dirty="0" sz="2350">
                <a:latin typeface="Calibri"/>
                <a:cs typeface="Calibri"/>
              </a:rPr>
              <a:t>plane</a:t>
            </a:r>
            <a:r>
              <a:rPr dirty="0" sz="2350" spc="6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instead</a:t>
            </a:r>
            <a:r>
              <a:rPr dirty="0" sz="2350" spc="13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A1A1A"/>
                </a:solidFill>
                <a:latin typeface="Calibri"/>
                <a:cs typeface="Calibri"/>
              </a:rPr>
              <a:t>of</a:t>
            </a:r>
            <a:r>
              <a:rPr dirty="0" sz="2350" spc="6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82828"/>
                </a:solidFill>
                <a:latin typeface="Calibri"/>
                <a:cs typeface="Calibri"/>
              </a:rPr>
              <a:t>a</a:t>
            </a:r>
            <a:r>
              <a:rPr dirty="0" sz="2350" spc="1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2A2A2A"/>
                </a:solidFill>
                <a:latin typeface="Calibri"/>
                <a:cs typeface="Calibri"/>
              </a:rPr>
              <a:t>line.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32912" y="1771650"/>
            <a:ext cx="244030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>
                <a:solidFill>
                  <a:srgbClr val="2A2A2A"/>
                </a:solidFill>
                <a:latin typeface="Cambria"/>
                <a:cs typeface="Cambria"/>
              </a:rPr>
              <a:t>y</a:t>
            </a:r>
            <a:r>
              <a:rPr dirty="0" sz="2150" spc="13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dirty="0" sz="2150">
                <a:solidFill>
                  <a:srgbClr val="4F4F4F"/>
                </a:solidFill>
                <a:latin typeface="Cambria"/>
                <a:cs typeface="Cambria"/>
              </a:rPr>
              <a:t>=</a:t>
            </a:r>
            <a:r>
              <a:rPr dirty="0" sz="2150" spc="5">
                <a:solidFill>
                  <a:srgbClr val="4F4F4F"/>
                </a:solidFill>
                <a:latin typeface="Cambria"/>
                <a:cs typeface="Cambria"/>
              </a:rPr>
              <a:t> </a:t>
            </a:r>
            <a:r>
              <a:rPr dirty="0" sz="2150" spc="70">
                <a:latin typeface="Cambria"/>
                <a:cs typeface="Cambria"/>
              </a:rPr>
              <a:t>0.1</a:t>
            </a:r>
            <a:r>
              <a:rPr dirty="0" sz="2150" spc="130">
                <a:latin typeface="Cambria"/>
                <a:cs typeface="Cambria"/>
              </a:rPr>
              <a:t> </a:t>
            </a:r>
            <a:r>
              <a:rPr dirty="0" sz="2150">
                <a:latin typeface="Cambria"/>
                <a:cs typeface="Cambria"/>
              </a:rPr>
              <a:t>+</a:t>
            </a:r>
            <a:r>
              <a:rPr dirty="0" sz="2150" spc="5">
                <a:latin typeface="Cambria"/>
                <a:cs typeface="Cambria"/>
              </a:rPr>
              <a:t> </a:t>
            </a:r>
            <a:r>
              <a:rPr dirty="0" sz="2150" spc="50">
                <a:solidFill>
                  <a:srgbClr val="151515"/>
                </a:solidFill>
                <a:latin typeface="Cambria"/>
                <a:cs typeface="Cambria"/>
              </a:rPr>
              <a:t>0.7x</a:t>
            </a:r>
            <a:r>
              <a:rPr dirty="0" sz="2150" spc="65">
                <a:solidFill>
                  <a:srgbClr val="151515"/>
                </a:solidFill>
                <a:latin typeface="Cambria"/>
                <a:cs typeface="Cambria"/>
              </a:rPr>
              <a:t> </a:t>
            </a:r>
            <a:r>
              <a:rPr dirty="0" sz="2150">
                <a:solidFill>
                  <a:srgbClr val="343434"/>
                </a:solidFill>
                <a:latin typeface="Cambria"/>
                <a:cs typeface="Cambria"/>
              </a:rPr>
              <a:t>+</a:t>
            </a:r>
            <a:r>
              <a:rPr dirty="0" sz="2150" spc="-15">
                <a:solidFill>
                  <a:srgbClr val="343434"/>
                </a:solidFill>
                <a:latin typeface="Cambria"/>
                <a:cs typeface="Cambria"/>
              </a:rPr>
              <a:t> </a:t>
            </a:r>
            <a:r>
              <a:rPr dirty="0" sz="2150" spc="40">
                <a:solidFill>
                  <a:srgbClr val="0F0F0F"/>
                </a:solidFill>
                <a:latin typeface="Cambria"/>
                <a:cs typeface="Cambria"/>
              </a:rPr>
              <a:t>0.5z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948017" y="3542506"/>
            <a:ext cx="127698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20">
                <a:solidFill>
                  <a:srgbClr val="232323"/>
                </a:solidFill>
                <a:latin typeface="Calibri"/>
                <a:cs typeface="Calibri"/>
              </a:rPr>
              <a:t>Tail</a:t>
            </a:r>
            <a:r>
              <a:rPr dirty="0" sz="2350" spc="-10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81818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0475" y="1219200"/>
            <a:ext cx="4514850" cy="44958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162576" y="2828131"/>
            <a:ext cx="149034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1A1A1A"/>
                </a:solidFill>
                <a:latin typeface="Calibri"/>
                <a:cs typeface="Calibri"/>
              </a:rPr>
              <a:t>Body</a:t>
            </a:r>
            <a:r>
              <a:rPr dirty="0" sz="2350" spc="25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51515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697184" y="5843686"/>
            <a:ext cx="176720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50"/>
              </a:lnSpc>
            </a:pPr>
            <a:r>
              <a:rPr dirty="0" sz="2250">
                <a:latin typeface="Calibri"/>
                <a:cs typeface="Calibri"/>
              </a:rPr>
              <a:t>Mouse</a:t>
            </a:r>
            <a:r>
              <a:rPr dirty="0" sz="2250" spc="390"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0C0C0C"/>
                </a:solidFill>
                <a:latin typeface="Calibri"/>
                <a:cs typeface="Calibri"/>
              </a:rPr>
              <a:t>weight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32912" y="1771650"/>
            <a:ext cx="244030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>
                <a:solidFill>
                  <a:srgbClr val="2A2A2A"/>
                </a:solidFill>
                <a:latin typeface="Cambria"/>
                <a:cs typeface="Cambria"/>
              </a:rPr>
              <a:t>y</a:t>
            </a:r>
            <a:r>
              <a:rPr dirty="0" sz="2150" spc="13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dirty="0" sz="2150">
                <a:solidFill>
                  <a:srgbClr val="4F4F4F"/>
                </a:solidFill>
                <a:latin typeface="Cambria"/>
                <a:cs typeface="Cambria"/>
              </a:rPr>
              <a:t>=</a:t>
            </a:r>
            <a:r>
              <a:rPr dirty="0" sz="2150" spc="5">
                <a:solidFill>
                  <a:srgbClr val="4F4F4F"/>
                </a:solidFill>
                <a:latin typeface="Cambria"/>
                <a:cs typeface="Cambria"/>
              </a:rPr>
              <a:t> </a:t>
            </a:r>
            <a:r>
              <a:rPr dirty="0" sz="2150" spc="70">
                <a:latin typeface="Cambria"/>
                <a:cs typeface="Cambria"/>
              </a:rPr>
              <a:t>0.1</a:t>
            </a:r>
            <a:r>
              <a:rPr dirty="0" sz="2150" spc="130">
                <a:latin typeface="Cambria"/>
                <a:cs typeface="Cambria"/>
              </a:rPr>
              <a:t> </a:t>
            </a:r>
            <a:r>
              <a:rPr dirty="0" sz="2150">
                <a:latin typeface="Cambria"/>
                <a:cs typeface="Cambria"/>
              </a:rPr>
              <a:t>+</a:t>
            </a:r>
            <a:r>
              <a:rPr dirty="0" sz="2150" spc="5">
                <a:latin typeface="Cambria"/>
                <a:cs typeface="Cambria"/>
              </a:rPr>
              <a:t> </a:t>
            </a:r>
            <a:r>
              <a:rPr dirty="0" sz="2150" spc="50">
                <a:solidFill>
                  <a:srgbClr val="151515"/>
                </a:solidFill>
                <a:latin typeface="Cambria"/>
                <a:cs typeface="Cambria"/>
              </a:rPr>
              <a:t>0.7x</a:t>
            </a:r>
            <a:r>
              <a:rPr dirty="0" sz="2150" spc="65">
                <a:solidFill>
                  <a:srgbClr val="151515"/>
                </a:solidFill>
                <a:latin typeface="Cambria"/>
                <a:cs typeface="Cambria"/>
              </a:rPr>
              <a:t> </a:t>
            </a:r>
            <a:r>
              <a:rPr dirty="0" sz="2150">
                <a:solidFill>
                  <a:srgbClr val="343434"/>
                </a:solidFill>
                <a:latin typeface="Cambria"/>
                <a:cs typeface="Cambria"/>
              </a:rPr>
              <a:t>+</a:t>
            </a:r>
            <a:r>
              <a:rPr dirty="0" sz="2150" spc="-15">
                <a:solidFill>
                  <a:srgbClr val="343434"/>
                </a:solidFill>
                <a:latin typeface="Cambria"/>
                <a:cs typeface="Cambria"/>
              </a:rPr>
              <a:t> </a:t>
            </a:r>
            <a:r>
              <a:rPr dirty="0" sz="2150" spc="40">
                <a:solidFill>
                  <a:srgbClr val="0F0F0F"/>
                </a:solidFill>
                <a:latin typeface="Cambria"/>
                <a:cs typeface="Cambria"/>
              </a:rPr>
              <a:t>0.5z</a:t>
            </a:r>
            <a:endParaRPr sz="21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0334" y="2476103"/>
            <a:ext cx="1496060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>
                <a:solidFill>
                  <a:srgbClr val="161616"/>
                </a:solidFill>
                <a:latin typeface="Calibri"/>
                <a:cs typeface="Calibri"/>
              </a:rPr>
              <a:t>Body</a:t>
            </a:r>
            <a:r>
              <a:rPr dirty="0" sz="2250" spc="32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181818"/>
                </a:solidFill>
                <a:latin typeface="Calibri"/>
                <a:cs typeface="Calibri"/>
              </a:rPr>
              <a:t>length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948017" y="3542506"/>
            <a:ext cx="127698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20">
                <a:solidFill>
                  <a:srgbClr val="232323"/>
                </a:solidFill>
                <a:latin typeface="Calibri"/>
                <a:cs typeface="Calibri"/>
              </a:rPr>
              <a:t>Tail</a:t>
            </a:r>
            <a:r>
              <a:rPr dirty="0" sz="2350" spc="-10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81818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0475" y="1095375"/>
            <a:ext cx="4514850" cy="461962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162576" y="2828131"/>
            <a:ext cx="149034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1A1A1A"/>
                </a:solidFill>
                <a:latin typeface="Calibri"/>
                <a:cs typeface="Calibri"/>
              </a:rPr>
              <a:t>Body</a:t>
            </a:r>
            <a:r>
              <a:rPr dirty="0" sz="2350" spc="25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D1D1D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697184" y="5843686"/>
            <a:ext cx="176720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50"/>
              </a:lnSpc>
            </a:pPr>
            <a:r>
              <a:rPr dirty="0" sz="2250">
                <a:latin typeface="Calibri"/>
                <a:cs typeface="Calibri"/>
              </a:rPr>
              <a:t>Mouse</a:t>
            </a:r>
            <a:r>
              <a:rPr dirty="0" sz="2250" spc="390"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0C0C0C"/>
                </a:solidFill>
                <a:latin typeface="Calibri"/>
                <a:cs typeface="Calibri"/>
              </a:rPr>
              <a:t>weight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8786" rIns="0" bIns="0" rtlCol="0" vert="horz">
            <a:spAutoFit/>
          </a:bodyPr>
          <a:lstStyle/>
          <a:p>
            <a:pPr marL="4344035">
              <a:lnSpc>
                <a:spcPct val="100000"/>
              </a:lnSpc>
              <a:spcBef>
                <a:spcPts val="114"/>
              </a:spcBef>
            </a:pPr>
            <a:r>
              <a:rPr dirty="0" sz="2250">
                <a:latin typeface="Calibri"/>
                <a:cs typeface="Calibri"/>
              </a:rPr>
              <a:t>Least-squares</a:t>
            </a:r>
            <a:r>
              <a:rPr dirty="0" sz="2250" spc="455"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111111"/>
                </a:solidFill>
                <a:latin typeface="Calibri"/>
                <a:cs typeface="Calibri"/>
              </a:rPr>
              <a:t>estimates</a:t>
            </a:r>
            <a:r>
              <a:rPr dirty="0" sz="2250" spc="40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161616"/>
                </a:solidFill>
                <a:latin typeface="Calibri"/>
                <a:cs typeface="Calibri"/>
              </a:rPr>
              <a:t>3</a:t>
            </a:r>
            <a:r>
              <a:rPr dirty="0" sz="2250" spc="26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2250" spc="-10">
                <a:latin typeface="Calibri"/>
                <a:cs typeface="Calibri"/>
              </a:rPr>
              <a:t>parameters...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32630" y="1761728"/>
            <a:ext cx="2447290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i="1">
                <a:latin typeface="Calibri"/>
                <a:cs typeface="Calibri"/>
              </a:rPr>
              <a:t>y</a:t>
            </a:r>
            <a:r>
              <a:rPr dirty="0" sz="2250" spc="70" i="1">
                <a:latin typeface="Calibri"/>
                <a:cs typeface="Calibri"/>
              </a:rPr>
              <a:t> </a:t>
            </a:r>
            <a:r>
              <a:rPr dirty="0" sz="2250" spc="-1595" i="1">
                <a:solidFill>
                  <a:srgbClr val="4F4F4F"/>
                </a:solidFill>
                <a:latin typeface="Calibri"/>
                <a:cs typeface="Calibri"/>
              </a:rPr>
              <a:t>—</a:t>
            </a:r>
            <a:r>
              <a:rPr dirty="0" sz="2250" spc="-740" i="1">
                <a:solidFill>
                  <a:srgbClr val="4F4F4F"/>
                </a:solidFill>
                <a:latin typeface="Calibri"/>
                <a:cs typeface="Calibri"/>
              </a:rPr>
              <a:t>—</a:t>
            </a:r>
            <a:r>
              <a:rPr dirty="0" sz="2250">
                <a:latin typeface="Calibri"/>
                <a:cs typeface="Calibri"/>
              </a:rPr>
              <a:t>0.1</a:t>
            </a:r>
            <a:r>
              <a:rPr dirty="0" sz="2250" spc="215">
                <a:latin typeface="Calibri"/>
                <a:cs typeface="Calibri"/>
              </a:rPr>
              <a:t> </a:t>
            </a:r>
            <a:r>
              <a:rPr dirty="0" sz="2250" i="1">
                <a:solidFill>
                  <a:srgbClr val="575757"/>
                </a:solidFill>
                <a:latin typeface="Calibri"/>
                <a:cs typeface="Calibri"/>
              </a:rPr>
              <a:t>+</a:t>
            </a:r>
            <a:r>
              <a:rPr dirty="0" sz="2250" spc="130" i="1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dirty="0" sz="2250" spc="50">
                <a:solidFill>
                  <a:srgbClr val="161616"/>
                </a:solidFill>
                <a:latin typeface="Calibri"/>
                <a:cs typeface="Calibri"/>
              </a:rPr>
              <a:t>0.7x</a:t>
            </a:r>
            <a:r>
              <a:rPr dirty="0" sz="2250" spc="7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2250" i="1">
                <a:solidFill>
                  <a:srgbClr val="363636"/>
                </a:solidFill>
                <a:latin typeface="Calibri"/>
                <a:cs typeface="Calibri"/>
              </a:rPr>
              <a:t>+</a:t>
            </a:r>
            <a:r>
              <a:rPr dirty="0" sz="2250" spc="130" i="1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dirty="0" sz="2250">
                <a:latin typeface="Calibri"/>
                <a:cs typeface="Calibri"/>
              </a:rPr>
              <a:t>0</a:t>
            </a:r>
            <a:r>
              <a:rPr dirty="0" sz="2250" spc="130">
                <a:latin typeface="Calibri"/>
                <a:cs typeface="Calibri"/>
              </a:rPr>
              <a:t> </a:t>
            </a:r>
            <a:r>
              <a:rPr dirty="0" sz="2250" spc="55">
                <a:latin typeface="Calibri"/>
                <a:cs typeface="Calibri"/>
              </a:rPr>
              <a:t>5z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938566" y="3552428"/>
            <a:ext cx="128333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>
                <a:solidFill>
                  <a:srgbClr val="262626"/>
                </a:solidFill>
                <a:latin typeface="Calibri"/>
                <a:cs typeface="Calibri"/>
              </a:rPr>
              <a:t>Tail</a:t>
            </a:r>
            <a:r>
              <a:rPr dirty="0" sz="2250" spc="65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0F0F0F"/>
                </a:solidFill>
                <a:latin typeface="Calibri"/>
                <a:cs typeface="Calibri"/>
              </a:rPr>
              <a:t>length</a:t>
            </a:r>
            <a:endParaRPr sz="2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825" y="1905000"/>
            <a:ext cx="2219325" cy="20955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782409" y="585390"/>
            <a:ext cx="8582660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>
                <a:solidFill>
                  <a:srgbClr val="1F1F1F"/>
                </a:solidFill>
                <a:latin typeface="Calibri"/>
                <a:cs typeface="Calibri"/>
              </a:rPr>
              <a:t>But</a:t>
            </a:r>
            <a:r>
              <a:rPr dirty="0" sz="2250" spc="229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250" spc="75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dirty="0" sz="2250" spc="95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250" spc="45">
                <a:latin typeface="Calibri"/>
                <a:cs typeface="Calibri"/>
              </a:rPr>
              <a:t>concept</a:t>
            </a:r>
            <a:r>
              <a:rPr dirty="0" sz="2250" spc="270"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131313"/>
                </a:solidFill>
                <a:latin typeface="Calibri"/>
                <a:cs typeface="Calibri"/>
              </a:rPr>
              <a:t>applies</a:t>
            </a:r>
            <a:r>
              <a:rPr dirty="0" sz="2250" spc="24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250">
                <a:latin typeface="Calibri"/>
                <a:cs typeface="Calibri"/>
              </a:rPr>
              <a:t>to</a:t>
            </a:r>
            <a:r>
              <a:rPr dirty="0" sz="2250" spc="175">
                <a:latin typeface="Calibri"/>
                <a:cs typeface="Calibri"/>
              </a:rPr>
              <a:t> </a:t>
            </a:r>
            <a:r>
              <a:rPr dirty="0" sz="2250" spc="50">
                <a:latin typeface="Calibri"/>
                <a:cs typeface="Calibri"/>
              </a:rPr>
              <a:t>any</a:t>
            </a:r>
            <a:r>
              <a:rPr dirty="0" sz="2250" spc="90"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0F0F0F"/>
                </a:solidFill>
                <a:latin typeface="Calibri"/>
                <a:cs typeface="Calibri"/>
              </a:rPr>
              <a:t>equation,</a:t>
            </a:r>
            <a:r>
              <a:rPr dirty="0" sz="2250" spc="254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250" spc="90">
                <a:solidFill>
                  <a:srgbClr val="2D2D2D"/>
                </a:solidFill>
                <a:latin typeface="Calibri"/>
                <a:cs typeface="Calibri"/>
              </a:rPr>
              <a:t>no</a:t>
            </a:r>
            <a:r>
              <a:rPr dirty="0" sz="2250" spc="7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2250">
                <a:latin typeface="Calibri"/>
                <a:cs typeface="Calibri"/>
              </a:rPr>
              <a:t>matter</a:t>
            </a:r>
            <a:r>
              <a:rPr dirty="0" sz="2250" spc="150">
                <a:latin typeface="Calibri"/>
                <a:cs typeface="Calibri"/>
              </a:rPr>
              <a:t> </a:t>
            </a:r>
            <a:r>
              <a:rPr dirty="0" sz="2250" spc="-105">
                <a:latin typeface="Calibri"/>
                <a:cs typeface="Calibri"/>
              </a:rPr>
              <a:t>hDW</a:t>
            </a:r>
            <a:r>
              <a:rPr dirty="0" sz="2250" spc="200">
                <a:latin typeface="Calibri"/>
                <a:cs typeface="Calibri"/>
              </a:rPr>
              <a:t> </a:t>
            </a:r>
            <a:r>
              <a:rPr dirty="0" sz="2250" spc="-10">
                <a:latin typeface="Calibri"/>
                <a:cs typeface="Calibri"/>
              </a:rPr>
              <a:t>Complicated.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6091" y="1218009"/>
            <a:ext cx="1805939" cy="3949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275">
                <a:solidFill>
                  <a:srgbClr val="161616"/>
                </a:solidFill>
                <a:latin typeface="Calibri"/>
                <a:cs typeface="Calibri"/>
              </a:rPr>
              <a:t>y</a:t>
            </a:r>
            <a:r>
              <a:rPr dirty="0" sz="2400" spc="275">
                <a:solidFill>
                  <a:srgbClr val="707070"/>
                </a:solidFill>
                <a:latin typeface="Calibri"/>
                <a:cs typeface="Calibri"/>
              </a:rPr>
              <a:t>=</a:t>
            </a:r>
            <a:r>
              <a:rPr dirty="0" sz="2400" spc="-6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32323"/>
                </a:solidFill>
                <a:latin typeface="Calibri"/>
                <a:cs typeface="Calibri"/>
              </a:rPr>
              <a:t>0.1</a:t>
            </a:r>
            <a:r>
              <a:rPr dirty="0" sz="2400" spc="-1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2400" spc="70">
                <a:solidFill>
                  <a:srgbClr val="2D2D2D"/>
                </a:solidFill>
                <a:latin typeface="Calibri"/>
                <a:cs typeface="Calibri"/>
              </a:rPr>
              <a:t>+</a:t>
            </a:r>
            <a:r>
              <a:rPr dirty="0" sz="2400" spc="-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0.78x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98786" y="1670446"/>
            <a:ext cx="1104265" cy="3949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i="1">
                <a:solidFill>
                  <a:srgbClr val="363636"/>
                </a:solidFill>
                <a:latin typeface="Calibri"/>
                <a:cs typeface="Calibri"/>
              </a:rPr>
              <a:t>R'</a:t>
            </a:r>
            <a:r>
              <a:rPr dirty="0" sz="2400" spc="225" i="1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dirty="0" sz="2400" spc="-1660" i="1">
                <a:solidFill>
                  <a:srgbClr val="505050"/>
                </a:solidFill>
                <a:latin typeface="Calibri"/>
                <a:cs typeface="Calibri"/>
              </a:rPr>
              <a:t>—</a:t>
            </a:r>
            <a:r>
              <a:rPr dirty="0" sz="2400" spc="-915" i="1">
                <a:solidFill>
                  <a:srgbClr val="505050"/>
                </a:solidFill>
                <a:latin typeface="Calibri"/>
                <a:cs typeface="Calibri"/>
              </a:rPr>
              <a:t>—</a:t>
            </a:r>
            <a:r>
              <a:rPr dirty="0" sz="2400" spc="-25">
                <a:solidFill>
                  <a:srgbClr val="0F0F0F"/>
                </a:solidFill>
                <a:latin typeface="Calibri"/>
                <a:cs typeface="Calibri"/>
              </a:rPr>
              <a:t>60%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477827" y="1774825"/>
            <a:ext cx="312102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latin typeface="Calibri"/>
                <a:cs typeface="Calibri"/>
              </a:rPr>
              <a:t>y</a:t>
            </a:r>
            <a:r>
              <a:rPr dirty="0" sz="2500" spc="-135"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525252"/>
                </a:solidFill>
                <a:latin typeface="Calibri"/>
                <a:cs typeface="Calibri"/>
              </a:rPr>
              <a:t>=</a:t>
            </a:r>
            <a:r>
              <a:rPr dirty="0" sz="2500" spc="-12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212121"/>
                </a:solidFill>
                <a:latin typeface="Calibri"/>
                <a:cs typeface="Calibri"/>
              </a:rPr>
              <a:t>0.1</a:t>
            </a:r>
            <a:r>
              <a:rPr dirty="0" sz="2500" spc="-1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+</a:t>
            </a:r>
            <a:r>
              <a:rPr dirty="0" sz="2500" spc="-75">
                <a:latin typeface="Calibri"/>
                <a:cs typeface="Calibri"/>
              </a:rPr>
              <a:t> </a:t>
            </a:r>
            <a:r>
              <a:rPr dirty="0" sz="2500" spc="-30">
                <a:latin typeface="Calibri"/>
                <a:cs typeface="Calibri"/>
              </a:rPr>
              <a:t>0.78x</a:t>
            </a:r>
            <a:r>
              <a:rPr dirty="0" sz="2500" spc="-100"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606060"/>
                </a:solidFill>
                <a:latin typeface="Calibri"/>
                <a:cs typeface="Calibri"/>
              </a:rPr>
              <a:t>-</a:t>
            </a:r>
            <a:r>
              <a:rPr dirty="0" sz="2500" spc="-3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8.3z</a:t>
            </a:r>
            <a:r>
              <a:rPr dirty="0" sz="2500" spc="-114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+</a:t>
            </a:r>
            <a:r>
              <a:rPr dirty="0" sz="2500" spc="-25">
                <a:latin typeface="Calibri"/>
                <a:cs typeface="Calibri"/>
              </a:rPr>
              <a:t> </a:t>
            </a:r>
            <a:r>
              <a:rPr dirty="0" sz="2500" spc="-25">
                <a:solidFill>
                  <a:srgbClr val="2A2A2A"/>
                </a:solidFill>
                <a:latin typeface="Calibri"/>
                <a:cs typeface="Calibri"/>
              </a:rPr>
              <a:t>....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0475" y="1085850"/>
            <a:ext cx="4514850" cy="4629150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482340">
              <a:lnSpc>
                <a:spcPct val="100000"/>
              </a:lnSpc>
              <a:spcBef>
                <a:spcPts val="90"/>
              </a:spcBef>
            </a:pPr>
            <a:r>
              <a:rPr dirty="0" i="1">
                <a:latin typeface="Calibri"/>
                <a:cs typeface="Calibri"/>
              </a:rPr>
              <a:t>y</a:t>
            </a:r>
            <a:r>
              <a:rPr dirty="0" spc="-20" i="1">
                <a:latin typeface="Calibri"/>
                <a:cs typeface="Calibri"/>
              </a:rPr>
              <a:t> </a:t>
            </a:r>
            <a:r>
              <a:rPr dirty="0" spc="-1705" i="1">
                <a:solidFill>
                  <a:srgbClr val="4F4F4F"/>
                </a:solidFill>
                <a:latin typeface="Calibri"/>
                <a:cs typeface="Calibri"/>
              </a:rPr>
              <a:t>—</a:t>
            </a:r>
            <a:r>
              <a:rPr dirty="0" spc="-835" i="1">
                <a:solidFill>
                  <a:srgbClr val="4F4F4F"/>
                </a:solidFill>
                <a:latin typeface="Calibri"/>
                <a:cs typeface="Calibri"/>
              </a:rPr>
              <a:t>—</a:t>
            </a:r>
            <a:r>
              <a:rPr dirty="0"/>
              <a:t>0.1</a:t>
            </a:r>
            <a:r>
              <a:rPr dirty="0" spc="114"/>
              <a:t> </a:t>
            </a:r>
            <a:r>
              <a:rPr dirty="0" i="1">
                <a:solidFill>
                  <a:srgbClr val="545454"/>
                </a:solidFill>
                <a:latin typeface="Calibri"/>
                <a:cs typeface="Calibri"/>
              </a:rPr>
              <a:t>+</a:t>
            </a:r>
            <a:r>
              <a:rPr dirty="0" spc="50" i="1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51515"/>
                </a:solidFill>
              </a:rPr>
              <a:t>0.7x</a:t>
            </a:r>
            <a:r>
              <a:rPr dirty="0" spc="5">
                <a:solidFill>
                  <a:srgbClr val="151515"/>
                </a:solidFill>
              </a:rPr>
              <a:t> </a:t>
            </a:r>
            <a:r>
              <a:rPr dirty="0" i="1">
                <a:solidFill>
                  <a:srgbClr val="343434"/>
                </a:solidFill>
                <a:latin typeface="Calibri"/>
                <a:cs typeface="Calibri"/>
              </a:rPr>
              <a:t>+</a:t>
            </a:r>
            <a:r>
              <a:rPr dirty="0" spc="45" i="1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dirty="0" spc="-20">
                <a:solidFill>
                  <a:srgbClr val="0C0C0C"/>
                </a:solidFill>
              </a:rPr>
              <a:t>0.5z</a:t>
            </a:r>
          </a:p>
          <a:p>
            <a:pPr algn="ctr" marR="252095">
              <a:lnSpc>
                <a:spcPct val="100000"/>
              </a:lnSpc>
              <a:spcBef>
                <a:spcPts val="2805"/>
              </a:spcBef>
            </a:pPr>
            <a:r>
              <a:rPr dirty="0">
                <a:solidFill>
                  <a:srgbClr val="0C0C0C"/>
                </a:solidFill>
              </a:rPr>
              <a:t>Y</a:t>
            </a:r>
            <a:r>
              <a:rPr dirty="0" spc="-5">
                <a:solidFill>
                  <a:srgbClr val="0C0C0C"/>
                </a:solidFill>
              </a:rPr>
              <a:t> </a:t>
            </a:r>
            <a:r>
              <a:rPr dirty="0" spc="-10">
                <a:solidFill>
                  <a:srgbClr val="1A1A1A"/>
                </a:solidFill>
              </a:rPr>
              <a:t>intercept</a:t>
            </a:r>
          </a:p>
          <a:p>
            <a:pPr algn="ctr" marR="5564505">
              <a:lnSpc>
                <a:spcPct val="100000"/>
              </a:lnSpc>
              <a:spcBef>
                <a:spcPts val="30"/>
              </a:spcBef>
            </a:pPr>
            <a:r>
              <a:rPr dirty="0">
                <a:solidFill>
                  <a:srgbClr val="181818"/>
                </a:solidFill>
              </a:rPr>
              <a:t>Body</a:t>
            </a:r>
            <a:r>
              <a:rPr dirty="0" spc="25">
                <a:solidFill>
                  <a:srgbClr val="181818"/>
                </a:solidFill>
              </a:rPr>
              <a:t> </a:t>
            </a:r>
            <a:r>
              <a:rPr dirty="0" spc="-10"/>
              <a:t>length</a:t>
            </a:r>
          </a:p>
          <a:p>
            <a:pPr algn="r" marR="5080">
              <a:lnSpc>
                <a:spcPct val="100000"/>
              </a:lnSpc>
              <a:spcBef>
                <a:spcPts val="2805"/>
              </a:spcBef>
            </a:pPr>
            <a:r>
              <a:rPr dirty="0">
                <a:solidFill>
                  <a:srgbClr val="2A2A2A"/>
                </a:solidFill>
              </a:rPr>
              <a:t>Tail</a:t>
            </a:r>
            <a:r>
              <a:rPr dirty="0" spc="-105">
                <a:solidFill>
                  <a:srgbClr val="2A2A2A"/>
                </a:solidFill>
              </a:rPr>
              <a:t> </a:t>
            </a:r>
            <a:r>
              <a:rPr dirty="0" spc="-10">
                <a:solidFill>
                  <a:srgbClr val="1C1C1C"/>
                </a:solidFill>
              </a:rPr>
              <a:t>length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697184" y="5843686"/>
            <a:ext cx="176720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50"/>
              </a:lnSpc>
            </a:pPr>
            <a:r>
              <a:rPr dirty="0" sz="2250">
                <a:latin typeface="Calibri"/>
                <a:cs typeface="Calibri"/>
              </a:rPr>
              <a:t>Mouse</a:t>
            </a:r>
            <a:r>
              <a:rPr dirty="0" sz="2250" spc="390"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0C0C0C"/>
                </a:solidFill>
                <a:latin typeface="Calibri"/>
                <a:cs typeface="Calibri"/>
              </a:rPr>
              <a:t>weight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10501" y="551656"/>
            <a:ext cx="4857115" cy="3829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30">
                <a:latin typeface="Calibri"/>
                <a:cs typeface="Calibri"/>
              </a:rPr>
              <a:t>Least-</a:t>
            </a:r>
            <a:r>
              <a:rPr dirty="0" sz="2350">
                <a:latin typeface="Calibri"/>
                <a:cs typeface="Calibri"/>
              </a:rPr>
              <a:t>squares</a:t>
            </a:r>
            <a:r>
              <a:rPr dirty="0" sz="2350" spc="19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11111"/>
                </a:solidFill>
                <a:latin typeface="Calibri"/>
                <a:cs typeface="Calibri"/>
              </a:rPr>
              <a:t>estimates</a:t>
            </a:r>
            <a:r>
              <a:rPr dirty="0" sz="2350" spc="6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81818"/>
                </a:solidFill>
                <a:latin typeface="Calibri"/>
                <a:cs typeface="Calibri"/>
              </a:rPr>
              <a:t>3</a:t>
            </a:r>
            <a:r>
              <a:rPr dirty="0" sz="2350" spc="-2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parameters...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0475" y="1095375"/>
            <a:ext cx="4514850" cy="461962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162576" y="2828131"/>
            <a:ext cx="149034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0F0F0F"/>
                </a:solidFill>
                <a:latin typeface="Calibri"/>
                <a:cs typeface="Calibri"/>
              </a:rPr>
              <a:t>Body</a:t>
            </a:r>
            <a:r>
              <a:rPr dirty="0" sz="2350" spc="2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51515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697184" y="5843686"/>
            <a:ext cx="176720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50"/>
              </a:lnSpc>
            </a:pPr>
            <a:r>
              <a:rPr dirty="0" sz="2250">
                <a:latin typeface="Calibri"/>
                <a:cs typeface="Calibri"/>
              </a:rPr>
              <a:t>Mouse</a:t>
            </a:r>
            <a:r>
              <a:rPr dirty="0" sz="2250" spc="390"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0C0C0C"/>
                </a:solidFill>
                <a:latin typeface="Calibri"/>
                <a:cs typeface="Calibri"/>
              </a:rPr>
              <a:t>weight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8786" rIns="0" bIns="0" rtlCol="0" vert="horz">
            <a:spAutoFit/>
          </a:bodyPr>
          <a:lstStyle/>
          <a:p>
            <a:pPr marL="4344035">
              <a:lnSpc>
                <a:spcPct val="100000"/>
              </a:lnSpc>
              <a:spcBef>
                <a:spcPts val="114"/>
              </a:spcBef>
            </a:pPr>
            <a:r>
              <a:rPr dirty="0" sz="2250">
                <a:latin typeface="Calibri"/>
                <a:cs typeface="Calibri"/>
              </a:rPr>
              <a:t>Least-squares</a:t>
            </a:r>
            <a:r>
              <a:rPr dirty="0" sz="2250" spc="455">
                <a:latin typeface="Calibri"/>
                <a:cs typeface="Calibri"/>
              </a:rPr>
              <a:t> </a:t>
            </a:r>
            <a:r>
              <a:rPr dirty="0" sz="2250">
                <a:latin typeface="Calibri"/>
                <a:cs typeface="Calibri"/>
              </a:rPr>
              <a:t>estimates</a:t>
            </a:r>
            <a:r>
              <a:rPr dirty="0" sz="2250" spc="405"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181818"/>
                </a:solidFill>
                <a:latin typeface="Calibri"/>
                <a:cs typeface="Calibri"/>
              </a:rPr>
              <a:t>3</a:t>
            </a:r>
            <a:r>
              <a:rPr dirty="0" sz="2250" spc="26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2250" spc="-10">
                <a:latin typeface="Calibri"/>
                <a:cs typeface="Calibri"/>
              </a:rPr>
              <a:t>parameter5...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32630" y="1761728"/>
            <a:ext cx="2444750" cy="10871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i="1">
                <a:latin typeface="Calibri"/>
                <a:cs typeface="Calibri"/>
              </a:rPr>
              <a:t>y</a:t>
            </a:r>
            <a:r>
              <a:rPr dirty="0" sz="2250" spc="60" i="1">
                <a:latin typeface="Calibri"/>
                <a:cs typeface="Calibri"/>
              </a:rPr>
              <a:t> </a:t>
            </a:r>
            <a:r>
              <a:rPr dirty="0" sz="2250" spc="-1595" i="1">
                <a:solidFill>
                  <a:srgbClr val="4F4F4F"/>
                </a:solidFill>
                <a:latin typeface="Calibri"/>
                <a:cs typeface="Calibri"/>
              </a:rPr>
              <a:t>—</a:t>
            </a:r>
            <a:r>
              <a:rPr dirty="0" sz="2250" spc="-740" i="1">
                <a:solidFill>
                  <a:srgbClr val="4F4F4F"/>
                </a:solidFill>
                <a:latin typeface="Calibri"/>
                <a:cs typeface="Calibri"/>
              </a:rPr>
              <a:t>—</a:t>
            </a:r>
            <a:r>
              <a:rPr dirty="0" sz="2250">
                <a:latin typeface="Calibri"/>
                <a:cs typeface="Calibri"/>
              </a:rPr>
              <a:t>0.1</a:t>
            </a:r>
            <a:r>
              <a:rPr dirty="0" sz="2250" spc="225"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0F0F0F"/>
                </a:solidFill>
                <a:latin typeface="Calibri"/>
                <a:cs typeface="Calibri"/>
              </a:rPr>
              <a:t>+</a:t>
            </a:r>
            <a:r>
              <a:rPr dirty="0" sz="2250" spc="10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250" spc="50">
                <a:solidFill>
                  <a:srgbClr val="131313"/>
                </a:solidFill>
                <a:latin typeface="Calibri"/>
                <a:cs typeface="Calibri"/>
              </a:rPr>
              <a:t>0.7x</a:t>
            </a:r>
            <a:r>
              <a:rPr dirty="0" sz="2250" spc="8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343434"/>
                </a:solidFill>
                <a:latin typeface="Calibri"/>
                <a:cs typeface="Calibri"/>
              </a:rPr>
              <a:t>+</a:t>
            </a:r>
            <a:r>
              <a:rPr dirty="0" sz="2250" spc="85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dirty="0" sz="2250" spc="50">
                <a:solidFill>
                  <a:srgbClr val="111111"/>
                </a:solidFill>
                <a:latin typeface="Calibri"/>
                <a:cs typeface="Calibri"/>
              </a:rPr>
              <a:t>0.5z</a:t>
            </a:r>
            <a:endParaRPr sz="2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250">
              <a:latin typeface="Calibri"/>
              <a:cs typeface="Calibri"/>
            </a:endParaRPr>
          </a:p>
          <a:p>
            <a:pPr marL="168275">
              <a:lnSpc>
                <a:spcPct val="100000"/>
              </a:lnSpc>
              <a:spcBef>
                <a:spcPts val="5"/>
              </a:spcBef>
            </a:pPr>
            <a:r>
              <a:rPr dirty="0" sz="2350" spc="-10">
                <a:latin typeface="Calibri"/>
                <a:cs typeface="Calibri"/>
              </a:rPr>
              <a:t>Weight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938492" y="3542506"/>
            <a:ext cx="128651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1C1C1C"/>
                </a:solidFill>
                <a:latin typeface="Calibri"/>
                <a:cs typeface="Calibri"/>
              </a:rPr>
              <a:t>Tail</a:t>
            </a:r>
            <a:r>
              <a:rPr dirty="0" sz="2350" spc="-10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A1A1A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0475" y="1095375"/>
            <a:ext cx="4752975" cy="461962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162576" y="2828131"/>
            <a:ext cx="149034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1A1A1A"/>
                </a:solidFill>
                <a:latin typeface="Calibri"/>
                <a:cs typeface="Calibri"/>
              </a:rPr>
              <a:t>Body</a:t>
            </a:r>
            <a:r>
              <a:rPr dirty="0" sz="2350" spc="25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242424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697184" y="5843686"/>
            <a:ext cx="176720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50"/>
              </a:lnSpc>
            </a:pPr>
            <a:r>
              <a:rPr dirty="0" sz="2250">
                <a:latin typeface="Calibri"/>
                <a:cs typeface="Calibri"/>
              </a:rPr>
              <a:t>Mouse</a:t>
            </a:r>
            <a:r>
              <a:rPr dirty="0" sz="2250" spc="390"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0C0C0C"/>
                </a:solidFill>
                <a:latin typeface="Calibri"/>
                <a:cs typeface="Calibri"/>
              </a:rPr>
              <a:t>weight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10501" y="551656"/>
            <a:ext cx="4857115" cy="3829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30">
                <a:latin typeface="Calibri"/>
                <a:cs typeface="Calibri"/>
              </a:rPr>
              <a:t>Least-</a:t>
            </a:r>
            <a:r>
              <a:rPr dirty="0" sz="2350">
                <a:latin typeface="Calibri"/>
                <a:cs typeface="Calibri"/>
              </a:rPr>
              <a:t>squares</a:t>
            </a:r>
            <a:r>
              <a:rPr dirty="0" sz="2350" spc="19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0E0E0E"/>
                </a:solidFill>
                <a:latin typeface="Calibri"/>
                <a:cs typeface="Calibri"/>
              </a:rPr>
              <a:t>estimates</a:t>
            </a:r>
            <a:r>
              <a:rPr dirty="0" sz="2350" spc="6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F1F1F"/>
                </a:solidFill>
                <a:latin typeface="Calibri"/>
                <a:cs typeface="Calibri"/>
              </a:rPr>
              <a:t>3</a:t>
            </a:r>
            <a:r>
              <a:rPr dirty="0" sz="2350" spc="-2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parameters...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32630" y="1761728"/>
            <a:ext cx="3551554" cy="10852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i="1">
                <a:solidFill>
                  <a:srgbClr val="232323"/>
                </a:solidFill>
                <a:latin typeface="Calibri"/>
                <a:cs typeface="Calibri"/>
              </a:rPr>
              <a:t>y</a:t>
            </a:r>
            <a:r>
              <a:rPr dirty="0" sz="2250" spc="60" i="1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2250" spc="-1595" i="1">
                <a:solidFill>
                  <a:srgbClr val="4F4F4F"/>
                </a:solidFill>
                <a:latin typeface="Calibri"/>
                <a:cs typeface="Calibri"/>
              </a:rPr>
              <a:t>—</a:t>
            </a:r>
            <a:r>
              <a:rPr dirty="0" sz="2250" spc="-740" i="1">
                <a:solidFill>
                  <a:srgbClr val="4F4F4F"/>
                </a:solidFill>
                <a:latin typeface="Calibri"/>
                <a:cs typeface="Calibri"/>
              </a:rPr>
              <a:t>—</a:t>
            </a:r>
            <a:r>
              <a:rPr dirty="0" sz="2250">
                <a:latin typeface="Calibri"/>
                <a:cs typeface="Calibri"/>
              </a:rPr>
              <a:t>0.1</a:t>
            </a:r>
            <a:r>
              <a:rPr dirty="0" sz="2250" spc="200">
                <a:latin typeface="Calibri"/>
                <a:cs typeface="Calibri"/>
              </a:rPr>
              <a:t> </a:t>
            </a:r>
            <a:r>
              <a:rPr dirty="0" sz="2250" i="1">
                <a:solidFill>
                  <a:srgbClr val="575757"/>
                </a:solidFill>
                <a:latin typeface="Calibri"/>
                <a:cs typeface="Calibri"/>
              </a:rPr>
              <a:t>+</a:t>
            </a:r>
            <a:r>
              <a:rPr dirty="0" sz="2250" spc="120" i="1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dirty="0" sz="2250" spc="50">
                <a:latin typeface="Calibri"/>
                <a:cs typeface="Calibri"/>
              </a:rPr>
              <a:t>0.7x</a:t>
            </a:r>
            <a:r>
              <a:rPr dirty="0" sz="2250" spc="60">
                <a:latin typeface="Calibri"/>
                <a:cs typeface="Calibri"/>
              </a:rPr>
              <a:t> </a:t>
            </a:r>
            <a:r>
              <a:rPr dirty="0" sz="2250" i="1">
                <a:solidFill>
                  <a:srgbClr val="343434"/>
                </a:solidFill>
                <a:latin typeface="Calibri"/>
                <a:cs typeface="Calibri"/>
              </a:rPr>
              <a:t>+</a:t>
            </a:r>
            <a:r>
              <a:rPr dirty="0" sz="2250" spc="120" i="1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dirty="0" sz="2250" spc="50">
                <a:latin typeface="Calibri"/>
                <a:cs typeface="Calibri"/>
              </a:rPr>
              <a:t>0.5z</a:t>
            </a:r>
            <a:endParaRPr sz="2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2250">
              <a:latin typeface="Calibri"/>
              <a:cs typeface="Calibri"/>
            </a:endParaRPr>
          </a:p>
          <a:p>
            <a:pPr marL="2289810">
              <a:lnSpc>
                <a:spcPct val="100000"/>
              </a:lnSpc>
              <a:spcBef>
                <a:spcPts val="5"/>
              </a:spcBef>
            </a:pPr>
            <a:r>
              <a:rPr dirty="0" sz="2250">
                <a:solidFill>
                  <a:srgbClr val="2D2D2D"/>
                </a:solidFill>
                <a:latin typeface="Calibri"/>
                <a:cs typeface="Calibri"/>
              </a:rPr>
              <a:t>Tail</a:t>
            </a:r>
            <a:r>
              <a:rPr dirty="0" sz="2250" spc="-1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1D1D1D"/>
                </a:solidFill>
                <a:latin typeface="Calibri"/>
                <a:cs typeface="Calibri"/>
              </a:rPr>
              <a:t>length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938492" y="3542506"/>
            <a:ext cx="128651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1F1F1F"/>
                </a:solidFill>
                <a:latin typeface="Calibri"/>
                <a:cs typeface="Calibri"/>
              </a:rPr>
              <a:t>Tail</a:t>
            </a:r>
            <a:r>
              <a:rPr dirty="0" sz="2350" spc="-10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11111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0475" y="1219200"/>
            <a:ext cx="4514850" cy="44958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162576" y="323056"/>
            <a:ext cx="7423784" cy="3602354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algn="ctr" marL="1936750" marR="5080">
              <a:lnSpc>
                <a:spcPct val="102400"/>
              </a:lnSpc>
              <a:spcBef>
                <a:spcPts val="25"/>
              </a:spcBef>
            </a:pPr>
            <a:r>
              <a:rPr dirty="0" sz="2350">
                <a:solidFill>
                  <a:srgbClr val="262626"/>
                </a:solidFill>
                <a:latin typeface="Calibri"/>
                <a:cs typeface="Calibri"/>
              </a:rPr>
              <a:t>If</a:t>
            </a:r>
            <a:r>
              <a:rPr dirty="0" sz="2350" spc="125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81818"/>
                </a:solidFill>
                <a:latin typeface="Calibri"/>
                <a:cs typeface="Calibri"/>
              </a:rPr>
              <a:t>we</a:t>
            </a:r>
            <a:r>
              <a:rPr dirty="0" sz="2350" spc="1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51515"/>
                </a:solidFill>
                <a:latin typeface="Calibri"/>
                <a:cs typeface="Calibri"/>
              </a:rPr>
              <a:t>know</a:t>
            </a:r>
            <a:r>
              <a:rPr dirty="0" sz="2350" spc="5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A2A2A"/>
                </a:solidFill>
                <a:latin typeface="Calibri"/>
                <a:cs typeface="Calibri"/>
              </a:rPr>
              <a:t>a</a:t>
            </a:r>
            <a:r>
              <a:rPr dirty="0" sz="2350" spc="-4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0C0C0C"/>
                </a:solidFill>
                <a:latin typeface="Calibri"/>
                <a:cs typeface="Calibri"/>
              </a:rPr>
              <a:t>mouse's</a:t>
            </a:r>
            <a:r>
              <a:rPr dirty="0" sz="2350" spc="12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0E0E0E"/>
                </a:solidFill>
                <a:latin typeface="Calibri"/>
                <a:cs typeface="Calibri"/>
              </a:rPr>
              <a:t>weight</a:t>
            </a:r>
            <a:r>
              <a:rPr dirty="0" sz="2350" spc="12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31313"/>
                </a:solidFill>
                <a:latin typeface="Calibri"/>
                <a:cs typeface="Calibri"/>
              </a:rPr>
              <a:t>and</a:t>
            </a:r>
            <a:r>
              <a:rPr dirty="0" sz="2350" spc="1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82828"/>
                </a:solidFill>
                <a:latin typeface="Calibri"/>
                <a:cs typeface="Calibri"/>
              </a:rPr>
              <a:t>tail</a:t>
            </a:r>
            <a:r>
              <a:rPr dirty="0" sz="2350" spc="1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F1F1F"/>
                </a:solidFill>
                <a:latin typeface="Calibri"/>
                <a:cs typeface="Calibri"/>
              </a:rPr>
              <a:t>length, </a:t>
            </a:r>
            <a:r>
              <a:rPr dirty="0" sz="2350">
                <a:solidFill>
                  <a:srgbClr val="151515"/>
                </a:solidFill>
                <a:latin typeface="Calibri"/>
                <a:cs typeface="Calibri"/>
              </a:rPr>
              <a:t>we</a:t>
            </a:r>
            <a:r>
              <a:rPr dirty="0" sz="2350" spc="7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61616"/>
                </a:solidFill>
                <a:latin typeface="Calibri"/>
                <a:cs typeface="Calibri"/>
              </a:rPr>
              <a:t>can</a:t>
            </a:r>
            <a:r>
              <a:rPr dirty="0" sz="2350" spc="2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31313"/>
                </a:solidFill>
                <a:latin typeface="Calibri"/>
                <a:cs typeface="Calibri"/>
              </a:rPr>
              <a:t>use</a:t>
            </a:r>
            <a:r>
              <a:rPr dirty="0" sz="2350" spc="2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A1A1A"/>
                </a:solidFill>
                <a:latin typeface="Calibri"/>
                <a:cs typeface="Calibri"/>
              </a:rPr>
              <a:t>the </a:t>
            </a:r>
            <a:r>
              <a:rPr dirty="0" sz="2350">
                <a:solidFill>
                  <a:srgbClr val="161616"/>
                </a:solidFill>
                <a:latin typeface="Calibri"/>
                <a:cs typeface="Calibri"/>
              </a:rPr>
              <a:t>equation</a:t>
            </a:r>
            <a:r>
              <a:rPr dirty="0" sz="2350" spc="15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11111"/>
                </a:solidFill>
                <a:latin typeface="Calibri"/>
                <a:cs typeface="Calibri"/>
              </a:rPr>
              <a:t>to</a:t>
            </a:r>
            <a:r>
              <a:rPr dirty="0" sz="2350" spc="4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guess</a:t>
            </a:r>
            <a:r>
              <a:rPr dirty="0" sz="2350" spc="4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the</a:t>
            </a:r>
            <a:r>
              <a:rPr dirty="0" sz="2350" spc="70">
                <a:latin typeface="Calibri"/>
                <a:cs typeface="Calibri"/>
              </a:rPr>
              <a:t> </a:t>
            </a:r>
            <a:r>
              <a:rPr dirty="0" sz="2350" spc="-20">
                <a:latin typeface="Calibri"/>
                <a:cs typeface="Calibri"/>
              </a:rPr>
              <a:t>body </a:t>
            </a:r>
            <a:r>
              <a:rPr dirty="0" sz="2350" spc="-10">
                <a:solidFill>
                  <a:srgbClr val="131313"/>
                </a:solidFill>
                <a:latin typeface="Calibri"/>
                <a:cs typeface="Calibri"/>
              </a:rPr>
              <a:t>length.</a:t>
            </a:r>
            <a:endParaRPr sz="2350">
              <a:latin typeface="Calibri"/>
              <a:cs typeface="Calibri"/>
            </a:endParaRPr>
          </a:p>
          <a:p>
            <a:pPr algn="ctr" marL="1961514">
              <a:lnSpc>
                <a:spcPct val="100000"/>
              </a:lnSpc>
              <a:spcBef>
                <a:spcPts val="2655"/>
              </a:spcBef>
            </a:pPr>
            <a:r>
              <a:rPr dirty="0" sz="2350" i="1">
                <a:latin typeface="Calibri"/>
                <a:cs typeface="Calibri"/>
              </a:rPr>
              <a:t>y</a:t>
            </a:r>
            <a:r>
              <a:rPr dirty="0" sz="2350" spc="5" i="1">
                <a:latin typeface="Calibri"/>
                <a:cs typeface="Calibri"/>
              </a:rPr>
              <a:t> </a:t>
            </a:r>
            <a:r>
              <a:rPr dirty="0" sz="2350" spc="-1705" i="1">
                <a:solidFill>
                  <a:srgbClr val="4F4F4F"/>
                </a:solidFill>
                <a:latin typeface="Calibri"/>
                <a:cs typeface="Calibri"/>
              </a:rPr>
              <a:t>—</a:t>
            </a:r>
            <a:r>
              <a:rPr dirty="0" sz="2350" spc="-835" i="1">
                <a:solidFill>
                  <a:srgbClr val="4F4F4F"/>
                </a:solidFill>
                <a:latin typeface="Calibri"/>
                <a:cs typeface="Calibri"/>
              </a:rPr>
              <a:t>—</a:t>
            </a:r>
            <a:r>
              <a:rPr dirty="0" sz="2350">
                <a:latin typeface="Calibri"/>
                <a:cs typeface="Calibri"/>
              </a:rPr>
              <a:t>0.1</a:t>
            </a:r>
            <a:r>
              <a:rPr dirty="0" sz="2350" spc="130">
                <a:latin typeface="Calibri"/>
                <a:cs typeface="Calibri"/>
              </a:rPr>
              <a:t> </a:t>
            </a:r>
            <a:r>
              <a:rPr dirty="0" sz="2350" i="1">
                <a:solidFill>
                  <a:srgbClr val="545454"/>
                </a:solidFill>
                <a:latin typeface="Calibri"/>
                <a:cs typeface="Calibri"/>
              </a:rPr>
              <a:t>+</a:t>
            </a:r>
            <a:r>
              <a:rPr dirty="0" sz="2350" spc="60" i="1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61616"/>
                </a:solidFill>
                <a:latin typeface="Calibri"/>
                <a:cs typeface="Calibri"/>
              </a:rPr>
              <a:t>0.7x</a:t>
            </a:r>
            <a:r>
              <a:rPr dirty="0" sz="2350" spc="2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2350" i="1">
                <a:solidFill>
                  <a:srgbClr val="363636"/>
                </a:solidFill>
                <a:latin typeface="Calibri"/>
                <a:cs typeface="Calibri"/>
              </a:rPr>
              <a:t>+</a:t>
            </a:r>
            <a:r>
              <a:rPr dirty="0" sz="2350" spc="60" i="1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0C0C0C"/>
                </a:solidFill>
                <a:latin typeface="Calibri"/>
                <a:cs typeface="Calibri"/>
              </a:rPr>
              <a:t>0</a:t>
            </a:r>
            <a:r>
              <a:rPr dirty="0" sz="2350" spc="5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2350" spc="-25">
                <a:solidFill>
                  <a:srgbClr val="0C0C0C"/>
                </a:solidFill>
                <a:latin typeface="Calibri"/>
                <a:cs typeface="Calibri"/>
              </a:rPr>
              <a:t>5z</a:t>
            </a:r>
            <a:endParaRPr sz="2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8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350">
                <a:solidFill>
                  <a:srgbClr val="131313"/>
                </a:solidFill>
                <a:latin typeface="Calibri"/>
                <a:cs typeface="Calibri"/>
              </a:rPr>
              <a:t>Body</a:t>
            </a:r>
            <a:r>
              <a:rPr dirty="0" sz="2350" spc="2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F1F1F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  <a:p>
            <a:pPr algn="r" marR="366395">
              <a:lnSpc>
                <a:spcPct val="100000"/>
              </a:lnSpc>
              <a:spcBef>
                <a:spcPts val="2805"/>
              </a:spcBef>
            </a:pPr>
            <a:r>
              <a:rPr dirty="0" sz="2350">
                <a:solidFill>
                  <a:srgbClr val="232323"/>
                </a:solidFill>
                <a:latin typeface="Calibri"/>
                <a:cs typeface="Calibri"/>
              </a:rPr>
              <a:t>Tail</a:t>
            </a:r>
            <a:r>
              <a:rPr dirty="0" sz="2350" spc="-10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212121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97184" y="5843686"/>
            <a:ext cx="176720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50"/>
              </a:lnSpc>
            </a:pPr>
            <a:r>
              <a:rPr dirty="0" sz="2250">
                <a:latin typeface="Calibri"/>
                <a:cs typeface="Calibri"/>
              </a:rPr>
              <a:t>Mouse</a:t>
            </a:r>
            <a:r>
              <a:rPr dirty="0" sz="2250" spc="390"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0C0C0C"/>
                </a:solidFill>
                <a:latin typeface="Calibri"/>
                <a:cs typeface="Calibri"/>
              </a:rPr>
              <a:t>weight</a:t>
            </a:r>
            <a:endParaRPr sz="2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0475" y="1190625"/>
            <a:ext cx="4514850" cy="452437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162576" y="2828131"/>
            <a:ext cx="149034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1A1A1A"/>
                </a:solidFill>
                <a:latin typeface="Calibri"/>
                <a:cs typeface="Calibri"/>
              </a:rPr>
              <a:t>Body</a:t>
            </a:r>
            <a:r>
              <a:rPr dirty="0" sz="2350" spc="25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C1C1C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697184" y="5843686"/>
            <a:ext cx="176720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50"/>
              </a:lnSpc>
            </a:pPr>
            <a:r>
              <a:rPr dirty="0" sz="2250">
                <a:latin typeface="Calibri"/>
                <a:cs typeface="Calibri"/>
              </a:rPr>
              <a:t>Mouse</a:t>
            </a:r>
            <a:r>
              <a:rPr dirty="0" sz="2250" spc="390"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0C0C0C"/>
                </a:solidFill>
                <a:latin typeface="Calibri"/>
                <a:cs typeface="Calibri"/>
              </a:rPr>
              <a:t>weight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24701" y="361156"/>
            <a:ext cx="3838575" cy="744855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4604" marR="5080" indent="-2540">
              <a:lnSpc>
                <a:spcPct val="101099"/>
              </a:lnSpc>
              <a:spcBef>
                <a:spcPts val="60"/>
              </a:spcBef>
            </a:pPr>
            <a:r>
              <a:rPr dirty="0" sz="2350">
                <a:solidFill>
                  <a:srgbClr val="1D1D1D"/>
                </a:solidFill>
                <a:latin typeface="Calibri"/>
                <a:cs typeface="Calibri"/>
              </a:rPr>
              <a:t>For</a:t>
            </a:r>
            <a:r>
              <a:rPr dirty="0" sz="2350" spc="5">
                <a:solidFill>
                  <a:srgbClr val="1D1D1D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example,</a:t>
            </a:r>
            <a:r>
              <a:rPr dirty="0" sz="2350" spc="8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31313"/>
                </a:solidFill>
                <a:latin typeface="Calibri"/>
                <a:cs typeface="Calibri"/>
              </a:rPr>
              <a:t>given</a:t>
            </a:r>
            <a:r>
              <a:rPr dirty="0" sz="2350" spc="8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81818"/>
                </a:solidFill>
                <a:latin typeface="Calibri"/>
                <a:cs typeface="Calibri"/>
              </a:rPr>
              <a:t>the</a:t>
            </a:r>
            <a:r>
              <a:rPr dirty="0" sz="2350" spc="45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0E0E0E"/>
                </a:solidFill>
                <a:latin typeface="Calibri"/>
                <a:cs typeface="Calibri"/>
              </a:rPr>
              <a:t>weight </a:t>
            </a:r>
            <a:r>
              <a:rPr dirty="0" sz="235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dirty="0" sz="2350" spc="3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32323"/>
                </a:solidFill>
                <a:latin typeface="Calibri"/>
                <a:cs typeface="Calibri"/>
              </a:rPr>
              <a:t>tail</a:t>
            </a:r>
            <a:r>
              <a:rPr dirty="0" sz="2350" spc="3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32323"/>
                </a:solidFill>
                <a:latin typeface="Calibri"/>
                <a:cs typeface="Calibri"/>
              </a:rPr>
              <a:t>length</a:t>
            </a:r>
            <a:r>
              <a:rPr dirty="0" sz="2350" spc="4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11111"/>
                </a:solidFill>
                <a:latin typeface="Calibri"/>
                <a:cs typeface="Calibri"/>
              </a:rPr>
              <a:t>for</a:t>
            </a:r>
            <a:r>
              <a:rPr dirty="0" sz="2350" spc="5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D2D2D"/>
                </a:solidFill>
                <a:latin typeface="Calibri"/>
                <a:cs typeface="Calibri"/>
              </a:rPr>
              <a:t>this</a:t>
            </a:r>
            <a:r>
              <a:rPr dirty="0" sz="2350" spc="4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C1C1C"/>
                </a:solidFill>
                <a:latin typeface="Calibri"/>
                <a:cs typeface="Calibri"/>
              </a:rPr>
              <a:t>mouse...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948017" y="3542506"/>
            <a:ext cx="127698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20">
                <a:solidFill>
                  <a:srgbClr val="232323"/>
                </a:solidFill>
                <a:latin typeface="Calibri"/>
                <a:cs typeface="Calibri"/>
              </a:rPr>
              <a:t>Tail</a:t>
            </a:r>
            <a:r>
              <a:rPr dirty="0" sz="2350" spc="-10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212121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0475" y="1190625"/>
            <a:ext cx="4505325" cy="452437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162576" y="2828131"/>
            <a:ext cx="149034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1A1A1A"/>
                </a:solidFill>
                <a:latin typeface="Calibri"/>
                <a:cs typeface="Calibri"/>
              </a:rPr>
              <a:t>Body</a:t>
            </a:r>
            <a:r>
              <a:rPr dirty="0" sz="2350" spc="25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11111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697184" y="5843686"/>
            <a:ext cx="176720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50"/>
              </a:lnSpc>
            </a:pPr>
            <a:r>
              <a:rPr dirty="0" sz="2250">
                <a:latin typeface="Calibri"/>
                <a:cs typeface="Calibri"/>
              </a:rPr>
              <a:t>Mouse</a:t>
            </a:r>
            <a:r>
              <a:rPr dirty="0" sz="2250" spc="390"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0C0C0C"/>
                </a:solidFill>
                <a:latin typeface="Calibri"/>
                <a:cs typeface="Calibri"/>
              </a:rPr>
              <a:t>weight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24701" y="361156"/>
            <a:ext cx="3838575" cy="744855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4604" marR="5080" indent="-2540">
              <a:lnSpc>
                <a:spcPct val="101099"/>
              </a:lnSpc>
              <a:spcBef>
                <a:spcPts val="60"/>
              </a:spcBef>
            </a:pPr>
            <a:r>
              <a:rPr dirty="0" sz="2350">
                <a:solidFill>
                  <a:srgbClr val="1A1A1A"/>
                </a:solidFill>
                <a:latin typeface="Calibri"/>
                <a:cs typeface="Calibri"/>
              </a:rPr>
              <a:t>For</a:t>
            </a:r>
            <a:r>
              <a:rPr dirty="0" sz="2350" spc="-1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example,</a:t>
            </a:r>
            <a:r>
              <a:rPr dirty="0" sz="2350" spc="14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0F0F0F"/>
                </a:solidFill>
                <a:latin typeface="Calibri"/>
                <a:cs typeface="Calibri"/>
              </a:rPr>
              <a:t>given</a:t>
            </a:r>
            <a:r>
              <a:rPr dirty="0" sz="2350" spc="4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dirty="0" sz="2350" spc="35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weight </a:t>
            </a:r>
            <a:r>
              <a:rPr dirty="0" sz="2350">
                <a:solidFill>
                  <a:srgbClr val="1C1C1C"/>
                </a:solidFill>
                <a:latin typeface="Calibri"/>
                <a:cs typeface="Calibri"/>
              </a:rPr>
              <a:t>and</a:t>
            </a:r>
            <a:r>
              <a:rPr dirty="0" sz="2350" spc="3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tail</a:t>
            </a:r>
            <a:r>
              <a:rPr dirty="0" sz="2350" spc="3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A1A1A"/>
                </a:solidFill>
                <a:latin typeface="Calibri"/>
                <a:cs typeface="Calibri"/>
              </a:rPr>
              <a:t>length</a:t>
            </a:r>
            <a:r>
              <a:rPr dirty="0" sz="2350" spc="4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31313"/>
                </a:solidFill>
                <a:latin typeface="Calibri"/>
                <a:cs typeface="Calibri"/>
              </a:rPr>
              <a:t>for</a:t>
            </a:r>
            <a:r>
              <a:rPr dirty="0" sz="2350" spc="5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363636"/>
                </a:solidFill>
                <a:latin typeface="Calibri"/>
                <a:cs typeface="Calibri"/>
              </a:rPr>
              <a:t>this</a:t>
            </a:r>
            <a:r>
              <a:rPr dirty="0" sz="2350" spc="45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mouse...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593848" y="1456134"/>
            <a:ext cx="3242945" cy="75692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 indent="10795">
              <a:lnSpc>
                <a:spcPts val="2850"/>
              </a:lnSpc>
              <a:spcBef>
                <a:spcPts val="240"/>
              </a:spcBef>
            </a:pPr>
            <a:r>
              <a:rPr dirty="0" sz="2400">
                <a:solidFill>
                  <a:srgbClr val="111111"/>
                </a:solidFill>
                <a:latin typeface="Calibri"/>
                <a:cs typeface="Calibri"/>
              </a:rPr>
              <a:t>The</a:t>
            </a:r>
            <a:r>
              <a:rPr dirty="0" sz="2400" spc="-6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F0F0F"/>
                </a:solidFill>
                <a:latin typeface="Calibri"/>
                <a:cs typeface="Calibri"/>
              </a:rPr>
              <a:t>equation</a:t>
            </a:r>
            <a:r>
              <a:rPr dirty="0" sz="2400" spc="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predicts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1F1F1F"/>
                </a:solidFill>
                <a:latin typeface="Calibri"/>
                <a:cs typeface="Calibri"/>
              </a:rPr>
              <a:t>this </a:t>
            </a:r>
            <a:r>
              <a:rPr dirty="0" sz="2400">
                <a:solidFill>
                  <a:srgbClr val="161616"/>
                </a:solidFill>
                <a:latin typeface="Calibri"/>
                <a:cs typeface="Calibri"/>
              </a:rPr>
              <a:t>body</a:t>
            </a:r>
            <a:r>
              <a:rPr dirty="0" sz="2400" spc="-75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1A1A1A"/>
                </a:solidFill>
                <a:latin typeface="Calibri"/>
                <a:cs typeface="Calibri"/>
              </a:rPr>
              <a:t>length.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948017" y="3542506"/>
            <a:ext cx="127698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20">
                <a:solidFill>
                  <a:srgbClr val="1D1D1D"/>
                </a:solidFill>
                <a:latin typeface="Calibri"/>
                <a:cs typeface="Calibri"/>
              </a:rPr>
              <a:t>Tail</a:t>
            </a:r>
            <a:r>
              <a:rPr dirty="0" sz="2350" spc="-100">
                <a:solidFill>
                  <a:srgbClr val="1D1D1D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D1D1D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0475" y="1219200"/>
            <a:ext cx="4505325" cy="44958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162576" y="2828131"/>
            <a:ext cx="149034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1A1A1A"/>
                </a:solidFill>
                <a:latin typeface="Calibri"/>
                <a:cs typeface="Calibri"/>
              </a:rPr>
              <a:t>Body</a:t>
            </a:r>
            <a:r>
              <a:rPr dirty="0" sz="2350" spc="25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11111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697184" y="5843686"/>
            <a:ext cx="176720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50"/>
              </a:lnSpc>
            </a:pPr>
            <a:r>
              <a:rPr dirty="0" sz="2250">
                <a:latin typeface="Calibri"/>
                <a:cs typeface="Calibri"/>
              </a:rPr>
              <a:t>Mouse</a:t>
            </a:r>
            <a:r>
              <a:rPr dirty="0" sz="2250" spc="390"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0C0C0C"/>
                </a:solidFill>
                <a:latin typeface="Calibri"/>
                <a:cs typeface="Calibri"/>
              </a:rPr>
              <a:t>weight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7338" y="818356"/>
            <a:ext cx="3776345" cy="1476375"/>
          </a:xfrm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 marR="30480" indent="1905">
              <a:lnSpc>
                <a:spcPct val="103099"/>
              </a:lnSpc>
              <a:spcBef>
                <a:spcPts val="5"/>
              </a:spcBef>
            </a:pPr>
            <a:r>
              <a:rPr dirty="0" sz="2350">
                <a:solidFill>
                  <a:srgbClr val="111111"/>
                </a:solidFill>
                <a:latin typeface="Calibri"/>
                <a:cs typeface="Calibri"/>
              </a:rPr>
              <a:t>Just</a:t>
            </a:r>
            <a:r>
              <a:rPr dirty="0" sz="2350" spc="1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62626"/>
                </a:solidFill>
                <a:latin typeface="Calibri"/>
                <a:cs typeface="Calibri"/>
              </a:rPr>
              <a:t>like</a:t>
            </a:r>
            <a:r>
              <a:rPr dirty="0" sz="2350" spc="-25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before,</a:t>
            </a:r>
            <a:r>
              <a:rPr dirty="0" sz="2350" spc="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we</a:t>
            </a:r>
            <a:r>
              <a:rPr dirty="0" sz="2350" spc="-40">
                <a:latin typeface="Calibri"/>
                <a:cs typeface="Calibri"/>
              </a:rPr>
              <a:t> </a:t>
            </a:r>
            <a:r>
              <a:rPr dirty="0" sz="2350" spc="-25">
                <a:latin typeface="Calibri"/>
                <a:cs typeface="Calibri"/>
              </a:rPr>
              <a:t>can </a:t>
            </a:r>
            <a:r>
              <a:rPr dirty="0" sz="2350">
                <a:latin typeface="Calibri"/>
                <a:cs typeface="Calibri"/>
              </a:rPr>
              <a:t>measure</a:t>
            </a:r>
            <a:r>
              <a:rPr dirty="0" sz="2350" spc="11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dirty="0" sz="2350" spc="-5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residuals,</a:t>
            </a:r>
            <a:r>
              <a:rPr dirty="0" sz="2350" spc="190"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31313"/>
                </a:solidFill>
                <a:latin typeface="Calibri"/>
                <a:cs typeface="Calibri"/>
              </a:rPr>
              <a:t>square </a:t>
            </a:r>
            <a:r>
              <a:rPr dirty="0" sz="2350">
                <a:solidFill>
                  <a:srgbClr val="1D1D1D"/>
                </a:solidFill>
                <a:latin typeface="Calibri"/>
                <a:cs typeface="Calibri"/>
              </a:rPr>
              <a:t>them</a:t>
            </a:r>
            <a:r>
              <a:rPr dirty="0" sz="2350" spc="95">
                <a:solidFill>
                  <a:srgbClr val="1D1D1D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dirty="0" sz="2350" spc="85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then</a:t>
            </a:r>
            <a:r>
              <a:rPr dirty="0" sz="2350" spc="-4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add</a:t>
            </a:r>
            <a:r>
              <a:rPr dirty="0" sz="2350" spc="9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them</a:t>
            </a:r>
            <a:r>
              <a:rPr dirty="0" sz="2350" spc="50">
                <a:latin typeface="Calibri"/>
                <a:cs typeface="Calibri"/>
              </a:rPr>
              <a:t> </a:t>
            </a:r>
            <a:r>
              <a:rPr dirty="0" sz="2350" spc="-35">
                <a:solidFill>
                  <a:srgbClr val="151515"/>
                </a:solidFill>
                <a:latin typeface="Calibri"/>
                <a:cs typeface="Calibri"/>
              </a:rPr>
              <a:t>up </a:t>
            </a:r>
            <a:r>
              <a:rPr dirty="0" sz="2250">
                <a:solidFill>
                  <a:srgbClr val="131313"/>
                </a:solidFill>
                <a:latin typeface="Calibri"/>
                <a:cs typeface="Calibri"/>
              </a:rPr>
              <a:t>to</a:t>
            </a:r>
            <a:r>
              <a:rPr dirty="0" sz="2250" spc="19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250">
                <a:latin typeface="Calibri"/>
                <a:cs typeface="Calibri"/>
              </a:rPr>
              <a:t>calculate</a:t>
            </a:r>
            <a:r>
              <a:rPr dirty="0" sz="2250" spc="215">
                <a:latin typeface="Calibri"/>
                <a:cs typeface="Calibri"/>
              </a:rPr>
              <a:t> </a:t>
            </a:r>
            <a:r>
              <a:rPr dirty="0" sz="2250" spc="70">
                <a:solidFill>
                  <a:srgbClr val="343434"/>
                </a:solidFill>
                <a:latin typeface="Calibri"/>
                <a:cs typeface="Calibri"/>
              </a:rPr>
              <a:t>R</a:t>
            </a:r>
            <a:r>
              <a:rPr dirty="0" baseline="25252" sz="2475" spc="104">
                <a:solidFill>
                  <a:srgbClr val="343434"/>
                </a:solidFill>
                <a:latin typeface="Calibri"/>
                <a:cs typeface="Calibri"/>
              </a:rPr>
              <a:t>2</a:t>
            </a:r>
            <a:r>
              <a:rPr dirty="0" sz="2250" spc="70">
                <a:solidFill>
                  <a:srgbClr val="343434"/>
                </a:solidFill>
                <a:latin typeface="Calibri"/>
                <a:cs typeface="Calibri"/>
              </a:rPr>
              <a:t>.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948017" y="3542506"/>
            <a:ext cx="127698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20">
                <a:solidFill>
                  <a:srgbClr val="1D1D1D"/>
                </a:solidFill>
                <a:latin typeface="Calibri"/>
                <a:cs typeface="Calibri"/>
              </a:rPr>
              <a:t>Tail</a:t>
            </a:r>
            <a:r>
              <a:rPr dirty="0" sz="2350" spc="-100">
                <a:solidFill>
                  <a:srgbClr val="1D1D1D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D1D1D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0475" y="1219200"/>
            <a:ext cx="4514850" cy="449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151" y="132556"/>
            <a:ext cx="10323195" cy="744855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5875" marR="5080" indent="-3810">
              <a:lnSpc>
                <a:spcPct val="101099"/>
              </a:lnSpc>
              <a:spcBef>
                <a:spcPts val="60"/>
              </a:spcBef>
            </a:pPr>
            <a:r>
              <a:rPr dirty="0" sz="2350" spc="-10">
                <a:latin typeface="Calibri"/>
                <a:cs typeface="Calibri"/>
              </a:rPr>
              <a:t>Now,</a:t>
            </a:r>
            <a:r>
              <a:rPr dirty="0" sz="2350" spc="13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A2A2A"/>
                </a:solidFill>
                <a:latin typeface="Calibri"/>
                <a:cs typeface="Calibri"/>
              </a:rPr>
              <a:t>if</a:t>
            </a:r>
            <a:r>
              <a:rPr dirty="0" sz="2350" spc="-3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the</a:t>
            </a:r>
            <a:r>
              <a:rPr dirty="0" sz="2350" spc="8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tail</a:t>
            </a:r>
            <a:r>
              <a:rPr dirty="0" sz="2350" spc="4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81818"/>
                </a:solidFill>
                <a:latin typeface="Calibri"/>
                <a:cs typeface="Calibri"/>
              </a:rPr>
              <a:t>length</a:t>
            </a:r>
            <a:r>
              <a:rPr dirty="0" sz="2350" spc="15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(z-</a:t>
            </a:r>
            <a:r>
              <a:rPr dirty="0" sz="2350">
                <a:latin typeface="Calibri"/>
                <a:cs typeface="Calibri"/>
              </a:rPr>
              <a:t>axis)</a:t>
            </a:r>
            <a:r>
              <a:rPr dirty="0" sz="2350" spc="5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dirty="0" sz="2350" spc="-7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 spc="-65">
                <a:solidFill>
                  <a:srgbClr val="111111"/>
                </a:solidFill>
                <a:latin typeface="Calibri"/>
                <a:cs typeface="Calibri"/>
              </a:rPr>
              <a:t>u5ele5s</a:t>
            </a:r>
            <a:r>
              <a:rPr dirty="0" sz="2350" spc="4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61616"/>
                </a:solidFill>
                <a:latin typeface="Calibri"/>
                <a:cs typeface="Calibri"/>
              </a:rPr>
              <a:t>and</a:t>
            </a:r>
            <a:r>
              <a:rPr dirty="0" sz="2350" spc="4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61616"/>
                </a:solidFill>
                <a:latin typeface="Calibri"/>
                <a:cs typeface="Calibri"/>
              </a:rPr>
              <a:t>doesn't</a:t>
            </a:r>
            <a:r>
              <a:rPr dirty="0" sz="2350" spc="165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0E0E0E"/>
                </a:solidFill>
                <a:latin typeface="Calibri"/>
                <a:cs typeface="Calibri"/>
              </a:rPr>
              <a:t>make</a:t>
            </a:r>
            <a:r>
              <a:rPr dirty="0" sz="2350" spc="16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SS(fit)</a:t>
            </a:r>
            <a:r>
              <a:rPr dirty="0" sz="2350" spc="110">
                <a:latin typeface="Calibri"/>
                <a:cs typeface="Calibri"/>
              </a:rPr>
              <a:t> </a:t>
            </a:r>
            <a:r>
              <a:rPr dirty="0" sz="2350" spc="-20">
                <a:solidFill>
                  <a:srgbClr val="111111"/>
                </a:solidFill>
                <a:latin typeface="Calibri"/>
                <a:cs typeface="Calibri"/>
              </a:rPr>
              <a:t>smaller,</a:t>
            </a:r>
            <a:r>
              <a:rPr dirty="0" sz="2350" spc="10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62626"/>
                </a:solidFill>
                <a:latin typeface="Calibri"/>
                <a:cs typeface="Calibri"/>
              </a:rPr>
              <a:t>then</a:t>
            </a:r>
            <a:r>
              <a:rPr dirty="0" sz="2350" spc="4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81818"/>
                </a:solidFill>
                <a:latin typeface="Calibri"/>
                <a:cs typeface="Calibri"/>
              </a:rPr>
              <a:t>least- </a:t>
            </a:r>
            <a:r>
              <a:rPr dirty="0" sz="2350">
                <a:solidFill>
                  <a:srgbClr val="0F0F0F"/>
                </a:solidFill>
                <a:latin typeface="Calibri"/>
                <a:cs typeface="Calibri"/>
              </a:rPr>
              <a:t>squares</a:t>
            </a:r>
            <a:r>
              <a:rPr dirty="0" sz="2350" spc="9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will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ignore</a:t>
            </a:r>
            <a:r>
              <a:rPr dirty="0" sz="2350" spc="3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C1C1C"/>
                </a:solidFill>
                <a:latin typeface="Calibri"/>
                <a:cs typeface="Calibri"/>
              </a:rPr>
              <a:t>it</a:t>
            </a:r>
            <a:r>
              <a:rPr dirty="0" sz="2350" spc="-2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32323"/>
                </a:solidFill>
                <a:latin typeface="Calibri"/>
                <a:cs typeface="Calibri"/>
              </a:rPr>
              <a:t>by</a:t>
            </a:r>
            <a:r>
              <a:rPr dirty="0" sz="2350" spc="2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11111"/>
                </a:solidFill>
                <a:latin typeface="Calibri"/>
                <a:cs typeface="Calibri"/>
              </a:rPr>
              <a:t>making</a:t>
            </a:r>
            <a:r>
              <a:rPr dirty="0" sz="2350" spc="2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C1C1C"/>
                </a:solidFill>
                <a:latin typeface="Calibri"/>
                <a:cs typeface="Calibri"/>
              </a:rPr>
              <a:t>that</a:t>
            </a:r>
            <a:r>
              <a:rPr dirty="0" sz="2350" spc="4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parameter</a:t>
            </a:r>
            <a:r>
              <a:rPr dirty="0" sz="2350" spc="22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4B4B4B"/>
                </a:solidFill>
                <a:latin typeface="Calibri"/>
                <a:cs typeface="Calibri"/>
              </a:rPr>
              <a:t>=</a:t>
            </a:r>
            <a:r>
              <a:rPr dirty="0" sz="2350" spc="50">
                <a:solidFill>
                  <a:srgbClr val="4B4B4B"/>
                </a:solidFill>
                <a:latin typeface="Calibri"/>
                <a:cs typeface="Calibri"/>
              </a:rPr>
              <a:t> </a:t>
            </a:r>
            <a:r>
              <a:rPr dirty="0" sz="2350" spc="-25">
                <a:solidFill>
                  <a:srgbClr val="2D2D2D"/>
                </a:solidFill>
                <a:latin typeface="Calibri"/>
                <a:cs typeface="Calibri"/>
              </a:rPr>
              <a:t>0.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697184" y="5843686"/>
            <a:ext cx="176720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50"/>
              </a:lnSpc>
            </a:pPr>
            <a:r>
              <a:rPr dirty="0" sz="2250">
                <a:latin typeface="Calibri"/>
                <a:cs typeface="Calibri"/>
              </a:rPr>
              <a:t>Mouse</a:t>
            </a:r>
            <a:r>
              <a:rPr dirty="0" sz="2250" spc="390"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0C0C0C"/>
                </a:solidFill>
                <a:latin typeface="Calibri"/>
                <a:cs typeface="Calibri"/>
              </a:rPr>
              <a:t>weight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62576" y="2828131"/>
            <a:ext cx="149034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161616"/>
                </a:solidFill>
                <a:latin typeface="Calibri"/>
                <a:cs typeface="Calibri"/>
              </a:rPr>
              <a:t>Body</a:t>
            </a:r>
            <a:r>
              <a:rPr dirty="0" sz="2350" spc="25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232323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449745" y="1161653"/>
            <a:ext cx="2199640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>
                <a:solidFill>
                  <a:srgbClr val="131313"/>
                </a:solidFill>
                <a:latin typeface="Calibri"/>
                <a:cs typeface="Calibri"/>
              </a:rPr>
              <a:t>y</a:t>
            </a:r>
            <a:r>
              <a:rPr dirty="0" sz="2250" spc="4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dirty="0" sz="2250" spc="7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161616"/>
                </a:solidFill>
                <a:latin typeface="Calibri"/>
                <a:cs typeface="Calibri"/>
              </a:rPr>
              <a:t>0.1</a:t>
            </a:r>
            <a:r>
              <a:rPr dirty="0" sz="2250" spc="265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131313"/>
                </a:solidFill>
                <a:latin typeface="Calibri"/>
                <a:cs typeface="Calibri"/>
              </a:rPr>
              <a:t>+</a:t>
            </a:r>
            <a:r>
              <a:rPr dirty="0" sz="2250" spc="3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250" spc="70">
                <a:latin typeface="Calibri"/>
                <a:cs typeface="Calibri"/>
              </a:rPr>
              <a:t>0.7x</a:t>
            </a:r>
            <a:r>
              <a:rPr dirty="0" sz="2250" spc="30">
                <a:latin typeface="Calibri"/>
                <a:cs typeface="Calibri"/>
              </a:rPr>
              <a:t> </a:t>
            </a:r>
            <a:r>
              <a:rPr dirty="0" sz="2250" spc="65">
                <a:solidFill>
                  <a:srgbClr val="646464"/>
                </a:solidFill>
                <a:latin typeface="Calibri"/>
                <a:cs typeface="Calibri"/>
              </a:rPr>
              <a:t>+</a:t>
            </a:r>
            <a:r>
              <a:rPr dirty="0" sz="2250" spc="10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2250" spc="-25">
                <a:solidFill>
                  <a:srgbClr val="1C1C1C"/>
                </a:solidFill>
                <a:latin typeface="Calibri"/>
                <a:cs typeface="Calibri"/>
              </a:rPr>
              <a:t>0z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938492" y="3542506"/>
            <a:ext cx="128651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232323"/>
                </a:solidFill>
                <a:latin typeface="Calibri"/>
                <a:cs typeface="Calibri"/>
              </a:rPr>
              <a:t>Tail</a:t>
            </a:r>
            <a:r>
              <a:rPr dirty="0" sz="2350" spc="-10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A1A1A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0475" y="904875"/>
            <a:ext cx="4514850" cy="481012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86151" y="132556"/>
            <a:ext cx="11282045" cy="114490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5875" marR="961390" indent="-3810">
              <a:lnSpc>
                <a:spcPct val="101099"/>
              </a:lnSpc>
              <a:spcBef>
                <a:spcPts val="60"/>
              </a:spcBef>
            </a:pPr>
            <a:r>
              <a:rPr dirty="0" sz="2350" spc="-10">
                <a:latin typeface="Calibri"/>
                <a:cs typeface="Calibri"/>
              </a:rPr>
              <a:t>Now,</a:t>
            </a:r>
            <a:r>
              <a:rPr dirty="0" sz="2350" spc="11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12121"/>
                </a:solidFill>
                <a:latin typeface="Calibri"/>
                <a:cs typeface="Calibri"/>
              </a:rPr>
              <a:t>if</a:t>
            </a:r>
            <a:r>
              <a:rPr dirty="0" sz="2350" spc="3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A2A2A"/>
                </a:solidFill>
                <a:latin typeface="Calibri"/>
                <a:cs typeface="Calibri"/>
              </a:rPr>
              <a:t>the</a:t>
            </a:r>
            <a:r>
              <a:rPr dirty="0" sz="2350" spc="6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51515"/>
                </a:solidFill>
                <a:latin typeface="Calibri"/>
                <a:cs typeface="Calibri"/>
              </a:rPr>
              <a:t>tail</a:t>
            </a:r>
            <a:r>
              <a:rPr dirty="0" sz="2350" spc="3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0E0E0E"/>
                </a:solidFill>
                <a:latin typeface="Calibri"/>
                <a:cs typeface="Calibri"/>
              </a:rPr>
              <a:t>length</a:t>
            </a:r>
            <a:r>
              <a:rPr dirty="0" sz="2350" spc="1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(z-</a:t>
            </a:r>
            <a:r>
              <a:rPr dirty="0" sz="2350">
                <a:latin typeface="Calibri"/>
                <a:cs typeface="Calibri"/>
              </a:rPr>
              <a:t>axis)</a:t>
            </a:r>
            <a:r>
              <a:rPr dirty="0" sz="2350" spc="4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81818"/>
                </a:solidFill>
                <a:latin typeface="Calibri"/>
                <a:cs typeface="Calibri"/>
              </a:rPr>
              <a:t>is</a:t>
            </a:r>
            <a:r>
              <a:rPr dirty="0" sz="2350" spc="15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2350" spc="-20">
                <a:solidFill>
                  <a:srgbClr val="0F0F0F"/>
                </a:solidFill>
                <a:latin typeface="Calibri"/>
                <a:cs typeface="Calibri"/>
              </a:rPr>
              <a:t>usele5s</a:t>
            </a:r>
            <a:r>
              <a:rPr dirty="0" sz="2350" spc="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and</a:t>
            </a:r>
            <a:r>
              <a:rPr dirty="0" sz="2350" spc="3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F1F1F"/>
                </a:solidFill>
                <a:latin typeface="Calibri"/>
                <a:cs typeface="Calibri"/>
              </a:rPr>
              <a:t>doesn't</a:t>
            </a:r>
            <a:r>
              <a:rPr dirty="0" sz="2350" spc="1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make</a:t>
            </a:r>
            <a:r>
              <a:rPr dirty="0" sz="2350" spc="1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SS(fit)</a:t>
            </a:r>
            <a:r>
              <a:rPr dirty="0" sz="2350" spc="95">
                <a:latin typeface="Calibri"/>
                <a:cs typeface="Calibri"/>
              </a:rPr>
              <a:t> </a:t>
            </a:r>
            <a:r>
              <a:rPr dirty="0" sz="2350" spc="-20">
                <a:solidFill>
                  <a:srgbClr val="0C0C0C"/>
                </a:solidFill>
                <a:latin typeface="Calibri"/>
                <a:cs typeface="Calibri"/>
              </a:rPr>
              <a:t>smaller,</a:t>
            </a:r>
            <a:r>
              <a:rPr dirty="0" sz="2350" spc="9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A1A1A"/>
                </a:solidFill>
                <a:latin typeface="Calibri"/>
                <a:cs typeface="Calibri"/>
              </a:rPr>
              <a:t>then</a:t>
            </a:r>
            <a:r>
              <a:rPr dirty="0" sz="2350" spc="1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Iea5t- </a:t>
            </a:r>
            <a:r>
              <a:rPr dirty="0" sz="2350">
                <a:solidFill>
                  <a:srgbClr val="161616"/>
                </a:solidFill>
                <a:latin typeface="Calibri"/>
                <a:cs typeface="Calibri"/>
              </a:rPr>
              <a:t>squares</a:t>
            </a:r>
            <a:r>
              <a:rPr dirty="0" sz="2350" spc="95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will</a:t>
            </a:r>
            <a:r>
              <a:rPr dirty="0" sz="2350" spc="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0C0C0C"/>
                </a:solidFill>
                <a:latin typeface="Calibri"/>
                <a:cs typeface="Calibri"/>
              </a:rPr>
              <a:t>ignore</a:t>
            </a:r>
            <a:r>
              <a:rPr dirty="0" sz="2350" spc="3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12121"/>
                </a:solidFill>
                <a:latin typeface="Calibri"/>
                <a:cs typeface="Calibri"/>
              </a:rPr>
              <a:t>it</a:t>
            </a:r>
            <a:r>
              <a:rPr dirty="0" sz="2350" spc="-3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0C0C0C"/>
                </a:solidFill>
                <a:latin typeface="Calibri"/>
                <a:cs typeface="Calibri"/>
              </a:rPr>
              <a:t>by</a:t>
            </a:r>
            <a:r>
              <a:rPr dirty="0" sz="2350" spc="-3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81818"/>
                </a:solidFill>
                <a:latin typeface="Calibri"/>
                <a:cs typeface="Calibri"/>
              </a:rPr>
              <a:t>making</a:t>
            </a:r>
            <a:r>
              <a:rPr dirty="0" sz="2350" spc="85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C1C1C"/>
                </a:solidFill>
                <a:latin typeface="Calibri"/>
                <a:cs typeface="Calibri"/>
              </a:rPr>
              <a:t>that</a:t>
            </a:r>
            <a:r>
              <a:rPr dirty="0" sz="2350" spc="4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0E0E0E"/>
                </a:solidFill>
                <a:latin typeface="Calibri"/>
                <a:cs typeface="Calibri"/>
              </a:rPr>
              <a:t>parameter</a:t>
            </a:r>
            <a:r>
              <a:rPr dirty="0" sz="2350" spc="22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525252"/>
                </a:solidFill>
                <a:latin typeface="Calibri"/>
                <a:cs typeface="Calibri"/>
              </a:rPr>
              <a:t>=</a:t>
            </a:r>
            <a:r>
              <a:rPr dirty="0" sz="2350" spc="5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2350" spc="-25">
                <a:solidFill>
                  <a:srgbClr val="2D2D2D"/>
                </a:solidFill>
                <a:latin typeface="Calibri"/>
                <a:cs typeface="Calibri"/>
              </a:rPr>
              <a:t>0.</a:t>
            </a:r>
            <a:endParaRPr sz="2350">
              <a:latin typeface="Calibri"/>
              <a:cs typeface="Calibri"/>
            </a:endParaRPr>
          </a:p>
          <a:p>
            <a:pPr marL="6908165">
              <a:lnSpc>
                <a:spcPct val="100000"/>
              </a:lnSpc>
              <a:spcBef>
                <a:spcPts val="330"/>
              </a:spcBef>
            </a:pPr>
            <a:r>
              <a:rPr dirty="0" sz="2350">
                <a:latin typeface="Calibri"/>
                <a:cs typeface="Calibri"/>
              </a:rPr>
              <a:t>In</a:t>
            </a:r>
            <a:r>
              <a:rPr dirty="0" sz="2350" spc="-3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0F0F0F"/>
                </a:solidFill>
                <a:latin typeface="Calibri"/>
                <a:cs typeface="Calibri"/>
              </a:rPr>
              <a:t>this</a:t>
            </a:r>
            <a:r>
              <a:rPr dirty="0" sz="2350" spc="10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61616"/>
                </a:solidFill>
                <a:latin typeface="Calibri"/>
                <a:cs typeface="Calibri"/>
              </a:rPr>
              <a:t>case,</a:t>
            </a:r>
            <a:r>
              <a:rPr dirty="0" sz="2350" spc="75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61616"/>
                </a:solidFill>
                <a:latin typeface="Calibri"/>
                <a:cs typeface="Calibri"/>
              </a:rPr>
              <a:t>plugging</a:t>
            </a:r>
            <a:r>
              <a:rPr dirty="0" sz="2350" spc="155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61616"/>
                </a:solidFill>
                <a:latin typeface="Calibri"/>
                <a:cs typeface="Calibri"/>
              </a:rPr>
              <a:t>the</a:t>
            </a:r>
            <a:r>
              <a:rPr dirty="0" sz="2350" spc="5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tail</a:t>
            </a:r>
            <a:r>
              <a:rPr dirty="0" sz="2350" spc="25"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61616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697184" y="5843686"/>
            <a:ext cx="176720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50"/>
              </a:lnSpc>
            </a:pPr>
            <a:r>
              <a:rPr dirty="0" sz="2250">
                <a:latin typeface="Calibri"/>
                <a:cs typeface="Calibri"/>
              </a:rPr>
              <a:t>Mouse</a:t>
            </a:r>
            <a:r>
              <a:rPr dirty="0" sz="2250" spc="390"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0C0C0C"/>
                </a:solidFill>
                <a:latin typeface="Calibri"/>
                <a:cs typeface="Calibri"/>
              </a:rPr>
              <a:t>weight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62576" y="2828131"/>
            <a:ext cx="149034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151515"/>
                </a:solidFill>
                <a:latin typeface="Calibri"/>
                <a:cs typeface="Calibri"/>
              </a:rPr>
              <a:t>Body</a:t>
            </a:r>
            <a:r>
              <a:rPr dirty="0" sz="2350" spc="2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11111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449580" y="1151731"/>
            <a:ext cx="219456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17700" algn="l"/>
              </a:tabLst>
            </a:pPr>
            <a:r>
              <a:rPr dirty="0" sz="2350">
                <a:latin typeface="Calibri"/>
                <a:cs typeface="Calibri"/>
              </a:rPr>
              <a:t>y</a:t>
            </a:r>
            <a:r>
              <a:rPr dirty="0" sz="2350" spc="-4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6B6B6B"/>
                </a:solidFill>
                <a:latin typeface="Calibri"/>
                <a:cs typeface="Calibri"/>
              </a:rPr>
              <a:t>=</a:t>
            </a:r>
            <a:r>
              <a:rPr dirty="0" sz="2350" spc="-2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A1A1A"/>
                </a:solidFill>
                <a:latin typeface="Calibri"/>
                <a:cs typeface="Calibri"/>
              </a:rPr>
              <a:t>0.1</a:t>
            </a:r>
            <a:r>
              <a:rPr dirty="0" sz="2350" spc="155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444444"/>
                </a:solidFill>
                <a:latin typeface="Calibri"/>
                <a:cs typeface="Calibri"/>
              </a:rPr>
              <a:t>+</a:t>
            </a:r>
            <a:r>
              <a:rPr dirty="0" sz="2350" spc="2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2350" spc="-25">
                <a:solidFill>
                  <a:srgbClr val="212121"/>
                </a:solidFill>
                <a:latin typeface="Calibri"/>
                <a:cs typeface="Calibri"/>
              </a:rPr>
              <a:t>0*7</a:t>
            </a:r>
            <a:r>
              <a:rPr dirty="0" sz="2350">
                <a:solidFill>
                  <a:srgbClr val="212121"/>
                </a:solidFill>
                <a:latin typeface="Calibri"/>
                <a:cs typeface="Calibri"/>
              </a:rPr>
              <a:t>	</a:t>
            </a:r>
            <a:r>
              <a:rPr dirty="0" sz="2350" spc="-310">
                <a:solidFill>
                  <a:srgbClr val="161616"/>
                </a:solidFill>
                <a:latin typeface="Calibri"/>
                <a:cs typeface="Calibri"/>
              </a:rPr>
              <a:t>OF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184209" y="1256506"/>
            <a:ext cx="4422775" cy="75438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3175">
              <a:lnSpc>
                <a:spcPts val="2930"/>
              </a:lnSpc>
              <a:spcBef>
                <a:spcPts val="75"/>
              </a:spcBef>
            </a:pPr>
            <a:r>
              <a:rPr dirty="0" sz="2350">
                <a:solidFill>
                  <a:srgbClr val="131313"/>
                </a:solidFill>
                <a:latin typeface="Calibri"/>
                <a:cs typeface="Calibri"/>
              </a:rPr>
              <a:t>into</a:t>
            </a:r>
            <a:r>
              <a:rPr dirty="0" sz="2350" spc="5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the</a:t>
            </a:r>
            <a:r>
              <a:rPr dirty="0" sz="2350" spc="-3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A1A1A"/>
                </a:solidFill>
                <a:latin typeface="Calibri"/>
                <a:cs typeface="Calibri"/>
              </a:rPr>
              <a:t>equation</a:t>
            </a:r>
            <a:r>
              <a:rPr dirty="0" sz="2350" spc="11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would</a:t>
            </a:r>
            <a:r>
              <a:rPr dirty="0" sz="2350" spc="4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31313"/>
                </a:solidFill>
                <a:latin typeface="Calibri"/>
                <a:cs typeface="Calibri"/>
              </a:rPr>
              <a:t>have</a:t>
            </a:r>
            <a:r>
              <a:rPr dirty="0" sz="2350" spc="3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350" spc="-25">
                <a:solidFill>
                  <a:srgbClr val="282828"/>
                </a:solidFill>
                <a:latin typeface="Calibri"/>
                <a:cs typeface="Calibri"/>
              </a:rPr>
              <a:t>no </a:t>
            </a:r>
            <a:r>
              <a:rPr dirty="0" sz="2350">
                <a:solidFill>
                  <a:srgbClr val="111111"/>
                </a:solidFill>
                <a:latin typeface="Calibri"/>
                <a:cs typeface="Calibri"/>
              </a:rPr>
              <a:t>effect</a:t>
            </a:r>
            <a:r>
              <a:rPr dirty="0" sz="2350" spc="7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F1F1F"/>
                </a:solidFill>
                <a:latin typeface="Calibri"/>
                <a:cs typeface="Calibri"/>
              </a:rPr>
              <a:t>on</a:t>
            </a:r>
            <a:r>
              <a:rPr dirty="0" sz="2350" spc="-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predicting</a:t>
            </a:r>
            <a:r>
              <a:rPr dirty="0" sz="2350" spc="18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the</a:t>
            </a:r>
            <a:r>
              <a:rPr dirty="0" sz="2350" spc="-1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31313"/>
                </a:solidFill>
                <a:latin typeface="Calibri"/>
                <a:cs typeface="Calibri"/>
              </a:rPr>
              <a:t>mouse</a:t>
            </a:r>
            <a:r>
              <a:rPr dirty="0" sz="2350" spc="12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61616"/>
                </a:solidFill>
                <a:latin typeface="Calibri"/>
                <a:cs typeface="Calibri"/>
              </a:rPr>
              <a:t>size.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938492" y="3542506"/>
            <a:ext cx="128651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1C1C1C"/>
                </a:solidFill>
                <a:latin typeface="Calibri"/>
                <a:cs typeface="Calibri"/>
              </a:rPr>
              <a:t>Tail</a:t>
            </a:r>
            <a:r>
              <a:rPr dirty="0" sz="2350" spc="-10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F1F1F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0475" y="904875"/>
            <a:ext cx="4514850" cy="481012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153051" y="2828131"/>
            <a:ext cx="149796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131313"/>
                </a:solidFill>
                <a:latin typeface="Calibri"/>
                <a:cs typeface="Calibri"/>
              </a:rPr>
              <a:t>Body</a:t>
            </a:r>
            <a:r>
              <a:rPr dirty="0" sz="2350" spc="2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697184" y="5843686"/>
            <a:ext cx="1767205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50"/>
              </a:lnSpc>
            </a:pPr>
            <a:r>
              <a:rPr dirty="0" sz="2250">
                <a:latin typeface="Calibri"/>
                <a:cs typeface="Calibri"/>
              </a:rPr>
              <a:t>Mouse</a:t>
            </a:r>
            <a:r>
              <a:rPr dirty="0" sz="2250" spc="390">
                <a:latin typeface="Calibri"/>
                <a:cs typeface="Calibri"/>
              </a:rPr>
              <a:t> </a:t>
            </a:r>
            <a:r>
              <a:rPr dirty="0" sz="2250" spc="-10">
                <a:solidFill>
                  <a:srgbClr val="0C0C0C"/>
                </a:solidFill>
                <a:latin typeface="Calibri"/>
                <a:cs typeface="Calibri"/>
              </a:rPr>
              <a:t>weight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40055" y="1151731"/>
            <a:ext cx="221742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97355" algn="l"/>
              </a:tabLst>
            </a:pPr>
            <a:r>
              <a:rPr dirty="0" sz="2350">
                <a:latin typeface="Calibri"/>
                <a:cs typeface="Calibri"/>
              </a:rPr>
              <a:t>y</a:t>
            </a:r>
            <a:r>
              <a:rPr dirty="0" sz="2350" spc="-40">
                <a:latin typeface="Calibri"/>
                <a:cs typeface="Calibri"/>
              </a:rPr>
              <a:t> </a:t>
            </a:r>
            <a:r>
              <a:rPr dirty="0" sz="2350" spc="80">
                <a:solidFill>
                  <a:srgbClr val="7C7C7C"/>
                </a:solidFill>
                <a:latin typeface="Calibri"/>
                <a:cs typeface="Calibri"/>
              </a:rPr>
              <a:t>=</a:t>
            </a:r>
            <a:r>
              <a:rPr dirty="0" sz="2350" spc="-5">
                <a:solidFill>
                  <a:srgbClr val="7C7C7C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0.1</a:t>
            </a:r>
            <a:r>
              <a:rPr dirty="0" sz="2350" spc="3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D1D1D"/>
                </a:solidFill>
                <a:latin typeface="Calibri"/>
                <a:cs typeface="Calibri"/>
              </a:rPr>
              <a:t>+</a:t>
            </a:r>
            <a:r>
              <a:rPr dirty="0" sz="2350" spc="45">
                <a:solidFill>
                  <a:srgbClr val="1D1D1D"/>
                </a:solidFill>
                <a:latin typeface="Calibri"/>
                <a:cs typeface="Calibri"/>
              </a:rPr>
              <a:t> </a:t>
            </a:r>
            <a:r>
              <a:rPr dirty="0" sz="2350" spc="-25">
                <a:solidFill>
                  <a:srgbClr val="1C1C1C"/>
                </a:solidFill>
                <a:latin typeface="Calibri"/>
                <a:cs typeface="Calibri"/>
              </a:rPr>
              <a:t>0.7</a:t>
            </a:r>
            <a:r>
              <a:rPr dirty="0" sz="2350">
                <a:solidFill>
                  <a:srgbClr val="1C1C1C"/>
                </a:solidFill>
                <a:latin typeface="Calibri"/>
                <a:cs typeface="Calibri"/>
              </a:rPr>
              <a:t>	</a:t>
            </a:r>
            <a:r>
              <a:rPr dirty="0" sz="2350" spc="-305">
                <a:latin typeface="Calibri"/>
                <a:cs typeface="Calibri"/>
              </a:rPr>
              <a:t>’+</a:t>
            </a:r>
            <a:r>
              <a:rPr dirty="0" sz="2350" spc="30">
                <a:latin typeface="Calibri"/>
                <a:cs typeface="Calibri"/>
              </a:rPr>
              <a:t> </a:t>
            </a:r>
            <a:r>
              <a:rPr dirty="0" sz="2350" spc="-85">
                <a:solidFill>
                  <a:srgbClr val="151515"/>
                </a:solidFill>
                <a:latin typeface="Calibri"/>
                <a:cs typeface="Calibri"/>
              </a:rPr>
              <a:t>Oz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9936" y="127396"/>
            <a:ext cx="11287760" cy="1156970"/>
          </a:xfrm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12700" marR="951865" indent="5080">
              <a:lnSpc>
                <a:spcPts val="2850"/>
              </a:lnSpc>
              <a:spcBef>
                <a:spcPts val="240"/>
              </a:spcBef>
            </a:pPr>
            <a:r>
              <a:rPr dirty="0" sz="2400" spc="-55">
                <a:solidFill>
                  <a:srgbClr val="232323"/>
                </a:solidFill>
                <a:latin typeface="Calibri"/>
                <a:cs typeface="Calibri"/>
              </a:rPr>
              <a:t>Now,</a:t>
            </a:r>
            <a:r>
              <a:rPr dirty="0" sz="240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1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333333"/>
                </a:solidFill>
                <a:latin typeface="Calibri"/>
                <a:cs typeface="Calibri"/>
              </a:rPr>
              <a:t>tail</a:t>
            </a:r>
            <a:r>
              <a:rPr dirty="0" sz="2400" spc="-7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length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111111"/>
                </a:solidFill>
                <a:latin typeface="Calibri"/>
                <a:cs typeface="Calibri"/>
              </a:rPr>
              <a:t>(z-</a:t>
            </a:r>
            <a:r>
              <a:rPr dirty="0" sz="2400">
                <a:solidFill>
                  <a:srgbClr val="111111"/>
                </a:solidFill>
                <a:latin typeface="Calibri"/>
                <a:cs typeface="Calibri"/>
              </a:rPr>
              <a:t>axis)</a:t>
            </a:r>
            <a:r>
              <a:rPr dirty="0" sz="2400" spc="6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81818"/>
                </a:solidFill>
                <a:latin typeface="Calibri"/>
                <a:cs typeface="Calibri"/>
              </a:rPr>
              <a:t>is</a:t>
            </a:r>
            <a:r>
              <a:rPr dirty="0" sz="2400" spc="-95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81818"/>
                </a:solidFill>
                <a:latin typeface="Calibri"/>
                <a:cs typeface="Calibri"/>
              </a:rPr>
              <a:t>useless</a:t>
            </a:r>
            <a:r>
              <a:rPr dirty="0" sz="2400" spc="1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doesn't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51515"/>
                </a:solidFill>
                <a:latin typeface="Calibri"/>
                <a:cs typeface="Calibri"/>
              </a:rPr>
              <a:t>make</a:t>
            </a:r>
            <a:r>
              <a:rPr dirty="0" sz="2400" spc="-2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SS(fit)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smaller,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least- </a:t>
            </a:r>
            <a:r>
              <a:rPr dirty="0" sz="2400">
                <a:latin typeface="Calibri"/>
                <a:cs typeface="Calibri"/>
              </a:rPr>
              <a:t>squares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ignore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31313"/>
                </a:solidFill>
                <a:latin typeface="Calibri"/>
                <a:cs typeface="Calibri"/>
              </a:rPr>
              <a:t>it</a:t>
            </a:r>
            <a:r>
              <a:rPr dirty="0" sz="2400" spc="-13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making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parameter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44444"/>
                </a:solidFill>
                <a:latin typeface="Calibri"/>
                <a:cs typeface="Calibri"/>
              </a:rPr>
              <a:t>=</a:t>
            </a:r>
            <a:r>
              <a:rPr dirty="0" sz="2400" spc="-5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3D3D3D"/>
                </a:solidFill>
                <a:latin typeface="Calibri"/>
                <a:cs typeface="Calibri"/>
              </a:rPr>
              <a:t>0.</a:t>
            </a:r>
            <a:endParaRPr sz="2400">
              <a:latin typeface="Calibri"/>
              <a:cs typeface="Calibri"/>
            </a:endParaRPr>
          </a:p>
          <a:p>
            <a:pPr marL="6913880">
              <a:lnSpc>
                <a:spcPct val="100000"/>
              </a:lnSpc>
              <a:spcBef>
                <a:spcPts val="180"/>
              </a:spcBef>
            </a:pPr>
            <a:r>
              <a:rPr dirty="0" sz="2400">
                <a:solidFill>
                  <a:srgbClr val="0F0F0F"/>
                </a:solidFill>
                <a:latin typeface="Calibri"/>
                <a:cs typeface="Calibri"/>
              </a:rPr>
              <a:t>In</a:t>
            </a:r>
            <a:r>
              <a:rPr dirty="0" sz="2400" spc="-6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C0C0C"/>
                </a:solidFill>
                <a:latin typeface="Calibri"/>
                <a:cs typeface="Calibri"/>
              </a:rPr>
              <a:t>this</a:t>
            </a:r>
            <a:r>
              <a:rPr dirty="0" sz="2400" spc="-2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81818"/>
                </a:solidFill>
                <a:latin typeface="Calibri"/>
                <a:cs typeface="Calibri"/>
              </a:rPr>
              <a:t>case,</a:t>
            </a:r>
            <a:r>
              <a:rPr dirty="0" sz="2400" spc="15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31313"/>
                </a:solidFill>
                <a:latin typeface="Calibri"/>
                <a:cs typeface="Calibri"/>
              </a:rPr>
              <a:t>plugging</a:t>
            </a:r>
            <a:r>
              <a:rPr dirty="0" sz="2400" spc="9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tail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length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177751" y="1246584"/>
            <a:ext cx="4436110" cy="77089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8415" marR="5080" indent="-6350">
              <a:lnSpc>
                <a:spcPct val="102899"/>
              </a:lnSpc>
              <a:spcBef>
                <a:spcPts val="35"/>
              </a:spcBef>
            </a:pPr>
            <a:r>
              <a:rPr dirty="0" sz="2400">
                <a:solidFill>
                  <a:srgbClr val="0C0C0C"/>
                </a:solidFill>
                <a:latin typeface="Calibri"/>
                <a:cs typeface="Calibri"/>
              </a:rPr>
              <a:t>into</a:t>
            </a:r>
            <a:r>
              <a:rPr dirty="0" sz="2400" spc="-13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equation</a:t>
            </a:r>
            <a:r>
              <a:rPr dirty="0" sz="2400" spc="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would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31313"/>
                </a:solidFill>
                <a:latin typeface="Calibri"/>
                <a:cs typeface="Calibri"/>
              </a:rPr>
              <a:t>have</a:t>
            </a:r>
            <a:r>
              <a:rPr dirty="0" sz="2400" spc="-4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0F0F0F"/>
                </a:solidFill>
                <a:latin typeface="Calibri"/>
                <a:cs typeface="Calibri"/>
              </a:rPr>
              <a:t>no </a:t>
            </a:r>
            <a:r>
              <a:rPr dirty="0" sz="2400">
                <a:latin typeface="Calibri"/>
                <a:cs typeface="Calibri"/>
              </a:rPr>
              <a:t>effect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62626"/>
                </a:solidFill>
                <a:latin typeface="Calibri"/>
                <a:cs typeface="Calibri"/>
              </a:rPr>
              <a:t>on</a:t>
            </a:r>
            <a:r>
              <a:rPr dirty="0" sz="2400" spc="-13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predicting</a:t>
            </a:r>
            <a:r>
              <a:rPr dirty="0" sz="2400" spc="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C1C1C"/>
                </a:solidFill>
                <a:latin typeface="Calibri"/>
                <a:cs typeface="Calibri"/>
              </a:rPr>
              <a:t>mouse</a:t>
            </a:r>
            <a:r>
              <a:rPr dirty="0" sz="2400" spc="-9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111111"/>
                </a:solidFill>
                <a:latin typeface="Calibri"/>
                <a:cs typeface="Calibri"/>
              </a:rPr>
              <a:t>size.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176970" y="2357437"/>
            <a:ext cx="4276725" cy="148272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8890">
              <a:lnSpc>
                <a:spcPct val="111400"/>
              </a:lnSpc>
              <a:spcBef>
                <a:spcPts val="65"/>
              </a:spcBef>
            </a:pPr>
            <a:r>
              <a:rPr dirty="0" sz="2150" spc="110">
                <a:solidFill>
                  <a:srgbClr val="1F1F1F"/>
                </a:solidFill>
                <a:latin typeface="Calibri"/>
                <a:cs typeface="Calibri"/>
              </a:rPr>
              <a:t>This</a:t>
            </a:r>
            <a:r>
              <a:rPr dirty="0" sz="2150" spc="-10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150" spc="145">
                <a:latin typeface="Calibri"/>
                <a:cs typeface="Calibri"/>
              </a:rPr>
              <a:t>means</a:t>
            </a:r>
            <a:r>
              <a:rPr dirty="0" sz="2150" spc="105">
                <a:latin typeface="Calibri"/>
                <a:cs typeface="Calibri"/>
              </a:rPr>
              <a:t> </a:t>
            </a:r>
            <a:r>
              <a:rPr dirty="0" sz="2150" spc="70">
                <a:solidFill>
                  <a:srgbClr val="161616"/>
                </a:solidFill>
                <a:latin typeface="Calibri"/>
                <a:cs typeface="Calibri"/>
              </a:rPr>
              <a:t>equatiDns</a:t>
            </a:r>
            <a:r>
              <a:rPr dirty="0" sz="2150" spc="215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2150" spc="100">
                <a:latin typeface="Calibri"/>
                <a:cs typeface="Calibri"/>
              </a:rPr>
              <a:t>with</a:t>
            </a:r>
            <a:r>
              <a:rPr dirty="0" sz="2150" spc="70">
                <a:latin typeface="Calibri"/>
                <a:cs typeface="Calibri"/>
              </a:rPr>
              <a:t> </a:t>
            </a:r>
            <a:r>
              <a:rPr dirty="0" sz="2150" spc="80">
                <a:solidFill>
                  <a:srgbClr val="1C1C1C"/>
                </a:solidFill>
                <a:latin typeface="Calibri"/>
                <a:cs typeface="Calibri"/>
              </a:rPr>
              <a:t>more </a:t>
            </a:r>
            <a:r>
              <a:rPr dirty="0" sz="2150" spc="75">
                <a:solidFill>
                  <a:srgbClr val="0E0E0E"/>
                </a:solidFill>
                <a:latin typeface="Calibri"/>
                <a:cs typeface="Calibri"/>
              </a:rPr>
              <a:t>parameters</a:t>
            </a:r>
            <a:r>
              <a:rPr dirty="0" sz="2150" spc="17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150" spc="75">
                <a:solidFill>
                  <a:srgbClr val="161616"/>
                </a:solidFill>
                <a:latin typeface="Calibri"/>
                <a:cs typeface="Calibri"/>
              </a:rPr>
              <a:t>will</a:t>
            </a:r>
            <a:r>
              <a:rPr dirty="0" sz="2150" spc="12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2150" spc="95">
                <a:solidFill>
                  <a:srgbClr val="0F0F0F"/>
                </a:solidFill>
                <a:latin typeface="Calibri"/>
                <a:cs typeface="Calibri"/>
              </a:rPr>
              <a:t>never</a:t>
            </a:r>
            <a:r>
              <a:rPr dirty="0" sz="2150" spc="7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50" spc="100">
                <a:solidFill>
                  <a:srgbClr val="0F0F0F"/>
                </a:solidFill>
                <a:latin typeface="Calibri"/>
                <a:cs typeface="Calibri"/>
              </a:rPr>
              <a:t>make</a:t>
            </a:r>
            <a:r>
              <a:rPr dirty="0" sz="2150" spc="17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150" spc="85">
                <a:latin typeface="Calibri"/>
                <a:cs typeface="Calibri"/>
              </a:rPr>
              <a:t>SS(fit) </a:t>
            </a:r>
            <a:r>
              <a:rPr dirty="0" sz="2150" spc="70">
                <a:solidFill>
                  <a:srgbClr val="161616"/>
                </a:solidFill>
                <a:latin typeface="Calibri"/>
                <a:cs typeface="Calibri"/>
              </a:rPr>
              <a:t>worse</a:t>
            </a:r>
            <a:r>
              <a:rPr dirty="0" sz="2150" spc="25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2150" spc="95">
                <a:latin typeface="Calibri"/>
                <a:cs typeface="Calibri"/>
              </a:rPr>
              <a:t>than</a:t>
            </a:r>
            <a:r>
              <a:rPr dirty="0" sz="2150" spc="155">
                <a:latin typeface="Calibri"/>
                <a:cs typeface="Calibri"/>
              </a:rPr>
              <a:t> </a:t>
            </a:r>
            <a:r>
              <a:rPr dirty="0" sz="2150" spc="90">
                <a:latin typeface="Calibri"/>
                <a:cs typeface="Calibri"/>
              </a:rPr>
              <a:t>equations</a:t>
            </a:r>
            <a:r>
              <a:rPr dirty="0" sz="2150" spc="155">
                <a:latin typeface="Calibri"/>
                <a:cs typeface="Calibri"/>
              </a:rPr>
              <a:t> </a:t>
            </a:r>
            <a:r>
              <a:rPr dirty="0" sz="2150" spc="100">
                <a:latin typeface="Calibri"/>
                <a:cs typeface="Calibri"/>
              </a:rPr>
              <a:t>with</a:t>
            </a:r>
            <a:r>
              <a:rPr dirty="0" sz="2150" spc="110">
                <a:latin typeface="Calibri"/>
                <a:cs typeface="Calibri"/>
              </a:rPr>
              <a:t> </a:t>
            </a:r>
            <a:r>
              <a:rPr dirty="0" sz="2150" spc="65">
                <a:latin typeface="Calibri"/>
                <a:cs typeface="Calibri"/>
              </a:rPr>
              <a:t>fewer </a:t>
            </a:r>
            <a:r>
              <a:rPr dirty="0" sz="2150" spc="60">
                <a:latin typeface="Calibri"/>
                <a:cs typeface="Calibri"/>
              </a:rPr>
              <a:t>parameters.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825" y="1905000"/>
            <a:ext cx="2219325" cy="209550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5362575" y="4874418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 h="0">
                <a:moveTo>
                  <a:pt x="0" y="0"/>
                </a:moveTo>
                <a:lnTo>
                  <a:pt x="2119312" y="0"/>
                </a:lnTo>
              </a:path>
            </a:pathLst>
          </a:custGeom>
          <a:ln w="23812">
            <a:solidFill>
              <a:srgbClr val="38383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81675" y="3476625"/>
            <a:ext cx="152400" cy="838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91101" y="570706"/>
            <a:ext cx="8579485" cy="3829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181818"/>
                </a:solidFill>
                <a:latin typeface="Calibri"/>
                <a:cs typeface="Calibri"/>
              </a:rPr>
              <a:t>But</a:t>
            </a:r>
            <a:r>
              <a:rPr dirty="0" sz="2350" spc="105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the</a:t>
            </a:r>
            <a:r>
              <a:rPr dirty="0" sz="2350" spc="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concept</a:t>
            </a:r>
            <a:r>
              <a:rPr dirty="0" sz="2350" spc="10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61616"/>
                </a:solidFill>
                <a:latin typeface="Calibri"/>
                <a:cs typeface="Calibri"/>
              </a:rPr>
              <a:t>applies</a:t>
            </a:r>
            <a:r>
              <a:rPr dirty="0" sz="2350" spc="8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11111"/>
                </a:solidFill>
                <a:latin typeface="Calibri"/>
                <a:cs typeface="Calibri"/>
              </a:rPr>
              <a:t>to</a:t>
            </a:r>
            <a:r>
              <a:rPr dirty="0" sz="2350" spc="-1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51515"/>
                </a:solidFill>
                <a:latin typeface="Calibri"/>
                <a:cs typeface="Calibri"/>
              </a:rPr>
              <a:t>any</a:t>
            </a:r>
            <a:r>
              <a:rPr dirty="0" sz="2350" spc="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equation,</a:t>
            </a:r>
            <a:r>
              <a:rPr dirty="0" sz="2350" spc="9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C1C1C"/>
                </a:solidFill>
                <a:latin typeface="Calibri"/>
                <a:cs typeface="Calibri"/>
              </a:rPr>
              <a:t>no</a:t>
            </a:r>
            <a:r>
              <a:rPr dirty="0" sz="2350" spc="-1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81818"/>
                </a:solidFill>
                <a:latin typeface="Calibri"/>
                <a:cs typeface="Calibri"/>
              </a:rPr>
              <a:t>matter</a:t>
            </a:r>
            <a:r>
              <a:rPr dirty="0" sz="2350" spc="65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how</a:t>
            </a:r>
            <a:r>
              <a:rPr dirty="0" sz="2350" spc="60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complicated.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17627" y="1227931"/>
            <a:ext cx="178625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i="1">
                <a:solidFill>
                  <a:srgbClr val="161616"/>
                </a:solidFill>
                <a:latin typeface="Calibri"/>
                <a:cs typeface="Calibri"/>
              </a:rPr>
              <a:t>y</a:t>
            </a:r>
            <a:r>
              <a:rPr dirty="0" sz="2350" spc="-45" i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2350" spc="-1620" i="1">
                <a:solidFill>
                  <a:srgbClr val="565656"/>
                </a:solidFill>
                <a:latin typeface="Calibri"/>
                <a:cs typeface="Calibri"/>
              </a:rPr>
              <a:t>—</a:t>
            </a:r>
            <a:r>
              <a:rPr dirty="0" sz="2350" spc="-844" i="1">
                <a:solidFill>
                  <a:srgbClr val="565656"/>
                </a:solidFill>
                <a:latin typeface="Calibri"/>
                <a:cs typeface="Calibri"/>
              </a:rPr>
              <a:t>—</a:t>
            </a:r>
            <a:r>
              <a:rPr dirty="0" sz="2350">
                <a:solidFill>
                  <a:srgbClr val="363636"/>
                </a:solidFill>
                <a:latin typeface="Calibri"/>
                <a:cs typeface="Calibri"/>
              </a:rPr>
              <a:t>0.</a:t>
            </a:r>
            <a:r>
              <a:rPr dirty="0" sz="2350">
                <a:solidFill>
                  <a:srgbClr val="1F1F1F"/>
                </a:solidFill>
                <a:latin typeface="Calibri"/>
                <a:cs typeface="Calibri"/>
              </a:rPr>
              <a:t>1</a:t>
            </a:r>
            <a:r>
              <a:rPr dirty="0" sz="2350" spc="-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82828"/>
                </a:solidFill>
                <a:latin typeface="Calibri"/>
                <a:cs typeface="Calibri"/>
              </a:rPr>
              <a:t>+</a:t>
            </a:r>
            <a:r>
              <a:rPr dirty="0" sz="2350" spc="5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0.78x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99186" y="1670843"/>
            <a:ext cx="110299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50" i="1">
                <a:solidFill>
                  <a:srgbClr val="1A1A1A"/>
                </a:solidFill>
                <a:latin typeface="Calibri"/>
                <a:cs typeface="Calibri"/>
              </a:rPr>
              <a:t>R'</a:t>
            </a:r>
            <a:r>
              <a:rPr dirty="0" sz="2350" spc="200" i="1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505050"/>
                </a:solidFill>
                <a:latin typeface="Calibri"/>
                <a:cs typeface="Calibri"/>
              </a:rPr>
              <a:t>=</a:t>
            </a:r>
            <a:r>
              <a:rPr dirty="0" sz="2350" spc="5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dirty="0" sz="2350" spc="-25">
                <a:solidFill>
                  <a:srgbClr val="3D3D3D"/>
                </a:solidFill>
                <a:latin typeface="Calibri"/>
                <a:cs typeface="Calibri"/>
              </a:rPr>
              <a:t>60%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489630" y="1799828"/>
            <a:ext cx="273621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i="1">
                <a:solidFill>
                  <a:srgbClr val="1C1C1C"/>
                </a:solidFill>
                <a:latin typeface="Calibri"/>
                <a:cs typeface="Calibri"/>
              </a:rPr>
              <a:t>y</a:t>
            </a:r>
            <a:r>
              <a:rPr dirty="0" sz="2250" spc="15" i="1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dirty="0" sz="2250" spc="-1555" i="1">
                <a:solidFill>
                  <a:srgbClr val="525252"/>
                </a:solidFill>
                <a:latin typeface="Calibri"/>
                <a:cs typeface="Calibri"/>
              </a:rPr>
              <a:t>—</a:t>
            </a:r>
            <a:r>
              <a:rPr dirty="0" sz="2250" spc="-1550" i="1">
                <a:solidFill>
                  <a:srgbClr val="525252"/>
                </a:solidFill>
                <a:latin typeface="Calibri"/>
                <a:cs typeface="Calibri"/>
              </a:rPr>
              <a:t>—</a:t>
            </a:r>
            <a:r>
              <a:rPr dirty="0" sz="2250" spc="340" i="1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2250">
                <a:latin typeface="Calibri"/>
                <a:cs typeface="Calibri"/>
              </a:rPr>
              <a:t>0.1</a:t>
            </a:r>
            <a:r>
              <a:rPr dirty="0" sz="2250" spc="170"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1F1F1F"/>
                </a:solidFill>
                <a:latin typeface="Calibri"/>
                <a:cs typeface="Calibri"/>
              </a:rPr>
              <a:t>+</a:t>
            </a:r>
            <a:r>
              <a:rPr dirty="0" sz="2250" spc="20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0F0F0F"/>
                </a:solidFill>
                <a:latin typeface="Calibri"/>
                <a:cs typeface="Calibri"/>
              </a:rPr>
              <a:t>0.78x</a:t>
            </a:r>
            <a:r>
              <a:rPr dirty="0" sz="2250" spc="22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250">
                <a:solidFill>
                  <a:srgbClr val="595959"/>
                </a:solidFill>
                <a:latin typeface="Calibri"/>
                <a:cs typeface="Calibri"/>
              </a:rPr>
              <a:t>-</a:t>
            </a:r>
            <a:r>
              <a:rPr dirty="0" sz="2250" spc="12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2250" spc="55">
                <a:latin typeface="Calibri"/>
                <a:cs typeface="Calibri"/>
              </a:rPr>
              <a:t>8.3z</a:t>
            </a:r>
            <a:r>
              <a:rPr dirty="0" sz="2250" spc="30">
                <a:latin typeface="Calibri"/>
                <a:cs typeface="Calibri"/>
              </a:rPr>
              <a:t> </a:t>
            </a:r>
            <a:r>
              <a:rPr dirty="0" sz="2250" spc="-50" i="1">
                <a:solidFill>
                  <a:srgbClr val="313131"/>
                </a:solidFill>
                <a:latin typeface="Calibri"/>
                <a:cs typeface="Calibri"/>
              </a:rPr>
              <a:t>+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391008" y="2732881"/>
            <a:ext cx="5107305" cy="7448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3335" marR="5080" indent="-1270">
              <a:lnSpc>
                <a:spcPct val="101099"/>
              </a:lnSpc>
              <a:spcBef>
                <a:spcPts val="60"/>
              </a:spcBef>
            </a:pPr>
            <a:r>
              <a:rPr dirty="0" sz="2350">
                <a:solidFill>
                  <a:srgbClr val="0C0C0C"/>
                </a:solidFill>
                <a:latin typeface="Calibri"/>
                <a:cs typeface="Calibri"/>
              </a:rPr>
              <a:t>1)</a:t>
            </a:r>
            <a:r>
              <a:rPr dirty="0" sz="235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Measure,</a:t>
            </a:r>
            <a:r>
              <a:rPr dirty="0" sz="2350" spc="1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square</a:t>
            </a:r>
            <a:r>
              <a:rPr dirty="0" sz="2350" spc="3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and</a:t>
            </a:r>
            <a:r>
              <a:rPr dirty="0" sz="2350" spc="3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343434"/>
                </a:solidFill>
                <a:latin typeface="Calibri"/>
                <a:cs typeface="Calibri"/>
              </a:rPr>
              <a:t>sum</a:t>
            </a:r>
            <a:r>
              <a:rPr dirty="0" sz="2350" spc="20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A2A2A"/>
                </a:solidFill>
                <a:latin typeface="Calibri"/>
                <a:cs typeface="Calibri"/>
              </a:rPr>
              <a:t>the</a:t>
            </a:r>
            <a:r>
              <a:rPr dirty="0" sz="2350" spc="5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distance </a:t>
            </a:r>
            <a:r>
              <a:rPr dirty="0" sz="2350">
                <a:latin typeface="Calibri"/>
                <a:cs typeface="Calibri"/>
              </a:rPr>
              <a:t>from</a:t>
            </a:r>
            <a:r>
              <a:rPr dirty="0" sz="2350" spc="4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0F0F0F"/>
                </a:solidFill>
                <a:latin typeface="Calibri"/>
                <a:cs typeface="Calibri"/>
              </a:rPr>
              <a:t>the</a:t>
            </a:r>
            <a:r>
              <a:rPr dirty="0" sz="2350" spc="-2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data</a:t>
            </a:r>
            <a:r>
              <a:rPr dirty="0" sz="2350" spc="8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to</a:t>
            </a:r>
            <a:r>
              <a:rPr dirty="0" sz="2350" spc="-2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the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11111"/>
                </a:solidFill>
                <a:latin typeface="Calibri"/>
                <a:cs typeface="Calibri"/>
              </a:rPr>
              <a:t>mean.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01110" y="4168378"/>
            <a:ext cx="2196465" cy="1149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050" marR="5080" indent="-514350">
              <a:lnSpc>
                <a:spcPct val="153600"/>
              </a:lnSpc>
              <a:spcBef>
                <a:spcPts val="95"/>
              </a:spcBef>
            </a:pPr>
            <a:r>
              <a:rPr dirty="0" sz="2400" spc="-20">
                <a:solidFill>
                  <a:srgbClr val="111111"/>
                </a:solidFill>
                <a:latin typeface="Calibri"/>
                <a:cs typeface="Calibri"/>
              </a:rPr>
              <a:t>SS(mean)</a:t>
            </a:r>
            <a:r>
              <a:rPr dirty="0" sz="2400" spc="-6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400" spc="-805">
                <a:solidFill>
                  <a:srgbClr val="424242"/>
                </a:solidFill>
                <a:latin typeface="Calibri"/>
                <a:cs typeface="Calibri"/>
              </a:rPr>
              <a:t>—</a:t>
            </a:r>
            <a:r>
              <a:rPr dirty="0" sz="2400" spc="-3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SS(fit) SS(mean)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6427" rIns="0" bIns="0" rtlCol="0" vert="horz">
            <a:spAutoFit/>
          </a:bodyPr>
          <a:lstStyle/>
          <a:p>
            <a:pPr marL="649605">
              <a:lnSpc>
                <a:spcPct val="100000"/>
              </a:lnSpc>
              <a:spcBef>
                <a:spcPts val="100"/>
              </a:spcBef>
            </a:pPr>
            <a:r>
              <a:rPr dirty="0" sz="4300" spc="110"/>
              <a:t>Multiple</a:t>
            </a:r>
            <a:r>
              <a:rPr dirty="0" sz="4300" spc="130"/>
              <a:t> </a:t>
            </a:r>
            <a:r>
              <a:rPr dirty="0" sz="4300" spc="105"/>
              <a:t>Linear</a:t>
            </a:r>
            <a:r>
              <a:rPr dirty="0" sz="4300" spc="120"/>
              <a:t> </a:t>
            </a:r>
            <a:r>
              <a:rPr dirty="0" sz="4300" spc="75"/>
              <a:t>Regression</a:t>
            </a:r>
            <a:r>
              <a:rPr dirty="0" sz="4400" spc="75"/>
              <a:t>In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904239" y="1795779"/>
            <a:ext cx="9744710" cy="428688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54000" marR="177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54000" algn="l"/>
              </a:tabLst>
            </a:pPr>
            <a:r>
              <a:rPr dirty="0" sz="2800" b="1">
                <a:latin typeface="Calibri"/>
                <a:cs typeface="Calibri"/>
              </a:rPr>
              <a:t>Multiple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Linear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Regression</a:t>
            </a:r>
            <a:r>
              <a:rPr dirty="0" sz="2800" spc="-6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(MLR)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model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relationship </a:t>
            </a:r>
            <a:r>
              <a:rPr dirty="0" sz="2800">
                <a:latin typeface="Calibri"/>
                <a:cs typeface="Calibri"/>
              </a:rPr>
              <a:t>between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two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or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more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independent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variables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(predictors)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one </a:t>
            </a:r>
            <a:r>
              <a:rPr dirty="0" sz="2800">
                <a:latin typeface="Calibri"/>
                <a:cs typeface="Calibri"/>
              </a:rPr>
              <a:t>dependent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variable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(target).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general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form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equation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is:</a:t>
            </a:r>
            <a:endParaRPr sz="2800">
              <a:latin typeface="Calibri"/>
              <a:cs typeface="Calibri"/>
            </a:endParaRPr>
          </a:p>
          <a:p>
            <a:pPr marL="253365" indent="-22796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53365" algn="l"/>
              </a:tabLst>
            </a:pPr>
            <a:r>
              <a:rPr dirty="0" sz="2800" spc="-10">
                <a:latin typeface="Calibri"/>
                <a:cs typeface="Calibri"/>
              </a:rPr>
              <a:t>Y=b</a:t>
            </a:r>
            <a:r>
              <a:rPr dirty="0" baseline="-17543" sz="2850" spc="-15">
                <a:latin typeface="Calibri"/>
                <a:cs typeface="Calibri"/>
              </a:rPr>
              <a:t>0</a:t>
            </a:r>
            <a:r>
              <a:rPr dirty="0" sz="2800" spc="-10">
                <a:latin typeface="Calibri"/>
                <a:cs typeface="Calibri"/>
              </a:rPr>
              <a:t>+b</a:t>
            </a:r>
            <a:r>
              <a:rPr dirty="0" baseline="-17543" sz="2850" spc="-15">
                <a:latin typeface="Calibri"/>
                <a:cs typeface="Calibri"/>
              </a:rPr>
              <a:t>1</a:t>
            </a:r>
            <a:r>
              <a:rPr dirty="0" sz="2800" spc="-10">
                <a:latin typeface="Calibri"/>
                <a:cs typeface="Calibri"/>
              </a:rPr>
              <a:t>x</a:t>
            </a:r>
            <a:r>
              <a:rPr dirty="0" baseline="-17543" sz="2850" spc="-15">
                <a:latin typeface="Calibri"/>
                <a:cs typeface="Calibri"/>
              </a:rPr>
              <a:t>1</a:t>
            </a:r>
            <a:r>
              <a:rPr dirty="0" sz="2800" spc="-10">
                <a:latin typeface="Calibri"/>
                <a:cs typeface="Calibri"/>
              </a:rPr>
              <a:t>+b</a:t>
            </a:r>
            <a:r>
              <a:rPr dirty="0" baseline="-17543" sz="2850" spc="-15">
                <a:latin typeface="Calibri"/>
                <a:cs typeface="Calibri"/>
              </a:rPr>
              <a:t>2</a:t>
            </a:r>
            <a:r>
              <a:rPr dirty="0" sz="2800" spc="-10">
                <a:latin typeface="Calibri"/>
                <a:cs typeface="Calibri"/>
              </a:rPr>
              <a:t>X</a:t>
            </a:r>
            <a:r>
              <a:rPr dirty="0" baseline="-17543" sz="2850" spc="-15">
                <a:latin typeface="Calibri"/>
                <a:cs typeface="Calibri"/>
              </a:rPr>
              <a:t>2</a:t>
            </a:r>
            <a:r>
              <a:rPr dirty="0" sz="2800" spc="-10">
                <a:latin typeface="Calibri"/>
                <a:cs typeface="Calibri"/>
              </a:rPr>
              <a:t>+</a:t>
            </a:r>
            <a:r>
              <a:rPr dirty="0" sz="2800" spc="-10">
                <a:latin typeface="Cambria Math"/>
                <a:cs typeface="Cambria Math"/>
              </a:rPr>
              <a:t>⋯</a:t>
            </a:r>
            <a:r>
              <a:rPr dirty="0" sz="2800" spc="-10">
                <a:latin typeface="Calibri"/>
                <a:cs typeface="Calibri"/>
              </a:rPr>
              <a:t>+bpXpY</a:t>
            </a:r>
            <a:endParaRPr sz="2800">
              <a:latin typeface="Calibri"/>
              <a:cs typeface="Calibri"/>
            </a:endParaRPr>
          </a:p>
          <a:p>
            <a:pPr marL="253365" indent="-22796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53365" algn="l"/>
              </a:tabLst>
            </a:pPr>
            <a:r>
              <a:rPr dirty="0" sz="2800" spc="-10">
                <a:latin typeface="Calibri"/>
                <a:cs typeface="Calibri"/>
              </a:rPr>
              <a:t>Where:</a:t>
            </a:r>
            <a:endParaRPr sz="2800">
              <a:latin typeface="Calibri"/>
              <a:cs typeface="Calibri"/>
            </a:endParaRPr>
          </a:p>
          <a:p>
            <a:pPr marL="253365" indent="-22796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53365" algn="l"/>
              </a:tabLst>
            </a:pPr>
            <a:r>
              <a:rPr dirty="0" sz="2800">
                <a:latin typeface="Calibri"/>
                <a:cs typeface="Calibri"/>
              </a:rPr>
              <a:t>Y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dependent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variable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(target),</a:t>
            </a:r>
            <a:endParaRPr sz="2800">
              <a:latin typeface="Calibri"/>
              <a:cs typeface="Calibri"/>
            </a:endParaRPr>
          </a:p>
          <a:p>
            <a:pPr marL="253365" indent="-22796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53365" algn="l"/>
              </a:tabLst>
            </a:pPr>
            <a:r>
              <a:rPr dirty="0" sz="2800">
                <a:latin typeface="Calibri"/>
                <a:cs typeface="Calibri"/>
              </a:rPr>
              <a:t>X</a:t>
            </a:r>
            <a:r>
              <a:rPr dirty="0" baseline="-17543" sz="2850">
                <a:latin typeface="Calibri"/>
                <a:cs typeface="Calibri"/>
              </a:rPr>
              <a:t>1</a:t>
            </a:r>
            <a:r>
              <a:rPr dirty="0" sz="2800">
                <a:latin typeface="Calibri"/>
                <a:cs typeface="Calibri"/>
              </a:rPr>
              <a:t>,X</a:t>
            </a:r>
            <a:r>
              <a:rPr dirty="0" baseline="-17543" sz="2850">
                <a:latin typeface="Calibri"/>
                <a:cs typeface="Calibri"/>
              </a:rPr>
              <a:t>2</a:t>
            </a:r>
            <a:r>
              <a:rPr dirty="0" sz="2800">
                <a:latin typeface="Calibri"/>
                <a:cs typeface="Calibri"/>
              </a:rPr>
              <a:t>,…,X</a:t>
            </a:r>
            <a:r>
              <a:rPr dirty="0" baseline="-17543" sz="2850">
                <a:latin typeface="Calibri"/>
                <a:cs typeface="Calibri"/>
              </a:rPr>
              <a:t>p</a:t>
            </a:r>
            <a:r>
              <a:rPr dirty="0" baseline="-17543" sz="2850" spc="1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independent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variables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(predictors),</a:t>
            </a:r>
            <a:endParaRPr sz="2800">
              <a:latin typeface="Calibri"/>
              <a:cs typeface="Calibri"/>
            </a:endParaRPr>
          </a:p>
          <a:p>
            <a:pPr marL="253365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53365" algn="l"/>
              </a:tabLst>
            </a:pPr>
            <a:r>
              <a:rPr dirty="0" sz="2800">
                <a:latin typeface="Calibri"/>
                <a:cs typeface="Calibri"/>
              </a:rPr>
              <a:t>b</a:t>
            </a:r>
            <a:r>
              <a:rPr dirty="0" baseline="-17543" sz="2850">
                <a:latin typeface="Calibri"/>
                <a:cs typeface="Calibri"/>
              </a:rPr>
              <a:t>0</a:t>
            </a:r>
            <a:r>
              <a:rPr dirty="0" baseline="-17543" sz="2850" spc="2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intercept,</a:t>
            </a:r>
            <a:endParaRPr sz="2800">
              <a:latin typeface="Calibri"/>
              <a:cs typeface="Calibri"/>
            </a:endParaRPr>
          </a:p>
          <a:p>
            <a:pPr marL="253365" indent="-22796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53365" algn="l"/>
              </a:tabLst>
            </a:pPr>
            <a:r>
              <a:rPr dirty="0" sz="2800">
                <a:latin typeface="Calibri"/>
                <a:cs typeface="Calibri"/>
              </a:rPr>
              <a:t>b</a:t>
            </a:r>
            <a:r>
              <a:rPr dirty="0" baseline="-17543" sz="2850">
                <a:latin typeface="Calibri"/>
                <a:cs typeface="Calibri"/>
              </a:rPr>
              <a:t>1</a:t>
            </a:r>
            <a:r>
              <a:rPr dirty="0" sz="2800">
                <a:latin typeface="Calibri"/>
                <a:cs typeface="Calibri"/>
              </a:rPr>
              <a:t>,b</a:t>
            </a:r>
            <a:r>
              <a:rPr dirty="0" baseline="-17543" sz="2850">
                <a:latin typeface="Calibri"/>
                <a:cs typeface="Calibri"/>
              </a:rPr>
              <a:t>2</a:t>
            </a:r>
            <a:r>
              <a:rPr dirty="0" sz="2800">
                <a:latin typeface="Calibri"/>
                <a:cs typeface="Calibri"/>
              </a:rPr>
              <a:t>,…,b</a:t>
            </a:r>
            <a:r>
              <a:rPr dirty="0" baseline="-17543" sz="2850">
                <a:latin typeface="Calibri"/>
                <a:cs typeface="Calibri"/>
              </a:rPr>
              <a:t>p</a:t>
            </a:r>
            <a:r>
              <a:rPr dirty="0" baseline="-17543" sz="2850" spc="1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coefficients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predictors.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204664" y="1554918"/>
          <a:ext cx="3355975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9025"/>
                <a:gridCol w="1089025"/>
                <a:gridCol w="1089025"/>
              </a:tblGrid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25">
                          <a:latin typeface="Calibri"/>
                          <a:cs typeface="Calibri"/>
                        </a:rPr>
                        <a:t>50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25">
                          <a:latin typeface="Calibri"/>
                          <a:cs typeface="Calibri"/>
                        </a:rPr>
                        <a:t>55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25">
                          <a:latin typeface="Calibri"/>
                          <a:cs typeface="Calibri"/>
                        </a:rPr>
                        <a:t>65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25">
                          <a:latin typeface="Calibri"/>
                          <a:cs typeface="Calibri"/>
                        </a:rPr>
                        <a:t>70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25">
                          <a:latin typeface="Calibri"/>
                          <a:cs typeface="Calibri"/>
                        </a:rPr>
                        <a:t>80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289754" y="197611"/>
            <a:ext cx="9518650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>
                <a:latin typeface="Calibri"/>
                <a:cs typeface="Calibri"/>
              </a:rPr>
              <a:t>Let's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simple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example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where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two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independent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variables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(X₁: </a:t>
            </a:r>
            <a:r>
              <a:rPr dirty="0" sz="2400">
                <a:latin typeface="Calibri"/>
                <a:cs typeface="Calibri"/>
              </a:rPr>
              <a:t>number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hours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studied,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X₂: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number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hours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slept)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dependent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9754" y="935227"/>
            <a:ext cx="3006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variable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(Y: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exam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score).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07924" y="1124203"/>
            <a:ext cx="7571105" cy="404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Multiple</a:t>
            </a:r>
            <a:r>
              <a:rPr dirty="0" sz="2400" spc="-8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Linear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Regression</a:t>
            </a:r>
            <a:r>
              <a:rPr dirty="0" sz="2400" spc="-8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Equation</a:t>
            </a:r>
            <a:endParaRPr sz="2400">
              <a:latin typeface="Calibri"/>
              <a:cs typeface="Calibri"/>
            </a:endParaRPr>
          </a:p>
          <a:p>
            <a:pPr marL="38100" marR="157480">
              <a:lnSpc>
                <a:spcPts val="2900"/>
              </a:lnSpc>
              <a:spcBef>
                <a:spcPts val="80"/>
              </a:spcBef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multiple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linear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regression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equation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case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be: </a:t>
            </a:r>
            <a:r>
              <a:rPr dirty="0" sz="2400" spc="-10">
                <a:latin typeface="Calibri"/>
                <a:cs typeface="Calibri"/>
              </a:rPr>
              <a:t>Y=b</a:t>
            </a:r>
            <a:r>
              <a:rPr dirty="0" baseline="-17361" sz="2400" spc="-15">
                <a:latin typeface="Calibri"/>
                <a:cs typeface="Calibri"/>
              </a:rPr>
              <a:t>0</a:t>
            </a:r>
            <a:r>
              <a:rPr dirty="0" sz="2400" spc="-10">
                <a:latin typeface="Calibri"/>
                <a:cs typeface="Calibri"/>
              </a:rPr>
              <a:t>+b</a:t>
            </a:r>
            <a:r>
              <a:rPr dirty="0" baseline="-17361" sz="2400" spc="-15">
                <a:latin typeface="Calibri"/>
                <a:cs typeface="Calibri"/>
              </a:rPr>
              <a:t>1</a:t>
            </a:r>
            <a:r>
              <a:rPr dirty="0" sz="2400" spc="-10">
                <a:latin typeface="Calibri"/>
                <a:cs typeface="Calibri"/>
              </a:rPr>
              <a:t>X</a:t>
            </a:r>
            <a:r>
              <a:rPr dirty="0" baseline="-17361" sz="2400" spc="-15">
                <a:latin typeface="Calibri"/>
                <a:cs typeface="Calibri"/>
              </a:rPr>
              <a:t>1</a:t>
            </a:r>
            <a:r>
              <a:rPr dirty="0" sz="2400" spc="-10">
                <a:latin typeface="Calibri"/>
                <a:cs typeface="Calibri"/>
              </a:rPr>
              <a:t>+b</a:t>
            </a:r>
            <a:r>
              <a:rPr dirty="0" baseline="-17361" sz="2400" spc="-15">
                <a:latin typeface="Calibri"/>
                <a:cs typeface="Calibri"/>
              </a:rPr>
              <a:t>2</a:t>
            </a:r>
            <a:r>
              <a:rPr dirty="0" sz="2400" spc="-10">
                <a:latin typeface="Calibri"/>
                <a:cs typeface="Calibri"/>
              </a:rPr>
              <a:t>X</a:t>
            </a:r>
            <a:r>
              <a:rPr dirty="0" baseline="-17361" sz="2400" spc="-15">
                <a:latin typeface="Calibri"/>
                <a:cs typeface="Calibri"/>
              </a:rPr>
              <a:t>2</a:t>
            </a:r>
            <a:r>
              <a:rPr dirty="0" sz="2400" spc="-1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 marL="144145" indent="-114300">
              <a:lnSpc>
                <a:spcPts val="2810"/>
              </a:lnSpc>
              <a:buSzPct val="95833"/>
              <a:buFont typeface="Arial MT"/>
              <a:buChar char="•"/>
              <a:tabLst>
                <a:tab pos="144145" algn="l"/>
              </a:tabLst>
            </a:pPr>
            <a:r>
              <a:rPr dirty="0" sz="2400">
                <a:latin typeface="Calibri"/>
                <a:cs typeface="Calibri"/>
              </a:rPr>
              <a:t>∑X</a:t>
            </a:r>
            <a:r>
              <a:rPr dirty="0" baseline="-17361" sz="2400">
                <a:latin typeface="Calibri"/>
                <a:cs typeface="Calibri"/>
              </a:rPr>
              <a:t>1</a:t>
            </a:r>
            <a:r>
              <a:rPr dirty="0" baseline="-17361" sz="2400" spc="202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(sum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hours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studied)</a:t>
            </a:r>
            <a:endParaRPr sz="2400">
              <a:latin typeface="Calibri"/>
              <a:cs typeface="Calibri"/>
            </a:endParaRPr>
          </a:p>
          <a:p>
            <a:pPr marL="144145" indent="-114300">
              <a:lnSpc>
                <a:spcPts val="2845"/>
              </a:lnSpc>
              <a:spcBef>
                <a:spcPts val="25"/>
              </a:spcBef>
              <a:buSzPct val="95833"/>
              <a:buFont typeface="Arial MT"/>
              <a:buChar char="•"/>
              <a:tabLst>
                <a:tab pos="144145" algn="l"/>
              </a:tabLst>
            </a:pPr>
            <a:r>
              <a:rPr dirty="0" sz="2400">
                <a:latin typeface="Calibri"/>
                <a:cs typeface="Calibri"/>
              </a:rPr>
              <a:t>∑X</a:t>
            </a:r>
            <a:r>
              <a:rPr dirty="0" baseline="-17361" sz="2400">
                <a:latin typeface="Calibri"/>
                <a:cs typeface="Calibri"/>
              </a:rPr>
              <a:t>2</a:t>
            </a:r>
            <a:r>
              <a:rPr dirty="0" baseline="-17361" sz="2400" spc="202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(sum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hours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slept)</a:t>
            </a:r>
            <a:endParaRPr sz="2400">
              <a:latin typeface="Calibri"/>
              <a:cs typeface="Calibri"/>
            </a:endParaRPr>
          </a:p>
          <a:p>
            <a:pPr marL="144145" indent="-114300">
              <a:lnSpc>
                <a:spcPts val="2845"/>
              </a:lnSpc>
              <a:buSzPct val="95833"/>
              <a:buFont typeface="Arial MT"/>
              <a:buChar char="•"/>
              <a:tabLst>
                <a:tab pos="144145" algn="l"/>
              </a:tabLst>
            </a:pPr>
            <a:r>
              <a:rPr dirty="0" sz="2400">
                <a:latin typeface="Calibri"/>
                <a:cs typeface="Calibri"/>
              </a:rPr>
              <a:t>∑Y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(sum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exam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scores)</a:t>
            </a:r>
            <a:endParaRPr sz="2400">
              <a:latin typeface="Calibri"/>
              <a:cs typeface="Calibri"/>
            </a:endParaRPr>
          </a:p>
          <a:p>
            <a:pPr marL="144145" indent="-114300">
              <a:lnSpc>
                <a:spcPct val="100000"/>
              </a:lnSpc>
              <a:buSzPct val="95833"/>
              <a:buFont typeface="Arial MT"/>
              <a:buChar char="•"/>
              <a:tabLst>
                <a:tab pos="144145" algn="l"/>
              </a:tabLst>
            </a:pPr>
            <a:r>
              <a:rPr dirty="0" sz="2400">
                <a:latin typeface="Calibri"/>
                <a:cs typeface="Calibri"/>
              </a:rPr>
              <a:t>∑X</a:t>
            </a:r>
            <a:r>
              <a:rPr dirty="0" baseline="-17361" sz="2400">
                <a:latin typeface="Calibri"/>
                <a:cs typeface="Calibri"/>
              </a:rPr>
              <a:t>1</a:t>
            </a:r>
            <a:r>
              <a:rPr dirty="0" baseline="24305" sz="2400">
                <a:latin typeface="Calibri"/>
                <a:cs typeface="Calibri"/>
              </a:rPr>
              <a:t>2</a:t>
            </a:r>
            <a:r>
              <a:rPr dirty="0" baseline="24305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(sum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square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hours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studied)</a:t>
            </a:r>
            <a:endParaRPr sz="2400">
              <a:latin typeface="Calibri"/>
              <a:cs typeface="Calibri"/>
            </a:endParaRPr>
          </a:p>
          <a:p>
            <a:pPr marL="144145" indent="-114300">
              <a:lnSpc>
                <a:spcPct val="100000"/>
              </a:lnSpc>
              <a:spcBef>
                <a:spcPts val="20"/>
              </a:spcBef>
              <a:buSzPct val="95833"/>
              <a:buFont typeface="Arial MT"/>
              <a:buChar char="•"/>
              <a:tabLst>
                <a:tab pos="144145" algn="l"/>
              </a:tabLst>
            </a:pPr>
            <a:r>
              <a:rPr dirty="0" sz="2400">
                <a:latin typeface="Calibri"/>
                <a:cs typeface="Calibri"/>
              </a:rPr>
              <a:t>∑X</a:t>
            </a:r>
            <a:r>
              <a:rPr dirty="0" baseline="-17361" sz="2400">
                <a:latin typeface="Calibri"/>
                <a:cs typeface="Calibri"/>
              </a:rPr>
              <a:t>2</a:t>
            </a:r>
            <a:r>
              <a:rPr dirty="0" baseline="24305" sz="2400">
                <a:latin typeface="Calibri"/>
                <a:cs typeface="Calibri"/>
              </a:rPr>
              <a:t>2</a:t>
            </a:r>
            <a:r>
              <a:rPr dirty="0" baseline="24305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(sum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square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hours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slept)</a:t>
            </a:r>
            <a:endParaRPr sz="2400">
              <a:latin typeface="Calibri"/>
              <a:cs typeface="Calibri"/>
            </a:endParaRPr>
          </a:p>
          <a:p>
            <a:pPr marL="144145" indent="-114300">
              <a:lnSpc>
                <a:spcPct val="100000"/>
              </a:lnSpc>
              <a:spcBef>
                <a:spcPts val="25"/>
              </a:spcBef>
              <a:buSzPct val="95833"/>
              <a:buFont typeface="Arial MT"/>
              <a:buChar char="•"/>
              <a:tabLst>
                <a:tab pos="144145" algn="l"/>
              </a:tabLst>
            </a:pPr>
            <a:r>
              <a:rPr dirty="0" sz="2400">
                <a:latin typeface="Calibri"/>
                <a:cs typeface="Calibri"/>
              </a:rPr>
              <a:t>∑X</a:t>
            </a:r>
            <a:r>
              <a:rPr dirty="0" baseline="-17361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baseline="-17361" sz="2400">
                <a:latin typeface="Calibri"/>
                <a:cs typeface="Calibri"/>
              </a:rPr>
              <a:t>2</a:t>
            </a:r>
            <a:r>
              <a:rPr dirty="0" baseline="-17361" sz="2400" spc="187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(sum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product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hours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studied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hours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slept)</a:t>
            </a:r>
            <a:endParaRPr sz="2400">
              <a:latin typeface="Calibri"/>
              <a:cs typeface="Calibri"/>
            </a:endParaRPr>
          </a:p>
          <a:p>
            <a:pPr marL="144145" indent="-114300">
              <a:lnSpc>
                <a:spcPts val="2845"/>
              </a:lnSpc>
              <a:spcBef>
                <a:spcPts val="25"/>
              </a:spcBef>
              <a:buSzPct val="95833"/>
              <a:buFont typeface="Arial MT"/>
              <a:buChar char="•"/>
              <a:tabLst>
                <a:tab pos="144145" algn="l"/>
              </a:tabLst>
            </a:pPr>
            <a:r>
              <a:rPr dirty="0" sz="2400">
                <a:latin typeface="Calibri"/>
                <a:cs typeface="Calibri"/>
              </a:rPr>
              <a:t>∑X</a:t>
            </a:r>
            <a:r>
              <a:rPr dirty="0" baseline="-17361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(sum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product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hours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studied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exam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scores)</a:t>
            </a:r>
            <a:endParaRPr sz="2400">
              <a:latin typeface="Calibri"/>
              <a:cs typeface="Calibri"/>
            </a:endParaRPr>
          </a:p>
          <a:p>
            <a:pPr marL="144145" indent="-114300">
              <a:lnSpc>
                <a:spcPts val="2845"/>
              </a:lnSpc>
              <a:buSzPct val="95833"/>
              <a:buFont typeface="Arial MT"/>
              <a:buChar char="•"/>
              <a:tabLst>
                <a:tab pos="144145" algn="l"/>
              </a:tabLst>
            </a:pPr>
            <a:r>
              <a:rPr dirty="0" sz="2400">
                <a:latin typeface="Calibri"/>
                <a:cs typeface="Calibri"/>
              </a:rPr>
              <a:t>∑X</a:t>
            </a:r>
            <a:r>
              <a:rPr dirty="0" baseline="-17361" sz="2400">
                <a:latin typeface="Calibri"/>
                <a:cs typeface="Calibri"/>
              </a:rPr>
              <a:t>2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(sum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product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hours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slept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exam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scores)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204664" y="1554918"/>
          <a:ext cx="3355975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9025"/>
                <a:gridCol w="1089025"/>
                <a:gridCol w="1089025"/>
              </a:tblGrid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25">
                          <a:latin typeface="Calibri"/>
                          <a:cs typeface="Calibri"/>
                        </a:rPr>
                        <a:t>50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25">
                          <a:latin typeface="Calibri"/>
                          <a:cs typeface="Calibri"/>
                        </a:rPr>
                        <a:t>55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25">
                          <a:latin typeface="Calibri"/>
                          <a:cs typeface="Calibri"/>
                        </a:rPr>
                        <a:t>65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25">
                          <a:latin typeface="Calibri"/>
                          <a:cs typeface="Calibri"/>
                        </a:rPr>
                        <a:t>70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800" spc="-25">
                          <a:latin typeface="Calibri"/>
                          <a:cs typeface="Calibri"/>
                        </a:rPr>
                        <a:t>80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289754" y="197611"/>
            <a:ext cx="9518650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>
                <a:latin typeface="Calibri"/>
                <a:cs typeface="Calibri"/>
              </a:rPr>
              <a:t>Let's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simple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example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where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two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independent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variables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(X₁: </a:t>
            </a:r>
            <a:r>
              <a:rPr dirty="0" sz="2400">
                <a:latin typeface="Calibri"/>
                <a:cs typeface="Calibri"/>
              </a:rPr>
              <a:t>number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hours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studied,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X₂: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number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hours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slept)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dependent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9754" y="935227"/>
            <a:ext cx="3006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variable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(Y: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exam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score).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07924" y="1124203"/>
            <a:ext cx="7571105" cy="404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Multiple</a:t>
            </a:r>
            <a:r>
              <a:rPr dirty="0" sz="2400" spc="-8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Linear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Regression</a:t>
            </a:r>
            <a:r>
              <a:rPr dirty="0" sz="2400" spc="-8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Equation</a:t>
            </a:r>
            <a:endParaRPr sz="2400">
              <a:latin typeface="Calibri"/>
              <a:cs typeface="Calibri"/>
            </a:endParaRPr>
          </a:p>
          <a:p>
            <a:pPr marL="38100" marR="157480">
              <a:lnSpc>
                <a:spcPts val="2900"/>
              </a:lnSpc>
              <a:spcBef>
                <a:spcPts val="80"/>
              </a:spcBef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multiple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linear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regression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equation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case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be: </a:t>
            </a:r>
            <a:r>
              <a:rPr dirty="0" sz="2400" spc="-10">
                <a:latin typeface="Calibri"/>
                <a:cs typeface="Calibri"/>
              </a:rPr>
              <a:t>Y=b</a:t>
            </a:r>
            <a:r>
              <a:rPr dirty="0" baseline="-17361" sz="2400" spc="-15">
                <a:latin typeface="Calibri"/>
                <a:cs typeface="Calibri"/>
              </a:rPr>
              <a:t>0</a:t>
            </a:r>
            <a:r>
              <a:rPr dirty="0" sz="2400" spc="-10">
                <a:latin typeface="Calibri"/>
                <a:cs typeface="Calibri"/>
              </a:rPr>
              <a:t>+b</a:t>
            </a:r>
            <a:r>
              <a:rPr dirty="0" baseline="-17361" sz="2400" spc="-15">
                <a:latin typeface="Calibri"/>
                <a:cs typeface="Calibri"/>
              </a:rPr>
              <a:t>1</a:t>
            </a:r>
            <a:r>
              <a:rPr dirty="0" sz="2400" spc="-10">
                <a:latin typeface="Calibri"/>
                <a:cs typeface="Calibri"/>
              </a:rPr>
              <a:t>X</a:t>
            </a:r>
            <a:r>
              <a:rPr dirty="0" baseline="-17361" sz="2400" spc="-15">
                <a:latin typeface="Calibri"/>
                <a:cs typeface="Calibri"/>
              </a:rPr>
              <a:t>1</a:t>
            </a:r>
            <a:r>
              <a:rPr dirty="0" sz="2400" spc="-10">
                <a:latin typeface="Calibri"/>
                <a:cs typeface="Calibri"/>
              </a:rPr>
              <a:t>+b</a:t>
            </a:r>
            <a:r>
              <a:rPr dirty="0" baseline="-17361" sz="2400" spc="-15">
                <a:latin typeface="Calibri"/>
                <a:cs typeface="Calibri"/>
              </a:rPr>
              <a:t>2</a:t>
            </a:r>
            <a:r>
              <a:rPr dirty="0" sz="2400" spc="-10">
                <a:latin typeface="Calibri"/>
                <a:cs typeface="Calibri"/>
              </a:rPr>
              <a:t>X</a:t>
            </a:r>
            <a:r>
              <a:rPr dirty="0" baseline="-17361" sz="2400" spc="-15">
                <a:latin typeface="Calibri"/>
                <a:cs typeface="Calibri"/>
              </a:rPr>
              <a:t>2</a:t>
            </a:r>
            <a:r>
              <a:rPr dirty="0" sz="2400" spc="-1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 marL="144145" indent="-114300">
              <a:lnSpc>
                <a:spcPts val="2810"/>
              </a:lnSpc>
              <a:buSzPct val="95833"/>
              <a:buFont typeface="Arial MT"/>
              <a:buChar char="•"/>
              <a:tabLst>
                <a:tab pos="144145" algn="l"/>
              </a:tabLst>
            </a:pPr>
            <a:r>
              <a:rPr dirty="0" sz="2400">
                <a:latin typeface="Calibri"/>
                <a:cs typeface="Calibri"/>
              </a:rPr>
              <a:t>∑X</a:t>
            </a:r>
            <a:r>
              <a:rPr dirty="0" baseline="-17361" sz="2400">
                <a:latin typeface="Calibri"/>
                <a:cs typeface="Calibri"/>
              </a:rPr>
              <a:t>1</a:t>
            </a:r>
            <a:r>
              <a:rPr dirty="0" baseline="-17361" sz="2400" spc="202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(sum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hours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studied)</a:t>
            </a:r>
            <a:endParaRPr sz="2400">
              <a:latin typeface="Calibri"/>
              <a:cs typeface="Calibri"/>
            </a:endParaRPr>
          </a:p>
          <a:p>
            <a:pPr marL="144145" indent="-114300">
              <a:lnSpc>
                <a:spcPts val="2845"/>
              </a:lnSpc>
              <a:spcBef>
                <a:spcPts val="25"/>
              </a:spcBef>
              <a:buSzPct val="95833"/>
              <a:buFont typeface="Arial MT"/>
              <a:buChar char="•"/>
              <a:tabLst>
                <a:tab pos="144145" algn="l"/>
              </a:tabLst>
            </a:pPr>
            <a:r>
              <a:rPr dirty="0" sz="2400">
                <a:latin typeface="Calibri"/>
                <a:cs typeface="Calibri"/>
              </a:rPr>
              <a:t>∑X</a:t>
            </a:r>
            <a:r>
              <a:rPr dirty="0" baseline="-17361" sz="2400">
                <a:latin typeface="Calibri"/>
                <a:cs typeface="Calibri"/>
              </a:rPr>
              <a:t>2</a:t>
            </a:r>
            <a:r>
              <a:rPr dirty="0" baseline="-17361" sz="2400" spc="202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(sum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hours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slept)</a:t>
            </a:r>
            <a:endParaRPr sz="2400">
              <a:latin typeface="Calibri"/>
              <a:cs typeface="Calibri"/>
            </a:endParaRPr>
          </a:p>
          <a:p>
            <a:pPr marL="144145" indent="-114300">
              <a:lnSpc>
                <a:spcPts val="2845"/>
              </a:lnSpc>
              <a:buSzPct val="95833"/>
              <a:buFont typeface="Arial MT"/>
              <a:buChar char="•"/>
              <a:tabLst>
                <a:tab pos="144145" algn="l"/>
              </a:tabLst>
            </a:pPr>
            <a:r>
              <a:rPr dirty="0" sz="2400">
                <a:latin typeface="Calibri"/>
                <a:cs typeface="Calibri"/>
              </a:rPr>
              <a:t>∑Y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(sum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exam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scores)</a:t>
            </a:r>
            <a:endParaRPr sz="2400">
              <a:latin typeface="Calibri"/>
              <a:cs typeface="Calibri"/>
            </a:endParaRPr>
          </a:p>
          <a:p>
            <a:pPr marL="144145" indent="-114300">
              <a:lnSpc>
                <a:spcPct val="100000"/>
              </a:lnSpc>
              <a:buSzPct val="95833"/>
              <a:buFont typeface="Arial MT"/>
              <a:buChar char="•"/>
              <a:tabLst>
                <a:tab pos="144145" algn="l"/>
              </a:tabLst>
            </a:pPr>
            <a:r>
              <a:rPr dirty="0" sz="2400">
                <a:latin typeface="Calibri"/>
                <a:cs typeface="Calibri"/>
              </a:rPr>
              <a:t>∑X</a:t>
            </a:r>
            <a:r>
              <a:rPr dirty="0" baseline="-17361" sz="2400">
                <a:latin typeface="Calibri"/>
                <a:cs typeface="Calibri"/>
              </a:rPr>
              <a:t>1</a:t>
            </a:r>
            <a:r>
              <a:rPr dirty="0" baseline="24305" sz="2400">
                <a:latin typeface="Calibri"/>
                <a:cs typeface="Calibri"/>
              </a:rPr>
              <a:t>2</a:t>
            </a:r>
            <a:r>
              <a:rPr dirty="0" baseline="24305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(sum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square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hours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studied)</a:t>
            </a:r>
            <a:endParaRPr sz="2400">
              <a:latin typeface="Calibri"/>
              <a:cs typeface="Calibri"/>
            </a:endParaRPr>
          </a:p>
          <a:p>
            <a:pPr marL="144145" indent="-114300">
              <a:lnSpc>
                <a:spcPct val="100000"/>
              </a:lnSpc>
              <a:spcBef>
                <a:spcPts val="20"/>
              </a:spcBef>
              <a:buSzPct val="95833"/>
              <a:buFont typeface="Arial MT"/>
              <a:buChar char="•"/>
              <a:tabLst>
                <a:tab pos="144145" algn="l"/>
              </a:tabLst>
            </a:pPr>
            <a:r>
              <a:rPr dirty="0" sz="2400">
                <a:latin typeface="Calibri"/>
                <a:cs typeface="Calibri"/>
              </a:rPr>
              <a:t>∑X</a:t>
            </a:r>
            <a:r>
              <a:rPr dirty="0" baseline="-17361" sz="2400">
                <a:latin typeface="Calibri"/>
                <a:cs typeface="Calibri"/>
              </a:rPr>
              <a:t>2</a:t>
            </a:r>
            <a:r>
              <a:rPr dirty="0" baseline="24305" sz="2400">
                <a:latin typeface="Calibri"/>
                <a:cs typeface="Calibri"/>
              </a:rPr>
              <a:t>2</a:t>
            </a:r>
            <a:r>
              <a:rPr dirty="0" baseline="24305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(sum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square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hours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slept)</a:t>
            </a:r>
            <a:endParaRPr sz="2400">
              <a:latin typeface="Calibri"/>
              <a:cs typeface="Calibri"/>
            </a:endParaRPr>
          </a:p>
          <a:p>
            <a:pPr marL="144145" indent="-114300">
              <a:lnSpc>
                <a:spcPct val="100000"/>
              </a:lnSpc>
              <a:spcBef>
                <a:spcPts val="25"/>
              </a:spcBef>
              <a:buSzPct val="95833"/>
              <a:buFont typeface="Arial MT"/>
              <a:buChar char="•"/>
              <a:tabLst>
                <a:tab pos="144145" algn="l"/>
              </a:tabLst>
            </a:pPr>
            <a:r>
              <a:rPr dirty="0" sz="2400">
                <a:latin typeface="Calibri"/>
                <a:cs typeface="Calibri"/>
              </a:rPr>
              <a:t>∑X</a:t>
            </a:r>
            <a:r>
              <a:rPr dirty="0" baseline="-17361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baseline="-17361" sz="2400">
                <a:latin typeface="Calibri"/>
                <a:cs typeface="Calibri"/>
              </a:rPr>
              <a:t>2</a:t>
            </a:r>
            <a:r>
              <a:rPr dirty="0" baseline="-17361" sz="2400" spc="187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(sum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product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hours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studied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hours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slept)</a:t>
            </a:r>
            <a:endParaRPr sz="2400">
              <a:latin typeface="Calibri"/>
              <a:cs typeface="Calibri"/>
            </a:endParaRPr>
          </a:p>
          <a:p>
            <a:pPr marL="144145" indent="-114300">
              <a:lnSpc>
                <a:spcPts val="2845"/>
              </a:lnSpc>
              <a:spcBef>
                <a:spcPts val="25"/>
              </a:spcBef>
              <a:buSzPct val="95833"/>
              <a:buFont typeface="Arial MT"/>
              <a:buChar char="•"/>
              <a:tabLst>
                <a:tab pos="144145" algn="l"/>
              </a:tabLst>
            </a:pPr>
            <a:r>
              <a:rPr dirty="0" sz="2400">
                <a:latin typeface="Calibri"/>
                <a:cs typeface="Calibri"/>
              </a:rPr>
              <a:t>∑X</a:t>
            </a:r>
            <a:r>
              <a:rPr dirty="0" baseline="-17361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(sum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product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hours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studied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exam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scores)</a:t>
            </a:r>
            <a:endParaRPr sz="2400">
              <a:latin typeface="Calibri"/>
              <a:cs typeface="Calibri"/>
            </a:endParaRPr>
          </a:p>
          <a:p>
            <a:pPr marL="144145" indent="-114300">
              <a:lnSpc>
                <a:spcPts val="2845"/>
              </a:lnSpc>
              <a:buSzPct val="95833"/>
              <a:buFont typeface="Arial MT"/>
              <a:buChar char="•"/>
              <a:tabLst>
                <a:tab pos="144145" algn="l"/>
              </a:tabLst>
            </a:pPr>
            <a:r>
              <a:rPr dirty="0" sz="2400">
                <a:latin typeface="Calibri"/>
                <a:cs typeface="Calibri"/>
              </a:rPr>
              <a:t>∑X</a:t>
            </a:r>
            <a:r>
              <a:rPr dirty="0" baseline="-17361" sz="2400">
                <a:latin typeface="Calibri"/>
                <a:cs typeface="Calibri"/>
              </a:rPr>
              <a:t>2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(sum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product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hours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slept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exam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scores)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93076" y="272736"/>
            <a:ext cx="11605895" cy="6591934"/>
            <a:chOff x="293076" y="272736"/>
            <a:chExt cx="11605895" cy="65919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076" y="272736"/>
              <a:ext cx="11605846" cy="658526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8417168" y="5673968"/>
              <a:ext cx="3071495" cy="1184275"/>
            </a:xfrm>
            <a:custGeom>
              <a:avLst/>
              <a:gdLst/>
              <a:ahLst/>
              <a:cxnLst/>
              <a:rect l="l" t="t" r="r" b="b"/>
              <a:pathLst>
                <a:path w="3071495" h="1184275">
                  <a:moveTo>
                    <a:pt x="3071445" y="0"/>
                  </a:moveTo>
                  <a:lnTo>
                    <a:pt x="0" y="0"/>
                  </a:lnTo>
                  <a:lnTo>
                    <a:pt x="0" y="1184030"/>
                  </a:lnTo>
                  <a:lnTo>
                    <a:pt x="3071445" y="1184030"/>
                  </a:lnTo>
                  <a:lnTo>
                    <a:pt x="30714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417168" y="5673968"/>
              <a:ext cx="3071495" cy="1184275"/>
            </a:xfrm>
            <a:custGeom>
              <a:avLst/>
              <a:gdLst/>
              <a:ahLst/>
              <a:cxnLst/>
              <a:rect l="l" t="t" r="r" b="b"/>
              <a:pathLst>
                <a:path w="3071495" h="1184275">
                  <a:moveTo>
                    <a:pt x="0" y="0"/>
                  </a:moveTo>
                  <a:lnTo>
                    <a:pt x="3071446" y="0"/>
                  </a:lnTo>
                  <a:lnTo>
                    <a:pt x="3071446" y="1184031"/>
                  </a:lnTo>
                  <a:lnTo>
                    <a:pt x="0" y="11840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5314"/>
            <a:ext cx="12144302" cy="638737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13" y="515815"/>
            <a:ext cx="11609363" cy="610601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838" y="153772"/>
            <a:ext cx="11670322" cy="67042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825" y="1905000"/>
            <a:ext cx="2219325" cy="20955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81875" y="3771900"/>
            <a:ext cx="685800" cy="561975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5362575" y="4874418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 h="0">
                <a:moveTo>
                  <a:pt x="0" y="0"/>
                </a:moveTo>
                <a:lnTo>
                  <a:pt x="2119312" y="0"/>
                </a:lnTo>
              </a:path>
            </a:pathLst>
          </a:custGeom>
          <a:ln w="23812">
            <a:solidFill>
              <a:srgbClr val="2F2F2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81675" y="3476625"/>
            <a:ext cx="152400" cy="8382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95825" y="4762500"/>
            <a:ext cx="457200" cy="21907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15781" y="570706"/>
            <a:ext cx="9654540" cy="10401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087755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181818"/>
                </a:solidFill>
                <a:latin typeface="Calibri"/>
                <a:cs typeface="Calibri"/>
              </a:rPr>
              <a:t>But</a:t>
            </a:r>
            <a:r>
              <a:rPr dirty="0" sz="2350" spc="105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62626"/>
                </a:solidFill>
                <a:latin typeface="Calibri"/>
                <a:cs typeface="Calibri"/>
              </a:rPr>
              <a:t>the</a:t>
            </a:r>
            <a:r>
              <a:rPr dirty="0" sz="2350" spc="55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A1A1A"/>
                </a:solidFill>
                <a:latin typeface="Calibri"/>
                <a:cs typeface="Calibri"/>
              </a:rPr>
              <a:t>concept</a:t>
            </a:r>
            <a:r>
              <a:rPr dirty="0" sz="2350" spc="10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applies</a:t>
            </a:r>
            <a:r>
              <a:rPr dirty="0" sz="2350" spc="8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dirty="0" sz="2350" spc="-1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0C0C0C"/>
                </a:solidFill>
                <a:latin typeface="Calibri"/>
                <a:cs typeface="Calibri"/>
              </a:rPr>
              <a:t>any</a:t>
            </a:r>
            <a:r>
              <a:rPr dirty="0" sz="2350" spc="5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equation,</a:t>
            </a:r>
            <a:r>
              <a:rPr dirty="0" sz="2350" spc="9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A2A2A"/>
                </a:solidFill>
                <a:latin typeface="Calibri"/>
                <a:cs typeface="Calibri"/>
              </a:rPr>
              <a:t>no</a:t>
            </a:r>
            <a:r>
              <a:rPr dirty="0" sz="2350" spc="-1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matter</a:t>
            </a:r>
            <a:r>
              <a:rPr dirty="0" sz="2350" spc="6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0F0F0F"/>
                </a:solidFill>
                <a:latin typeface="Calibri"/>
                <a:cs typeface="Calibri"/>
              </a:rPr>
              <a:t>how</a:t>
            </a:r>
            <a:r>
              <a:rPr dirty="0" sz="2350" spc="6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complicated.</a:t>
            </a: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dirty="0" sz="2350">
                <a:solidFill>
                  <a:srgbClr val="161616"/>
                </a:solidFill>
                <a:latin typeface="Calibri"/>
                <a:cs typeface="Calibri"/>
              </a:rPr>
              <a:t>y</a:t>
            </a:r>
            <a:r>
              <a:rPr dirty="0" sz="2350" spc="-5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626262"/>
                </a:solidFill>
                <a:latin typeface="Calibri"/>
                <a:cs typeface="Calibri"/>
              </a:rPr>
              <a:t>=</a:t>
            </a:r>
            <a:r>
              <a:rPr dirty="0" sz="2350" spc="20">
                <a:solidFill>
                  <a:srgbClr val="626262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42424"/>
                </a:solidFill>
                <a:latin typeface="Calibri"/>
                <a:cs typeface="Calibri"/>
              </a:rPr>
              <a:t>0.1</a:t>
            </a:r>
            <a:r>
              <a:rPr dirty="0" sz="2350" spc="5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42424"/>
                </a:solidFill>
                <a:latin typeface="Calibri"/>
                <a:cs typeface="Calibri"/>
              </a:rPr>
              <a:t>+</a:t>
            </a:r>
            <a:r>
              <a:rPr dirty="0" sz="2350" spc="5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0.78x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99186" y="1670843"/>
            <a:ext cx="110299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254" i="1">
                <a:solidFill>
                  <a:srgbClr val="1A1A1A"/>
                </a:solidFill>
                <a:latin typeface="Calibri"/>
                <a:cs typeface="Calibri"/>
              </a:rPr>
              <a:t>R“</a:t>
            </a:r>
            <a:r>
              <a:rPr dirty="0" sz="2350" spc="320" i="1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505050"/>
                </a:solidFill>
                <a:latin typeface="Calibri"/>
                <a:cs typeface="Calibri"/>
              </a:rPr>
              <a:t>=</a:t>
            </a:r>
            <a:r>
              <a:rPr dirty="0" sz="2350" spc="55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dirty="0" sz="2350" spc="-25">
                <a:solidFill>
                  <a:srgbClr val="232323"/>
                </a:solidFill>
                <a:latin typeface="Calibri"/>
                <a:cs typeface="Calibri"/>
              </a:rPr>
              <a:t>60%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487680" y="1789906"/>
            <a:ext cx="274256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181818"/>
                </a:solidFill>
                <a:latin typeface="Calibri"/>
                <a:cs typeface="Calibri"/>
              </a:rPr>
              <a:t>y</a:t>
            </a:r>
            <a:r>
              <a:rPr dirty="0" sz="2350" spc="-25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525252"/>
                </a:solidFill>
                <a:latin typeface="Calibri"/>
                <a:cs typeface="Calibri"/>
              </a:rPr>
              <a:t>=</a:t>
            </a:r>
            <a:r>
              <a:rPr dirty="0" sz="2350" spc="8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12121"/>
                </a:solidFill>
                <a:latin typeface="Calibri"/>
                <a:cs typeface="Calibri"/>
              </a:rPr>
              <a:t>0.1</a:t>
            </a:r>
            <a:r>
              <a:rPr dirty="0" sz="2350" spc="14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350" i="1">
                <a:solidFill>
                  <a:srgbClr val="232323"/>
                </a:solidFill>
                <a:latin typeface="Calibri"/>
                <a:cs typeface="Calibri"/>
              </a:rPr>
              <a:t>+</a:t>
            </a:r>
            <a:r>
              <a:rPr dirty="0" sz="2350" spc="140" i="1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0E0E0E"/>
                </a:solidFill>
                <a:latin typeface="Calibri"/>
                <a:cs typeface="Calibri"/>
              </a:rPr>
              <a:t>0.78x</a:t>
            </a:r>
            <a:r>
              <a:rPr dirty="0" sz="2350" spc="5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626262"/>
                </a:solidFill>
                <a:latin typeface="Calibri"/>
                <a:cs typeface="Calibri"/>
              </a:rPr>
              <a:t>-</a:t>
            </a:r>
            <a:r>
              <a:rPr dirty="0" sz="2350" spc="20">
                <a:solidFill>
                  <a:srgbClr val="626262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8.3z</a:t>
            </a:r>
            <a:r>
              <a:rPr dirty="0" sz="2350" spc="-75">
                <a:latin typeface="Calibri"/>
                <a:cs typeface="Calibri"/>
              </a:rPr>
              <a:t> </a:t>
            </a:r>
            <a:r>
              <a:rPr dirty="0" sz="2350" spc="-50">
                <a:solidFill>
                  <a:srgbClr val="313131"/>
                </a:solidFill>
                <a:latin typeface="Calibri"/>
                <a:cs typeface="Calibri"/>
              </a:rPr>
              <a:t>+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381483" y="2732881"/>
            <a:ext cx="8312150" cy="145415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3335" marR="3199765" indent="-1270">
              <a:lnSpc>
                <a:spcPct val="101099"/>
              </a:lnSpc>
              <a:spcBef>
                <a:spcPts val="60"/>
              </a:spcBef>
              <a:buAutoNum type="arabicParenR"/>
              <a:tabLst>
                <a:tab pos="13335" algn="l"/>
                <a:tab pos="326390" algn="l"/>
              </a:tabLst>
            </a:pPr>
            <a:r>
              <a:rPr dirty="0" sz="2350">
                <a:latin typeface="Calibri"/>
                <a:cs typeface="Calibri"/>
              </a:rPr>
              <a:t>Measure,</a:t>
            </a:r>
            <a:r>
              <a:rPr dirty="0" sz="2350" spc="19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square</a:t>
            </a:r>
            <a:r>
              <a:rPr dirty="0" sz="2350" spc="5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and</a:t>
            </a:r>
            <a:r>
              <a:rPr dirty="0" sz="2350" spc="5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82828"/>
                </a:solidFill>
                <a:latin typeface="Calibri"/>
                <a:cs typeface="Calibri"/>
              </a:rPr>
              <a:t>sum</a:t>
            </a:r>
            <a:r>
              <a:rPr dirty="0" sz="2350" spc="4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B2B2B"/>
                </a:solidFill>
                <a:latin typeface="Calibri"/>
                <a:cs typeface="Calibri"/>
              </a:rPr>
              <a:t>the</a:t>
            </a:r>
            <a:r>
              <a:rPr dirty="0" sz="2350" spc="1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distance </a:t>
            </a:r>
            <a:r>
              <a:rPr dirty="0" sz="2350">
                <a:latin typeface="Calibri"/>
                <a:cs typeface="Calibri"/>
              </a:rPr>
              <a:t>from</a:t>
            </a:r>
            <a:r>
              <a:rPr dirty="0" sz="2350" spc="5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31313"/>
                </a:solidFill>
                <a:latin typeface="Calibri"/>
                <a:cs typeface="Calibri"/>
              </a:rPr>
              <a:t>the</a:t>
            </a:r>
            <a:r>
              <a:rPr dirty="0" sz="2350" spc="-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data</a:t>
            </a:r>
            <a:r>
              <a:rPr dirty="0" sz="2350" spc="10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to </a:t>
            </a:r>
            <a:r>
              <a:rPr dirty="0" sz="2350">
                <a:solidFill>
                  <a:srgbClr val="0E0E0E"/>
                </a:solidFill>
                <a:latin typeface="Calibri"/>
                <a:cs typeface="Calibri"/>
              </a:rPr>
              <a:t>the</a:t>
            </a:r>
            <a:r>
              <a:rPr dirty="0" sz="2350" spc="2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11111"/>
                </a:solidFill>
                <a:latin typeface="Calibri"/>
                <a:cs typeface="Calibri"/>
              </a:rPr>
              <a:t>mean.</a:t>
            </a:r>
            <a:endParaRPr sz="2350">
              <a:latin typeface="Calibri"/>
              <a:cs typeface="Calibri"/>
            </a:endParaRPr>
          </a:p>
          <a:p>
            <a:pPr marL="4776470" marR="5080" indent="-2540">
              <a:lnSpc>
                <a:spcPts val="2810"/>
              </a:lnSpc>
              <a:spcBef>
                <a:spcPts val="60"/>
              </a:spcBef>
              <a:buClr>
                <a:srgbClr val="181818"/>
              </a:buClr>
              <a:buAutoNum type="arabicParenR"/>
              <a:tabLst>
                <a:tab pos="4776470" algn="l"/>
                <a:tab pos="5099050" algn="l"/>
              </a:tabLst>
            </a:pPr>
            <a:r>
              <a:rPr dirty="0" sz="2350">
                <a:solidFill>
                  <a:srgbClr val="0E0E0E"/>
                </a:solidFill>
                <a:latin typeface="Calibri"/>
                <a:cs typeface="Calibri"/>
              </a:rPr>
              <a:t>Measure,</a:t>
            </a:r>
            <a:r>
              <a:rPr dirty="0" sz="2350" spc="10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12121"/>
                </a:solidFill>
                <a:latin typeface="Calibri"/>
                <a:cs typeface="Calibri"/>
              </a:rPr>
              <a:t>square</a:t>
            </a:r>
            <a:r>
              <a:rPr dirty="0" sz="2350" spc="9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11111"/>
                </a:solidFill>
                <a:latin typeface="Calibri"/>
                <a:cs typeface="Calibri"/>
              </a:rPr>
              <a:t>and</a:t>
            </a:r>
            <a:r>
              <a:rPr dirty="0" sz="2350" spc="5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350" spc="-25">
                <a:latin typeface="Calibri"/>
                <a:cs typeface="Calibri"/>
              </a:rPr>
              <a:t>sum </a:t>
            </a:r>
            <a:r>
              <a:rPr dirty="0" sz="2350">
                <a:solidFill>
                  <a:srgbClr val="262626"/>
                </a:solidFill>
                <a:latin typeface="Calibri"/>
                <a:cs typeface="Calibri"/>
              </a:rPr>
              <a:t>the</a:t>
            </a:r>
            <a:r>
              <a:rPr dirty="0" sz="2350" spc="5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81818"/>
                </a:solidFill>
                <a:latin typeface="Calibri"/>
                <a:cs typeface="Calibri"/>
              </a:rPr>
              <a:t>distance</a:t>
            </a:r>
            <a:r>
              <a:rPr dirty="0" sz="2350" spc="11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from</a:t>
            </a:r>
            <a:r>
              <a:rPr dirty="0" sz="2350" spc="9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F1F1F"/>
                </a:solidFill>
                <a:latin typeface="Calibri"/>
                <a:cs typeface="Calibri"/>
              </a:rPr>
              <a:t>the</a:t>
            </a:r>
            <a:r>
              <a:rPr dirty="0" sz="2350" spc="-9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350" spc="-20">
                <a:solidFill>
                  <a:srgbClr val="0F0F0F"/>
                </a:solidFill>
                <a:latin typeface="Calibri"/>
                <a:cs typeface="Calibri"/>
              </a:rPr>
              <a:t>data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301455" y="4371181"/>
            <a:ext cx="219456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0E0E0E"/>
                </a:solidFill>
                <a:latin typeface="Calibri"/>
                <a:cs typeface="Calibri"/>
              </a:rPr>
              <a:t>SS(mean)</a:t>
            </a:r>
            <a:r>
              <a:rPr dirty="0" sz="2350" spc="-15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dirty="0" sz="2350" spc="-765">
                <a:solidFill>
                  <a:srgbClr val="414141"/>
                </a:solidFill>
                <a:latin typeface="Calibri"/>
                <a:cs typeface="Calibri"/>
              </a:rPr>
              <a:t>—</a:t>
            </a:r>
            <a:r>
              <a:rPr dirty="0" sz="2350" spc="-25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SS(fit)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815805" y="4933156"/>
            <a:ext cx="116395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10">
                <a:latin typeface="Calibri"/>
                <a:cs typeface="Calibri"/>
              </a:rPr>
              <a:t>SS(mean)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145429" y="4180681"/>
            <a:ext cx="2331085" cy="7448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3335" marR="5080" indent="-1270">
              <a:lnSpc>
                <a:spcPct val="101099"/>
              </a:lnSpc>
              <a:spcBef>
                <a:spcPts val="60"/>
              </a:spcBef>
            </a:pPr>
            <a:r>
              <a:rPr dirty="0" sz="2350">
                <a:solidFill>
                  <a:srgbClr val="383838"/>
                </a:solidFill>
                <a:latin typeface="Calibri"/>
                <a:cs typeface="Calibri"/>
              </a:rPr>
              <a:t>to</a:t>
            </a:r>
            <a:r>
              <a:rPr dirty="0" sz="2350" spc="55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F2F2F"/>
                </a:solidFill>
                <a:latin typeface="Calibri"/>
                <a:cs typeface="Calibri"/>
              </a:rPr>
              <a:t>the</a:t>
            </a:r>
            <a:r>
              <a:rPr dirty="0" sz="2350" spc="65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61616"/>
                </a:solidFill>
                <a:latin typeface="Calibri"/>
                <a:cs typeface="Calibri"/>
              </a:rPr>
              <a:t>complicated </a:t>
            </a:r>
            <a:r>
              <a:rPr dirty="0" sz="2350" spc="-10">
                <a:latin typeface="Calibri"/>
                <a:cs typeface="Calibri"/>
              </a:rPr>
              <a:t>equation.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8615" rIns="0" bIns="0" rtlCol="0" vert="horz">
            <a:spAutoFit/>
          </a:bodyPr>
          <a:lstStyle/>
          <a:p>
            <a:pPr marL="2846705">
              <a:lnSpc>
                <a:spcPct val="100000"/>
              </a:lnSpc>
              <a:spcBef>
                <a:spcPts val="120"/>
              </a:spcBef>
            </a:pPr>
            <a:r>
              <a:rPr dirty="0" sz="2400">
                <a:latin typeface="Calibri"/>
                <a:cs typeface="Calibri"/>
              </a:rPr>
              <a:t>Let's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62626"/>
                </a:solidFill>
                <a:latin typeface="Calibri"/>
                <a:cs typeface="Calibri"/>
              </a:rPr>
              <a:t>look</a:t>
            </a:r>
            <a:r>
              <a:rPr dirty="0" sz="2400" spc="-5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1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slightly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31313"/>
                </a:solidFill>
                <a:latin typeface="Calibri"/>
                <a:cs typeface="Calibri"/>
              </a:rPr>
              <a:t>more</a:t>
            </a:r>
            <a:r>
              <a:rPr dirty="0" sz="2400" spc="-2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F0F0F"/>
                </a:solidFill>
                <a:latin typeface="Calibri"/>
                <a:cs typeface="Calibri"/>
              </a:rPr>
              <a:t>complicated</a:t>
            </a:r>
            <a:r>
              <a:rPr dirty="0" sz="2400" spc="7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>
                <a:latin typeface="Calibri"/>
                <a:cs typeface="Calibri"/>
              </a:rPr>
              <a:t>Let's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62626"/>
                </a:solidFill>
                <a:latin typeface="Calibri"/>
                <a:cs typeface="Calibri"/>
              </a:rPr>
              <a:t>look</a:t>
            </a:r>
            <a:r>
              <a:rPr dirty="0" sz="2400" spc="3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1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slightly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31313"/>
                </a:solidFill>
                <a:latin typeface="Calibri"/>
                <a:cs typeface="Calibri"/>
              </a:rPr>
              <a:t>more</a:t>
            </a:r>
            <a:r>
              <a:rPr dirty="0" sz="2400" spc="-2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complicated</a:t>
            </a:r>
            <a:r>
              <a:rPr dirty="0" sz="2400" spc="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30681" y="1317625"/>
            <a:ext cx="5311775" cy="11398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ctr" marL="12065" marR="5080" indent="-14604">
              <a:lnSpc>
                <a:spcPct val="96300"/>
              </a:lnSpc>
              <a:spcBef>
                <a:spcPts val="210"/>
              </a:spcBef>
            </a:pPr>
            <a:r>
              <a:rPr dirty="0" sz="2500" spc="-50">
                <a:solidFill>
                  <a:srgbClr val="1C1C1C"/>
                </a:solidFill>
                <a:latin typeface="Calibri"/>
                <a:cs typeface="Calibri"/>
              </a:rPr>
              <a:t>Imagine</a:t>
            </a:r>
            <a:r>
              <a:rPr dirty="0" sz="2500" spc="-8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dirty="0" sz="2500" spc="-50">
                <a:solidFill>
                  <a:srgbClr val="262626"/>
                </a:solidFill>
                <a:latin typeface="Calibri"/>
                <a:cs typeface="Calibri"/>
              </a:rPr>
              <a:t>we</a:t>
            </a:r>
            <a:r>
              <a:rPr dirty="0" sz="2500" spc="-65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dirty="0" sz="2500" spc="-65">
                <a:latin typeface="Calibri"/>
                <a:cs typeface="Calibri"/>
              </a:rPr>
              <a:t>wanted</a:t>
            </a:r>
            <a:r>
              <a:rPr dirty="0" sz="2500" spc="-30">
                <a:latin typeface="Calibri"/>
                <a:cs typeface="Calibri"/>
              </a:rPr>
              <a:t> </a:t>
            </a:r>
            <a:r>
              <a:rPr dirty="0" sz="2500" spc="-35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dirty="0" sz="2500" spc="-105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dirty="0" sz="2500" spc="-45">
                <a:solidFill>
                  <a:srgbClr val="0C0C0C"/>
                </a:solidFill>
                <a:latin typeface="Calibri"/>
                <a:cs typeface="Calibri"/>
              </a:rPr>
              <a:t>know </a:t>
            </a:r>
            <a:r>
              <a:rPr dirty="0" sz="2500">
                <a:latin typeface="Calibri"/>
                <a:cs typeface="Calibri"/>
              </a:rPr>
              <a:t>if</a:t>
            </a:r>
            <a:r>
              <a:rPr dirty="0" sz="2500" spc="-135">
                <a:latin typeface="Calibri"/>
                <a:cs typeface="Calibri"/>
              </a:rPr>
              <a:t> </a:t>
            </a:r>
            <a:r>
              <a:rPr dirty="0" sz="2500" spc="-10">
                <a:solidFill>
                  <a:srgbClr val="161616"/>
                </a:solidFill>
                <a:latin typeface="Calibri"/>
                <a:cs typeface="Calibri"/>
              </a:rPr>
              <a:t>mouse </a:t>
            </a:r>
            <a:r>
              <a:rPr dirty="0" sz="2500" spc="-20">
                <a:latin typeface="Calibri"/>
                <a:cs typeface="Calibri"/>
              </a:rPr>
              <a:t>weight</a:t>
            </a:r>
            <a:r>
              <a:rPr dirty="0" sz="2500" spc="-75">
                <a:latin typeface="Calibri"/>
                <a:cs typeface="Calibri"/>
              </a:rPr>
              <a:t> </a:t>
            </a:r>
            <a:r>
              <a:rPr dirty="0" sz="2500" spc="-95">
                <a:latin typeface="Calibri"/>
                <a:cs typeface="Calibri"/>
              </a:rPr>
              <a:t>and</a:t>
            </a:r>
            <a:r>
              <a:rPr dirty="0" sz="2500" spc="-4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tail</a:t>
            </a:r>
            <a:r>
              <a:rPr dirty="0" sz="2500" spc="-105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length</a:t>
            </a:r>
            <a:r>
              <a:rPr dirty="0" sz="2500" spc="-55">
                <a:latin typeface="Calibri"/>
                <a:cs typeface="Calibri"/>
              </a:rPr>
              <a:t> </a:t>
            </a:r>
            <a:r>
              <a:rPr dirty="0" sz="2500" spc="-20">
                <a:solidFill>
                  <a:srgbClr val="212121"/>
                </a:solidFill>
                <a:latin typeface="Calibri"/>
                <a:cs typeface="Calibri"/>
              </a:rPr>
              <a:t>did</a:t>
            </a:r>
            <a:r>
              <a:rPr dirty="0" sz="2500" spc="-9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500">
                <a:solidFill>
                  <a:srgbClr val="242424"/>
                </a:solidFill>
                <a:latin typeface="Calibri"/>
                <a:cs typeface="Calibri"/>
              </a:rPr>
              <a:t>a</a:t>
            </a:r>
            <a:r>
              <a:rPr dirty="0" sz="2500" spc="-95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dirty="0" sz="2500" spc="-50">
                <a:solidFill>
                  <a:srgbClr val="212121"/>
                </a:solidFill>
                <a:latin typeface="Calibri"/>
                <a:cs typeface="Calibri"/>
              </a:rPr>
              <a:t>good </a:t>
            </a:r>
            <a:r>
              <a:rPr dirty="0" sz="2500" spc="-25">
                <a:solidFill>
                  <a:srgbClr val="2B2B2B"/>
                </a:solidFill>
                <a:latin typeface="Calibri"/>
                <a:cs typeface="Calibri"/>
              </a:rPr>
              <a:t>job </a:t>
            </a:r>
            <a:r>
              <a:rPr dirty="0" sz="2500" spc="-60">
                <a:latin typeface="Calibri"/>
                <a:cs typeface="Calibri"/>
              </a:rPr>
              <a:t>predicting</a:t>
            </a:r>
            <a:r>
              <a:rPr dirty="0" sz="2500" spc="-70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the</a:t>
            </a:r>
            <a:r>
              <a:rPr dirty="0" sz="2500" spc="-65">
                <a:latin typeface="Calibri"/>
                <a:cs typeface="Calibri"/>
              </a:rPr>
              <a:t> </a:t>
            </a:r>
            <a:r>
              <a:rPr dirty="0" sz="2500" spc="-30">
                <a:latin typeface="Calibri"/>
                <a:cs typeface="Calibri"/>
              </a:rPr>
              <a:t>length</a:t>
            </a:r>
            <a:r>
              <a:rPr dirty="0" sz="2500" spc="-11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of</a:t>
            </a:r>
            <a:r>
              <a:rPr dirty="0" sz="2500" spc="-110">
                <a:latin typeface="Calibri"/>
                <a:cs typeface="Calibri"/>
              </a:rPr>
              <a:t> </a:t>
            </a:r>
            <a:r>
              <a:rPr dirty="0" sz="2500" spc="-20">
                <a:latin typeface="Calibri"/>
                <a:cs typeface="Calibri"/>
              </a:rPr>
              <a:t>the</a:t>
            </a:r>
            <a:r>
              <a:rPr dirty="0" sz="2500" spc="-120">
                <a:latin typeface="Calibri"/>
                <a:cs typeface="Calibri"/>
              </a:rPr>
              <a:t> </a:t>
            </a:r>
            <a:r>
              <a:rPr dirty="0" sz="2500" spc="-25">
                <a:latin typeface="Calibri"/>
                <a:cs typeface="Calibri"/>
              </a:rPr>
              <a:t>mouse's</a:t>
            </a:r>
            <a:r>
              <a:rPr dirty="0" sz="2500" spc="-3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body.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8975" y="3476625"/>
            <a:ext cx="409575" cy="295275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079489" y="4342606"/>
            <a:ext cx="2056130" cy="74485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 indent="1905">
              <a:lnSpc>
                <a:spcPct val="101099"/>
              </a:lnSpc>
              <a:spcBef>
                <a:spcPts val="60"/>
              </a:spcBef>
            </a:pPr>
            <a:r>
              <a:rPr dirty="0" sz="2350">
                <a:solidFill>
                  <a:srgbClr val="232323"/>
                </a:solidFill>
                <a:latin typeface="Calibri"/>
                <a:cs typeface="Calibri"/>
              </a:rPr>
              <a:t>So</a:t>
            </a:r>
            <a:r>
              <a:rPr dirty="0" sz="2350" spc="5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31313"/>
                </a:solidFill>
                <a:latin typeface="Calibri"/>
                <a:cs typeface="Calibri"/>
              </a:rPr>
              <a:t>we</a:t>
            </a:r>
            <a:r>
              <a:rPr dirty="0" sz="2350" spc="3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11111"/>
                </a:solidFill>
                <a:latin typeface="Calibri"/>
                <a:cs typeface="Calibri"/>
              </a:rPr>
              <a:t>measured </a:t>
            </a:r>
            <a:r>
              <a:rPr dirty="0" sz="2350">
                <a:latin typeface="Calibri"/>
                <a:cs typeface="Calibri"/>
              </a:rPr>
              <a:t>bunch</a:t>
            </a:r>
            <a:r>
              <a:rPr dirty="0" sz="2350" spc="10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of</a:t>
            </a:r>
            <a:r>
              <a:rPr dirty="0" sz="2350" spc="100"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C1C1C"/>
                </a:solidFill>
                <a:latin typeface="Calibri"/>
                <a:cs typeface="Calibri"/>
              </a:rPr>
              <a:t>mice...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115076" y="465931"/>
            <a:ext cx="5936615" cy="1983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latin typeface="Calibri"/>
                <a:cs typeface="Calibri"/>
              </a:rPr>
              <a:t>Let's</a:t>
            </a:r>
            <a:r>
              <a:rPr dirty="0" sz="2350" spc="3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A1A1A"/>
                </a:solidFill>
                <a:latin typeface="Calibri"/>
                <a:cs typeface="Calibri"/>
              </a:rPr>
              <a:t>look</a:t>
            </a:r>
            <a:r>
              <a:rPr dirty="0" sz="2350" spc="8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C1C1C"/>
                </a:solidFill>
                <a:latin typeface="Calibri"/>
                <a:cs typeface="Calibri"/>
              </a:rPr>
              <a:t>at</a:t>
            </a:r>
            <a:r>
              <a:rPr dirty="0" sz="2350" spc="2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slightly</a:t>
            </a:r>
            <a:r>
              <a:rPr dirty="0" sz="2350" spc="4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32323"/>
                </a:solidFill>
                <a:latin typeface="Calibri"/>
                <a:cs typeface="Calibri"/>
              </a:rPr>
              <a:t>more</a:t>
            </a:r>
            <a:r>
              <a:rPr dirty="0" sz="2350" spc="3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complicated</a:t>
            </a:r>
            <a:r>
              <a:rPr dirty="0" sz="2350" spc="135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example:</a:t>
            </a:r>
            <a:endParaRPr sz="2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350">
              <a:latin typeface="Calibri"/>
              <a:cs typeface="Calibri"/>
            </a:endParaRPr>
          </a:p>
          <a:p>
            <a:pPr algn="ctr" marL="329565" marR="308610" indent="-3175">
              <a:lnSpc>
                <a:spcPct val="102400"/>
              </a:lnSpc>
            </a:pPr>
            <a:r>
              <a:rPr dirty="0" sz="2350">
                <a:solidFill>
                  <a:srgbClr val="131313"/>
                </a:solidFill>
                <a:latin typeface="Calibri"/>
                <a:cs typeface="Calibri"/>
              </a:rPr>
              <a:t>Imagine</a:t>
            </a:r>
            <a:r>
              <a:rPr dirty="0" sz="2350" spc="105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we</a:t>
            </a:r>
            <a:r>
              <a:rPr dirty="0" sz="2350" spc="7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0F0F0F"/>
                </a:solidFill>
                <a:latin typeface="Calibri"/>
                <a:cs typeface="Calibri"/>
              </a:rPr>
              <a:t>wanted</a:t>
            </a:r>
            <a:r>
              <a:rPr dirty="0" sz="2350" spc="10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D2D2D"/>
                </a:solidFill>
                <a:latin typeface="Calibri"/>
                <a:cs typeface="Calibri"/>
              </a:rPr>
              <a:t>to</a:t>
            </a:r>
            <a:r>
              <a:rPr dirty="0" sz="2350" spc="-5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know</a:t>
            </a:r>
            <a:r>
              <a:rPr dirty="0" sz="2350" spc="4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242424"/>
                </a:solidFill>
                <a:latin typeface="Calibri"/>
                <a:cs typeface="Calibri"/>
              </a:rPr>
              <a:t>if </a:t>
            </a:r>
            <a:r>
              <a:rPr dirty="0" sz="2350" spc="-10">
                <a:solidFill>
                  <a:srgbClr val="151515"/>
                </a:solidFill>
                <a:latin typeface="Calibri"/>
                <a:cs typeface="Calibri"/>
              </a:rPr>
              <a:t>mouse </a:t>
            </a:r>
            <a:r>
              <a:rPr dirty="0" sz="2350">
                <a:latin typeface="Calibri"/>
                <a:cs typeface="Calibri"/>
              </a:rPr>
              <a:t>weight</a:t>
            </a:r>
            <a:r>
              <a:rPr dirty="0" sz="2350" spc="21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dirty="0" sz="2350" spc="125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tail</a:t>
            </a:r>
            <a:r>
              <a:rPr dirty="0" sz="2350" spc="4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length</a:t>
            </a:r>
            <a:r>
              <a:rPr dirty="0" sz="2350" spc="18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did</a:t>
            </a:r>
            <a:r>
              <a:rPr dirty="0" sz="2350" spc="2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31313"/>
                </a:solidFill>
                <a:latin typeface="Calibri"/>
                <a:cs typeface="Calibri"/>
              </a:rPr>
              <a:t>a</a:t>
            </a:r>
            <a:r>
              <a:rPr dirty="0" sz="2350" spc="4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good</a:t>
            </a:r>
            <a:r>
              <a:rPr dirty="0" sz="2350" spc="180">
                <a:latin typeface="Calibri"/>
                <a:cs typeface="Calibri"/>
              </a:rPr>
              <a:t> </a:t>
            </a:r>
            <a:r>
              <a:rPr dirty="0" sz="2350" spc="-25">
                <a:solidFill>
                  <a:srgbClr val="0F0F0F"/>
                </a:solidFill>
                <a:latin typeface="Calibri"/>
                <a:cs typeface="Calibri"/>
              </a:rPr>
              <a:t>job </a:t>
            </a:r>
            <a:r>
              <a:rPr dirty="0" sz="2350">
                <a:latin typeface="Calibri"/>
                <a:cs typeface="Calibri"/>
              </a:rPr>
              <a:t>predicting</a:t>
            </a:r>
            <a:r>
              <a:rPr dirty="0" sz="2350" spc="28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the</a:t>
            </a:r>
            <a:r>
              <a:rPr dirty="0" sz="2350" spc="7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length</a:t>
            </a:r>
            <a:r>
              <a:rPr dirty="0" sz="2350" spc="75">
                <a:latin typeface="Calibri"/>
                <a:cs typeface="Calibri"/>
              </a:rPr>
              <a:t> </a:t>
            </a:r>
            <a:r>
              <a:rPr dirty="0" sz="2350" spc="55">
                <a:latin typeface="Calibri"/>
                <a:cs typeface="Calibri"/>
              </a:rPr>
              <a:t>of</a:t>
            </a:r>
            <a:r>
              <a:rPr dirty="0" sz="2350" spc="3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the</a:t>
            </a:r>
            <a:r>
              <a:rPr dirty="0" sz="2350" spc="1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mouse's</a:t>
            </a:r>
            <a:r>
              <a:rPr dirty="0" sz="2350" spc="100"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body.</a:t>
            </a:r>
            <a:endParaRPr sz="2350">
              <a:latin typeface="Calibri"/>
              <a:cs typeface="Calibr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3740787" y="3248620"/>
          <a:ext cx="4710430" cy="1762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665"/>
                <a:gridCol w="1727835"/>
                <a:gridCol w="1776095"/>
              </a:tblGrid>
              <a:tr h="334010">
                <a:tc>
                  <a:txBody>
                    <a:bodyPr/>
                    <a:lstStyle/>
                    <a:p>
                      <a:pPr algn="r" marR="223520">
                        <a:lnSpc>
                          <a:spcPts val="2230"/>
                        </a:lnSpc>
                      </a:pPr>
                      <a:r>
                        <a:rPr dirty="0" sz="2350" spc="-10">
                          <a:latin typeface="Calibri"/>
                          <a:cs typeface="Calibri"/>
                        </a:rPr>
                        <a:t>Weight</a:t>
                      </a:r>
                      <a:endParaRPr sz="23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ts val="2230"/>
                        </a:lnSpc>
                      </a:pPr>
                      <a:r>
                        <a:rPr dirty="0" sz="2350" spc="-35">
                          <a:solidFill>
                            <a:srgbClr val="232323"/>
                          </a:solidFill>
                          <a:latin typeface="Calibri"/>
                          <a:cs typeface="Calibri"/>
                        </a:rPr>
                        <a:t>Tail</a:t>
                      </a:r>
                      <a:r>
                        <a:rPr dirty="0" sz="2350" spc="-60">
                          <a:solidFill>
                            <a:srgbClr val="23232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50" spc="-10">
                          <a:solidFill>
                            <a:srgbClr val="0F0F0F"/>
                          </a:solidFill>
                          <a:latin typeface="Calibri"/>
                          <a:cs typeface="Calibri"/>
                        </a:rPr>
                        <a:t>Length</a:t>
                      </a:r>
                      <a:endParaRPr sz="23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230"/>
                        </a:lnSpc>
                      </a:pPr>
                      <a:r>
                        <a:rPr dirty="0" sz="2350">
                          <a:latin typeface="Calibri"/>
                          <a:cs typeface="Calibri"/>
                        </a:rPr>
                        <a:t>Body</a:t>
                      </a:r>
                      <a:r>
                        <a:rPr dirty="0" sz="2350" spc="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350" spc="-10">
                          <a:latin typeface="Calibri"/>
                          <a:cs typeface="Calibri"/>
                        </a:rPr>
                        <a:t>Length</a:t>
                      </a:r>
                      <a:endParaRPr sz="23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61315">
                <a:tc>
                  <a:txBody>
                    <a:bodyPr/>
                    <a:lstStyle/>
                    <a:p>
                      <a:pPr algn="r" marR="225425">
                        <a:lnSpc>
                          <a:spcPts val="2425"/>
                        </a:lnSpc>
                      </a:pPr>
                      <a:r>
                        <a:rPr dirty="0" sz="2250" spc="-315">
                          <a:solidFill>
                            <a:srgbClr val="212121"/>
                          </a:solidFill>
                          <a:latin typeface="Consolas"/>
                          <a:cs typeface="Consolas"/>
                        </a:rPr>
                        <a:t>3.S</a:t>
                      </a:r>
                      <a:endParaRPr sz="22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7645">
                        <a:lnSpc>
                          <a:spcPts val="2425"/>
                        </a:lnSpc>
                      </a:pPr>
                      <a:r>
                        <a:rPr dirty="0" sz="2250" spc="-290">
                          <a:latin typeface="Consolas"/>
                          <a:cs typeface="Consolas"/>
                        </a:rPr>
                        <a:t>2.9</a:t>
                      </a:r>
                      <a:endParaRPr sz="22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ts val="2425"/>
                        </a:lnSpc>
                      </a:pPr>
                      <a:r>
                        <a:rPr dirty="0" sz="2250" spc="-340">
                          <a:solidFill>
                            <a:srgbClr val="151515"/>
                          </a:solidFill>
                          <a:latin typeface="Consolas"/>
                          <a:cs typeface="Consolas"/>
                        </a:rPr>
                        <a:t>3.1</a:t>
                      </a:r>
                      <a:endParaRPr sz="22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366395">
                <a:tc>
                  <a:txBody>
                    <a:bodyPr/>
                    <a:lstStyle/>
                    <a:p>
                      <a:pPr algn="r" marR="213995">
                        <a:lnSpc>
                          <a:spcPts val="2520"/>
                        </a:lnSpc>
                      </a:pPr>
                      <a:r>
                        <a:rPr dirty="0" sz="2350" spc="-25">
                          <a:solidFill>
                            <a:srgbClr val="1A1A1A"/>
                          </a:solidFill>
                          <a:latin typeface="Calibri"/>
                          <a:cs typeface="Calibri"/>
                        </a:rPr>
                        <a:t>1.3</a:t>
                      </a:r>
                      <a:endParaRPr sz="23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ts val="2520"/>
                        </a:lnSpc>
                      </a:pPr>
                      <a:r>
                        <a:rPr dirty="0" sz="2350" spc="-25">
                          <a:latin typeface="Calibri"/>
                          <a:cs typeface="Calibri"/>
                        </a:rPr>
                        <a:t>2.1</a:t>
                      </a:r>
                      <a:endParaRPr sz="23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520"/>
                        </a:lnSpc>
                      </a:pPr>
                      <a:r>
                        <a:rPr dirty="0" sz="2350" spc="-25">
                          <a:solidFill>
                            <a:srgbClr val="161616"/>
                          </a:solidFill>
                          <a:latin typeface="Calibri"/>
                          <a:cs typeface="Calibri"/>
                        </a:rPr>
                        <a:t>2.8</a:t>
                      </a:r>
                      <a:endParaRPr sz="23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66395">
                <a:tc>
                  <a:txBody>
                    <a:bodyPr/>
                    <a:lstStyle/>
                    <a:p>
                      <a:pPr algn="r" marR="205740">
                        <a:lnSpc>
                          <a:spcPts val="2480"/>
                        </a:lnSpc>
                      </a:pPr>
                      <a:r>
                        <a:rPr dirty="0" sz="2350" spc="-25">
                          <a:solidFill>
                            <a:srgbClr val="161616"/>
                          </a:solidFill>
                          <a:latin typeface="Calibri"/>
                          <a:cs typeface="Calibri"/>
                        </a:rPr>
                        <a:t>5.9</a:t>
                      </a:r>
                      <a:endParaRPr sz="23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ts val="2480"/>
                        </a:lnSpc>
                      </a:pPr>
                      <a:r>
                        <a:rPr dirty="0" sz="2350" spc="-25">
                          <a:latin typeface="Calibri"/>
                          <a:cs typeface="Calibri"/>
                        </a:rPr>
                        <a:t>4.1</a:t>
                      </a:r>
                      <a:endParaRPr sz="23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ts val="2480"/>
                        </a:lnSpc>
                      </a:pPr>
                      <a:r>
                        <a:rPr dirty="0" sz="2350" spc="-25">
                          <a:latin typeface="Calibri"/>
                          <a:cs typeface="Calibri"/>
                        </a:rPr>
                        <a:t>6.1</a:t>
                      </a:r>
                      <a:endParaRPr sz="23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34010">
                <a:tc>
                  <a:txBody>
                    <a:bodyPr/>
                    <a:lstStyle/>
                    <a:p>
                      <a:pPr algn="r" marR="210820">
                        <a:lnSpc>
                          <a:spcPts val="2520"/>
                        </a:lnSpc>
                      </a:pPr>
                      <a:r>
                        <a:rPr dirty="0" sz="2350" spc="-25">
                          <a:solidFill>
                            <a:srgbClr val="131313"/>
                          </a:solidFill>
                          <a:latin typeface="Calibri"/>
                          <a:cs typeface="Calibri"/>
                        </a:rPr>
                        <a:t>4.8</a:t>
                      </a:r>
                      <a:endParaRPr sz="23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11454">
                        <a:lnSpc>
                          <a:spcPts val="2520"/>
                        </a:lnSpc>
                      </a:pPr>
                      <a:r>
                        <a:rPr dirty="0" sz="2350" spc="-25">
                          <a:latin typeface="Calibri"/>
                          <a:cs typeface="Calibri"/>
                        </a:rPr>
                        <a:t>3.2</a:t>
                      </a:r>
                      <a:endParaRPr sz="23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ts val="2520"/>
                        </a:lnSpc>
                      </a:pPr>
                      <a:r>
                        <a:rPr dirty="0" sz="2350" spc="-25">
                          <a:latin typeface="Calibri"/>
                          <a:cs typeface="Calibri"/>
                        </a:rPr>
                        <a:t>3.8</a:t>
                      </a:r>
                      <a:endParaRPr sz="23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0475" y="1219200"/>
            <a:ext cx="4514850" cy="4495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3289" rIns="0" bIns="0" rtlCol="0" vert="horz">
            <a:spAutoFit/>
          </a:bodyPr>
          <a:lstStyle/>
          <a:p>
            <a:pPr marL="2765425">
              <a:lnSpc>
                <a:spcPct val="100000"/>
              </a:lnSpc>
              <a:spcBef>
                <a:spcPts val="90"/>
              </a:spcBef>
            </a:pPr>
            <a:r>
              <a:rPr dirty="0" sz="2350" spc="-45">
                <a:latin typeface="Calibri"/>
                <a:cs typeface="Calibri"/>
              </a:rPr>
              <a:t>To</a:t>
            </a:r>
            <a:r>
              <a:rPr dirty="0" sz="2350" spc="2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plot</a:t>
            </a:r>
            <a:r>
              <a:rPr dirty="0" sz="2350" spc="6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51515"/>
                </a:solidFill>
                <a:latin typeface="Calibri"/>
                <a:cs typeface="Calibri"/>
              </a:rPr>
              <a:t>this</a:t>
            </a:r>
            <a:r>
              <a:rPr dirty="0" sz="2350" spc="5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data,</a:t>
            </a:r>
            <a:r>
              <a:rPr dirty="0" sz="2350" spc="4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we</a:t>
            </a:r>
            <a:r>
              <a:rPr dirty="0" sz="2350" spc="3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31313"/>
                </a:solidFill>
                <a:latin typeface="Calibri"/>
                <a:cs typeface="Calibri"/>
              </a:rPr>
              <a:t>need</a:t>
            </a:r>
            <a:r>
              <a:rPr dirty="0" sz="2350" spc="4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F1F1F"/>
                </a:solidFill>
                <a:latin typeface="Calibri"/>
                <a:cs typeface="Calibri"/>
              </a:rPr>
              <a:t>a</a:t>
            </a:r>
            <a:r>
              <a:rPr dirty="0" sz="2350" spc="-2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11111"/>
                </a:solidFill>
                <a:latin typeface="Calibri"/>
                <a:cs typeface="Calibri"/>
              </a:rPr>
              <a:t>3-</a:t>
            </a:r>
            <a:r>
              <a:rPr dirty="0" sz="2350">
                <a:solidFill>
                  <a:srgbClr val="111111"/>
                </a:solidFill>
                <a:latin typeface="Calibri"/>
                <a:cs typeface="Calibri"/>
              </a:rPr>
              <a:t>dimensional</a:t>
            </a:r>
            <a:r>
              <a:rPr dirty="0" sz="2350" spc="16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31313"/>
                </a:solidFill>
                <a:latin typeface="Calibri"/>
                <a:cs typeface="Calibri"/>
              </a:rPr>
              <a:t>graph.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02962" y="5836245"/>
            <a:ext cx="883919" cy="323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30"/>
              </a:lnSpc>
            </a:pPr>
            <a:r>
              <a:rPr dirty="0" sz="2350" spc="-25">
                <a:latin typeface="Calibri"/>
                <a:cs typeface="Calibri"/>
              </a:rPr>
              <a:t>Weight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62576" y="2828131"/>
            <a:ext cx="149034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0F0F0F"/>
                </a:solidFill>
                <a:latin typeface="Calibri"/>
                <a:cs typeface="Calibri"/>
              </a:rPr>
              <a:t>Body</a:t>
            </a:r>
            <a:r>
              <a:rPr dirty="0" sz="2350" spc="2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C1C1C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938492" y="3542506"/>
            <a:ext cx="128651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>
                <a:solidFill>
                  <a:srgbClr val="2A2A2A"/>
                </a:solidFill>
                <a:latin typeface="Calibri"/>
                <a:cs typeface="Calibri"/>
              </a:rPr>
              <a:t>Tail</a:t>
            </a:r>
            <a:r>
              <a:rPr dirty="0" sz="2350" spc="-10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A1A1A"/>
                </a:solidFill>
                <a:latin typeface="Calibri"/>
                <a:cs typeface="Calibri"/>
              </a:rPr>
              <a:t>length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962400" y="1204912"/>
            <a:ext cx="4358005" cy="4338955"/>
            <a:chOff x="3962400" y="1204912"/>
            <a:chExt cx="4358005" cy="43389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1925" y="2219325"/>
              <a:ext cx="3848100" cy="332422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974306" y="1204912"/>
              <a:ext cx="0" cy="4338955"/>
            </a:xfrm>
            <a:custGeom>
              <a:avLst/>
              <a:gdLst/>
              <a:ahLst/>
              <a:cxnLst/>
              <a:rect l="l" t="t" r="r" b="b"/>
              <a:pathLst>
                <a:path w="0" h="4338955">
                  <a:moveTo>
                    <a:pt x="0" y="4338637"/>
                  </a:moveTo>
                  <a:lnTo>
                    <a:pt x="0" y="0"/>
                  </a:lnTo>
                </a:path>
              </a:pathLst>
            </a:custGeom>
            <a:ln w="4762">
              <a:solidFill>
                <a:srgbClr val="5B6B9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962400" y="5541168"/>
              <a:ext cx="4358005" cy="0"/>
            </a:xfrm>
            <a:custGeom>
              <a:avLst/>
              <a:gdLst/>
              <a:ahLst/>
              <a:cxnLst/>
              <a:rect l="l" t="t" r="r" b="b"/>
              <a:pathLst>
                <a:path w="4358005" h="0">
                  <a:moveTo>
                    <a:pt x="0" y="0"/>
                  </a:moveTo>
                  <a:lnTo>
                    <a:pt x="4357687" y="0"/>
                  </a:lnTo>
                </a:path>
              </a:pathLst>
            </a:custGeom>
            <a:ln w="4762">
              <a:solidFill>
                <a:srgbClr val="5B6B9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3289" rIns="0" bIns="0" rtlCol="0" vert="horz">
            <a:spAutoFit/>
          </a:bodyPr>
          <a:lstStyle/>
          <a:p>
            <a:pPr marL="2765425">
              <a:lnSpc>
                <a:spcPct val="100000"/>
              </a:lnSpc>
              <a:spcBef>
                <a:spcPts val="90"/>
              </a:spcBef>
            </a:pPr>
            <a:r>
              <a:rPr dirty="0" sz="2350" spc="-45">
                <a:latin typeface="Calibri"/>
                <a:cs typeface="Calibri"/>
              </a:rPr>
              <a:t>To</a:t>
            </a:r>
            <a:r>
              <a:rPr dirty="0" sz="2350" spc="25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0C0C0C"/>
                </a:solidFill>
                <a:latin typeface="Calibri"/>
                <a:cs typeface="Calibri"/>
              </a:rPr>
              <a:t>plot</a:t>
            </a:r>
            <a:r>
              <a:rPr dirty="0" sz="2350" spc="6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51515"/>
                </a:solidFill>
                <a:latin typeface="Calibri"/>
                <a:cs typeface="Calibri"/>
              </a:rPr>
              <a:t>this</a:t>
            </a:r>
            <a:r>
              <a:rPr dirty="0" sz="2350" spc="55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data,</a:t>
            </a:r>
            <a:r>
              <a:rPr dirty="0" sz="2350" spc="40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we</a:t>
            </a:r>
            <a:r>
              <a:rPr dirty="0" sz="2350" spc="35">
                <a:latin typeface="Calibri"/>
                <a:cs typeface="Calibri"/>
              </a:rPr>
              <a:t> </a:t>
            </a:r>
            <a:r>
              <a:rPr dirty="0" sz="2350">
                <a:latin typeface="Calibri"/>
                <a:cs typeface="Calibri"/>
              </a:rPr>
              <a:t>need</a:t>
            </a:r>
            <a:r>
              <a:rPr dirty="0" sz="2350" spc="40">
                <a:latin typeface="Calibri"/>
                <a:cs typeface="Calibri"/>
              </a:rPr>
              <a:t> </a:t>
            </a:r>
            <a:r>
              <a:rPr dirty="0" sz="235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dirty="0" sz="2350" spc="-25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2350" spc="-10">
                <a:latin typeface="Calibri"/>
                <a:cs typeface="Calibri"/>
              </a:rPr>
              <a:t>3-</a:t>
            </a:r>
            <a:r>
              <a:rPr dirty="0" sz="2350">
                <a:latin typeface="Calibri"/>
                <a:cs typeface="Calibri"/>
              </a:rPr>
              <a:t>dimensional</a:t>
            </a:r>
            <a:r>
              <a:rPr dirty="0" sz="2350" spc="165">
                <a:latin typeface="Calibri"/>
                <a:cs typeface="Calibri"/>
              </a:rPr>
              <a:t> </a:t>
            </a:r>
            <a:r>
              <a:rPr dirty="0" sz="2350" spc="-10">
                <a:solidFill>
                  <a:srgbClr val="1A1A1A"/>
                </a:solidFill>
                <a:latin typeface="Calibri"/>
                <a:cs typeface="Calibri"/>
              </a:rPr>
              <a:t>graph.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02962" y="5836245"/>
            <a:ext cx="883919" cy="323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30"/>
              </a:lnSpc>
            </a:pPr>
            <a:r>
              <a:rPr dirty="0" sz="2350" spc="-25">
                <a:latin typeface="Calibri"/>
                <a:cs typeface="Calibri"/>
              </a:rPr>
              <a:t>Weight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92095" marR="918844" indent="-1270">
              <a:lnSpc>
                <a:spcPct val="106900"/>
              </a:lnSpc>
              <a:spcBef>
                <a:spcPts val="95"/>
              </a:spcBef>
            </a:pPr>
            <a:r>
              <a:rPr dirty="0" sz="2250">
                <a:solidFill>
                  <a:srgbClr val="0F0F0F"/>
                </a:solidFill>
              </a:rPr>
              <a:t>We</a:t>
            </a:r>
            <a:r>
              <a:rPr dirty="0" sz="2250" spc="254">
                <a:solidFill>
                  <a:srgbClr val="0F0F0F"/>
                </a:solidFill>
              </a:rPr>
              <a:t> </a:t>
            </a:r>
            <a:r>
              <a:rPr dirty="0" sz="2250"/>
              <a:t>want</a:t>
            </a:r>
            <a:r>
              <a:rPr dirty="0" sz="2250" spc="250"/>
              <a:t> </a:t>
            </a:r>
            <a:r>
              <a:rPr dirty="0" sz="2250">
                <a:solidFill>
                  <a:srgbClr val="282828"/>
                </a:solidFill>
              </a:rPr>
              <a:t>to</a:t>
            </a:r>
            <a:r>
              <a:rPr dirty="0" sz="2250" spc="130">
                <a:solidFill>
                  <a:srgbClr val="282828"/>
                </a:solidFill>
              </a:rPr>
              <a:t> </a:t>
            </a:r>
            <a:r>
              <a:rPr dirty="0" sz="2250">
                <a:solidFill>
                  <a:srgbClr val="161616"/>
                </a:solidFill>
              </a:rPr>
              <a:t>know</a:t>
            </a:r>
            <a:r>
              <a:rPr dirty="0" sz="2250" spc="240">
                <a:solidFill>
                  <a:srgbClr val="161616"/>
                </a:solidFill>
              </a:rPr>
              <a:t> </a:t>
            </a:r>
            <a:r>
              <a:rPr dirty="0" sz="2250">
                <a:solidFill>
                  <a:srgbClr val="181818"/>
                </a:solidFill>
              </a:rPr>
              <a:t>how</a:t>
            </a:r>
            <a:r>
              <a:rPr dirty="0" sz="2250" spc="254">
                <a:solidFill>
                  <a:srgbClr val="181818"/>
                </a:solidFill>
              </a:rPr>
              <a:t> </a:t>
            </a:r>
            <a:r>
              <a:rPr dirty="0" sz="2250" spc="-20">
                <a:solidFill>
                  <a:srgbClr val="131313"/>
                </a:solidFill>
              </a:rPr>
              <a:t>well </a:t>
            </a:r>
            <a:r>
              <a:rPr dirty="0" sz="2250">
                <a:solidFill>
                  <a:srgbClr val="0F0F0F"/>
                </a:solidFill>
              </a:rPr>
              <a:t>weight</a:t>
            </a:r>
            <a:r>
              <a:rPr dirty="0" sz="2250" spc="395">
                <a:solidFill>
                  <a:srgbClr val="0F0F0F"/>
                </a:solidFill>
              </a:rPr>
              <a:t> </a:t>
            </a:r>
            <a:r>
              <a:rPr dirty="0" sz="2250"/>
              <a:t>and</a:t>
            </a:r>
            <a:r>
              <a:rPr dirty="0" sz="2250" spc="185"/>
              <a:t> </a:t>
            </a:r>
            <a:r>
              <a:rPr dirty="0" sz="2250">
                <a:solidFill>
                  <a:srgbClr val="131313"/>
                </a:solidFill>
              </a:rPr>
              <a:t>tail</a:t>
            </a:r>
            <a:r>
              <a:rPr dirty="0" sz="2250" spc="135">
                <a:solidFill>
                  <a:srgbClr val="131313"/>
                </a:solidFill>
              </a:rPr>
              <a:t> </a:t>
            </a:r>
            <a:r>
              <a:rPr dirty="0" sz="2250" spc="-10">
                <a:solidFill>
                  <a:srgbClr val="1C1C1C"/>
                </a:solidFill>
              </a:rPr>
              <a:t>lengt</a:t>
            </a:r>
            <a:endParaRPr sz="2250"/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250"/>
          </a:p>
          <a:p>
            <a:pPr marL="12700">
              <a:lnSpc>
                <a:spcPct val="100000"/>
              </a:lnSpc>
            </a:pPr>
            <a:r>
              <a:rPr dirty="0"/>
              <a:t>Body</a:t>
            </a:r>
            <a:r>
              <a:rPr dirty="0" spc="25"/>
              <a:t> </a:t>
            </a:r>
            <a:r>
              <a:rPr dirty="0" spc="-10"/>
              <a:t>length</a:t>
            </a:r>
          </a:p>
          <a:p>
            <a:pPr algn="r" marR="5080">
              <a:lnSpc>
                <a:spcPct val="100000"/>
              </a:lnSpc>
              <a:spcBef>
                <a:spcPts val="2805"/>
              </a:spcBef>
            </a:pPr>
            <a:r>
              <a:rPr dirty="0">
                <a:solidFill>
                  <a:srgbClr val="212121"/>
                </a:solidFill>
              </a:rPr>
              <a:t>Tail</a:t>
            </a:r>
            <a:r>
              <a:rPr dirty="0" spc="-105">
                <a:solidFill>
                  <a:srgbClr val="212121"/>
                </a:solidFill>
              </a:rPr>
              <a:t> </a:t>
            </a:r>
            <a:r>
              <a:rPr dirty="0" spc="-10">
                <a:solidFill>
                  <a:srgbClr val="151515"/>
                </a:solidFill>
              </a:rPr>
              <a:t>length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2025-01-10T22:25:29Z</dcterms:created>
  <dcterms:modified xsi:type="dcterms:W3CDTF">2025-01-10T22:25:29Z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2024-11-18T00:00:00Z</vt:filetime>
  </property>
  <property fmtid="{D5CDD505-2E9C-101B-9397-08002B2CF9AE}" pid="3" name="LastSaved">
    <vt:filetime>2025-01-10T00:00:00Z</vt:filetime>
  </property>
  <property fmtid="{D5CDD505-2E9C-101B-9397-08002B2CF9AE}" pid="4" name="Producer">
    <vt:lpwstr>macOS Version 11.1 (Build 20C69) Quartz PDFContext</vt:lpwstr>
  </property>
</Properties>
</file>