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g"/>
  <Default Extension="png" ContentType="image/png"/>
  <Default Extension="bmp" ContentType="image/bmp"/>
  <Default Extension="gif" ContentType="image/gif"/>
  <Default Extension="tif" ContentType="image/tif"/>
  <Default Extension="pdf" ContentType="application/pdf"/>
  <Default Extension="mov" ContentType="application/movie"/>
  <Default Extension="vml" ContentType="application/vnd.openxmlformats-officedocument.vmlDrawing"/>
  <Default Extension="xlsx" ContentType="application/vnd.openxmlformats-officedocument.spreadsheetml.sheet"/>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presProps.xml" ContentType="application/vnd.openxmlformats-officedocument.presentationml.presProps+xml"/>
  <Override PartName="/ppt/viewProps.xml" ContentType="application/vnd.openxmlformats-officedocument.presentationml.viewProps+xml"/>
  <Override PartName="/ppt/commentAuthors.xml" ContentType="application/vnd.openxmlformats-officedocument.presentationml.commentAuthors+xml"/>
  <Override PartName="/ppt/tableStyles.xml" ContentType="application/vnd.openxmlformats-officedocument.presentationml.tableStyles+xml"/>
  <Override PartName="/ppt/slideMasters/slideMaster1.xml" ContentType="application/vnd.openxmlformats-officedocument.presentationml.slideMaster+xml"/>
  <Override PartName="/ppt/theme/theme1.xml" ContentType="application/vnd.openxmlformats-officedocument.theme+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theme/theme2.xml" ContentType="application/vnd.openxmlformats-officedocument.theme+xml"/>
  <Override PartName="/ppt/media/image1.jpeg" ContentType="image/jpeg"/>
  <Override PartName="/ppt/notesSlides/notesSlide1.xml" ContentType="application/vnd.openxmlformats-officedocument.presentationml.notesSlide+xml"/>
  <Override PartName="/ppt/notesSlides/notesSlide2.xml" ContentType="application/vnd.openxmlformats-officedocument.presentationml.notesSlide+xml"/>
</Types>
</file>

<file path=_rels/.rels><?xml version="1.0" encoding="UTF-8"?>
<Relationships xmlns="http://schemas.openxmlformats.org/package/2006/relationships"><Relationship Id="rId1" Type="http://schemas.openxmlformats.org/package/2006/relationships/metadata/core-properties" Target="docProps/core.xml"/><Relationship Id="rId2" Type="http://schemas.openxmlformats.org/officeDocument/2006/relationships/extended-properties" Target="docProps/app.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ldMasterIdLst>
    <p:sldMasterId id="2147483648" r:id="rId5"/>
  </p:sldMasterIdLst>
  <p:notesMasterIdLst>
    <p:notesMasterId r:id="rId7"/>
  </p:notesMasterIdLst>
  <p:sldIdLst>
    <p:sldId id="256" r:id="rId8"/>
    <p:sldId id="257" r:id="rId9"/>
    <p:sldId id="258" r:id="rId10"/>
    <p:sldId id="259" r:id="rId11"/>
    <p:sldId id="260" r:id="rId12"/>
    <p:sldId id="261" r:id="rId13"/>
    <p:sldId id="262" r:id="rId14"/>
    <p:sldId id="263" r:id="rId15"/>
    <p:sldId id="264" r:id="rId16"/>
    <p:sldId id="265" r:id="rId17"/>
    <p:sldId id="266" r:id="rId18"/>
    <p:sldId id="267" r:id="rId19"/>
    <p:sldId id="268" r:id="rId20"/>
    <p:sldId id="269" r:id="rId21"/>
    <p:sldId id="270" r:id="rId22"/>
    <p:sldId id="271" r:id="rId23"/>
  </p:sldIdLst>
  <p:sldSz cx="9144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1pPr>
    <a:lvl2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2pPr>
    <a:lvl3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3pPr>
    <a:lvl4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4pPr>
    <a:lvl5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5pPr>
    <a:lvl6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6pPr>
    <a:lvl7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7pPr>
    <a:lvl8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8pPr>
    <a:lvl9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lvl9pPr>
  </p:defaultTextStyle>
</p:presentation>
</file>

<file path=ppt/commentAuthors.xml><?xml version="1.0" encoding="utf-8"?>
<p:cmAuthorLs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file>

<file path=ppt/presProps.xml><?xml version="1.0" encoding="utf-8"?>
<p:presentation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showPr loop="0"/>
</p:presentationPr>
</file>

<file path=ppt/tableStyles.xml><?xml version="1.0" encoding="utf-8"?>
<a:tblStyleLst xmlns:a="http://schemas.openxmlformats.org/drawingml/2006/main" xmlns:r="http://schemas.openxmlformats.org/officeDocument/2006/relationships"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CCA"/>
          </a:solidFill>
        </a:fill>
      </a:tcStyle>
    </a:wholeTbl>
    <a:band2H>
      <a:tcTxStyle b="def" i="def"/>
      <a:tcStyle>
        <a:tcBdr/>
        <a:fill>
          <a:solidFill>
            <a:srgbClr val="EFF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DECCA"/>
          </a:solidFill>
        </a:fill>
      </a:tcStyle>
    </a:wholeTbl>
    <a:band2H>
      <a:tcTxStyle b="def" i="def"/>
      <a:tcStyle>
        <a:tcBdr/>
        <a:fill>
          <a:solidFill>
            <a:srgbClr val="EFF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EE7D0"/>
          </a:solidFill>
        </a:fill>
      </a:tcStyle>
    </a:wholeTbl>
    <a:band2H>
      <a:tcTxStyle b="def" i="def"/>
      <a:tcStyle>
        <a:tcBdr/>
        <a:fill>
          <a:solidFill>
            <a:srgbClr val="EFF3E9"/>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FCDCCE"/>
          </a:solidFill>
        </a:fill>
      </a:tcStyle>
    </a:wholeTbl>
    <a:band2H>
      <a:tcTxStyle b="def" i="def"/>
      <a:tcStyle>
        <a:tcBdr/>
        <a:fill>
          <a:solidFill>
            <a:srgbClr val="FDEE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33BA23B1-9221-436E-865A-0063620EA4FD}"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b="def" i="def"/>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b="def" i="def"/>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Comments="1"/>
</file>

<file path=ppt/_rels/presentation.xml.rels><?xml version="1.0" encoding="UTF-8"?>
<Relationships xmlns="http://schemas.openxmlformats.org/package/2006/relationships"><Relationship Id="rId1" Type="http://schemas.openxmlformats.org/officeDocument/2006/relationships/presProps" Target="presProps.xml"/><Relationship Id="rId2" Type="http://schemas.openxmlformats.org/officeDocument/2006/relationships/viewProps" Target="viewProps.xml"/><Relationship Id="rId3" Type="http://schemas.openxmlformats.org/officeDocument/2006/relationships/commentAuthors" Target="commentAuthors.xml"/><Relationship Id="rId4" Type="http://schemas.openxmlformats.org/officeDocument/2006/relationships/tableStyles" Target="tableStyles.xml"/><Relationship Id="rId5" Type="http://schemas.openxmlformats.org/officeDocument/2006/relationships/slideMaster" Target="slideMasters/slideMaster1.xml"/><Relationship Id="rId6" Type="http://schemas.openxmlformats.org/officeDocument/2006/relationships/theme" Target="theme/theme1.xml"/><Relationship Id="rId7" Type="http://schemas.openxmlformats.org/officeDocument/2006/relationships/notesMaster" Target="notesMasters/notesMaster1.xml"/><Relationship Id="rId8" Type="http://schemas.openxmlformats.org/officeDocument/2006/relationships/slide" Target="slides/slide1.xml"/><Relationship Id="rId9" Type="http://schemas.openxmlformats.org/officeDocument/2006/relationships/slide" Target="slides/slide2.xml"/><Relationship Id="rId10" Type="http://schemas.openxmlformats.org/officeDocument/2006/relationships/slide" Target="slides/slide3.xml"/><Relationship Id="rId11" Type="http://schemas.openxmlformats.org/officeDocument/2006/relationships/slide" Target="slides/slide4.xml"/><Relationship Id="rId12" Type="http://schemas.openxmlformats.org/officeDocument/2006/relationships/slide" Target="slides/slide5.xml"/><Relationship Id="rId13" Type="http://schemas.openxmlformats.org/officeDocument/2006/relationships/slide" Target="slides/slide6.xml"/><Relationship Id="rId14" Type="http://schemas.openxmlformats.org/officeDocument/2006/relationships/slide" Target="slides/slide7.xml"/><Relationship Id="rId15" Type="http://schemas.openxmlformats.org/officeDocument/2006/relationships/slide" Target="slides/slide8.xml"/><Relationship Id="rId16" Type="http://schemas.openxmlformats.org/officeDocument/2006/relationships/slide" Target="slides/slide9.xml"/><Relationship Id="rId17" Type="http://schemas.openxmlformats.org/officeDocument/2006/relationships/slide" Target="slides/slide10.xml"/><Relationship Id="rId18" Type="http://schemas.openxmlformats.org/officeDocument/2006/relationships/slide" Target="slides/slide11.xml"/><Relationship Id="rId19" Type="http://schemas.openxmlformats.org/officeDocument/2006/relationships/slide" Target="slides/slide12.xml"/><Relationship Id="rId20" Type="http://schemas.openxmlformats.org/officeDocument/2006/relationships/slide" Target="slides/slide13.xml"/><Relationship Id="rId21" Type="http://schemas.openxmlformats.org/officeDocument/2006/relationships/slide" Target="slides/slide14.xml"/><Relationship Id="rId22" Type="http://schemas.openxmlformats.org/officeDocument/2006/relationships/slide" Target="slides/slide15.xml"/><Relationship Id="rId23" Type="http://schemas.openxmlformats.org/officeDocument/2006/relationships/slide" Target="slides/slide16.xml"/></Relationships>

</file>

<file path=ppt/notesMasters/_rels/notesMaster1.xml.rels><?xml version="1.0" encoding="UTF-8"?>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spTree>
      <p:nvGrpSpPr>
        <p:cNvPr id="1" name=""/>
        <p:cNvGrpSpPr/>
        <p:nvPr/>
      </p:nvGrpSpPr>
      <p:grpSpPr>
        <a:xfrm>
          <a:off x="0" y="0"/>
          <a:ext cx="0" cy="0"/>
          <a:chOff x="0" y="0"/>
          <a:chExt cx="0" cy="0"/>
        </a:xfrm>
      </p:grpSpPr>
      <p:sp>
        <p:nvSpPr>
          <p:cNvPr id="92" name="Shape 92"/>
          <p:cNvSpPr/>
          <p:nvPr>
            <p:ph type="sldImg"/>
          </p:nvPr>
        </p:nvSpPr>
        <p:spPr>
          <a:xfrm>
            <a:off x="1143000" y="685800"/>
            <a:ext cx="4572000" cy="3429000"/>
          </a:xfrm>
          <a:prstGeom prst="rect">
            <a:avLst/>
          </a:prstGeom>
        </p:spPr>
        <p:txBody>
          <a:bodyPr/>
          <a:lstStyle/>
          <a:p>
            <a:pPr/>
          </a:p>
        </p:txBody>
      </p:sp>
      <p:sp>
        <p:nvSpPr>
          <p:cNvPr id="93" name="Shape 93"/>
          <p:cNvSpPr/>
          <p:nvPr>
            <p:ph type="body" sz="quarter" idx="1"/>
          </p:nvPr>
        </p:nvSpPr>
        <p:spPr>
          <a:xfrm>
            <a:off x="914400" y="4343400"/>
            <a:ext cx="5029200" cy="4114800"/>
          </a:xfrm>
          <a:prstGeom prst="rect">
            <a:avLst/>
          </a:prstGeom>
        </p:spPr>
        <p:txBody>
          <a:bodyPr/>
          <a:lstStyle/>
          <a:p>
            <a:pPr/>
          </a:p>
        </p:txBody>
      </p:sp>
    </p:spTree>
  </p:cSld>
  <p:clrMap bg1="lt1" tx1="dk1" bg2="lt2" tx2="dk2" accent1="accent1" accent2="accent2" accent3="accent3" accent4="accent4" accent5="accent5" accent6="accent6" hlink="hlink" folHlink="folHlink"/>
  <p:notesStyle>
    <a:lvl1pPr latinLnBrk="0">
      <a:spcBef>
        <a:spcPts val="400"/>
      </a:spcBef>
      <a:defRPr sz="1200">
        <a:latin typeface="+mn-lt"/>
        <a:ea typeface="+mn-ea"/>
        <a:cs typeface="+mn-cs"/>
        <a:sym typeface="Arial"/>
      </a:defRPr>
    </a:lvl1pPr>
    <a:lvl2pPr indent="228600" latinLnBrk="0">
      <a:spcBef>
        <a:spcPts val="400"/>
      </a:spcBef>
      <a:defRPr sz="1200">
        <a:latin typeface="+mn-lt"/>
        <a:ea typeface="+mn-ea"/>
        <a:cs typeface="+mn-cs"/>
        <a:sym typeface="Arial"/>
      </a:defRPr>
    </a:lvl2pPr>
    <a:lvl3pPr indent="457200" latinLnBrk="0">
      <a:spcBef>
        <a:spcPts val="400"/>
      </a:spcBef>
      <a:defRPr sz="1200">
        <a:latin typeface="+mn-lt"/>
        <a:ea typeface="+mn-ea"/>
        <a:cs typeface="+mn-cs"/>
        <a:sym typeface="Arial"/>
      </a:defRPr>
    </a:lvl3pPr>
    <a:lvl4pPr indent="685800" latinLnBrk="0">
      <a:spcBef>
        <a:spcPts val="400"/>
      </a:spcBef>
      <a:defRPr sz="1200">
        <a:latin typeface="+mn-lt"/>
        <a:ea typeface="+mn-ea"/>
        <a:cs typeface="+mn-cs"/>
        <a:sym typeface="Arial"/>
      </a:defRPr>
    </a:lvl4pPr>
    <a:lvl5pPr indent="914400" latinLnBrk="0">
      <a:spcBef>
        <a:spcPts val="400"/>
      </a:spcBef>
      <a:defRPr sz="1200">
        <a:latin typeface="+mn-lt"/>
        <a:ea typeface="+mn-ea"/>
        <a:cs typeface="+mn-cs"/>
        <a:sym typeface="Arial"/>
      </a:defRPr>
    </a:lvl5pPr>
    <a:lvl6pPr indent="1143000" latinLnBrk="0">
      <a:spcBef>
        <a:spcPts val="400"/>
      </a:spcBef>
      <a:defRPr sz="1200">
        <a:latin typeface="+mn-lt"/>
        <a:ea typeface="+mn-ea"/>
        <a:cs typeface="+mn-cs"/>
        <a:sym typeface="Arial"/>
      </a:defRPr>
    </a:lvl6pPr>
    <a:lvl7pPr indent="1371600" latinLnBrk="0">
      <a:spcBef>
        <a:spcPts val="400"/>
      </a:spcBef>
      <a:defRPr sz="1200">
        <a:latin typeface="+mn-lt"/>
        <a:ea typeface="+mn-ea"/>
        <a:cs typeface="+mn-cs"/>
        <a:sym typeface="Arial"/>
      </a:defRPr>
    </a:lvl7pPr>
    <a:lvl8pPr indent="1600200" latinLnBrk="0">
      <a:spcBef>
        <a:spcPts val="400"/>
      </a:spcBef>
      <a:defRPr sz="1200">
        <a:latin typeface="+mn-lt"/>
        <a:ea typeface="+mn-ea"/>
        <a:cs typeface="+mn-cs"/>
        <a:sym typeface="Arial"/>
      </a:defRPr>
    </a:lvl8pPr>
    <a:lvl9pPr indent="1828800" latinLnBrk="0">
      <a:spcBef>
        <a:spcPts val="400"/>
      </a:spcBef>
      <a:defRPr sz="1200">
        <a:latin typeface="+mn-lt"/>
        <a:ea typeface="+mn-ea"/>
        <a:cs typeface="+mn-cs"/>
        <a:sym typeface="Arial"/>
      </a:defRPr>
    </a:lvl9pPr>
  </p:notesStyle>
</p:notesMaster>
</file>

<file path=ppt/notesSlides/_rels/notesSlide1.xml.rels><?xml version="1.0" encoding="UTF-8"?>
<Relationships xmlns="http://schemas.openxmlformats.org/package/2006/relationships"><Relationship Id="rId1" Type="http://schemas.openxmlformats.org/officeDocument/2006/relationships/slide" Target="../slides/slide11.xml"/><Relationship Id="rId2" Type="http://schemas.openxmlformats.org/officeDocument/2006/relationships/notesMaster" Target="../notesMasters/notesMaster1.xml"/></Relationships>

</file>

<file path=ppt/notesSlides/_rels/notesSlide2.xml.rels><?xml version="1.0" encoding="UTF-8"?>
<Relationships xmlns="http://schemas.openxmlformats.org/package/2006/relationships"><Relationship Id="rId1" Type="http://schemas.openxmlformats.org/officeDocument/2006/relationships/slide" Target="../slides/slide13.xml"/><Relationship Id="rId2"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9" name="Shape 229"/>
          <p:cNvSpPr/>
          <p:nvPr>
            <p:ph type="sldImg"/>
          </p:nvPr>
        </p:nvSpPr>
        <p:spPr>
          <a:prstGeom prst="rect">
            <a:avLst/>
          </a:prstGeom>
        </p:spPr>
        <p:txBody>
          <a:bodyPr/>
          <a:lstStyle/>
          <a:p>
            <a:pPr/>
          </a:p>
        </p:txBody>
      </p:sp>
      <p:sp>
        <p:nvSpPr>
          <p:cNvPr id="230" name="Shape 230"/>
          <p:cNvSpPr/>
          <p:nvPr>
            <p:ph type="body" sz="quarter" idx="1"/>
          </p:nvPr>
        </p:nvSpPr>
        <p:spPr>
          <a:prstGeom prst="rect">
            <a:avLst/>
          </a:prstGeom>
        </p:spPr>
        <p:txBody>
          <a:bodyPr/>
          <a:lstStyle/>
          <a:p>
            <a:pPr>
              <a:buSzPct val="100000"/>
              <a:buChar char="•"/>
              <a:defRPr>
                <a:latin typeface="Times New Roman"/>
                <a:ea typeface="Times New Roman"/>
                <a:cs typeface="Times New Roman"/>
                <a:sym typeface="Times New Roman"/>
              </a:defRPr>
            </a:pPr>
            <a:r>
              <a:t>Distance metric: Number of matching attributes</a:t>
            </a:r>
          </a:p>
          <a:p>
            <a:pPr>
              <a:buSzPct val="100000"/>
              <a:buChar char="•"/>
              <a:defRPr>
                <a:latin typeface="Times New Roman"/>
                <a:ea typeface="Times New Roman"/>
                <a:cs typeface="Times New Roman"/>
                <a:sym typeface="Times New Roman"/>
              </a:defRPr>
            </a:pPr>
            <a:r>
              <a:t>Example 1:</a:t>
            </a:r>
          </a:p>
          <a:p>
            <a:pPr lvl="1" marL="457200" indent="0">
              <a:buSzPct val="100000"/>
              <a:buChar char="•"/>
              <a:defRPr>
                <a:latin typeface="Times New Roman"/>
                <a:ea typeface="Times New Roman"/>
                <a:cs typeface="Times New Roman"/>
                <a:sym typeface="Times New Roman"/>
              </a:defRPr>
            </a:pPr>
            <a:r>
              <a:t>Most similar example: number 2 (1 mismatch, 4 match)  -&gt; classify yes</a:t>
            </a:r>
          </a:p>
          <a:p>
            <a:pPr lvl="1" marL="457200" indent="0">
              <a:buSzPct val="100000"/>
              <a:buChar char="•"/>
              <a:defRPr>
                <a:latin typeface="Times New Roman"/>
                <a:ea typeface="Times New Roman"/>
                <a:cs typeface="Times New Roman"/>
                <a:sym typeface="Times New Roman"/>
              </a:defRPr>
            </a:pPr>
            <a:r>
              <a:t>Second most similar example: number 1 (2 mismatch, 3 match)  -&gt; classify yes</a:t>
            </a:r>
          </a:p>
          <a:p>
            <a:pPr>
              <a:buSzPct val="100000"/>
              <a:buChar char="•"/>
              <a:defRPr>
                <a:latin typeface="Times New Roman"/>
                <a:ea typeface="Times New Roman"/>
                <a:cs typeface="Times New Roman"/>
                <a:sym typeface="Times New Roman"/>
              </a:defRPr>
            </a:pPr>
            <a:r>
              <a:t>Example 2:</a:t>
            </a:r>
          </a:p>
          <a:p>
            <a:pPr lvl="1" marL="457200" indent="0">
              <a:buSzPct val="100000"/>
              <a:buChar char="•"/>
              <a:defRPr>
                <a:latin typeface="Times New Roman"/>
                <a:ea typeface="Times New Roman"/>
                <a:cs typeface="Times New Roman"/>
                <a:sym typeface="Times New Roman"/>
              </a:defRPr>
            </a:pPr>
            <a:r>
              <a:t>Most similar example: number 3 (1 mismatch, 4 match) -&gt; classify no</a:t>
            </a:r>
          </a:p>
          <a:p>
            <a:pPr lvl="1" marL="457200" indent="0">
              <a:buSzPct val="100000"/>
              <a:buChar char="•"/>
              <a:defRPr>
                <a:latin typeface="Times New Roman"/>
                <a:ea typeface="Times New Roman"/>
                <a:cs typeface="Times New Roman"/>
                <a:sym typeface="Times New Roman"/>
              </a:defRPr>
            </a:pPr>
            <a:r>
              <a:t>Second most similar example: number 1 (2 mismatch, 3 match) -&gt; classify yes/no</a:t>
            </a: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8" name="Shape 238"/>
          <p:cNvSpPr/>
          <p:nvPr>
            <p:ph type="sldImg"/>
          </p:nvPr>
        </p:nvSpPr>
        <p:spPr>
          <a:prstGeom prst="rect">
            <a:avLst/>
          </a:prstGeom>
        </p:spPr>
        <p:txBody>
          <a:bodyPr/>
          <a:lstStyle/>
          <a:p>
            <a:pPr/>
          </a:p>
        </p:txBody>
      </p:sp>
      <p:sp>
        <p:nvSpPr>
          <p:cNvPr id="239" name="Shape 239"/>
          <p:cNvSpPr/>
          <p:nvPr>
            <p:ph type="body" sz="quarter" idx="1"/>
          </p:nvPr>
        </p:nvSpPr>
        <p:spPr>
          <a:prstGeom prst="rect">
            <a:avLst/>
          </a:prstGeom>
        </p:spPr>
        <p:txBody>
          <a:bodyPr/>
          <a:lstStyle>
            <a:lvl1pPr>
              <a:buSzPct val="100000"/>
              <a:buChar char="•"/>
              <a:defRPr>
                <a:latin typeface="Times New Roman"/>
                <a:ea typeface="Times New Roman"/>
                <a:cs typeface="Times New Roman"/>
                <a:sym typeface="Times New Roman"/>
              </a:defRPr>
            </a:lvl1pPr>
            <a:lvl2pPr marL="457200" indent="0">
              <a:buSzPct val="100000"/>
              <a:buChar char="•"/>
              <a:defRPr>
                <a:latin typeface="Times New Roman"/>
                <a:ea typeface="Times New Roman"/>
                <a:cs typeface="Times New Roman"/>
                <a:sym typeface="Times New Roman"/>
              </a:defRPr>
            </a:lvl2pPr>
          </a:lstStyle>
          <a:p>
            <a:pPr/>
            <a:r>
              <a:t>Need similarity measure and attributes that “match” target function</a:t>
            </a:r>
          </a:p>
          <a:p>
            <a:pPr lvl="1"/>
            <a:r>
              <a:t>predicting a person’s height may depend on different attributes than predicting their IQ</a:t>
            </a:r>
          </a:p>
        </p:txBody>
      </p:sp>
    </p:spTree>
  </p:cSld>
  <p:clrMapOvr>
    <a:masterClrMapping/>
  </p:clrMapOvr>
</p:notes>
</file>

<file path=ppt/slideLayouts/_rels/slideLayout1.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itle" showMasterSp="0" showMasterPhAnim="1">
  <p:cSld name="Default">
    <p:spTree>
      <p:nvGrpSpPr>
        <p:cNvPr id="1" name=""/>
        <p:cNvGrpSpPr/>
        <p:nvPr/>
      </p:nvGrpSpPr>
      <p:grpSpPr>
        <a:xfrm>
          <a:off x="0" y="0"/>
          <a:ext cx="0" cy="0"/>
          <a:chOff x="0" y="0"/>
          <a:chExt cx="0" cy="0"/>
        </a:xfrm>
      </p:grpSpPr>
      <p:sp>
        <p:nvSpPr>
          <p:cNvPr id="15" name="Title Text"/>
          <p:cNvSpPr txBox="1"/>
          <p:nvPr>
            <p:ph type="title"/>
          </p:nvPr>
        </p:nvSpPr>
        <p:spPr>
          <a:xfrm>
            <a:off x="685800" y="685800"/>
            <a:ext cx="7772400" cy="2127250"/>
          </a:xfrm>
          <a:prstGeom prst="rect">
            <a:avLst/>
          </a:prstGeom>
        </p:spPr>
        <p:txBody>
          <a:bodyPr/>
          <a:lstStyle>
            <a:lvl1pPr algn="ctr">
              <a:defRPr sz="5800"/>
            </a:lvl1pPr>
          </a:lstStyle>
          <a:p>
            <a:pPr/>
            <a:r>
              <a:t>Title Text</a:t>
            </a:r>
          </a:p>
        </p:txBody>
      </p:sp>
      <p:sp>
        <p:nvSpPr>
          <p:cNvPr id="16" name="Body Level One…"/>
          <p:cNvSpPr txBox="1"/>
          <p:nvPr>
            <p:ph type="body" sz="half" idx="1"/>
          </p:nvPr>
        </p:nvSpPr>
        <p:spPr>
          <a:xfrm>
            <a:off x="1371600" y="3270250"/>
            <a:ext cx="6400800" cy="2209800"/>
          </a:xfrm>
          <a:prstGeom prst="rect">
            <a:avLst/>
          </a:prstGeom>
        </p:spPr>
        <p:txBody>
          <a:bodyPr/>
          <a:lstStyle>
            <a:lvl1pPr marL="0" indent="0" algn="ctr">
              <a:spcBef>
                <a:spcPts val="700"/>
              </a:spcBef>
              <a:buClrTx/>
              <a:buSzTx/>
              <a:buNone/>
              <a:defRPr sz="3000"/>
            </a:lvl1pPr>
            <a:lvl2pPr marL="0" indent="0" algn="ctr">
              <a:spcBef>
                <a:spcPts val="700"/>
              </a:spcBef>
              <a:buClrTx/>
              <a:buSzTx/>
              <a:buNone/>
              <a:defRPr sz="3000"/>
            </a:lvl2pPr>
            <a:lvl3pPr marL="0" indent="0" algn="ctr">
              <a:spcBef>
                <a:spcPts val="700"/>
              </a:spcBef>
              <a:buClrTx/>
              <a:buSzTx/>
              <a:buNone/>
              <a:defRPr sz="3000"/>
            </a:lvl3pPr>
            <a:lvl4pPr marL="0" indent="0" algn="ctr">
              <a:spcBef>
                <a:spcPts val="700"/>
              </a:spcBef>
              <a:buClrTx/>
              <a:buSzTx/>
              <a:buNone/>
              <a:defRPr sz="3000"/>
            </a:lvl4pPr>
            <a:lvl5pPr marL="0" indent="0" algn="ctr">
              <a:spcBef>
                <a:spcPts val="700"/>
              </a:spcBef>
              <a:buClrTx/>
              <a:buSzTx/>
              <a:buNone/>
              <a:defRPr sz="3000"/>
            </a:lvl5pPr>
          </a:lstStyle>
          <a:p>
            <a:pPr/>
            <a:r>
              <a:t>Body Level One</a:t>
            </a:r>
          </a:p>
          <a:p>
            <a:pPr lvl="1"/>
            <a:r>
              <a:t>Body Level Two</a:t>
            </a:r>
          </a:p>
          <a:p>
            <a:pPr lvl="2"/>
            <a:r>
              <a:t>Body Level Three</a:t>
            </a:r>
          </a:p>
          <a:p>
            <a:pPr lvl="3"/>
            <a:r>
              <a:t>Body Level Four</a:t>
            </a:r>
          </a:p>
          <a:p>
            <a:pPr lvl="4"/>
            <a:r>
              <a:t>Body Level Five</a:t>
            </a:r>
          </a:p>
        </p:txBody>
      </p:sp>
      <p:grpSp>
        <p:nvGrpSpPr>
          <p:cNvPr id="20" name="Group"/>
          <p:cNvGrpSpPr/>
          <p:nvPr/>
        </p:nvGrpSpPr>
        <p:grpSpPr>
          <a:xfrm>
            <a:off x="228600" y="2889249"/>
            <a:ext cx="8610600" cy="201615"/>
            <a:chOff x="0" y="0"/>
            <a:chExt cx="8610600" cy="201613"/>
          </a:xfrm>
        </p:grpSpPr>
        <p:sp>
          <p:nvSpPr>
            <p:cNvPr id="17" name="Rectangle"/>
            <p:cNvSpPr/>
            <p:nvPr/>
          </p:nvSpPr>
          <p:spPr>
            <a:xfrm>
              <a:off x="-1" y="-1"/>
              <a:ext cx="2870201" cy="201615"/>
            </a:xfrm>
            <a:prstGeom prst="rect">
              <a:avLst/>
            </a:prstGeom>
            <a:solidFill>
              <a:srgbClr val="666600"/>
            </a:solidFill>
            <a:ln w="12700" cap="flat">
              <a:noFill/>
              <a:miter lim="400000"/>
            </a:ln>
            <a:effectLst/>
          </p:spPr>
          <p:txBody>
            <a:bodyPr wrap="square" lIns="45718" tIns="45718" rIns="45718" bIns="45718" numCol="1" anchor="ctr">
              <a:noAutofit/>
            </a:bodyPr>
            <a:lstStyle/>
            <a:p>
              <a:pPr/>
            </a:p>
          </p:txBody>
        </p:sp>
        <p:sp>
          <p:nvSpPr>
            <p:cNvPr id="18" name="Rectangle"/>
            <p:cNvSpPr/>
            <p:nvPr/>
          </p:nvSpPr>
          <p:spPr>
            <a:xfrm>
              <a:off x="2870200" y="-1"/>
              <a:ext cx="2870200" cy="201615"/>
            </a:xfrm>
            <a:prstGeom prst="rect">
              <a:avLst/>
            </a:prstGeom>
            <a:solidFill>
              <a:schemeClr val="accent1"/>
            </a:solidFill>
            <a:ln w="12700" cap="flat">
              <a:noFill/>
              <a:miter lim="400000"/>
            </a:ln>
            <a:effectLst/>
          </p:spPr>
          <p:txBody>
            <a:bodyPr wrap="square" lIns="45718" tIns="45718" rIns="45718" bIns="45718" numCol="1" anchor="ctr">
              <a:noAutofit/>
            </a:bodyPr>
            <a:lstStyle/>
            <a:p>
              <a:pPr/>
            </a:p>
          </p:txBody>
        </p:sp>
        <p:sp>
          <p:nvSpPr>
            <p:cNvPr id="19" name="Rectangle"/>
            <p:cNvSpPr/>
            <p:nvPr/>
          </p:nvSpPr>
          <p:spPr>
            <a:xfrm>
              <a:off x="5740400" y="-1"/>
              <a:ext cx="2870201" cy="201615"/>
            </a:xfrm>
            <a:prstGeom prst="rect">
              <a:avLst/>
            </a:prstGeom>
            <a:solidFill>
              <a:srgbClr val="999900"/>
            </a:solidFill>
            <a:ln w="12700" cap="flat">
              <a:noFill/>
              <a:miter lim="400000"/>
            </a:ln>
            <a:effectLst/>
          </p:spPr>
          <p:txBody>
            <a:bodyPr wrap="square" lIns="45718" tIns="45718" rIns="45718" bIns="45718" numCol="1" anchor="ctr">
              <a:noAutofit/>
            </a:bodyPr>
            <a:lstStyle/>
            <a:p>
              <a:pPr/>
            </a:p>
          </p:txBody>
        </p:sp>
      </p:grpSp>
      <p:sp>
        <p:nvSpPr>
          <p:cNvPr id="21"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2.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28" name="Title Text"/>
          <p:cNvSpPr txBox="1"/>
          <p:nvPr>
            <p:ph type="title"/>
          </p:nvPr>
        </p:nvSpPr>
        <p:spPr>
          <a:prstGeom prst="rect">
            <a:avLst/>
          </a:prstGeom>
        </p:spPr>
        <p:txBody>
          <a:bodyPr/>
          <a:lstStyle/>
          <a:p>
            <a:pPr/>
            <a:r>
              <a:t>Title Text</a:t>
            </a:r>
          </a:p>
        </p:txBody>
      </p:sp>
      <p:sp>
        <p:nvSpPr>
          <p:cNvPr id="29"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0"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3.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37" name="Title Text"/>
          <p:cNvSpPr txBox="1"/>
          <p:nvPr>
            <p:ph type="title"/>
          </p:nvPr>
        </p:nvSpPr>
        <p:spPr>
          <a:prstGeom prst="rect">
            <a:avLst/>
          </a:prstGeom>
        </p:spPr>
        <p:txBody>
          <a:bodyPr/>
          <a:lstStyle/>
          <a:p>
            <a:pPr/>
            <a:r>
              <a:t>Title Text</a:t>
            </a:r>
          </a:p>
        </p:txBody>
      </p:sp>
      <p:sp>
        <p:nvSpPr>
          <p:cNvPr id="38" name="Body Level One…"/>
          <p:cNvSpPr txBox="1"/>
          <p:nvPr>
            <p:ph type="body" idx="1"/>
          </p:nvPr>
        </p:nvSpPr>
        <p:spPr>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39"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4.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46" name="Title Text"/>
          <p:cNvSpPr txBox="1"/>
          <p:nvPr>
            <p:ph type="title"/>
          </p:nvPr>
        </p:nvSpPr>
        <p:spPr>
          <a:prstGeom prst="rect">
            <a:avLst/>
          </a:prstGeom>
        </p:spPr>
        <p:txBody>
          <a:bodyPr/>
          <a:lstStyle/>
          <a:p>
            <a:pPr/>
            <a:r>
              <a:t>Title Text</a:t>
            </a:r>
          </a:p>
        </p:txBody>
      </p:sp>
      <p:sp>
        <p:nvSpPr>
          <p:cNvPr id="47"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5.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54" name="Title Text"/>
          <p:cNvSpPr txBox="1"/>
          <p:nvPr>
            <p:ph type="title"/>
          </p:nvPr>
        </p:nvSpPr>
        <p:spPr>
          <a:prstGeom prst="rect">
            <a:avLst/>
          </a:prstGeom>
        </p:spPr>
        <p:txBody>
          <a:bodyPr/>
          <a:lstStyle/>
          <a:p>
            <a:pPr/>
            <a:r>
              <a:t>Title Text</a:t>
            </a:r>
          </a:p>
        </p:txBody>
      </p:sp>
      <p:sp>
        <p:nvSpPr>
          <p:cNvPr id="55" name="Body Level One…"/>
          <p:cNvSpPr txBox="1"/>
          <p:nvPr>
            <p:ph type="body" sz="half" idx="1"/>
          </p:nvPr>
        </p:nvSpPr>
        <p:spPr>
          <a:xfrm>
            <a:off x="457200" y="1600199"/>
            <a:ext cx="8229600" cy="2188289"/>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56"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6.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1" showMasterPhAnim="1">
  <p:cSld name="Default">
    <p:spTree>
      <p:nvGrpSpPr>
        <p:cNvPr id="1" name=""/>
        <p:cNvGrpSpPr/>
        <p:nvPr/>
      </p:nvGrpSpPr>
      <p:grpSpPr>
        <a:xfrm>
          <a:off x="0" y="0"/>
          <a:ext cx="0" cy="0"/>
          <a:chOff x="0" y="0"/>
          <a:chExt cx="0" cy="0"/>
        </a:xfrm>
      </p:grpSpPr>
      <p:sp>
        <p:nvSpPr>
          <p:cNvPr id="63" name="Title Text"/>
          <p:cNvSpPr txBox="1"/>
          <p:nvPr>
            <p:ph type="title"/>
          </p:nvPr>
        </p:nvSpPr>
        <p:spPr>
          <a:prstGeom prst="rect">
            <a:avLst/>
          </a:prstGeom>
        </p:spPr>
        <p:txBody>
          <a:bodyPr/>
          <a:lstStyle/>
          <a:p>
            <a:pPr/>
            <a:r>
              <a:t>Title Text</a:t>
            </a:r>
          </a:p>
        </p:txBody>
      </p:sp>
      <p:sp>
        <p:nvSpPr>
          <p:cNvPr id="64" name="Body Level One…"/>
          <p:cNvSpPr txBox="1"/>
          <p:nvPr>
            <p:ph type="body" sz="half" idx="1"/>
          </p:nvPr>
        </p:nvSpPr>
        <p:spPr>
          <a:xfrm>
            <a:off x="457200" y="1600200"/>
            <a:ext cx="4038600" cy="4530725"/>
          </a:xfrm>
          <a:prstGeom prst="rect">
            <a:avLst/>
          </a:prstGeom>
        </p:spPr>
        <p:txBody>
          <a:bodyPr/>
          <a:lstStyle/>
          <a:p>
            <a:pPr/>
            <a:r>
              <a:t>Body Level One</a:t>
            </a:r>
          </a:p>
          <a:p>
            <a:pPr lvl="1"/>
            <a:r>
              <a:t>Body Level Two</a:t>
            </a:r>
          </a:p>
          <a:p>
            <a:pPr lvl="2"/>
            <a:r>
              <a:t>Body Level Three</a:t>
            </a:r>
          </a:p>
          <a:p>
            <a:pPr lvl="3"/>
            <a:r>
              <a:t>Body Level Four</a:t>
            </a:r>
          </a:p>
          <a:p>
            <a:pPr lvl="4"/>
            <a:r>
              <a:t>Body Level Five</a:t>
            </a:r>
          </a:p>
        </p:txBody>
      </p:sp>
      <p:sp>
        <p:nvSpPr>
          <p:cNvPr id="65" name="Slide Number"/>
          <p:cNvSpPr txBox="1"/>
          <p:nvPr>
            <p:ph type="sldNum" sz="quarter" idx="2"/>
          </p:nvPr>
        </p:nvSpPr>
        <p:spPr>
          <a:prstGeom prst="rect">
            <a:avLst/>
          </a:prstGeom>
        </p:spPr>
        <p:txBody>
          <a:bodyPr/>
          <a:lstStyle/>
          <a:p>
            <a:pPr/>
            <a:fld id="{86CB4B4D-7CA3-9044-876B-883B54F8677D}" type="slidenum"/>
          </a:p>
        </p:txBody>
      </p:sp>
    </p:spTree>
  </p:cSld>
  <p:clrMapOvr>
    <a:masterClrMapping/>
  </p:clrMapOvr>
  <p:transition xmlns:p14="http://schemas.microsoft.com/office/powerpoint/2010/main" spd="med" advClick="1"/>
</p:sldLayout>
</file>

<file path=ppt/slideLayouts/slideLayout7.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0">
    <p:spTree>
      <p:nvGrpSpPr>
        <p:cNvPr id="1" name=""/>
        <p:cNvGrpSpPr/>
        <p:nvPr/>
      </p:nvGrpSpPr>
      <p:grpSpPr>
        <a:xfrm>
          <a:off x="0" y="0"/>
          <a:ext cx="0" cy="0"/>
          <a:chOff x="0" y="0"/>
          <a:chExt cx="0" cy="0"/>
        </a:xfrm>
      </p:grpSpPr>
      <p:sp>
        <p:nvSpPr>
          <p:cNvPr id="72" name="Title Text"/>
          <p:cNvSpPr txBox="1"/>
          <p:nvPr>
            <p:ph type="title"/>
          </p:nvPr>
        </p:nvSpPr>
        <p:spPr>
          <a:xfrm>
            <a:off x="1066800" y="304800"/>
            <a:ext cx="7772400" cy="1143000"/>
          </a:xfrm>
          <a:prstGeom prst="rect">
            <a:avLst/>
          </a:prstGeom>
        </p:spPr>
        <p:txBody>
          <a:bodyPr anchor="ctr"/>
          <a:lstStyle>
            <a:lvl1pPr algn="r">
              <a:defRPr b="1" sz="3200">
                <a:solidFill>
                  <a:srgbClr val="000000"/>
                </a:solidFill>
                <a:latin typeface="Times New Roman"/>
                <a:ea typeface="Times New Roman"/>
                <a:cs typeface="Times New Roman"/>
                <a:sym typeface="Times New Roman"/>
              </a:defRPr>
            </a:lvl1pPr>
          </a:lstStyle>
          <a:p>
            <a:pPr/>
            <a:r>
              <a:t>Title Text</a:t>
            </a:r>
          </a:p>
        </p:txBody>
      </p:sp>
      <p:sp>
        <p:nvSpPr>
          <p:cNvPr id="73" name="Body Level One…"/>
          <p:cNvSpPr txBox="1"/>
          <p:nvPr>
            <p:ph type="body" sz="half" idx="1"/>
          </p:nvPr>
        </p:nvSpPr>
        <p:spPr>
          <a:xfrm>
            <a:off x="990599" y="1981200"/>
            <a:ext cx="3814236" cy="4114800"/>
          </a:xfrm>
          <a:prstGeom prst="rect">
            <a:avLst/>
          </a:prstGeom>
        </p:spPr>
        <p:txBody>
          <a:bodyPr/>
          <a:lstStyle>
            <a:lvl1pPr>
              <a:spcBef>
                <a:spcPts val="400"/>
              </a:spcBef>
              <a:buClrTx/>
              <a:buSzTx/>
              <a:buNone/>
              <a:defRPr sz="2000">
                <a:latin typeface="Times New Roman"/>
                <a:ea typeface="Times New Roman"/>
                <a:cs typeface="Times New Roman"/>
                <a:sym typeface="Times New Roman"/>
              </a:defRPr>
            </a:lvl1pPr>
            <a:lvl2pPr marL="774700" indent="-317500">
              <a:spcBef>
                <a:spcPts val="400"/>
              </a:spcBef>
              <a:buClrTx/>
              <a:buSzPct val="100000"/>
              <a:buChar char="–"/>
              <a:defRPr sz="2000">
                <a:latin typeface="Times New Roman"/>
                <a:ea typeface="Times New Roman"/>
                <a:cs typeface="Times New Roman"/>
                <a:sym typeface="Times New Roman"/>
              </a:defRPr>
            </a:lvl2pPr>
            <a:lvl3pPr marL="1168400" indent="-254000">
              <a:spcBef>
                <a:spcPts val="400"/>
              </a:spcBef>
              <a:buClrTx/>
              <a:buSzPct val="100000"/>
              <a:buChar char="•"/>
              <a:defRPr sz="2000">
                <a:latin typeface="Times New Roman"/>
                <a:ea typeface="Times New Roman"/>
                <a:cs typeface="Times New Roman"/>
                <a:sym typeface="Times New Roman"/>
              </a:defRPr>
            </a:lvl3pPr>
            <a:lvl4pPr marL="1657350" indent="-285750">
              <a:spcBef>
                <a:spcPts val="400"/>
              </a:spcBef>
              <a:buClrTx/>
              <a:buChar char="–"/>
              <a:defRPr sz="2000">
                <a:latin typeface="Times New Roman"/>
                <a:ea typeface="Times New Roman"/>
                <a:cs typeface="Times New Roman"/>
                <a:sym typeface="Times New Roman"/>
              </a:defRPr>
            </a:lvl4pPr>
            <a:lvl5pPr marL="2082800" indent="-254000">
              <a:spcBef>
                <a:spcPts val="400"/>
              </a:spcBef>
              <a:buClrTx/>
              <a:buSzPct val="100000"/>
              <a:buChar char="»"/>
              <a:defRPr sz="20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74" name="Slide Number"/>
          <p:cNvSpPr txBox="1"/>
          <p:nvPr>
            <p:ph type="sldNum" sz="quarter" idx="2"/>
          </p:nvPr>
        </p:nvSpPr>
        <p:spPr>
          <a:xfrm>
            <a:off x="6296661" y="6218618"/>
            <a:ext cx="256539" cy="275465"/>
          </a:xfrm>
          <a:prstGeom prst="rect">
            <a:avLst/>
          </a:prstGeom>
        </p:spPr>
        <p:txBody>
          <a:bodyPr anchor="ctr"/>
          <a:lstStyle>
            <a:lvl1pPr>
              <a:defRPr sz="1200">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Layouts/slideLayout8.xml><?xml version="1.0" encoding="utf-8"?>
<p:sldLayout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type="tx" showMasterSp="0" showMasterPhAnim="1">
  <p:cSld name="Default">
    <p:spTree>
      <p:nvGrpSpPr>
        <p:cNvPr id="1" name=""/>
        <p:cNvGrpSpPr/>
        <p:nvPr/>
      </p:nvGrpSpPr>
      <p:grpSpPr>
        <a:xfrm>
          <a:off x="0" y="0"/>
          <a:ext cx="0" cy="0"/>
          <a:chOff x="0" y="0"/>
          <a:chExt cx="0" cy="0"/>
        </a:xfrm>
      </p:grpSpPr>
      <p:sp>
        <p:nvSpPr>
          <p:cNvPr id="81" name="Line"/>
          <p:cNvSpPr/>
          <p:nvPr/>
        </p:nvSpPr>
        <p:spPr>
          <a:xfrm>
            <a:off x="1295400" y="1752600"/>
            <a:ext cx="7848601" cy="0"/>
          </a:xfrm>
          <a:prstGeom prst="line">
            <a:avLst/>
          </a:prstGeom>
          <a:ln w="28575">
            <a:solidFill>
              <a:srgbClr val="000000"/>
            </a:solidFill>
          </a:ln>
        </p:spPr>
        <p:txBody>
          <a:bodyPr lIns="45718" tIns="45718" rIns="45718" bIns="45718"/>
          <a:lstStyle/>
          <a:p>
            <a:pPr/>
          </a:p>
        </p:txBody>
      </p:sp>
      <p:sp>
        <p:nvSpPr>
          <p:cNvPr id="82" name="Line"/>
          <p:cNvSpPr/>
          <p:nvPr/>
        </p:nvSpPr>
        <p:spPr>
          <a:xfrm>
            <a:off x="1295400" y="1752600"/>
            <a:ext cx="7848601" cy="0"/>
          </a:xfrm>
          <a:prstGeom prst="line">
            <a:avLst/>
          </a:prstGeom>
          <a:ln w="28575">
            <a:solidFill>
              <a:srgbClr val="000000"/>
            </a:solidFill>
          </a:ln>
        </p:spPr>
        <p:txBody>
          <a:bodyPr lIns="45718" tIns="45718" rIns="45718" bIns="45718"/>
          <a:lstStyle/>
          <a:p>
            <a:pPr/>
          </a:p>
        </p:txBody>
      </p:sp>
      <p:sp>
        <p:nvSpPr>
          <p:cNvPr id="83" name="Carla P. Gomes…"/>
          <p:cNvSpPr txBox="1"/>
          <p:nvPr/>
        </p:nvSpPr>
        <p:spPr>
          <a:xfrm>
            <a:off x="7564788" y="6473825"/>
            <a:ext cx="812096" cy="340584"/>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algn="ctr">
              <a:defRPr sz="900">
                <a:latin typeface="Times New Roman"/>
                <a:ea typeface="Times New Roman"/>
                <a:cs typeface="Times New Roman"/>
                <a:sym typeface="Times New Roman"/>
              </a:defRPr>
            </a:pPr>
            <a:r>
              <a:t>Carla P. Gomes</a:t>
            </a:r>
          </a:p>
          <a:p>
            <a:pPr algn="ctr">
              <a:defRPr sz="900">
                <a:latin typeface="Times New Roman"/>
                <a:ea typeface="Times New Roman"/>
                <a:cs typeface="Times New Roman"/>
                <a:sym typeface="Times New Roman"/>
              </a:defRPr>
            </a:pPr>
            <a:r>
              <a:t>CS4700</a:t>
            </a:r>
          </a:p>
        </p:txBody>
      </p:sp>
      <p:sp>
        <p:nvSpPr>
          <p:cNvPr id="84" name="Title Text"/>
          <p:cNvSpPr txBox="1"/>
          <p:nvPr>
            <p:ph type="title"/>
          </p:nvPr>
        </p:nvSpPr>
        <p:spPr>
          <a:xfrm>
            <a:off x="1066800" y="304800"/>
            <a:ext cx="7772400" cy="1143000"/>
          </a:xfrm>
          <a:prstGeom prst="rect">
            <a:avLst/>
          </a:prstGeom>
        </p:spPr>
        <p:txBody>
          <a:bodyPr anchor="ctr"/>
          <a:lstStyle>
            <a:lvl1pPr algn="r">
              <a:defRPr b="1" sz="3200">
                <a:solidFill>
                  <a:srgbClr val="000000"/>
                </a:solidFill>
                <a:latin typeface="Times New Roman"/>
                <a:ea typeface="Times New Roman"/>
                <a:cs typeface="Times New Roman"/>
                <a:sym typeface="Times New Roman"/>
              </a:defRPr>
            </a:lvl1pPr>
          </a:lstStyle>
          <a:p>
            <a:pPr/>
            <a:r>
              <a:t>Title Text</a:t>
            </a:r>
          </a:p>
        </p:txBody>
      </p:sp>
      <p:sp>
        <p:nvSpPr>
          <p:cNvPr id="85" name="Body Level One…"/>
          <p:cNvSpPr txBox="1"/>
          <p:nvPr>
            <p:ph type="body" idx="1"/>
          </p:nvPr>
        </p:nvSpPr>
        <p:spPr>
          <a:xfrm>
            <a:off x="990600" y="1981200"/>
            <a:ext cx="7772400" cy="4114800"/>
          </a:xfrm>
          <a:prstGeom prst="rect">
            <a:avLst/>
          </a:prstGeom>
        </p:spPr>
        <p:txBody>
          <a:bodyPr/>
          <a:lstStyle>
            <a:lvl1pPr>
              <a:spcBef>
                <a:spcPts val="400"/>
              </a:spcBef>
              <a:buClrTx/>
              <a:buSzTx/>
              <a:buNone/>
              <a:defRPr sz="2000">
                <a:latin typeface="Times New Roman"/>
                <a:ea typeface="Times New Roman"/>
                <a:cs typeface="Times New Roman"/>
                <a:sym typeface="Times New Roman"/>
              </a:defRPr>
            </a:lvl1pPr>
            <a:lvl2pPr marL="774700" indent="-317500">
              <a:spcBef>
                <a:spcPts val="400"/>
              </a:spcBef>
              <a:buClrTx/>
              <a:buSzPct val="100000"/>
              <a:buChar char="–"/>
              <a:defRPr sz="2000">
                <a:latin typeface="Times New Roman"/>
                <a:ea typeface="Times New Roman"/>
                <a:cs typeface="Times New Roman"/>
                <a:sym typeface="Times New Roman"/>
              </a:defRPr>
            </a:lvl2pPr>
            <a:lvl3pPr marL="1168400" indent="-254000">
              <a:spcBef>
                <a:spcPts val="400"/>
              </a:spcBef>
              <a:buClrTx/>
              <a:buSzPct val="100000"/>
              <a:buChar char="•"/>
              <a:defRPr sz="2000">
                <a:latin typeface="Times New Roman"/>
                <a:ea typeface="Times New Roman"/>
                <a:cs typeface="Times New Roman"/>
                <a:sym typeface="Times New Roman"/>
              </a:defRPr>
            </a:lvl3pPr>
            <a:lvl4pPr marL="1657350" indent="-285750">
              <a:spcBef>
                <a:spcPts val="400"/>
              </a:spcBef>
              <a:buClrTx/>
              <a:buChar char="–"/>
              <a:defRPr sz="2000">
                <a:latin typeface="Times New Roman"/>
                <a:ea typeface="Times New Roman"/>
                <a:cs typeface="Times New Roman"/>
                <a:sym typeface="Times New Roman"/>
              </a:defRPr>
            </a:lvl4pPr>
            <a:lvl5pPr marL="2082800" indent="-254000">
              <a:spcBef>
                <a:spcPts val="400"/>
              </a:spcBef>
              <a:buClrTx/>
              <a:buSzPct val="100000"/>
              <a:buChar char="»"/>
              <a:defRPr sz="2000">
                <a:latin typeface="Times New Roman"/>
                <a:ea typeface="Times New Roman"/>
                <a:cs typeface="Times New Roman"/>
                <a:sym typeface="Times New Roman"/>
              </a:defRPr>
            </a:lvl5pPr>
          </a:lstStyle>
          <a:p>
            <a:pPr/>
            <a:r>
              <a:t>Body Level One</a:t>
            </a:r>
          </a:p>
          <a:p>
            <a:pPr lvl="1"/>
            <a:r>
              <a:t>Body Level Two</a:t>
            </a:r>
          </a:p>
          <a:p>
            <a:pPr lvl="2"/>
            <a:r>
              <a:t>Body Level Three</a:t>
            </a:r>
          </a:p>
          <a:p>
            <a:pPr lvl="3"/>
            <a:r>
              <a:t>Body Level Four</a:t>
            </a:r>
          </a:p>
          <a:p>
            <a:pPr lvl="4"/>
            <a:r>
              <a:t>Body Level Five</a:t>
            </a:r>
          </a:p>
        </p:txBody>
      </p:sp>
      <p:sp>
        <p:nvSpPr>
          <p:cNvPr id="86" name="Slide Number"/>
          <p:cNvSpPr txBox="1"/>
          <p:nvPr>
            <p:ph type="sldNum" sz="quarter" idx="2"/>
          </p:nvPr>
        </p:nvSpPr>
        <p:spPr>
          <a:xfrm>
            <a:off x="6296661" y="6218618"/>
            <a:ext cx="256539" cy="275465"/>
          </a:xfrm>
          <a:prstGeom prst="rect">
            <a:avLst/>
          </a:prstGeom>
        </p:spPr>
        <p:txBody>
          <a:bodyPr anchor="ctr"/>
          <a:lstStyle>
            <a:lvl1pPr>
              <a:defRPr sz="1200">
                <a:latin typeface="Times New Roman"/>
                <a:ea typeface="Times New Roman"/>
                <a:cs typeface="Times New Roman"/>
                <a:sym typeface="Times New Roman"/>
              </a:defRPr>
            </a:lvl1pPr>
          </a:lstStyle>
          <a:p>
            <a:pPr/>
            <a:fld id="{86CB4B4D-7CA3-9044-876B-883B54F8677D}" type="slidenum"/>
          </a:p>
        </p:txBody>
      </p:sp>
    </p:spTree>
  </p:cSld>
  <p:clrMapOvr>
    <a:masterClrMapping/>
  </p:clrMapOvr>
  <p:transition xmlns:p14="http://schemas.microsoft.com/office/powerpoint/2010/main" spd="med" advClick="1"/>
</p:sldLayout>
</file>

<file path=ppt/slideMasters/_rels/slideMaster1.xml.rels><?xml version="1.0" encoding="UTF-8"?>
<Relationships xmlns="http://schemas.openxmlformats.org/package/2006/relationships"><Relationship Id="rId1" Type="http://schemas.openxmlformats.org/officeDocument/2006/relationships/theme" Target="../theme/theme1.xml"/><Relationship Id="rId2" Type="http://schemas.openxmlformats.org/officeDocument/2006/relationships/slideLayout" Target="../slideLayouts/slideLayout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s>

</file>

<file path=ppt/slideMasters/slideMaster1.xml><?xml version="1.0" encoding="utf-8"?>
<p:sldMaster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p:cSld>
    <p:bg>
      <p:bgPr>
        <a:solidFill>
          <a:srgbClr val="FFFFFF"/>
        </a:solidFill>
      </p:bgPr>
    </p:bg>
    <p:spTree>
      <p:nvGrpSpPr>
        <p:cNvPr id="1" name=""/>
        <p:cNvGrpSpPr/>
        <p:nvPr/>
      </p:nvGrpSpPr>
      <p:grpSpPr>
        <a:xfrm>
          <a:off x="0" y="0"/>
          <a:ext cx="0" cy="0"/>
          <a:chOff x="0" y="0"/>
          <a:chExt cx="0" cy="0"/>
        </a:xfrm>
      </p:grpSpPr>
      <p:sp>
        <p:nvSpPr>
          <p:cNvPr id="2" name="Rectangle"/>
          <p:cNvSpPr/>
          <p:nvPr/>
        </p:nvSpPr>
        <p:spPr>
          <a:xfrm>
            <a:off x="0" y="-1"/>
            <a:ext cx="228600" cy="2286002"/>
          </a:xfrm>
          <a:prstGeom prst="rect">
            <a:avLst/>
          </a:prstGeom>
          <a:solidFill>
            <a:srgbClr val="666600"/>
          </a:solidFill>
          <a:ln w="12700">
            <a:miter lim="400000"/>
          </a:ln>
        </p:spPr>
        <p:txBody>
          <a:bodyPr lIns="45718" tIns="45718" rIns="45718" bIns="45718" anchor="ctr"/>
          <a:lstStyle/>
          <a:p>
            <a:pPr algn="ctr">
              <a:defRPr sz="2400">
                <a:latin typeface="Times New Roman"/>
                <a:ea typeface="Times New Roman"/>
                <a:cs typeface="Times New Roman"/>
                <a:sym typeface="Times New Roman"/>
              </a:defRPr>
            </a:pPr>
          </a:p>
        </p:txBody>
      </p:sp>
      <p:sp>
        <p:nvSpPr>
          <p:cNvPr id="3" name="Line"/>
          <p:cNvSpPr/>
          <p:nvPr/>
        </p:nvSpPr>
        <p:spPr>
          <a:xfrm>
            <a:off x="457200" y="1447800"/>
            <a:ext cx="8077202" cy="0"/>
          </a:xfrm>
          <a:prstGeom prst="line">
            <a:avLst/>
          </a:prstGeom>
          <a:ln w="19050">
            <a:solidFill>
              <a:srgbClr val="999900"/>
            </a:solidFill>
          </a:ln>
        </p:spPr>
        <p:txBody>
          <a:bodyPr lIns="45718" tIns="45718" rIns="45718" bIns="45718"/>
          <a:lstStyle/>
          <a:p>
            <a:pPr/>
          </a:p>
        </p:txBody>
      </p:sp>
      <p:sp>
        <p:nvSpPr>
          <p:cNvPr id="4" name="Rectangle"/>
          <p:cNvSpPr/>
          <p:nvPr/>
        </p:nvSpPr>
        <p:spPr>
          <a:xfrm>
            <a:off x="0" y="2285999"/>
            <a:ext cx="228600" cy="2286002"/>
          </a:xfrm>
          <a:prstGeom prst="rect">
            <a:avLst/>
          </a:prstGeom>
          <a:solidFill>
            <a:schemeClr val="accent2"/>
          </a:solidFill>
          <a:ln w="12700">
            <a:miter lim="400000"/>
          </a:ln>
        </p:spPr>
        <p:txBody>
          <a:bodyPr lIns="45718" tIns="45718" rIns="45718" bIns="45718" anchor="ctr"/>
          <a:lstStyle/>
          <a:p>
            <a:pPr algn="ctr">
              <a:defRPr sz="2400">
                <a:latin typeface="Times New Roman"/>
                <a:ea typeface="Times New Roman"/>
                <a:cs typeface="Times New Roman"/>
                <a:sym typeface="Times New Roman"/>
              </a:defRPr>
            </a:pPr>
          </a:p>
        </p:txBody>
      </p:sp>
      <p:sp>
        <p:nvSpPr>
          <p:cNvPr id="5" name="Rectangle"/>
          <p:cNvSpPr/>
          <p:nvPr/>
        </p:nvSpPr>
        <p:spPr>
          <a:xfrm>
            <a:off x="0" y="4571998"/>
            <a:ext cx="228600" cy="2286003"/>
          </a:xfrm>
          <a:prstGeom prst="rect">
            <a:avLst/>
          </a:prstGeom>
          <a:solidFill>
            <a:srgbClr val="999900"/>
          </a:solidFill>
          <a:ln w="12700">
            <a:miter lim="400000"/>
          </a:ln>
        </p:spPr>
        <p:txBody>
          <a:bodyPr lIns="45718" tIns="45718" rIns="45718" bIns="45718" anchor="ctr"/>
          <a:lstStyle/>
          <a:p>
            <a:pPr algn="ctr">
              <a:defRPr sz="2400">
                <a:latin typeface="Times New Roman"/>
                <a:ea typeface="Times New Roman"/>
                <a:cs typeface="Times New Roman"/>
                <a:sym typeface="Times New Roman"/>
              </a:defRPr>
            </a:pPr>
          </a:p>
        </p:txBody>
      </p:sp>
      <p:sp>
        <p:nvSpPr>
          <p:cNvPr id="6" name="Title Text"/>
          <p:cNvSpPr txBox="1"/>
          <p:nvPr>
            <p:ph type="title"/>
          </p:nvPr>
        </p:nvSpPr>
        <p:spPr>
          <a:xfrm>
            <a:off x="457200" y="277811"/>
            <a:ext cx="8229600" cy="1139827"/>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chor="b">
            <a:normAutofit fontScale="100000" lnSpcReduction="0"/>
          </a:bodyPr>
          <a:lstStyle/>
          <a:p>
            <a:pPr/>
            <a:r>
              <a:t>Title Text</a:t>
            </a:r>
          </a:p>
        </p:txBody>
      </p:sp>
      <p:sp>
        <p:nvSpPr>
          <p:cNvPr id="7" name="Body Level One…"/>
          <p:cNvSpPr txBox="1"/>
          <p:nvPr>
            <p:ph type="body" idx="1"/>
          </p:nvPr>
        </p:nvSpPr>
        <p:spPr>
          <a:xfrm>
            <a:off x="457200" y="1600200"/>
            <a:ext cx="8229600" cy="4530725"/>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normAutofit fontScale="100000" lnSpcReduction="0"/>
          </a:bodyPr>
          <a:lstStyle/>
          <a:p>
            <a:pPr/>
            <a:r>
              <a:t>Body Level One</a:t>
            </a:r>
          </a:p>
          <a:p>
            <a:pPr lvl="1"/>
            <a:r>
              <a:t>Body Level Two</a:t>
            </a:r>
          </a:p>
          <a:p>
            <a:pPr lvl="2"/>
            <a:r>
              <a:t>Body Level Three</a:t>
            </a:r>
          </a:p>
          <a:p>
            <a:pPr lvl="3"/>
            <a:r>
              <a:t>Body Level Four</a:t>
            </a:r>
          </a:p>
          <a:p>
            <a:pPr lvl="4"/>
            <a:r>
              <a:t>Body Level Five</a:t>
            </a:r>
          </a:p>
        </p:txBody>
      </p:sp>
      <p:sp>
        <p:nvSpPr>
          <p:cNvPr id="8" name="Slide Number"/>
          <p:cNvSpPr txBox="1"/>
          <p:nvPr>
            <p:ph type="sldNum" sz="quarter" idx="2"/>
          </p:nvPr>
        </p:nvSpPr>
        <p:spPr>
          <a:xfrm>
            <a:off x="8421183" y="6248400"/>
            <a:ext cx="265618" cy="243838"/>
          </a:xfrm>
          <a:prstGeom prst="rect">
            <a:avLst/>
          </a:prstGeom>
          <a:ln w="12700">
            <a:miter lim="400000"/>
          </a:ln>
        </p:spPr>
        <p:txBody>
          <a:bodyPr wrap="none" lIns="45718" tIns="45718" rIns="45718" bIns="45718">
            <a:spAutoFit/>
          </a:bodyPr>
          <a:lstStyle>
            <a:lvl1pPr algn="r">
              <a:defRPr sz="1000">
                <a:latin typeface="Verdana"/>
                <a:ea typeface="Verdana"/>
                <a:cs typeface="Verdana"/>
                <a:sym typeface="Verdana"/>
              </a:defRPr>
            </a:lvl1pPr>
          </a:lstStyle>
          <a:p>
            <a:pPr/>
            <a:fld id="{86CB4B4D-7CA3-9044-876B-883B54F8677D}" type="slidenum"/>
          </a:p>
        </p:txBody>
      </p:sp>
    </p:spTree>
  </p:cSld>
  <p:clrMap bg1="lt1" tx1="dk1" bg2="lt2" tx2="dk2" accent1="accent1" accent2="accent2" accent3="accent3" accent4="accent4" accent5="accent5" accent6="accent6" hlink="hlink" folHlink="folHlink"/>
  <p:sldLayoutIdLst>
    <p:sldLayoutId id="2147483649" r:id="rId2"/>
    <p:sldLayoutId id="2147483650" r:id="rId3"/>
    <p:sldLayoutId id="2147483651" r:id="rId4"/>
    <p:sldLayoutId id="2147483652" r:id="rId5"/>
    <p:sldLayoutId id="2147483653" r:id="rId6"/>
    <p:sldLayoutId id="2147483654" r:id="rId7"/>
    <p:sldLayoutId id="2147483655" r:id="rId8"/>
    <p:sldLayoutId id="2147483656" r:id="rId9"/>
  </p:sldLayoutIdLst>
  <p:transition xmlns:p14="http://schemas.microsoft.com/office/powerpoint/2010/main" spd="med" advClick="1"/>
  <p:txStyles>
    <p:titleStyle>
      <a:lvl1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1pPr>
      <a:lvl2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2pPr>
      <a:lvl3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3pPr>
      <a:lvl4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4pPr>
      <a:lvl5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5pPr>
      <a:lvl6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6pPr>
      <a:lvl7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7pPr>
      <a:lvl8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8pPr>
      <a:lvl9pPr marL="0" marR="0" indent="0" algn="l" defTabSz="914400" rtl="0" latinLnBrk="0">
        <a:lnSpc>
          <a:spcPct val="100000"/>
        </a:lnSpc>
        <a:spcBef>
          <a:spcPts val="0"/>
        </a:spcBef>
        <a:spcAft>
          <a:spcPts val="0"/>
        </a:spcAft>
        <a:buClrTx/>
        <a:buSzTx/>
        <a:buFontTx/>
        <a:buNone/>
        <a:tabLst/>
        <a:defRPr b="0" baseline="0" cap="none" i="0" spc="0" strike="noStrike" sz="4400" u="none">
          <a:solidFill>
            <a:srgbClr val="999900"/>
          </a:solidFill>
          <a:uFillTx/>
          <a:latin typeface="Garamond"/>
          <a:ea typeface="Garamond"/>
          <a:cs typeface="Garamond"/>
          <a:sym typeface="Garamond"/>
        </a:defRPr>
      </a:lvl9pPr>
    </p:titleStyle>
    <p:bodyStyle>
      <a:lvl1pPr marL="342900" marR="0" indent="-342900" algn="l" defTabSz="914400" rtl="0" latinLnBrk="0">
        <a:lnSpc>
          <a:spcPct val="100000"/>
        </a:lnSpc>
        <a:spcBef>
          <a:spcPts val="600"/>
        </a:spcBef>
        <a:spcAft>
          <a:spcPts val="0"/>
        </a:spcAft>
        <a:buClr>
          <a:srgbClr val="666600"/>
        </a:buClr>
        <a:buSzPct val="75000"/>
        <a:buFontTx/>
        <a:buChar char="▪"/>
        <a:tabLst/>
        <a:defRPr b="0" baseline="0" cap="none" i="0" spc="0" strike="noStrike" sz="2800" u="none">
          <a:solidFill>
            <a:srgbClr val="000000"/>
          </a:solidFill>
          <a:uFillTx/>
          <a:latin typeface="Verdana"/>
          <a:ea typeface="Verdana"/>
          <a:cs typeface="Verdana"/>
          <a:sym typeface="Verdana"/>
        </a:defRPr>
      </a:lvl1pPr>
      <a:lvl2pPr marL="790575" marR="0" indent="-333375" algn="l" defTabSz="914400" rtl="0" latinLnBrk="0">
        <a:lnSpc>
          <a:spcPct val="100000"/>
        </a:lnSpc>
        <a:spcBef>
          <a:spcPts val="600"/>
        </a:spcBef>
        <a:spcAft>
          <a:spcPts val="0"/>
        </a:spcAft>
        <a:buClr>
          <a:srgbClr val="666600"/>
        </a:buClr>
        <a:buSzPct val="75000"/>
        <a:buFontTx/>
        <a:buChar char="■"/>
        <a:tabLst/>
        <a:defRPr b="0" baseline="0" cap="none" i="0" spc="0" strike="noStrike" sz="2800" u="none">
          <a:solidFill>
            <a:srgbClr val="000000"/>
          </a:solidFill>
          <a:uFillTx/>
          <a:latin typeface="Verdana"/>
          <a:ea typeface="Verdana"/>
          <a:cs typeface="Verdana"/>
          <a:sym typeface="Verdana"/>
        </a:defRPr>
      </a:lvl2pPr>
      <a:lvl3pPr marL="1234438" marR="0" indent="-320038" algn="l" defTabSz="914400" rtl="0" latinLnBrk="0">
        <a:lnSpc>
          <a:spcPct val="100000"/>
        </a:lnSpc>
        <a:spcBef>
          <a:spcPts val="600"/>
        </a:spcBef>
        <a:spcAft>
          <a:spcPts val="0"/>
        </a:spcAft>
        <a:buClr>
          <a:srgbClr val="666600"/>
        </a:buClr>
        <a:buSzPct val="65000"/>
        <a:buFontTx/>
        <a:buChar char="p"/>
        <a:tabLst/>
        <a:defRPr b="0" baseline="0" cap="none" i="0" spc="0" strike="noStrike" sz="2800" u="none">
          <a:solidFill>
            <a:srgbClr val="000000"/>
          </a:solidFill>
          <a:uFillTx/>
          <a:latin typeface="Verdana"/>
          <a:ea typeface="Verdana"/>
          <a:cs typeface="Verdana"/>
          <a:sym typeface="Verdana"/>
        </a:defRPr>
      </a:lvl3pPr>
      <a:lvl4pPr marL="1727200" marR="0" indent="-355600" algn="l" defTabSz="914400" rtl="0" latinLnBrk="0">
        <a:lnSpc>
          <a:spcPct val="100000"/>
        </a:lnSpc>
        <a:spcBef>
          <a:spcPts val="600"/>
        </a:spcBef>
        <a:spcAft>
          <a:spcPts val="0"/>
        </a:spcAft>
        <a:buClr>
          <a:srgbClr val="666600"/>
        </a:buClr>
        <a:buSzPct val="100000"/>
        <a:buFontTx/>
        <a:buChar char="▪"/>
        <a:tabLst/>
        <a:defRPr b="0" baseline="0" cap="none" i="0" spc="0" strike="noStrike" sz="2800" u="none">
          <a:solidFill>
            <a:srgbClr val="000000"/>
          </a:solidFill>
          <a:uFillTx/>
          <a:latin typeface="Verdana"/>
          <a:ea typeface="Verdana"/>
          <a:cs typeface="Verdana"/>
          <a:sym typeface="Verdana"/>
        </a:defRPr>
      </a:lvl4pPr>
      <a:lvl5pPr marL="2184400" marR="0" indent="-355600" algn="l" defTabSz="914400" rtl="0" latinLnBrk="0">
        <a:lnSpc>
          <a:spcPct val="100000"/>
        </a:lnSpc>
        <a:spcBef>
          <a:spcPts val="600"/>
        </a:spcBef>
        <a:spcAft>
          <a:spcPts val="0"/>
        </a:spcAft>
        <a:buClr>
          <a:srgbClr val="666600"/>
        </a:buClr>
        <a:buSzPct val="80000"/>
        <a:buFontTx/>
        <a:buChar char="▪"/>
        <a:tabLst/>
        <a:defRPr b="0" baseline="0" cap="none" i="0" spc="0" strike="noStrike" sz="2800" u="none">
          <a:solidFill>
            <a:srgbClr val="000000"/>
          </a:solidFill>
          <a:uFillTx/>
          <a:latin typeface="Verdana"/>
          <a:ea typeface="Verdana"/>
          <a:cs typeface="Verdana"/>
          <a:sym typeface="Verdana"/>
        </a:defRPr>
      </a:lvl5pPr>
      <a:lvl6pPr marL="0" marR="0" indent="2286000" algn="l" defTabSz="914400" rtl="0" latinLnBrk="0">
        <a:lnSpc>
          <a:spcPct val="100000"/>
        </a:lnSpc>
        <a:spcBef>
          <a:spcPts val="600"/>
        </a:spcBef>
        <a:spcAft>
          <a:spcPts val="0"/>
        </a:spcAft>
        <a:buClr>
          <a:srgbClr val="666600"/>
        </a:buClr>
        <a:buSzTx/>
        <a:buFontTx/>
        <a:buNone/>
        <a:tabLst/>
        <a:defRPr b="0" baseline="0" cap="none" i="0" spc="0" strike="noStrike" sz="2800" u="none">
          <a:solidFill>
            <a:srgbClr val="000000"/>
          </a:solidFill>
          <a:uFillTx/>
          <a:latin typeface="Verdana"/>
          <a:ea typeface="Verdana"/>
          <a:cs typeface="Verdana"/>
          <a:sym typeface="Verdana"/>
        </a:defRPr>
      </a:lvl6pPr>
      <a:lvl7pPr marL="0" marR="0" indent="2743200" algn="l" defTabSz="914400" rtl="0" latinLnBrk="0">
        <a:lnSpc>
          <a:spcPct val="100000"/>
        </a:lnSpc>
        <a:spcBef>
          <a:spcPts val="600"/>
        </a:spcBef>
        <a:spcAft>
          <a:spcPts val="0"/>
        </a:spcAft>
        <a:buClr>
          <a:srgbClr val="666600"/>
        </a:buClr>
        <a:buSzTx/>
        <a:buFontTx/>
        <a:buNone/>
        <a:tabLst/>
        <a:defRPr b="0" baseline="0" cap="none" i="0" spc="0" strike="noStrike" sz="2800" u="none">
          <a:solidFill>
            <a:srgbClr val="000000"/>
          </a:solidFill>
          <a:uFillTx/>
          <a:latin typeface="Verdana"/>
          <a:ea typeface="Verdana"/>
          <a:cs typeface="Verdana"/>
          <a:sym typeface="Verdana"/>
        </a:defRPr>
      </a:lvl7pPr>
      <a:lvl8pPr marL="0" marR="0" indent="3200400" algn="l" defTabSz="914400" rtl="0" latinLnBrk="0">
        <a:lnSpc>
          <a:spcPct val="100000"/>
        </a:lnSpc>
        <a:spcBef>
          <a:spcPts val="600"/>
        </a:spcBef>
        <a:spcAft>
          <a:spcPts val="0"/>
        </a:spcAft>
        <a:buClr>
          <a:srgbClr val="666600"/>
        </a:buClr>
        <a:buSzTx/>
        <a:buFontTx/>
        <a:buNone/>
        <a:tabLst/>
        <a:defRPr b="0" baseline="0" cap="none" i="0" spc="0" strike="noStrike" sz="2800" u="none">
          <a:solidFill>
            <a:srgbClr val="000000"/>
          </a:solidFill>
          <a:uFillTx/>
          <a:latin typeface="Verdana"/>
          <a:ea typeface="Verdana"/>
          <a:cs typeface="Verdana"/>
          <a:sym typeface="Verdana"/>
        </a:defRPr>
      </a:lvl8pPr>
      <a:lvl9pPr marL="0" marR="0" indent="3657600" algn="l" defTabSz="914400" rtl="0" latinLnBrk="0">
        <a:lnSpc>
          <a:spcPct val="100000"/>
        </a:lnSpc>
        <a:spcBef>
          <a:spcPts val="600"/>
        </a:spcBef>
        <a:spcAft>
          <a:spcPts val="0"/>
        </a:spcAft>
        <a:buClr>
          <a:srgbClr val="666600"/>
        </a:buClr>
        <a:buSzTx/>
        <a:buFontTx/>
        <a:buNone/>
        <a:tabLst/>
        <a:defRPr b="0" baseline="0" cap="none" i="0" spc="0" strike="noStrike" sz="2800" u="none">
          <a:solidFill>
            <a:srgbClr val="000000"/>
          </a:solidFill>
          <a:uFillTx/>
          <a:latin typeface="Verdana"/>
          <a:ea typeface="Verdana"/>
          <a:cs typeface="Verdana"/>
          <a:sym typeface="Verdana"/>
        </a:defRPr>
      </a:lvl9pPr>
    </p:bodyStyle>
    <p:otherStyle>
      <a:lvl1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1pPr>
      <a:lvl2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2pPr>
      <a:lvl3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3pPr>
      <a:lvl4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4pPr>
      <a:lvl5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5pPr>
      <a:lvl6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6pPr>
      <a:lvl7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7pPr>
      <a:lvl8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8pPr>
      <a:lvl9pPr marL="0" marR="0" indent="0" algn="r" defTabSz="914400" rtl="0" latinLnBrk="0">
        <a:lnSpc>
          <a:spcPct val="100000"/>
        </a:lnSpc>
        <a:spcBef>
          <a:spcPts val="0"/>
        </a:spcBef>
        <a:spcAft>
          <a:spcPts val="0"/>
        </a:spcAft>
        <a:buClrTx/>
        <a:buSzTx/>
        <a:buFontTx/>
        <a:buNone/>
        <a:tabLst/>
        <a:defRPr b="0" baseline="0" cap="none" i="0" spc="0" strike="noStrike" sz="1000" u="none">
          <a:solidFill>
            <a:schemeClr val="tx1"/>
          </a:solidFill>
          <a:uFillTx/>
          <a:latin typeface="+mn-lt"/>
          <a:ea typeface="+mn-ea"/>
          <a:cs typeface="+mn-cs"/>
          <a:sym typeface="Verdana"/>
        </a:defRPr>
      </a:lvl9pPr>
    </p:otherStyle>
  </p:txStyles>
</p:sldMaster>
</file>

<file path=ppt/slides/_rels/slide1.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1.xml.rels><?xml version="1.0" encoding="UTF-8"?>
<Relationships xmlns="http://schemas.openxmlformats.org/package/2006/relationships"><Relationship Id="rId1" Type="http://schemas.openxmlformats.org/officeDocument/2006/relationships/slideLayout" Target="../slideLayouts/slideLayout7.xml"/><Relationship Id="rId2" Type="http://schemas.openxmlformats.org/officeDocument/2006/relationships/notesSlide" Target="../notesSlides/notesSlide1.xml"/><Relationship Id="rId3" Type="http://schemas.openxmlformats.org/officeDocument/2006/relationships/image" Target="../media/image6.png"/></Relationships>

</file>

<file path=ppt/slides/_rels/slide12.xml.rels><?xml version="1.0" encoding="UTF-8"?>
<Relationships xmlns="http://schemas.openxmlformats.org/package/2006/relationships"><Relationship Id="rId1" Type="http://schemas.openxmlformats.org/officeDocument/2006/relationships/slideLayout" Target="../slideLayouts/slideLayout8.xml"/></Relationships>

</file>

<file path=ppt/slides/_rels/slide13.xml.rels><?xml version="1.0" encoding="UTF-8"?>
<Relationships xmlns="http://schemas.openxmlformats.org/package/2006/relationships"><Relationship Id="rId1" Type="http://schemas.openxmlformats.org/officeDocument/2006/relationships/slideLayout" Target="../slideLayouts/slideLayout8.xml"/><Relationship Id="rId2" Type="http://schemas.openxmlformats.org/officeDocument/2006/relationships/notesSlide" Target="../notesSlides/notesSlide2.xml"/></Relationships>

</file>

<file path=ppt/slides/_rels/slide14.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5.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16.xml.rels><?xml version="1.0" encoding="UTF-8"?>
<Relationships xmlns="http://schemas.openxmlformats.org/package/2006/relationships"><Relationship Id="rId1" Type="http://schemas.openxmlformats.org/officeDocument/2006/relationships/slideLayout" Target="../slideLayouts/slideLayout4.xml"/></Relationships>

</file>

<file path=ppt/slides/_rels/slide2.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Relationships xmlns="http://schemas.openxmlformats.org/package/2006/relationships"><Relationship Id="rId1" Type="http://schemas.openxmlformats.org/officeDocument/2006/relationships/slideLayout" Target="../slideLayouts/slideLayout3.xml"/><Relationship Id="rId2" Type="http://schemas.openxmlformats.org/officeDocument/2006/relationships/image" Target="../media/image1.png"/></Relationships>

</file>

<file path=ppt/slides/_rels/slide5.xml.rels><?xml version="1.0" encoding="UTF-8"?>
<Relationships xmlns="http://schemas.openxmlformats.org/package/2006/relationships"><Relationship Id="rId1" Type="http://schemas.openxmlformats.org/officeDocument/2006/relationships/slideLayout" Target="../slideLayouts/slideLayout2.xml"/><Relationship Id="rId2" Type="http://schemas.openxmlformats.org/officeDocument/2006/relationships/image" Target="../media/image1.jpeg"/><Relationship Id="rId3" Type="http://schemas.openxmlformats.org/officeDocument/2006/relationships/image" Target="../media/image2.png"/><Relationship Id="rId4" Type="http://schemas.openxmlformats.org/officeDocument/2006/relationships/image" Target="../media/image3.png"/><Relationship Id="rId5" Type="http://schemas.openxmlformats.org/officeDocument/2006/relationships/image" Target="../media/image4.png"/></Relationships>

</file>

<file path=ppt/slides/_rels/slide6.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Relationships xmlns="http://schemas.openxmlformats.org/package/2006/relationships"><Relationship Id="rId1" Type="http://schemas.openxmlformats.org/officeDocument/2006/relationships/slideLayout" Target="../slideLayouts/slideLayout4.xml"/><Relationship Id="rId2" Type="http://schemas.openxmlformats.org/officeDocument/2006/relationships/image" Target="../media/image5.png"/></Relationships>

</file>

<file path=ppt/slides/_rels/slide9.xml.rels><?xml version="1.0" encoding="UTF-8"?>
<Relationships xmlns="http://schemas.openxmlformats.org/package/2006/relationships"><Relationship Id="rId1" Type="http://schemas.openxmlformats.org/officeDocument/2006/relationships/slideLayout" Target="../slideLayouts/slideLayout8.xml"/></Relationships>

</file>

<file path=ppt/slides/slide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95" name="Classification: Basic Concepts and KNN"/>
          <p:cNvSpPr txBox="1"/>
          <p:nvPr>
            <p:ph type="title"/>
          </p:nvPr>
        </p:nvSpPr>
        <p:spPr>
          <a:xfrm>
            <a:off x="228598" y="2362200"/>
            <a:ext cx="8763004" cy="838200"/>
          </a:xfrm>
          <a:prstGeom prst="rect">
            <a:avLst/>
          </a:prstGeom>
        </p:spPr>
        <p:txBody>
          <a:bodyPr/>
          <a:lstStyle/>
          <a:p>
            <a:pPr algn="ctr" defTabSz="539494">
              <a:defRPr sz="2500"/>
            </a:pPr>
            <a:br/>
            <a:r>
              <a:t>Classification: Basic Concepts and KNN</a:t>
            </a:r>
          </a:p>
        </p:txBody>
      </p:sp>
      <p:grpSp>
        <p:nvGrpSpPr>
          <p:cNvPr id="98" name="Group"/>
          <p:cNvGrpSpPr/>
          <p:nvPr/>
        </p:nvGrpSpPr>
        <p:grpSpPr>
          <a:xfrm>
            <a:off x="304800" y="1447800"/>
            <a:ext cx="8534400" cy="152402"/>
            <a:chOff x="0" y="0"/>
            <a:chExt cx="8534400" cy="152401"/>
          </a:xfrm>
        </p:grpSpPr>
        <p:sp>
          <p:nvSpPr>
            <p:cNvPr id="96" name="Rectangle"/>
            <p:cNvSpPr/>
            <p:nvPr/>
          </p:nvSpPr>
          <p:spPr>
            <a:xfrm>
              <a:off x="0" y="0"/>
              <a:ext cx="8534400" cy="74972"/>
            </a:xfrm>
            <a:prstGeom prst="rect">
              <a:avLst/>
            </a:prstGeom>
            <a:gradFill flip="none" rotWithShape="1">
              <a:gsLst>
                <a:gs pos="0">
                  <a:srgbClr val="0E9BBA"/>
                </a:gs>
                <a:gs pos="50000">
                  <a:srgbClr val="12C2E9"/>
                </a:gs>
                <a:gs pos="100000">
                  <a:srgbClr val="0E9BBA"/>
                </a:gs>
              </a:gsLst>
              <a:lin ang="16200000" scaled="0"/>
            </a:gradFill>
            <a:ln w="12700" cap="flat">
              <a:noFill/>
              <a:miter lim="400000"/>
            </a:ln>
            <a:effectLst/>
          </p:spPr>
          <p:txBody>
            <a:bodyPr wrap="square" lIns="45718" tIns="45718" rIns="45718" bIns="45718" numCol="1" anchor="ctr">
              <a:noAutofit/>
            </a:bodyPr>
            <a:lstStyle/>
            <a:p>
              <a:pPr/>
            </a:p>
          </p:txBody>
        </p:sp>
        <p:sp>
          <p:nvSpPr>
            <p:cNvPr id="97" name="Rectangle"/>
            <p:cNvSpPr/>
            <p:nvPr/>
          </p:nvSpPr>
          <p:spPr>
            <a:xfrm>
              <a:off x="0" y="114300"/>
              <a:ext cx="8534400" cy="38102"/>
            </a:xfrm>
            <a:prstGeom prst="rect">
              <a:avLst/>
            </a:prstGeom>
            <a:gradFill flip="none" rotWithShape="1">
              <a:gsLst>
                <a:gs pos="0">
                  <a:srgbClr val="B200B2"/>
                </a:gs>
                <a:gs pos="50000">
                  <a:srgbClr val="FF00FF"/>
                </a:gs>
                <a:gs pos="100000">
                  <a:srgbClr val="B200B2"/>
                </a:gs>
              </a:gsLst>
              <a:lin ang="0" scaled="0"/>
            </a:gradFill>
            <a:ln w="12700" cap="flat">
              <a:noFill/>
              <a:miter lim="400000"/>
            </a:ln>
            <a:effectLst/>
          </p:spPr>
          <p:txBody>
            <a:bodyPr wrap="square" lIns="45718" tIns="45718" rIns="45718" bIns="45718" numCol="1" anchor="ctr">
              <a:noAutofit/>
            </a:bodyPr>
            <a:lstStyle/>
            <a:p>
              <a:pPr/>
            </a:p>
          </p:txBody>
        </p:sp>
      </p:grpSp>
    </p:spTree>
  </p:cSld>
  <p:clrMapOvr>
    <a:masterClrMapping/>
  </p:clrMapOvr>
  <p:transition xmlns:p14="http://schemas.microsoft.com/office/powerpoint/2010/main" spd="med" advClick="1"/>
</p:sld>
</file>

<file path=ppt/slides/slide10.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96" name="k – Nearest Neighbor"/>
          <p:cNvSpPr txBox="1"/>
          <p:nvPr>
            <p:ph type="title"/>
          </p:nvPr>
        </p:nvSpPr>
        <p:spPr>
          <a:xfrm>
            <a:off x="1066800" y="304798"/>
            <a:ext cx="7772400" cy="1143004"/>
          </a:xfrm>
          <a:prstGeom prst="rect">
            <a:avLst/>
          </a:prstGeom>
        </p:spPr>
        <p:txBody>
          <a:bodyPr/>
          <a:lstStyle/>
          <a:p>
            <a:pPr/>
            <a:r>
              <a:t>k – Nearest Neighbor</a:t>
            </a:r>
          </a:p>
        </p:txBody>
      </p:sp>
      <p:sp>
        <p:nvSpPr>
          <p:cNvPr id="197" name="Generalizes 1-NN to smooth away noise in the labels…"/>
          <p:cNvSpPr txBox="1"/>
          <p:nvPr>
            <p:ph type="body" idx="1"/>
          </p:nvPr>
        </p:nvSpPr>
        <p:spPr>
          <a:prstGeom prst="rect">
            <a:avLst/>
          </a:prstGeom>
        </p:spPr>
        <p:txBody>
          <a:bodyPr/>
          <a:lstStyle/>
          <a:p>
            <a:pPr/>
            <a:r>
              <a:t>Generalizes 1-NN to smooth away noise in the labels</a:t>
            </a:r>
          </a:p>
          <a:p>
            <a:pPr/>
            <a:r>
              <a:t>A new point is now assigned </a:t>
            </a:r>
            <a:r>
              <a:rPr>
                <a:solidFill>
                  <a:srgbClr val="FF0000"/>
                </a:solidFill>
              </a:rPr>
              <a:t>the most frequent label of its </a:t>
            </a:r>
            <a:r>
              <a:rPr i="1">
                <a:solidFill>
                  <a:srgbClr val="FF0000"/>
                </a:solidFill>
              </a:rPr>
              <a:t>k</a:t>
            </a:r>
            <a:r>
              <a:rPr>
                <a:solidFill>
                  <a:srgbClr val="FF0000"/>
                </a:solidFill>
              </a:rPr>
              <a:t> nearest neighbors</a:t>
            </a:r>
          </a:p>
        </p:txBody>
      </p:sp>
      <p:sp>
        <p:nvSpPr>
          <p:cNvPr id="198" name="Circle"/>
          <p:cNvSpPr/>
          <p:nvPr/>
        </p:nvSpPr>
        <p:spPr>
          <a:xfrm>
            <a:off x="685800" y="46482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9" name="Circle"/>
          <p:cNvSpPr/>
          <p:nvPr/>
        </p:nvSpPr>
        <p:spPr>
          <a:xfrm>
            <a:off x="1066800" y="60960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0" name="Circle"/>
          <p:cNvSpPr/>
          <p:nvPr/>
        </p:nvSpPr>
        <p:spPr>
          <a:xfrm>
            <a:off x="2057400" y="43434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1" name="Circle"/>
          <p:cNvSpPr/>
          <p:nvPr/>
        </p:nvSpPr>
        <p:spPr>
          <a:xfrm>
            <a:off x="609600" y="54102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2" name="Circle"/>
          <p:cNvSpPr/>
          <p:nvPr/>
        </p:nvSpPr>
        <p:spPr>
          <a:xfrm>
            <a:off x="2438400" y="53340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3" name="Circle"/>
          <p:cNvSpPr/>
          <p:nvPr/>
        </p:nvSpPr>
        <p:spPr>
          <a:xfrm>
            <a:off x="1447800" y="50292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4" name="Circle"/>
          <p:cNvSpPr/>
          <p:nvPr/>
        </p:nvSpPr>
        <p:spPr>
          <a:xfrm>
            <a:off x="2057400" y="58674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5" name="Label it red, when k = 3"/>
          <p:cNvSpPr txBox="1"/>
          <p:nvPr/>
        </p:nvSpPr>
        <p:spPr>
          <a:xfrm>
            <a:off x="2468245" y="4687888"/>
            <a:ext cx="3276410"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alatino"/>
                <a:ea typeface="Palatino"/>
                <a:cs typeface="Palatino"/>
                <a:sym typeface="Palatino"/>
              </a:defRPr>
            </a:lvl1pPr>
          </a:lstStyle>
          <a:p>
            <a:pPr/>
            <a:r>
              <a:t>Label it red, when k = 3</a:t>
            </a:r>
          </a:p>
        </p:txBody>
      </p:sp>
      <p:sp>
        <p:nvSpPr>
          <p:cNvPr id="206" name="Circle"/>
          <p:cNvSpPr/>
          <p:nvPr/>
        </p:nvSpPr>
        <p:spPr>
          <a:xfrm>
            <a:off x="1790700" y="5372100"/>
            <a:ext cx="228600" cy="228600"/>
          </a:xfrm>
          <a:prstGeom prst="ellipse">
            <a:avLst/>
          </a:prstGeom>
          <a:solidFill>
            <a:srgbClr val="000000"/>
          </a:solidFill>
          <a:ln w="38100">
            <a:solidFill>
              <a:srgbClr val="FF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7" name="Line"/>
          <p:cNvSpPr/>
          <p:nvPr/>
        </p:nvSpPr>
        <p:spPr>
          <a:xfrm flipV="1">
            <a:off x="2057399" y="5029198"/>
            <a:ext cx="457202" cy="304803"/>
          </a:xfrm>
          <a:prstGeom prst="line">
            <a:avLst/>
          </a:prstGeom>
          <a:ln w="38100">
            <a:solidFill>
              <a:srgbClr val="000000"/>
            </a:solidFill>
            <a:headEnd type="triangle"/>
          </a:ln>
        </p:spPr>
        <p:txBody>
          <a:bodyPr lIns="45718" tIns="45718" rIns="45718" bIns="45718"/>
          <a:lstStyle/>
          <a:p>
            <a:pPr/>
          </a:p>
        </p:txBody>
      </p:sp>
      <p:sp>
        <p:nvSpPr>
          <p:cNvPr id="208" name="Circle"/>
          <p:cNvSpPr/>
          <p:nvPr/>
        </p:nvSpPr>
        <p:spPr>
          <a:xfrm>
            <a:off x="1371600" y="4953000"/>
            <a:ext cx="1066800" cy="10668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09" name="Circle"/>
          <p:cNvSpPr/>
          <p:nvPr/>
        </p:nvSpPr>
        <p:spPr>
          <a:xfrm>
            <a:off x="6569075" y="4760912"/>
            <a:ext cx="228600" cy="228603"/>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0" name="Circle"/>
          <p:cNvSpPr/>
          <p:nvPr/>
        </p:nvSpPr>
        <p:spPr>
          <a:xfrm>
            <a:off x="6950075" y="6208712"/>
            <a:ext cx="228600" cy="228603"/>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1" name="Circle"/>
          <p:cNvSpPr/>
          <p:nvPr/>
        </p:nvSpPr>
        <p:spPr>
          <a:xfrm>
            <a:off x="7940675" y="4456112"/>
            <a:ext cx="228600" cy="228603"/>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2" name="Circle"/>
          <p:cNvSpPr/>
          <p:nvPr/>
        </p:nvSpPr>
        <p:spPr>
          <a:xfrm>
            <a:off x="6492875" y="5522912"/>
            <a:ext cx="228600" cy="228603"/>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3" name="Circle"/>
          <p:cNvSpPr/>
          <p:nvPr/>
        </p:nvSpPr>
        <p:spPr>
          <a:xfrm>
            <a:off x="8321675" y="5446712"/>
            <a:ext cx="228600" cy="228603"/>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4" name="Circle"/>
          <p:cNvSpPr/>
          <p:nvPr/>
        </p:nvSpPr>
        <p:spPr>
          <a:xfrm>
            <a:off x="7331075" y="5141912"/>
            <a:ext cx="228600" cy="228603"/>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5" name="Circle"/>
          <p:cNvSpPr/>
          <p:nvPr/>
        </p:nvSpPr>
        <p:spPr>
          <a:xfrm>
            <a:off x="7940675" y="5980112"/>
            <a:ext cx="228600" cy="228603"/>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6" name="Label it blue, when k = 7"/>
          <p:cNvSpPr txBox="1"/>
          <p:nvPr/>
        </p:nvSpPr>
        <p:spPr>
          <a:xfrm>
            <a:off x="3017520" y="5791200"/>
            <a:ext cx="3416308"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alatino"/>
                <a:ea typeface="Palatino"/>
                <a:cs typeface="Palatino"/>
                <a:sym typeface="Palatino"/>
              </a:defRPr>
            </a:lvl1pPr>
          </a:lstStyle>
          <a:p>
            <a:pPr/>
            <a:r>
              <a:t>Label it blue, when k = 7</a:t>
            </a:r>
          </a:p>
        </p:txBody>
      </p:sp>
      <p:sp>
        <p:nvSpPr>
          <p:cNvPr id="217" name="Circle"/>
          <p:cNvSpPr/>
          <p:nvPr/>
        </p:nvSpPr>
        <p:spPr>
          <a:xfrm>
            <a:off x="7673975" y="5484812"/>
            <a:ext cx="228600" cy="228603"/>
          </a:xfrm>
          <a:prstGeom prst="ellipse">
            <a:avLst/>
          </a:prstGeom>
          <a:solidFill>
            <a:srgbClr val="000000"/>
          </a:solidFill>
          <a:ln w="38100">
            <a:solidFill>
              <a:srgbClr val="00CC99"/>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218" name="Line"/>
          <p:cNvSpPr/>
          <p:nvPr/>
        </p:nvSpPr>
        <p:spPr>
          <a:xfrm flipH="1">
            <a:off x="6476998" y="5638798"/>
            <a:ext cx="1143002" cy="381003"/>
          </a:xfrm>
          <a:prstGeom prst="line">
            <a:avLst/>
          </a:prstGeom>
          <a:ln w="38100">
            <a:solidFill>
              <a:srgbClr val="000000"/>
            </a:solidFill>
            <a:headEnd type="triangle"/>
          </a:ln>
        </p:spPr>
        <p:txBody>
          <a:bodyPr lIns="45718" tIns="45718" rIns="45718" bIns="45718"/>
          <a:lstStyle/>
          <a:p>
            <a:pPr/>
          </a:p>
        </p:txBody>
      </p:sp>
      <p:sp>
        <p:nvSpPr>
          <p:cNvPr id="219" name="Circle"/>
          <p:cNvSpPr/>
          <p:nvPr/>
        </p:nvSpPr>
        <p:spPr>
          <a:xfrm>
            <a:off x="6584950" y="4395787"/>
            <a:ext cx="2406650" cy="2406653"/>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Tree>
  </p:cSld>
  <p:clrMapOvr>
    <a:masterClrMapping/>
  </p:clrMapOvr>
  <p:transition xmlns:p14="http://schemas.microsoft.com/office/powerpoint/2010/main" spd="med" advClick="1"/>
</p:sld>
</file>

<file path=ppt/slides/slide11.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21" name="KNN Example"/>
          <p:cNvSpPr txBox="1"/>
          <p:nvPr>
            <p:ph type="title"/>
          </p:nvPr>
        </p:nvSpPr>
        <p:spPr>
          <a:xfrm>
            <a:off x="1066800" y="304798"/>
            <a:ext cx="7772400" cy="1143004"/>
          </a:xfrm>
          <a:prstGeom prst="rect">
            <a:avLst/>
          </a:prstGeom>
        </p:spPr>
        <p:txBody>
          <a:bodyPr/>
          <a:lstStyle/>
          <a:p>
            <a:pPr/>
            <a:r>
              <a:t>KNN Example</a:t>
            </a:r>
          </a:p>
        </p:txBody>
      </p:sp>
      <p:sp>
        <p:nvSpPr>
          <p:cNvPr id="222" name="New examples:…"/>
          <p:cNvSpPr txBox="1"/>
          <p:nvPr>
            <p:ph type="body" sz="half" idx="1"/>
          </p:nvPr>
        </p:nvSpPr>
        <p:spPr>
          <a:xfrm>
            <a:off x="381000" y="3657600"/>
            <a:ext cx="7985125" cy="2514600"/>
          </a:xfrm>
          <a:prstGeom prst="rect">
            <a:avLst/>
          </a:prstGeom>
        </p:spPr>
        <p:txBody>
          <a:bodyPr/>
          <a:lstStyle/>
          <a:p>
            <a:pPr marL="0" indent="0">
              <a:defRPr sz="1800"/>
            </a:pPr>
            <a:r>
              <a:t>New examples:</a:t>
            </a:r>
          </a:p>
          <a:p>
            <a:pPr lvl="1" marL="742950" indent="-285750">
              <a:spcBef>
                <a:spcPts val="0"/>
              </a:spcBef>
              <a:defRPr sz="1800"/>
            </a:pPr>
            <a:r>
              <a:t>Example 1 (great, no, no, normal, no)</a:t>
            </a:r>
          </a:p>
          <a:p>
            <a:pPr lvl="1" marL="0" indent="457200">
              <a:spcBef>
                <a:spcPts val="0"/>
              </a:spcBef>
              <a:buSzTx/>
              <a:buNone/>
              <a:defRPr sz="1800"/>
            </a:pPr>
            <a:r>
              <a:t>  </a:t>
            </a:r>
          </a:p>
          <a:p>
            <a:pPr lvl="1" marL="0" indent="457200">
              <a:spcBef>
                <a:spcPts val="0"/>
              </a:spcBef>
              <a:buSzTx/>
              <a:buNone/>
              <a:defRPr sz="1800"/>
            </a:pPr>
            <a:r>
              <a:t> </a:t>
            </a:r>
          </a:p>
          <a:p>
            <a:pPr lvl="1" marL="0" indent="457200">
              <a:spcBef>
                <a:spcPts val="0"/>
              </a:spcBef>
              <a:buSzTx/>
              <a:buNone/>
              <a:defRPr sz="1800"/>
            </a:pPr>
          </a:p>
          <a:p>
            <a:pPr lvl="1" marL="742950" indent="-285750">
              <a:spcBef>
                <a:spcPts val="0"/>
              </a:spcBef>
              <a:defRPr sz="1800"/>
            </a:pPr>
            <a:r>
              <a:t>Example 2 (mediocre, yes, no, normal, no)</a:t>
            </a:r>
          </a:p>
        </p:txBody>
      </p:sp>
      <p:pic>
        <p:nvPicPr>
          <p:cNvPr id="223" name="image.pdf" descr="image.pdf"/>
          <p:cNvPicPr>
            <a:picLocks noChangeAspect="1"/>
          </p:cNvPicPr>
          <p:nvPr/>
        </p:nvPicPr>
        <p:blipFill>
          <a:blip r:embed="rId3">
            <a:extLst/>
          </a:blip>
          <a:stretch>
            <a:fillRect/>
          </a:stretch>
        </p:blipFill>
        <p:spPr>
          <a:xfrm>
            <a:off x="1524000" y="1214437"/>
            <a:ext cx="7396164" cy="2138364"/>
          </a:xfrm>
          <a:prstGeom prst="rect">
            <a:avLst/>
          </a:prstGeom>
          <a:ln w="12700">
            <a:miter lim="400000"/>
          </a:ln>
        </p:spPr>
      </p:pic>
      <p:sp>
        <p:nvSpPr>
          <p:cNvPr id="224" name=" most similar: number 2 (1 mismatch, 4 match)   yes…"/>
          <p:cNvSpPr txBox="1"/>
          <p:nvPr/>
        </p:nvSpPr>
        <p:spPr>
          <a:xfrm>
            <a:off x="807718" y="4419600"/>
            <a:ext cx="6610409" cy="6532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p>
            <a:pPr lvl="1" indent="457200">
              <a:spcBef>
                <a:spcPts val="500"/>
              </a:spcBef>
              <a:defRPr sz="1600">
                <a:latin typeface="Wingdings"/>
                <a:ea typeface="Wingdings"/>
                <a:cs typeface="Wingdings"/>
                <a:sym typeface="Wingdings"/>
              </a:defRPr>
            </a:pPr>
            <a:r>
              <a:t> </a:t>
            </a:r>
            <a:r>
              <a:rPr>
                <a:latin typeface="Times New Roman"/>
                <a:ea typeface="Times New Roman"/>
                <a:cs typeface="Times New Roman"/>
                <a:sym typeface="Times New Roman"/>
              </a:rPr>
              <a:t>most similar: number 2 (1 mismatch, 4 match)  </a:t>
            </a:r>
            <a:r>
              <a:t></a:t>
            </a:r>
            <a:r>
              <a:rPr>
                <a:solidFill>
                  <a:srgbClr val="FF0000"/>
                </a:solidFill>
                <a:latin typeface="Times New Roman"/>
                <a:ea typeface="Times New Roman"/>
                <a:cs typeface="Times New Roman"/>
                <a:sym typeface="Times New Roman"/>
              </a:rPr>
              <a:t> yes</a:t>
            </a:r>
            <a:endParaRPr>
              <a:solidFill>
                <a:srgbClr val="FF0000"/>
              </a:solidFill>
              <a:latin typeface="Times New Roman"/>
              <a:ea typeface="Times New Roman"/>
              <a:cs typeface="Times New Roman"/>
              <a:sym typeface="Times New Roman"/>
            </a:endParaRPr>
          </a:p>
          <a:p>
            <a:pPr lvl="1" indent="457200">
              <a:spcBef>
                <a:spcPts val="600"/>
              </a:spcBef>
              <a:defRPr sz="1600">
                <a:latin typeface="Wingdings"/>
                <a:ea typeface="Wingdings"/>
                <a:cs typeface="Wingdings"/>
                <a:sym typeface="Wingdings"/>
              </a:defRPr>
            </a:pPr>
            <a:r>
              <a:t></a:t>
            </a:r>
            <a:r>
              <a:rPr>
                <a:latin typeface="Times New Roman"/>
                <a:ea typeface="Times New Roman"/>
                <a:cs typeface="Times New Roman"/>
                <a:sym typeface="Times New Roman"/>
              </a:rPr>
              <a:t>Second most similar example: number 1 (2 mismatch, 3 match)</a:t>
            </a:r>
            <a:r>
              <a:rPr sz="1800">
                <a:latin typeface="Times New Roman"/>
                <a:ea typeface="Times New Roman"/>
                <a:cs typeface="Times New Roman"/>
                <a:sym typeface="Times New Roman"/>
              </a:rPr>
              <a:t>  </a:t>
            </a:r>
            <a:r>
              <a:t></a:t>
            </a:r>
            <a:r>
              <a:rPr sz="1800">
                <a:latin typeface="Times New Roman"/>
                <a:ea typeface="Times New Roman"/>
                <a:cs typeface="Times New Roman"/>
                <a:sym typeface="Times New Roman"/>
              </a:rPr>
              <a:t> </a:t>
            </a:r>
            <a:r>
              <a:rPr>
                <a:solidFill>
                  <a:srgbClr val="FF0000"/>
                </a:solidFill>
                <a:latin typeface="Times New Roman"/>
                <a:ea typeface="Times New Roman"/>
                <a:cs typeface="Times New Roman"/>
                <a:sym typeface="Times New Roman"/>
              </a:rPr>
              <a:t> yes</a:t>
            </a:r>
          </a:p>
        </p:txBody>
      </p:sp>
      <p:sp>
        <p:nvSpPr>
          <p:cNvPr id="225" name="Similarity metric: Number of matching attributes (k=2)"/>
          <p:cNvSpPr txBox="1"/>
          <p:nvPr/>
        </p:nvSpPr>
        <p:spPr>
          <a:xfrm>
            <a:off x="274319" y="3352800"/>
            <a:ext cx="5159459" cy="348428"/>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spcBef>
                <a:spcPts val="600"/>
              </a:spcBef>
              <a:defRPr>
                <a:solidFill>
                  <a:srgbClr val="FF0000"/>
                </a:solidFill>
                <a:latin typeface="Times New Roman"/>
                <a:ea typeface="Times New Roman"/>
                <a:cs typeface="Times New Roman"/>
                <a:sym typeface="Times New Roman"/>
              </a:defRPr>
            </a:lvl1pPr>
          </a:lstStyle>
          <a:p>
            <a:pPr/>
            <a:r>
              <a:t>Similarity metric: Number of matching attributes (k=2)</a:t>
            </a:r>
          </a:p>
        </p:txBody>
      </p:sp>
      <p:sp>
        <p:nvSpPr>
          <p:cNvPr id="226" name="Yes"/>
          <p:cNvSpPr txBox="1"/>
          <p:nvPr/>
        </p:nvSpPr>
        <p:spPr>
          <a:xfrm>
            <a:off x="4846320" y="3886200"/>
            <a:ext cx="547646" cy="421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FF0000"/>
                </a:solidFill>
                <a:latin typeface="Times New Roman"/>
                <a:ea typeface="Times New Roman"/>
                <a:cs typeface="Times New Roman"/>
                <a:sym typeface="Times New Roman"/>
              </a:defRPr>
            </a:lvl1pPr>
          </a:lstStyle>
          <a:p>
            <a:pPr/>
            <a:r>
              <a:t>Yes</a:t>
            </a:r>
          </a:p>
        </p:txBody>
      </p:sp>
      <p:sp>
        <p:nvSpPr>
          <p:cNvPr id="227" name=" Most similar: number 3 (1 mismatch, 4 match)   no…"/>
          <p:cNvSpPr txBox="1"/>
          <p:nvPr/>
        </p:nvSpPr>
        <p:spPr>
          <a:xfrm>
            <a:off x="1341119" y="5791200"/>
            <a:ext cx="7376160" cy="653228"/>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lvl="1" indent="457200">
              <a:spcBef>
                <a:spcPts val="500"/>
              </a:spcBef>
              <a:defRPr sz="1600">
                <a:latin typeface="Wingdings"/>
                <a:ea typeface="Wingdings"/>
                <a:cs typeface="Wingdings"/>
                <a:sym typeface="Wingdings"/>
              </a:defRPr>
            </a:pPr>
            <a:r>
              <a:t> </a:t>
            </a:r>
            <a:r>
              <a:rPr>
                <a:latin typeface="Times New Roman"/>
                <a:ea typeface="Times New Roman"/>
                <a:cs typeface="Times New Roman"/>
                <a:sym typeface="Times New Roman"/>
              </a:rPr>
              <a:t>Most similar: number 3 (1 mismatch, 4 match)  </a:t>
            </a:r>
            <a:r>
              <a:t></a:t>
            </a:r>
            <a:r>
              <a:rPr>
                <a:solidFill>
                  <a:srgbClr val="FF0000"/>
                </a:solidFill>
                <a:latin typeface="Times New Roman"/>
                <a:ea typeface="Times New Roman"/>
                <a:cs typeface="Times New Roman"/>
                <a:sym typeface="Times New Roman"/>
              </a:rPr>
              <a:t> no</a:t>
            </a:r>
            <a:endParaRPr>
              <a:solidFill>
                <a:srgbClr val="FF0000"/>
              </a:solidFill>
              <a:latin typeface="Times New Roman"/>
              <a:ea typeface="Times New Roman"/>
              <a:cs typeface="Times New Roman"/>
              <a:sym typeface="Times New Roman"/>
            </a:endParaRPr>
          </a:p>
          <a:p>
            <a:pPr lvl="1" indent="457200">
              <a:spcBef>
                <a:spcPts val="600"/>
              </a:spcBef>
              <a:defRPr sz="1600">
                <a:latin typeface="Wingdings"/>
                <a:ea typeface="Wingdings"/>
                <a:cs typeface="Wingdings"/>
                <a:sym typeface="Wingdings"/>
              </a:defRPr>
            </a:pPr>
            <a:r>
              <a:t></a:t>
            </a:r>
            <a:r>
              <a:rPr>
                <a:latin typeface="Times New Roman"/>
                <a:ea typeface="Times New Roman"/>
                <a:cs typeface="Times New Roman"/>
                <a:sym typeface="Times New Roman"/>
              </a:rPr>
              <a:t>Second most similar example: number 1 (2 mismatch, 3 match)</a:t>
            </a:r>
            <a:r>
              <a:rPr sz="1800">
                <a:latin typeface="Times New Roman"/>
                <a:ea typeface="Times New Roman"/>
                <a:cs typeface="Times New Roman"/>
                <a:sym typeface="Times New Roman"/>
              </a:rPr>
              <a:t>  </a:t>
            </a:r>
            <a:r>
              <a:t></a:t>
            </a:r>
            <a:r>
              <a:rPr sz="1800">
                <a:latin typeface="Times New Roman"/>
                <a:ea typeface="Times New Roman"/>
                <a:cs typeface="Times New Roman"/>
                <a:sym typeface="Times New Roman"/>
              </a:rPr>
              <a:t> </a:t>
            </a:r>
            <a:r>
              <a:rPr>
                <a:solidFill>
                  <a:srgbClr val="FF0000"/>
                </a:solidFill>
                <a:latin typeface="Times New Roman"/>
                <a:ea typeface="Times New Roman"/>
                <a:cs typeface="Times New Roman"/>
                <a:sym typeface="Times New Roman"/>
              </a:rPr>
              <a:t>yes</a:t>
            </a:r>
          </a:p>
        </p:txBody>
      </p:sp>
      <p:sp>
        <p:nvSpPr>
          <p:cNvPr id="228" name="Yes/No"/>
          <p:cNvSpPr txBox="1"/>
          <p:nvPr/>
        </p:nvSpPr>
        <p:spPr>
          <a:xfrm>
            <a:off x="5379720" y="5334000"/>
            <a:ext cx="1004846" cy="421391"/>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solidFill>
                  <a:srgbClr val="FF0000"/>
                </a:solidFill>
                <a:latin typeface="Times New Roman"/>
                <a:ea typeface="Times New Roman"/>
                <a:cs typeface="Times New Roman"/>
                <a:sym typeface="Times New Roman"/>
              </a:defRPr>
            </a:lvl1pPr>
          </a:lstStyle>
          <a:p>
            <a:pPr/>
            <a:r>
              <a:t>Yes/No</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22">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Class="entr" nodeType="clickEffect" presetSubtype="0" presetID="1" grpId="2" fill="hold">
                                  <p:stCondLst>
                                    <p:cond delay="0"/>
                                  </p:stCondLst>
                                  <p:iterate type="el" backwards="0">
                                    <p:tmAbs val="0"/>
                                  </p:iterate>
                                  <p:childTnLst>
                                    <p:set>
                                      <p:cBhvr>
                                        <p:cTn id="10" fill="hold"/>
                                        <p:tgtEl>
                                          <p:spTgt spid="224">
                                            <p:bg/>
                                          </p:spTgt>
                                        </p:tgtEl>
                                        <p:attrNameLst>
                                          <p:attrName>style.visibility</p:attrName>
                                        </p:attrNameLst>
                                      </p:cBhvr>
                                      <p:to>
                                        <p:strVal val="visible"/>
                                      </p:to>
                                    </p:set>
                                  </p:childTnLst>
                                </p:cTn>
                              </p:par>
                              <p:par>
                                <p:cTn id="11" presetClass="entr" nodeType="withEffect" presetSubtype="0" presetID="1" grpId="2" fill="hold">
                                  <p:stCondLst>
                                    <p:cond delay="0"/>
                                  </p:stCondLst>
                                  <p:iterate type="el" backwards="0">
                                    <p:tmAbs val="0"/>
                                  </p:iterate>
                                  <p:childTnLst>
                                    <p:set>
                                      <p:cBhvr>
                                        <p:cTn id="12" fill="hold"/>
                                        <p:tgtEl>
                                          <p:spTgt spid="224">
                                            <p:txEl>
                                              <p:pRg st="0" end="0"/>
                                            </p:txEl>
                                          </p:spTgt>
                                        </p:tgtEl>
                                        <p:attrNameLst>
                                          <p:attrName>style.visibility</p:attrName>
                                        </p:attrNameLst>
                                      </p:cBhvr>
                                      <p:to>
                                        <p:strVal val="visible"/>
                                      </p:to>
                                    </p:set>
                                  </p:childTnLst>
                                </p:cTn>
                              </p:par>
                            </p:childTnLst>
                          </p:cTn>
                        </p:par>
                        <p:par>
                          <p:cTn id="13" fill="hold">
                            <p:stCondLst>
                              <p:cond delay="0"/>
                            </p:stCondLst>
                            <p:childTnLst>
                              <p:par>
                                <p:cTn id="14" presetClass="entr" nodeType="afterEffect" presetSubtype="0" presetID="1" grpId="2" fill="hold">
                                  <p:stCondLst>
                                    <p:cond delay="0"/>
                                  </p:stCondLst>
                                  <p:iterate type="el" backwards="0">
                                    <p:tmAbs val="0"/>
                                  </p:iterate>
                                  <p:childTnLst>
                                    <p:set>
                                      <p:cBhvr>
                                        <p:cTn id="15" fill="hold"/>
                                        <p:tgtEl>
                                          <p:spTgt spid="224">
                                            <p:txEl>
                                              <p:pRg st="1" end="1"/>
                                            </p:txEl>
                                          </p:spTgt>
                                        </p:tgtEl>
                                        <p:attrNameLst>
                                          <p:attrName>style.visibility</p:attrName>
                                        </p:attrNameLst>
                                      </p:cBhvr>
                                      <p:to>
                                        <p:strVal val="visible"/>
                                      </p:to>
                                    </p:set>
                                  </p:childTnLst>
                                </p:cTn>
                              </p:par>
                            </p:childTnLst>
                          </p:cTn>
                        </p:par>
                      </p:childTnLst>
                    </p:cTn>
                  </p:par>
                  <p:par>
                    <p:cTn id="16" fill="hold">
                      <p:stCondLst>
                        <p:cond delay="indefinite"/>
                      </p:stCondLst>
                      <p:childTnLst>
                        <p:par>
                          <p:cTn id="17" fill="hold">
                            <p:stCondLst>
                              <p:cond delay="0"/>
                            </p:stCondLst>
                            <p:childTnLst>
                              <p:par>
                                <p:cTn id="18" presetClass="entr" nodeType="clickEffect" presetSubtype="0" presetID="1" grpId="3" fill="hold">
                                  <p:stCondLst>
                                    <p:cond delay="0"/>
                                  </p:stCondLst>
                                  <p:iterate type="el" backwards="0">
                                    <p:tmAbs val="0"/>
                                  </p:iterate>
                                  <p:childTnLst>
                                    <p:set>
                                      <p:cBhvr>
                                        <p:cTn id="19" fill="hold"/>
                                        <p:tgtEl>
                                          <p:spTgt spid="226"/>
                                        </p:tgtEl>
                                        <p:attrNameLst>
                                          <p:attrName>style.visibility</p:attrName>
                                        </p:attrNameLst>
                                      </p:cBhvr>
                                      <p:to>
                                        <p:strVal val="visible"/>
                                      </p:to>
                                    </p:set>
                                  </p:childTnLst>
                                </p:cTn>
                              </p:par>
                            </p:childTnLst>
                          </p:cTn>
                        </p:par>
                        <p:par>
                          <p:cTn id="20" fill="hold">
                            <p:stCondLst>
                              <p:cond delay="0"/>
                            </p:stCondLst>
                            <p:childTnLst>
                              <p:par>
                                <p:cTn id="21" presetClass="entr" nodeType="afterEffect" presetSubtype="0" presetID="1" grpId="1" fill="hold">
                                  <p:stCondLst>
                                    <p:cond delay="0"/>
                                  </p:stCondLst>
                                  <p:iterate type="el" backwards="0">
                                    <p:tmAbs val="0"/>
                                  </p:iterate>
                                  <p:childTnLst>
                                    <p:set>
                                      <p:cBhvr>
                                        <p:cTn id="22" fill="hold"/>
                                        <p:tgtEl>
                                          <p:spTgt spid="222">
                                            <p:txEl>
                                              <p:pRg st="2" end="2"/>
                                            </p:txEl>
                                          </p:spTgt>
                                        </p:tgtEl>
                                        <p:attrNameLst>
                                          <p:attrName>style.visibility</p:attrName>
                                        </p:attrNameLst>
                                      </p:cBhvr>
                                      <p:to>
                                        <p:strVal val="visible"/>
                                      </p:to>
                                    </p:set>
                                  </p:childTnLst>
                                </p:cTn>
                              </p:par>
                            </p:childTnLst>
                          </p:cTn>
                        </p:par>
                        <p:par>
                          <p:cTn id="23" fill="hold">
                            <p:stCondLst>
                              <p:cond delay="0"/>
                            </p:stCondLst>
                            <p:childTnLst>
                              <p:par>
                                <p:cTn id="24" presetClass="entr" nodeType="afterEffect" presetSubtype="0" presetID="1" grpId="1" fill="hold">
                                  <p:stCondLst>
                                    <p:cond delay="0"/>
                                  </p:stCondLst>
                                  <p:iterate type="el" backwards="0">
                                    <p:tmAbs val="0"/>
                                  </p:iterate>
                                  <p:childTnLst>
                                    <p:set>
                                      <p:cBhvr>
                                        <p:cTn id="25" fill="hold"/>
                                        <p:tgtEl>
                                          <p:spTgt spid="222">
                                            <p:txEl>
                                              <p:pRg st="3" end="3"/>
                                            </p:txEl>
                                          </p:spTgt>
                                        </p:tgtEl>
                                        <p:attrNameLst>
                                          <p:attrName>style.visibility</p:attrName>
                                        </p:attrNameLst>
                                      </p:cBhvr>
                                      <p:to>
                                        <p:strVal val="visible"/>
                                      </p:to>
                                    </p:set>
                                  </p:childTnLst>
                                </p:cTn>
                              </p:par>
                            </p:childTnLst>
                          </p:cTn>
                        </p:par>
                        <p:par>
                          <p:cTn id="26" fill="hold">
                            <p:stCondLst>
                              <p:cond delay="0"/>
                            </p:stCondLst>
                            <p:childTnLst>
                              <p:par>
                                <p:cTn id="27" presetClass="entr" nodeType="afterEffect" presetSubtype="0" presetID="1" grpId="1" fill="hold">
                                  <p:stCondLst>
                                    <p:cond delay="0"/>
                                  </p:stCondLst>
                                  <p:iterate type="el" backwards="0">
                                    <p:tmAbs val="0"/>
                                  </p:iterate>
                                  <p:childTnLst>
                                    <p:set>
                                      <p:cBhvr>
                                        <p:cTn id="28" fill="hold"/>
                                        <p:tgtEl>
                                          <p:spTgt spid="222">
                                            <p:txEl>
                                              <p:pRg st="4" end="4"/>
                                            </p:txEl>
                                          </p:spTgt>
                                        </p:tgtEl>
                                        <p:attrNameLst>
                                          <p:attrName>style.visibility</p:attrName>
                                        </p:attrNameLst>
                                      </p:cBhvr>
                                      <p:to>
                                        <p:strVal val="visible"/>
                                      </p:to>
                                    </p:set>
                                  </p:childTnLst>
                                </p:cTn>
                              </p:par>
                            </p:childTnLst>
                          </p:cTn>
                        </p:par>
                      </p:childTnLst>
                    </p:cTn>
                  </p:par>
                  <p:par>
                    <p:cTn id="29" fill="hold">
                      <p:stCondLst>
                        <p:cond delay="indefinite"/>
                      </p:stCondLst>
                      <p:childTnLst>
                        <p:par>
                          <p:cTn id="30" fill="hold">
                            <p:stCondLst>
                              <p:cond delay="0"/>
                            </p:stCondLst>
                            <p:childTnLst>
                              <p:par>
                                <p:cTn id="31" presetClass="entr" nodeType="clickEffect" presetSubtype="0" presetID="1" grpId="1" fill="hold">
                                  <p:stCondLst>
                                    <p:cond delay="0"/>
                                  </p:stCondLst>
                                  <p:iterate type="el" backwards="0">
                                    <p:tmAbs val="0"/>
                                  </p:iterate>
                                  <p:childTnLst>
                                    <p:set>
                                      <p:cBhvr>
                                        <p:cTn id="32" fill="hold"/>
                                        <p:tgtEl>
                                          <p:spTgt spid="222">
                                            <p:txEl>
                                              <p:pRg st="5" end="5"/>
                                            </p:txEl>
                                          </p:spTgt>
                                        </p:tgtEl>
                                        <p:attrNameLst>
                                          <p:attrName>style.visibility</p:attrName>
                                        </p:attrNameLst>
                                      </p:cBhvr>
                                      <p:to>
                                        <p:strVal val="visible"/>
                                      </p:to>
                                    </p:set>
                                  </p:childTnLst>
                                </p:cTn>
                              </p:par>
                            </p:childTnLst>
                          </p:cTn>
                        </p:par>
                      </p:childTnLst>
                    </p:cTn>
                  </p:par>
                  <p:par>
                    <p:cTn id="33" fill="hold">
                      <p:stCondLst>
                        <p:cond delay="indefinite"/>
                      </p:stCondLst>
                      <p:childTnLst>
                        <p:par>
                          <p:cTn id="34" fill="hold">
                            <p:stCondLst>
                              <p:cond delay="0"/>
                            </p:stCondLst>
                            <p:childTnLst>
                              <p:par>
                                <p:cTn id="35" presetClass="entr" nodeType="clickEffect" presetSubtype="0" presetID="1" grpId="4" fill="hold">
                                  <p:stCondLst>
                                    <p:cond delay="0"/>
                                  </p:stCondLst>
                                  <p:iterate type="el" backwards="0">
                                    <p:tmAbs val="0"/>
                                  </p:iterate>
                                  <p:childTnLst>
                                    <p:set>
                                      <p:cBhvr>
                                        <p:cTn id="36" fill="hold"/>
                                        <p:tgtEl>
                                          <p:spTgt spid="227">
                                            <p:bg/>
                                          </p:spTgt>
                                        </p:tgtEl>
                                        <p:attrNameLst>
                                          <p:attrName>style.visibility</p:attrName>
                                        </p:attrNameLst>
                                      </p:cBhvr>
                                      <p:to>
                                        <p:strVal val="visible"/>
                                      </p:to>
                                    </p:set>
                                  </p:childTnLst>
                                </p:cTn>
                              </p:par>
                              <p:par>
                                <p:cTn id="37" presetClass="entr" nodeType="withEffect" presetSubtype="0" presetID="1" grpId="4" fill="hold">
                                  <p:stCondLst>
                                    <p:cond delay="0"/>
                                  </p:stCondLst>
                                  <p:iterate type="el" backwards="0">
                                    <p:tmAbs val="0"/>
                                  </p:iterate>
                                  <p:childTnLst>
                                    <p:set>
                                      <p:cBhvr>
                                        <p:cTn id="38" fill="hold"/>
                                        <p:tgtEl>
                                          <p:spTgt spid="227">
                                            <p:txEl>
                                              <p:pRg st="0" end="0"/>
                                            </p:txEl>
                                          </p:spTgt>
                                        </p:tgtEl>
                                        <p:attrNameLst>
                                          <p:attrName>style.visibility</p:attrName>
                                        </p:attrNameLst>
                                      </p:cBhvr>
                                      <p:to>
                                        <p:strVal val="visible"/>
                                      </p:to>
                                    </p:set>
                                  </p:childTnLst>
                                </p:cTn>
                              </p:par>
                            </p:childTnLst>
                          </p:cTn>
                        </p:par>
                        <p:par>
                          <p:cTn id="39" fill="hold">
                            <p:stCondLst>
                              <p:cond delay="0"/>
                            </p:stCondLst>
                            <p:childTnLst>
                              <p:par>
                                <p:cTn id="40" presetClass="entr" nodeType="afterEffect" presetSubtype="0" presetID="1" grpId="4" fill="hold">
                                  <p:stCondLst>
                                    <p:cond delay="0"/>
                                  </p:stCondLst>
                                  <p:iterate type="el" backwards="0">
                                    <p:tmAbs val="0"/>
                                  </p:iterate>
                                  <p:childTnLst>
                                    <p:set>
                                      <p:cBhvr>
                                        <p:cTn id="41" fill="hold"/>
                                        <p:tgtEl>
                                          <p:spTgt spid="227">
                                            <p:txEl>
                                              <p:pRg st="1" end="1"/>
                                            </p:txEl>
                                          </p:spTgt>
                                        </p:tgtEl>
                                        <p:attrNameLst>
                                          <p:attrName>style.visibility</p:attrName>
                                        </p:attrNameLst>
                                      </p:cBhvr>
                                      <p:to>
                                        <p:strVal val="visible"/>
                                      </p:to>
                                    </p:set>
                                  </p:childTnLst>
                                </p:cTn>
                              </p:par>
                            </p:childTnLst>
                          </p:cTn>
                        </p:par>
                      </p:childTnLst>
                    </p:cTn>
                  </p:par>
                  <p:par>
                    <p:cTn id="42" fill="hold">
                      <p:stCondLst>
                        <p:cond delay="indefinite"/>
                      </p:stCondLst>
                      <p:childTnLst>
                        <p:par>
                          <p:cTn id="43" fill="hold">
                            <p:stCondLst>
                              <p:cond delay="0"/>
                            </p:stCondLst>
                            <p:childTnLst>
                              <p:par>
                                <p:cTn id="44" presetClass="entr" nodeType="clickEffect" presetSubtype="0" presetID="1" grpId="5" fill="hold">
                                  <p:stCondLst>
                                    <p:cond delay="0"/>
                                  </p:stCondLst>
                                  <p:iterate type="el" backwards="0">
                                    <p:tmAbs val="0"/>
                                  </p:iterate>
                                  <p:childTnLst>
                                    <p:set>
                                      <p:cBhvr>
                                        <p:cTn id="45" fill="hold"/>
                                        <p:tgtEl>
                                          <p:spTgt spid="228"/>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24" grpId="2"/>
      <p:bldP build="whole" bldLvl="1" animBg="1" rev="0" advAuto="0" spid="226" grpId="3"/>
      <p:bldP build="p" bldLvl="5" animBg="1" rev="0" advAuto="0" spid="222" grpId="1"/>
      <p:bldP build="p" bldLvl="5" animBg="1" rev="0" advAuto="0" spid="227" grpId="4"/>
      <p:bldP build="whole" bldLvl="1" animBg="1" rev="0" advAuto="0" spid="228" grpId="5"/>
    </p:bldLst>
  </p:timing>
</p:sld>
</file>

<file path=ppt/slides/slide1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2" name="Selecting the Number of Neighbors"/>
          <p:cNvSpPr txBox="1"/>
          <p:nvPr>
            <p:ph type="title"/>
          </p:nvPr>
        </p:nvSpPr>
        <p:spPr>
          <a:xfrm>
            <a:off x="1066800" y="304798"/>
            <a:ext cx="7772400" cy="1143004"/>
          </a:xfrm>
          <a:prstGeom prst="rect">
            <a:avLst/>
          </a:prstGeom>
        </p:spPr>
        <p:txBody>
          <a:bodyPr/>
          <a:lstStyle/>
          <a:p>
            <a:pPr/>
            <a:r>
              <a:t>Selecting the Number of Neighbors</a:t>
            </a:r>
          </a:p>
        </p:txBody>
      </p:sp>
      <p:sp>
        <p:nvSpPr>
          <p:cNvPr id="233" name="Increase k:…"/>
          <p:cNvSpPr txBox="1"/>
          <p:nvPr>
            <p:ph type="body" idx="1"/>
          </p:nvPr>
        </p:nvSpPr>
        <p:spPr>
          <a:xfrm>
            <a:off x="685800" y="2057400"/>
            <a:ext cx="8016875" cy="4800600"/>
          </a:xfrm>
          <a:prstGeom prst="rect">
            <a:avLst/>
          </a:prstGeom>
        </p:spPr>
        <p:txBody>
          <a:bodyPr/>
          <a:lstStyle/>
          <a:p>
            <a:pPr/>
            <a:r>
              <a:t>Increase k:</a:t>
            </a:r>
          </a:p>
          <a:p>
            <a:pPr lvl="1" marL="742950" indent="-285750">
              <a:spcBef>
                <a:spcPts val="0"/>
              </a:spcBef>
              <a:defRPr sz="1800"/>
            </a:pPr>
            <a:r>
              <a:t>Makes KNN less sensitive to noise </a:t>
            </a:r>
          </a:p>
          <a:p>
            <a:pPr lvl="1" marL="742950" indent="-285750">
              <a:spcBef>
                <a:spcPts val="0"/>
              </a:spcBef>
              <a:defRPr sz="1800"/>
            </a:pPr>
          </a:p>
          <a:p>
            <a:pPr/>
            <a:r>
              <a:t>Decrease k:</a:t>
            </a:r>
          </a:p>
          <a:p>
            <a:pPr lvl="1" marL="742950" indent="-285750">
              <a:spcBef>
                <a:spcPts val="0"/>
              </a:spcBef>
              <a:defRPr sz="1800"/>
            </a:pPr>
            <a:r>
              <a:t>Allows capturing finer structure of space</a:t>
            </a:r>
          </a:p>
          <a:p>
            <a:pPr lvl="1" marL="742950" indent="-285750">
              <a:spcBef>
                <a:spcPts val="0"/>
              </a:spcBef>
              <a:defRPr sz="1800"/>
            </a:pPr>
          </a:p>
          <a:p>
            <a:pPr>
              <a:defRPr>
                <a:latin typeface="Wingdings"/>
                <a:ea typeface="Wingdings"/>
                <a:cs typeface="Wingdings"/>
                <a:sym typeface="Wingdings"/>
              </a:defRPr>
            </a:pPr>
            <a:r>
              <a:t>➔</a:t>
            </a:r>
            <a:r>
              <a:rPr>
                <a:latin typeface="Times New Roman"/>
                <a:ea typeface="Times New Roman"/>
                <a:cs typeface="Times New Roman"/>
                <a:sym typeface="Times New Roman"/>
              </a:rPr>
              <a:t>Pick k not too large, but not too small (depends on data)</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3">
                                            <p:txEl>
                                              <p:pRg st="3" end="3"/>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33">
                                            <p:txEl>
                                              <p:pRg st="4" end="4"/>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33">
                                            <p:txEl>
                                              <p:pRg st="5" end="5"/>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3">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p" bldLvl="5" animBg="1" rev="0" advAuto="0" spid="233" grpId="1"/>
    </p:bldLst>
  </p:timing>
</p:sld>
</file>

<file path=ppt/slides/slide1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35" name="Advantages and Disadvantages of KNN"/>
          <p:cNvSpPr txBox="1"/>
          <p:nvPr>
            <p:ph type="title"/>
          </p:nvPr>
        </p:nvSpPr>
        <p:spPr>
          <a:xfrm>
            <a:off x="1066800" y="304798"/>
            <a:ext cx="7772400" cy="1143004"/>
          </a:xfrm>
          <a:prstGeom prst="rect">
            <a:avLst/>
          </a:prstGeom>
        </p:spPr>
        <p:txBody>
          <a:bodyPr/>
          <a:lstStyle/>
          <a:p>
            <a:pPr/>
            <a:r>
              <a:t>Advantages and Disadvantages of KNN</a:t>
            </a:r>
          </a:p>
        </p:txBody>
      </p:sp>
      <p:sp>
        <p:nvSpPr>
          <p:cNvPr id="236" name="Need distance/similarity measure and attributes that “match” target function.…"/>
          <p:cNvSpPr txBox="1"/>
          <p:nvPr>
            <p:ph type="body" idx="1"/>
          </p:nvPr>
        </p:nvSpPr>
        <p:spPr>
          <a:prstGeom prst="rect">
            <a:avLst/>
          </a:prstGeom>
        </p:spPr>
        <p:txBody>
          <a:bodyPr/>
          <a:lstStyle/>
          <a:p>
            <a:pPr/>
            <a:r>
              <a:t>Need distance/similarity measure and attributes that “match” target function.</a:t>
            </a:r>
          </a:p>
          <a:p>
            <a:pPr/>
          </a:p>
          <a:p>
            <a:pPr/>
            <a:r>
              <a:t>For large training sets,</a:t>
            </a:r>
          </a:p>
          <a:p>
            <a:pPr>
              <a:defRPr>
                <a:latin typeface="Wingdings"/>
                <a:ea typeface="Wingdings"/>
                <a:cs typeface="Wingdings"/>
                <a:sym typeface="Wingdings"/>
              </a:defRPr>
            </a:pPr>
            <a:r>
              <a:t> </a:t>
            </a:r>
            <a:r>
              <a:rPr>
                <a:latin typeface="Times New Roman"/>
                <a:ea typeface="Times New Roman"/>
                <a:cs typeface="Times New Roman"/>
                <a:sym typeface="Times New Roman"/>
              </a:rPr>
              <a:t>Must make a pass through the entire dataset for each classification.  This can be prohibitive for large data sets.</a:t>
            </a:r>
            <a:endParaRPr>
              <a:latin typeface="Times New Roman"/>
              <a:ea typeface="Times New Roman"/>
              <a:cs typeface="Times New Roman"/>
              <a:sym typeface="Times New Roman"/>
            </a:endParaRPr>
          </a:p>
          <a:p>
            <a:pPr/>
          </a:p>
          <a:p>
            <a:pPr/>
            <a:r>
              <a:t>Prediction accuracy can quickly degrade when number of attributes grows.</a:t>
            </a:r>
          </a:p>
          <a:p>
            <a:pPr/>
            <a:r>
              <a:t>	</a:t>
            </a:r>
          </a:p>
        </p:txBody>
      </p:sp>
      <p:sp>
        <p:nvSpPr>
          <p:cNvPr id="237" name="Simple to implement algorithm;…"/>
          <p:cNvSpPr/>
          <p:nvPr/>
        </p:nvSpPr>
        <p:spPr>
          <a:xfrm>
            <a:off x="2321565" y="5280024"/>
            <a:ext cx="4167494" cy="1410974"/>
          </a:xfrm>
          <a:prstGeom prst="rect">
            <a:avLst/>
          </a:prstGeom>
          <a:ln>
            <a:solidFill>
              <a:srgbClr val="FF0000"/>
            </a:solidFill>
          </a:ln>
          <a:extLst>
            <a:ext uri="{C572A759-6A51-4108-AA02-DFA0A04FC94B}">
              <ma14:wrappingTextBoxFlag xmlns:ma14="http://schemas.microsoft.com/office/mac/drawingml/2011/main" val="1"/>
            </a:ext>
          </a:extLst>
        </p:spPr>
        <p:txBody>
          <a:bodyPr wrap="none" lIns="45718" tIns="45718" rIns="45718" bIns="45718">
            <a:spAutoFit/>
          </a:bodyPr>
          <a:lstStyle/>
          <a:p>
            <a:pPr algn="ctr">
              <a:spcBef>
                <a:spcPts val="400"/>
              </a:spcBef>
              <a:defRPr sz="2000">
                <a:latin typeface="Times New Roman"/>
                <a:ea typeface="Times New Roman"/>
                <a:cs typeface="Times New Roman"/>
                <a:sym typeface="Times New Roman"/>
              </a:defRPr>
            </a:pPr>
            <a:r>
              <a:t>Simple to implement algorithm; </a:t>
            </a:r>
          </a:p>
          <a:p>
            <a:pPr algn="ctr">
              <a:spcBef>
                <a:spcPts val="400"/>
              </a:spcBef>
              <a:defRPr sz="2000">
                <a:latin typeface="Times New Roman"/>
                <a:ea typeface="Times New Roman"/>
                <a:cs typeface="Times New Roman"/>
                <a:sym typeface="Times New Roman"/>
              </a:defRPr>
            </a:pPr>
            <a:r>
              <a:t>Requires little tuning; </a:t>
            </a:r>
          </a:p>
          <a:p>
            <a:pPr algn="ctr">
              <a:spcBef>
                <a:spcPts val="400"/>
              </a:spcBef>
              <a:defRPr sz="2000">
                <a:latin typeface="Times New Roman"/>
                <a:ea typeface="Times New Roman"/>
                <a:cs typeface="Times New Roman"/>
                <a:sym typeface="Times New Roman"/>
              </a:defRPr>
            </a:pPr>
            <a:r>
              <a:t>Often performs quite weel! </a:t>
            </a:r>
          </a:p>
          <a:p>
            <a:pPr algn="ctr">
              <a:spcBef>
                <a:spcPts val="400"/>
              </a:spcBef>
              <a:defRPr sz="2000">
                <a:latin typeface="Times New Roman"/>
                <a:ea typeface="Times New Roman"/>
                <a:cs typeface="Times New Roman"/>
                <a:sym typeface="Times New Roman"/>
              </a:defRPr>
            </a:pPr>
            <a:r>
              <a:t>(Try it first on a new learning problem).</a:t>
            </a: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236">
                                            <p:txEl>
                                              <p:pRg st="2" end="2"/>
                                            </p:txEl>
                                          </p:spTgt>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1" fill="hold">
                                  <p:stCondLst>
                                    <p:cond delay="0"/>
                                  </p:stCondLst>
                                  <p:iterate type="el" backwards="0">
                                    <p:tmAbs val="0"/>
                                  </p:iterate>
                                  <p:childTnLst>
                                    <p:set>
                                      <p:cBhvr>
                                        <p:cTn id="9" fill="hold"/>
                                        <p:tgtEl>
                                          <p:spTgt spid="236">
                                            <p:txEl>
                                              <p:pRg st="3" end="3"/>
                                            </p:txEl>
                                          </p:spTgt>
                                        </p:tgtEl>
                                        <p:attrNameLst>
                                          <p:attrName>style.visibility</p:attrName>
                                        </p:attrNameLst>
                                      </p:cBhvr>
                                      <p:to>
                                        <p:strVal val="visible"/>
                                      </p:to>
                                    </p:set>
                                  </p:childTnLst>
                                </p:cTn>
                              </p:par>
                            </p:childTnLst>
                          </p:cTn>
                        </p:par>
                        <p:par>
                          <p:cTn id="10" fill="hold">
                            <p:stCondLst>
                              <p:cond delay="0"/>
                            </p:stCondLst>
                            <p:childTnLst>
                              <p:par>
                                <p:cTn id="11" presetClass="entr" nodeType="afterEffect" presetSubtype="0" presetID="1" grpId="1" fill="hold">
                                  <p:stCondLst>
                                    <p:cond delay="0"/>
                                  </p:stCondLst>
                                  <p:iterate type="el" backwards="0">
                                    <p:tmAbs val="0"/>
                                  </p:iterate>
                                  <p:childTnLst>
                                    <p:set>
                                      <p:cBhvr>
                                        <p:cTn id="12" fill="hold"/>
                                        <p:tgtEl>
                                          <p:spTgt spid="236">
                                            <p:txEl>
                                              <p:pRg st="4" end="4"/>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Class="entr" nodeType="clickEffect" presetSubtype="0" presetID="1" grpId="1" fill="hold">
                                  <p:stCondLst>
                                    <p:cond delay="0"/>
                                  </p:stCondLst>
                                  <p:iterate type="el" backwards="0">
                                    <p:tmAbs val="0"/>
                                  </p:iterate>
                                  <p:childTnLst>
                                    <p:set>
                                      <p:cBhvr>
                                        <p:cTn id="16" fill="hold"/>
                                        <p:tgtEl>
                                          <p:spTgt spid="236">
                                            <p:txEl>
                                              <p:pRg st="5" end="5"/>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Class="entr" nodeType="clickEffect" presetSubtype="0" presetID="1" grpId="2" fill="hold">
                                  <p:stCondLst>
                                    <p:cond delay="0"/>
                                  </p:stCondLst>
                                  <p:iterate type="el" backwards="0">
                                    <p:tmAbs val="0"/>
                                  </p:iterate>
                                  <p:childTnLst>
                                    <p:set>
                                      <p:cBhvr>
                                        <p:cTn id="20" fill="hold"/>
                                        <p:tgtEl>
                                          <p:spTgt spid="237"/>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Class="entr" nodeType="clickEffect" presetSubtype="0" presetID="1" grpId="1" fill="hold">
                                  <p:stCondLst>
                                    <p:cond delay="0"/>
                                  </p:stCondLst>
                                  <p:iterate type="el" backwards="0">
                                    <p:tmAbs val="0"/>
                                  </p:iterate>
                                  <p:childTnLst>
                                    <p:set>
                                      <p:cBhvr>
                                        <p:cTn id="24" fill="hold"/>
                                        <p:tgtEl>
                                          <p:spTgt spid="236">
                                            <p:txEl>
                                              <p:pRg st="6" end="6"/>
                                            </p:txEl>
                                          </p:spTgt>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237" grpId="2"/>
      <p:bldP build="p" bldLvl="5" animBg="1" rev="0" advAuto="0" spid="236" grpId="1"/>
    </p:bldLst>
  </p:timing>
</p:sld>
</file>

<file path=ppt/slides/slide1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1" name="Example - Tissue Paper Good or Bad"/>
          <p:cNvSpPr txBox="1"/>
          <p:nvPr>
            <p:ph type="title"/>
          </p:nvPr>
        </p:nvSpPr>
        <p:spPr>
          <a:xfrm>
            <a:off x="457200" y="277812"/>
            <a:ext cx="8229600" cy="1139826"/>
          </a:xfrm>
          <a:prstGeom prst="rect">
            <a:avLst/>
          </a:prstGeom>
        </p:spPr>
        <p:txBody>
          <a:bodyPr/>
          <a:lstStyle>
            <a:lvl1pPr defTabSz="905255">
              <a:defRPr sz="4300"/>
            </a:lvl1pPr>
          </a:lstStyle>
          <a:p>
            <a:pPr/>
            <a:r>
              <a:t>Example - Tissue Paper Good or Bad</a:t>
            </a:r>
          </a:p>
        </p:txBody>
      </p:sp>
      <p:graphicFrame>
        <p:nvGraphicFramePr>
          <p:cNvPr id="242" name="Table"/>
          <p:cNvGraphicFramePr/>
          <p:nvPr/>
        </p:nvGraphicFramePr>
        <p:xfrm>
          <a:off x="1898650" y="1836098"/>
          <a:ext cx="5576226" cy="4656907"/>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858742"/>
                <a:gridCol w="1858742"/>
                <a:gridCol w="1858742"/>
              </a:tblGrid>
              <a:tr h="1490883">
                <a:tc>
                  <a:txBody>
                    <a:bodyPr/>
                    <a:lstStyle/>
                    <a:p>
                      <a:pPr algn="l">
                        <a:defRPr b="0" sz="1800">
                          <a:solidFill>
                            <a:srgbClr val="000000"/>
                          </a:solidFill>
                        </a:defRPr>
                      </a:pPr>
                      <a:r>
                        <a:rPr b="1" sz="2000">
                          <a:solidFill>
                            <a:srgbClr val="FFFFFF"/>
                          </a:solidFill>
                          <a:sym typeface="Arial"/>
                        </a:rPr>
                        <a:t>X1 = Acid Durability </a:t>
                      </a:r>
                    </a:p>
                  </a:txBody>
                  <a:tcPr marL="0" marR="0" marT="0" marB="0" anchor="t" anchorCtr="0" horzOverflow="overflow"/>
                </a:tc>
                <a:tc>
                  <a:txBody>
                    <a:bodyPr/>
                    <a:lstStyle/>
                    <a:p>
                      <a:pPr algn="l">
                        <a:defRPr b="0" sz="1800">
                          <a:solidFill>
                            <a:srgbClr val="000000"/>
                          </a:solidFill>
                        </a:defRPr>
                      </a:pPr>
                      <a:r>
                        <a:rPr b="1" sz="2000">
                          <a:solidFill>
                            <a:srgbClr val="FFFFFF"/>
                          </a:solidFill>
                          <a:sym typeface="Arial"/>
                        </a:rPr>
                        <a:t>X2 = Strength </a:t>
                      </a:r>
                    </a:p>
                  </a:txBody>
                  <a:tcPr marL="0" marR="0" marT="0" marB="0" anchor="t" anchorCtr="0" horzOverflow="overflow"/>
                </a:tc>
                <a:tc>
                  <a:txBody>
                    <a:bodyPr/>
                    <a:lstStyle/>
                    <a:p>
                      <a:pPr algn="l">
                        <a:defRPr b="0" sz="1800">
                          <a:solidFill>
                            <a:srgbClr val="000000"/>
                          </a:solidFill>
                        </a:defRPr>
                      </a:pPr>
                      <a:r>
                        <a:rPr b="1" sz="2000">
                          <a:solidFill>
                            <a:srgbClr val="FFFFFF"/>
                          </a:solidFill>
                          <a:sym typeface="Arial"/>
                        </a:rPr>
                        <a:t>Y = class</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7</a:t>
                      </a:r>
                    </a:p>
                  </a:txBody>
                  <a:tcPr marL="0" marR="0" marT="0" marB="0" anchor="t" anchorCtr="0" horzOverflow="overflow"/>
                </a:tc>
                <a:tc>
                  <a:txBody>
                    <a:bodyPr/>
                    <a:lstStyle/>
                    <a:p>
                      <a:pPr algn="l">
                        <a:defRPr sz="1800"/>
                      </a:pPr>
                      <a:r>
                        <a:rPr sz="2000">
                          <a:sym typeface="Arial"/>
                        </a:rPr>
                        <a:t>7</a:t>
                      </a:r>
                    </a:p>
                  </a:txBody>
                  <a:tcPr marL="0" marR="0" marT="0" marB="0" anchor="t" anchorCtr="0" horzOverflow="overflow"/>
                </a:tc>
                <a:tc>
                  <a:txBody>
                    <a:bodyPr/>
                    <a:lstStyle/>
                    <a:p>
                      <a:pPr algn="l">
                        <a:defRPr sz="1800"/>
                      </a:pPr>
                      <a:r>
                        <a:rPr sz="2000">
                          <a:sym typeface="Arial"/>
                        </a:rPr>
                        <a:t>Bad</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7</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Bad</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3</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Good</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1</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Good</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1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4" name="K = 3 New Instance = (3,7)"/>
          <p:cNvSpPr txBox="1"/>
          <p:nvPr>
            <p:ph type="title"/>
          </p:nvPr>
        </p:nvSpPr>
        <p:spPr>
          <a:xfrm>
            <a:off x="457200" y="277812"/>
            <a:ext cx="8229600" cy="1139826"/>
          </a:xfrm>
          <a:prstGeom prst="rect">
            <a:avLst/>
          </a:prstGeom>
        </p:spPr>
        <p:txBody>
          <a:bodyPr/>
          <a:lstStyle/>
          <a:p>
            <a:pPr/>
            <a:r>
              <a:t>K = 3 New Instance = (3,7)</a:t>
            </a:r>
          </a:p>
        </p:txBody>
      </p:sp>
      <p:graphicFrame>
        <p:nvGraphicFramePr>
          <p:cNvPr id="245" name="Table"/>
          <p:cNvGraphicFramePr/>
          <p:nvPr/>
        </p:nvGraphicFramePr>
        <p:xfrm>
          <a:off x="1758950" y="1759898"/>
          <a:ext cx="6421317" cy="4656907"/>
        </p:xfrm>
        <a:graphic xmlns:a="http://schemas.openxmlformats.org/drawingml/2006/main">
          <a:graphicData uri="http://schemas.openxmlformats.org/drawingml/2006/table">
            <a:tbl>
              <a:tblPr firstCol="1" firstRow="1" lastCol="0" lastRow="0" bandCol="0" bandRow="1" rtl="0">
                <a:tableStyleId>{4C3C2611-4C71-4FC5-86AE-919BDF0F9419}</a:tableStyleId>
              </a:tblPr>
              <a:tblGrid>
                <a:gridCol w="1587400"/>
                <a:gridCol w="1361479"/>
                <a:gridCol w="3472438"/>
              </a:tblGrid>
              <a:tr h="1490883">
                <a:tc>
                  <a:txBody>
                    <a:bodyPr/>
                    <a:lstStyle/>
                    <a:p>
                      <a:pPr algn="l">
                        <a:defRPr b="0" sz="1800">
                          <a:solidFill>
                            <a:srgbClr val="000000"/>
                          </a:solidFill>
                        </a:defRPr>
                      </a:pPr>
                      <a:r>
                        <a:rPr b="1" sz="2000">
                          <a:solidFill>
                            <a:srgbClr val="FFFFFF"/>
                          </a:solidFill>
                          <a:sym typeface="Arial"/>
                        </a:rPr>
                        <a:t>X1 = Acid Durability </a:t>
                      </a:r>
                    </a:p>
                  </a:txBody>
                  <a:tcPr marL="0" marR="0" marT="0" marB="0" anchor="t" anchorCtr="0" horzOverflow="overflow"/>
                </a:tc>
                <a:tc>
                  <a:txBody>
                    <a:bodyPr/>
                    <a:lstStyle/>
                    <a:p>
                      <a:pPr algn="l">
                        <a:defRPr b="0" sz="1800">
                          <a:solidFill>
                            <a:srgbClr val="000000"/>
                          </a:solidFill>
                        </a:defRPr>
                      </a:pPr>
                      <a:r>
                        <a:rPr b="1" sz="2000">
                          <a:solidFill>
                            <a:srgbClr val="FFFFFF"/>
                          </a:solidFill>
                          <a:sym typeface="Arial"/>
                        </a:rPr>
                        <a:t>X2 = Strength </a:t>
                      </a:r>
                    </a:p>
                  </a:txBody>
                  <a:tcPr marL="0" marR="0" marT="0" marB="0" anchor="t" anchorCtr="0" horzOverflow="overflow"/>
                </a:tc>
                <a:tc>
                  <a:txBody>
                    <a:bodyPr/>
                    <a:lstStyle/>
                    <a:p>
                      <a:pPr algn="l">
                        <a:defRPr b="0" sz="1800">
                          <a:solidFill>
                            <a:srgbClr val="000000"/>
                          </a:solidFill>
                        </a:defRPr>
                      </a:pPr>
                      <a:r>
                        <a:rPr b="1" sz="2000">
                          <a:solidFill>
                            <a:srgbClr val="FFFFFF"/>
                          </a:solidFill>
                          <a:sym typeface="Arial"/>
                        </a:rPr>
                        <a:t>Distance</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7</a:t>
                      </a:r>
                    </a:p>
                  </a:txBody>
                  <a:tcPr marL="0" marR="0" marT="0" marB="0" anchor="t" anchorCtr="0" horzOverflow="overflow"/>
                </a:tc>
                <a:tc>
                  <a:txBody>
                    <a:bodyPr/>
                    <a:lstStyle/>
                    <a:p>
                      <a:pPr algn="l">
                        <a:defRPr sz="1800"/>
                      </a:pPr>
                      <a:r>
                        <a:rPr sz="2000">
                          <a:sym typeface="Arial"/>
                        </a:rPr>
                        <a:t>7</a:t>
                      </a:r>
                    </a:p>
                  </a:txBody>
                  <a:tcPr marL="0" marR="0" marT="0" marB="0" anchor="t" anchorCtr="0" horzOverflow="overflow"/>
                </a:tc>
                <a:tc>
                  <a:txBody>
                    <a:bodyPr/>
                    <a:lstStyle/>
                    <a:p>
                      <a:pPr algn="l">
                        <a:defRPr sz="1800"/>
                      </a:pPr>
                      <a:r>
                        <a:rPr sz="2000">
                          <a:sym typeface="Arial"/>
                        </a:rPr>
                        <a:t>(7-3)^2 + (7-7)^2 =16 </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7</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(7-3)^2 + (4-7)^2 =25</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3</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(3-3)^2 + (4-7)^2 =9</a:t>
                      </a:r>
                    </a:p>
                  </a:txBody>
                  <a:tcPr marL="0" marR="0" marT="0" marB="0" anchor="t" anchorCtr="0" horzOverflow="overflow"/>
                </a:tc>
              </a:tr>
              <a:tr h="791506">
                <a:tc>
                  <a:txBody>
                    <a:bodyPr/>
                    <a:lstStyle/>
                    <a:p>
                      <a:pPr algn="l">
                        <a:defRPr b="0" sz="1800">
                          <a:solidFill>
                            <a:srgbClr val="000000"/>
                          </a:solidFill>
                        </a:defRPr>
                      </a:pPr>
                      <a:r>
                        <a:rPr b="1" sz="2000">
                          <a:solidFill>
                            <a:srgbClr val="FFFFFF"/>
                          </a:solidFill>
                          <a:sym typeface="Arial"/>
                        </a:rPr>
                        <a:t>1</a:t>
                      </a:r>
                    </a:p>
                  </a:txBody>
                  <a:tcPr marL="0" marR="0" marT="0" marB="0" anchor="t" anchorCtr="0" horzOverflow="overflow"/>
                </a:tc>
                <a:tc>
                  <a:txBody>
                    <a:bodyPr/>
                    <a:lstStyle/>
                    <a:p>
                      <a:pPr algn="l">
                        <a:defRPr sz="1800"/>
                      </a:pPr>
                      <a:r>
                        <a:rPr sz="2000">
                          <a:sym typeface="Arial"/>
                        </a:rPr>
                        <a:t>4</a:t>
                      </a:r>
                    </a:p>
                  </a:txBody>
                  <a:tcPr marL="0" marR="0" marT="0" marB="0" anchor="t" anchorCtr="0" horzOverflow="overflow"/>
                </a:tc>
                <a:tc>
                  <a:txBody>
                    <a:bodyPr/>
                    <a:lstStyle/>
                    <a:p>
                      <a:pPr algn="l">
                        <a:defRPr sz="1800"/>
                      </a:pPr>
                      <a:r>
                        <a:rPr sz="2000">
                          <a:sym typeface="Arial"/>
                        </a:rPr>
                        <a:t>(1-3)^2 + (4-7)^2 =13</a:t>
                      </a:r>
                    </a:p>
                  </a:txBody>
                  <a:tcPr marL="0" marR="0" marT="0" marB="0" anchor="t" anchorCtr="0" horzOverflow="overflow"/>
                </a:tc>
              </a:tr>
            </a:tbl>
          </a:graphicData>
        </a:graphic>
      </p:graphicFrame>
    </p:spTree>
  </p:cSld>
  <p:clrMapOvr>
    <a:masterClrMapping/>
  </p:clrMapOvr>
  <p:transition xmlns:p14="http://schemas.microsoft.com/office/powerpoint/2010/main" spd="med" advClick="1"/>
</p:sld>
</file>

<file path=ppt/slides/slide1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247" name="Prediction"/>
          <p:cNvSpPr txBox="1"/>
          <p:nvPr>
            <p:ph type="title"/>
          </p:nvPr>
        </p:nvSpPr>
        <p:spPr>
          <a:xfrm>
            <a:off x="457200" y="277812"/>
            <a:ext cx="8229600" cy="1139826"/>
          </a:xfrm>
          <a:prstGeom prst="rect">
            <a:avLst/>
          </a:prstGeom>
        </p:spPr>
        <p:txBody>
          <a:bodyPr/>
          <a:lstStyle/>
          <a:p>
            <a:pPr/>
            <a:r>
              <a:t>Prediction</a:t>
            </a:r>
          </a:p>
        </p:txBody>
      </p:sp>
      <p:sp>
        <p:nvSpPr>
          <p:cNvPr id="248" name="Nearest Neigbours = 1(Bad),3(Good) and 4(Good)…"/>
          <p:cNvSpPr txBox="1"/>
          <p:nvPr/>
        </p:nvSpPr>
        <p:spPr>
          <a:xfrm>
            <a:off x="671387" y="1739901"/>
            <a:ext cx="7017595" cy="650239"/>
          </a:xfrm>
          <a:prstGeom prst="rect">
            <a:avLst/>
          </a:prstGeom>
          <a:ln w="12700">
            <a:miter lim="400000"/>
          </a:ln>
          <a:extLst>
            <a:ext uri="{C572A759-6A51-4108-AA02-DFA0A04FC94B}">
              <ma14:wrappingTextBoxFlag xmlns:ma14="http://schemas.microsoft.com/office/mac/drawingml/2011/main" val="1"/>
            </a:ext>
          </a:extLst>
        </p:spPr>
        <p:txBody>
          <a:bodyPr lIns="45718" tIns="45718" rIns="45718" bIns="45718">
            <a:spAutoFit/>
          </a:bodyPr>
          <a:lstStyle/>
          <a:p>
            <a:pPr>
              <a:defRPr>
                <a:latin typeface="Verdana"/>
                <a:ea typeface="Verdana"/>
                <a:cs typeface="Verdana"/>
                <a:sym typeface="Verdana"/>
              </a:defRPr>
            </a:pPr>
            <a:r>
              <a:t>Nearest Neigbours = 1(Bad),3(Good) and 4(Good)</a:t>
            </a:r>
          </a:p>
          <a:p>
            <a:pPr>
              <a:defRPr>
                <a:latin typeface="Verdana"/>
                <a:ea typeface="Verdana"/>
                <a:cs typeface="Verdana"/>
                <a:sym typeface="Verdana"/>
              </a:defRPr>
            </a:pPr>
            <a:r>
              <a:t>Prediction = Good</a:t>
            </a:r>
          </a:p>
        </p:txBody>
      </p:sp>
    </p:spTree>
  </p:cSld>
  <p:clrMapOvr>
    <a:masterClrMapping/>
  </p:clrMapOvr>
  <p:transition xmlns:p14="http://schemas.microsoft.com/office/powerpoint/2010/main" spd="med" advClick="1"/>
</p:sld>
</file>

<file path=ppt/slides/slide2.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00" name="A programming task"/>
          <p:cNvSpPr txBox="1"/>
          <p:nvPr>
            <p:ph type="title"/>
          </p:nvPr>
        </p:nvSpPr>
        <p:spPr>
          <a:xfrm>
            <a:off x="457200" y="277812"/>
            <a:ext cx="8229600" cy="1139826"/>
          </a:xfrm>
          <a:prstGeom prst="rect">
            <a:avLst/>
          </a:prstGeom>
        </p:spPr>
        <p:txBody>
          <a:bodyPr/>
          <a:lstStyle/>
          <a:p>
            <a:pPr/>
            <a:r>
              <a:t>A programming task</a:t>
            </a:r>
          </a:p>
        </p:txBody>
      </p:sp>
      <p:sp>
        <p:nvSpPr>
          <p:cNvPr id="101" name="Rectangle"/>
          <p:cNvSpPr/>
          <p:nvPr/>
        </p:nvSpPr>
        <p:spPr>
          <a:xfrm>
            <a:off x="914400" y="1905000"/>
            <a:ext cx="7086600" cy="4419600"/>
          </a:xfrm>
          <a:prstGeom prst="rect">
            <a:avLst/>
          </a:prstGeom>
          <a:solidFill>
            <a:srgbClr val="FFFFFF"/>
          </a:solidFill>
          <a:ln>
            <a:solidFill>
              <a:srgbClr val="000000"/>
            </a:solidFill>
          </a:ln>
        </p:spPr>
        <p:txBody>
          <a:bodyPr lIns="45718" tIns="45718" rIns="45718" bIns="45718" anchor="ctr"/>
          <a:lstStyle/>
          <a:p>
            <a:pPr/>
          </a:p>
        </p:txBody>
      </p:sp>
      <p:sp>
        <p:nvSpPr>
          <p:cNvPr id="102" name="Line"/>
          <p:cNvSpPr/>
          <p:nvPr/>
        </p:nvSpPr>
        <p:spPr>
          <a:xfrm>
            <a:off x="914400" y="2895600"/>
            <a:ext cx="7086601" cy="0"/>
          </a:xfrm>
          <a:prstGeom prst="line">
            <a:avLst/>
          </a:prstGeom>
          <a:ln>
            <a:solidFill>
              <a:srgbClr val="000000"/>
            </a:solidFill>
          </a:ln>
        </p:spPr>
        <p:txBody>
          <a:bodyPr lIns="45718" tIns="45718" rIns="45718" bIns="45718"/>
          <a:lstStyle/>
          <a:p>
            <a:pPr/>
          </a:p>
        </p:txBody>
      </p:sp>
      <p:sp>
        <p:nvSpPr>
          <p:cNvPr id="103" name="Line"/>
          <p:cNvSpPr/>
          <p:nvPr/>
        </p:nvSpPr>
        <p:spPr>
          <a:xfrm>
            <a:off x="914400" y="5029200"/>
            <a:ext cx="7086601" cy="0"/>
          </a:xfrm>
          <a:prstGeom prst="line">
            <a:avLst/>
          </a:prstGeom>
          <a:ln>
            <a:solidFill>
              <a:srgbClr val="000000"/>
            </a:solidFill>
          </a:ln>
        </p:spPr>
        <p:txBody>
          <a:bodyPr lIns="45718" tIns="45718" rIns="45718" bIns="45718"/>
          <a:lstStyle/>
          <a:p>
            <a:pPr/>
          </a:p>
        </p:txBody>
      </p:sp>
      <p:sp>
        <p:nvSpPr>
          <p:cNvPr id="104" name="Line"/>
          <p:cNvSpPr/>
          <p:nvPr/>
        </p:nvSpPr>
        <p:spPr>
          <a:xfrm flipH="1">
            <a:off x="2438399" y="1904999"/>
            <a:ext cx="3" cy="4419602"/>
          </a:xfrm>
          <a:prstGeom prst="line">
            <a:avLst/>
          </a:prstGeom>
          <a:ln>
            <a:solidFill>
              <a:srgbClr val="000000"/>
            </a:solidFill>
          </a:ln>
        </p:spPr>
        <p:txBody>
          <a:bodyPr lIns="45718" tIns="45718" rIns="45718" bIns="45718"/>
          <a:lstStyle/>
          <a:p>
            <a:pPr/>
          </a:p>
        </p:txBody>
      </p:sp>
      <p:sp>
        <p:nvSpPr>
          <p:cNvPr id="105" name="Line"/>
          <p:cNvSpPr/>
          <p:nvPr/>
        </p:nvSpPr>
        <p:spPr>
          <a:xfrm flipH="1">
            <a:off x="3886200" y="1904999"/>
            <a:ext cx="2" cy="4419602"/>
          </a:xfrm>
          <a:prstGeom prst="line">
            <a:avLst/>
          </a:prstGeom>
          <a:ln>
            <a:solidFill>
              <a:srgbClr val="000000"/>
            </a:solidFill>
          </a:ln>
        </p:spPr>
        <p:txBody>
          <a:bodyPr lIns="45718" tIns="45718" rIns="45718" bIns="45718"/>
          <a:lstStyle/>
          <a:p>
            <a:pPr/>
          </a:p>
        </p:txBody>
      </p:sp>
      <p:sp>
        <p:nvSpPr>
          <p:cNvPr id="106" name="Line"/>
          <p:cNvSpPr/>
          <p:nvPr/>
        </p:nvSpPr>
        <p:spPr>
          <a:xfrm flipH="1">
            <a:off x="5943600" y="1904999"/>
            <a:ext cx="2" cy="4419602"/>
          </a:xfrm>
          <a:prstGeom prst="line">
            <a:avLst/>
          </a:prstGeom>
          <a:ln>
            <a:solidFill>
              <a:srgbClr val="000000"/>
            </a:solidFill>
          </a:ln>
        </p:spPr>
        <p:txBody>
          <a:bodyPr lIns="45718" tIns="45718" rIns="45718" bIns="45718"/>
          <a:lstStyle/>
          <a:p>
            <a:pPr/>
          </a:p>
        </p:txBody>
      </p:sp>
      <p:sp>
        <p:nvSpPr>
          <p:cNvPr id="107" name="Oval"/>
          <p:cNvSpPr/>
          <p:nvPr/>
        </p:nvSpPr>
        <p:spPr>
          <a:xfrm>
            <a:off x="1295400" y="2209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08" name="Oval"/>
          <p:cNvSpPr/>
          <p:nvPr/>
        </p:nvSpPr>
        <p:spPr>
          <a:xfrm>
            <a:off x="1066800" y="2514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09" name="Oval"/>
          <p:cNvSpPr/>
          <p:nvPr/>
        </p:nvSpPr>
        <p:spPr>
          <a:xfrm>
            <a:off x="1066800" y="19812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10" name="Oval"/>
          <p:cNvSpPr/>
          <p:nvPr/>
        </p:nvSpPr>
        <p:spPr>
          <a:xfrm>
            <a:off x="1524000" y="19812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11" name="Oval"/>
          <p:cNvSpPr/>
          <p:nvPr/>
        </p:nvSpPr>
        <p:spPr>
          <a:xfrm>
            <a:off x="1905000" y="2133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12" name="Oval"/>
          <p:cNvSpPr/>
          <p:nvPr/>
        </p:nvSpPr>
        <p:spPr>
          <a:xfrm>
            <a:off x="1905000" y="2590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13" name="Star"/>
          <p:cNvSpPr/>
          <p:nvPr/>
        </p:nvSpPr>
        <p:spPr>
          <a:xfrm>
            <a:off x="1371600" y="2514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4" name="Star"/>
          <p:cNvSpPr/>
          <p:nvPr/>
        </p:nvSpPr>
        <p:spPr>
          <a:xfrm>
            <a:off x="1600200" y="22098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5" name="Star"/>
          <p:cNvSpPr/>
          <p:nvPr/>
        </p:nvSpPr>
        <p:spPr>
          <a:xfrm>
            <a:off x="1143000" y="3276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6" name="Star"/>
          <p:cNvSpPr/>
          <p:nvPr/>
        </p:nvSpPr>
        <p:spPr>
          <a:xfrm>
            <a:off x="1447800" y="38100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7" name="Star"/>
          <p:cNvSpPr/>
          <p:nvPr/>
        </p:nvSpPr>
        <p:spPr>
          <a:xfrm>
            <a:off x="1752600" y="3276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8" name="Star"/>
          <p:cNvSpPr/>
          <p:nvPr/>
        </p:nvSpPr>
        <p:spPr>
          <a:xfrm>
            <a:off x="1143000" y="4419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19" name="Star"/>
          <p:cNvSpPr/>
          <p:nvPr/>
        </p:nvSpPr>
        <p:spPr>
          <a:xfrm>
            <a:off x="1828800" y="42672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20" name="Oval"/>
          <p:cNvSpPr/>
          <p:nvPr/>
        </p:nvSpPr>
        <p:spPr>
          <a:xfrm>
            <a:off x="1981200" y="38862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1" name="Oval"/>
          <p:cNvSpPr/>
          <p:nvPr/>
        </p:nvSpPr>
        <p:spPr>
          <a:xfrm>
            <a:off x="4572000" y="3657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2" name="Oval"/>
          <p:cNvSpPr/>
          <p:nvPr/>
        </p:nvSpPr>
        <p:spPr>
          <a:xfrm>
            <a:off x="4343400" y="4495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3" name="Oval"/>
          <p:cNvSpPr/>
          <p:nvPr/>
        </p:nvSpPr>
        <p:spPr>
          <a:xfrm>
            <a:off x="4267200" y="32004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4" name="Oval"/>
          <p:cNvSpPr/>
          <p:nvPr/>
        </p:nvSpPr>
        <p:spPr>
          <a:xfrm>
            <a:off x="5334000" y="32004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5" name="Oval"/>
          <p:cNvSpPr/>
          <p:nvPr/>
        </p:nvSpPr>
        <p:spPr>
          <a:xfrm>
            <a:off x="4648200" y="2971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6" name="Oval"/>
          <p:cNvSpPr/>
          <p:nvPr/>
        </p:nvSpPr>
        <p:spPr>
          <a:xfrm>
            <a:off x="5181600" y="4038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27" name="Star"/>
          <p:cNvSpPr/>
          <p:nvPr/>
        </p:nvSpPr>
        <p:spPr>
          <a:xfrm>
            <a:off x="4648200" y="39624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28" name="Star"/>
          <p:cNvSpPr/>
          <p:nvPr/>
        </p:nvSpPr>
        <p:spPr>
          <a:xfrm>
            <a:off x="5410200" y="45720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29" name="Oval"/>
          <p:cNvSpPr/>
          <p:nvPr/>
        </p:nvSpPr>
        <p:spPr>
          <a:xfrm>
            <a:off x="4114800" y="39624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30" name="Star"/>
          <p:cNvSpPr/>
          <p:nvPr/>
        </p:nvSpPr>
        <p:spPr>
          <a:xfrm>
            <a:off x="6019800" y="33528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1" name="Star"/>
          <p:cNvSpPr/>
          <p:nvPr/>
        </p:nvSpPr>
        <p:spPr>
          <a:xfrm>
            <a:off x="5943600" y="41148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2" name="Star"/>
          <p:cNvSpPr/>
          <p:nvPr/>
        </p:nvSpPr>
        <p:spPr>
          <a:xfrm>
            <a:off x="6934200" y="3276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3" name="Star"/>
          <p:cNvSpPr/>
          <p:nvPr/>
        </p:nvSpPr>
        <p:spPr>
          <a:xfrm>
            <a:off x="6324600" y="44196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4" name="Star"/>
          <p:cNvSpPr/>
          <p:nvPr/>
        </p:nvSpPr>
        <p:spPr>
          <a:xfrm>
            <a:off x="7010400" y="42672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5" name="Oval"/>
          <p:cNvSpPr/>
          <p:nvPr/>
        </p:nvSpPr>
        <p:spPr>
          <a:xfrm>
            <a:off x="6934200" y="2971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36" name="Oval"/>
          <p:cNvSpPr/>
          <p:nvPr/>
        </p:nvSpPr>
        <p:spPr>
          <a:xfrm>
            <a:off x="7391400" y="3733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37" name="Star"/>
          <p:cNvSpPr/>
          <p:nvPr/>
        </p:nvSpPr>
        <p:spPr>
          <a:xfrm>
            <a:off x="6477000" y="37338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38" name="Oval"/>
          <p:cNvSpPr/>
          <p:nvPr/>
        </p:nvSpPr>
        <p:spPr>
          <a:xfrm>
            <a:off x="4572000" y="54102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39" name="Oval"/>
          <p:cNvSpPr/>
          <p:nvPr/>
        </p:nvSpPr>
        <p:spPr>
          <a:xfrm>
            <a:off x="4343400" y="57150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0" name="Oval"/>
          <p:cNvSpPr/>
          <p:nvPr/>
        </p:nvSpPr>
        <p:spPr>
          <a:xfrm>
            <a:off x="4343400" y="5181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1" name="Oval"/>
          <p:cNvSpPr/>
          <p:nvPr/>
        </p:nvSpPr>
        <p:spPr>
          <a:xfrm>
            <a:off x="4800600" y="5181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2" name="Oval"/>
          <p:cNvSpPr/>
          <p:nvPr/>
        </p:nvSpPr>
        <p:spPr>
          <a:xfrm>
            <a:off x="5181600" y="53340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3" name="Oval"/>
          <p:cNvSpPr/>
          <p:nvPr/>
        </p:nvSpPr>
        <p:spPr>
          <a:xfrm>
            <a:off x="5181600" y="57912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4" name="Star"/>
          <p:cNvSpPr/>
          <p:nvPr/>
        </p:nvSpPr>
        <p:spPr>
          <a:xfrm>
            <a:off x="4648200" y="57150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45" name="Star"/>
          <p:cNvSpPr/>
          <p:nvPr/>
        </p:nvSpPr>
        <p:spPr>
          <a:xfrm>
            <a:off x="4876800" y="5410200"/>
            <a:ext cx="304800" cy="304800"/>
          </a:xfrm>
          <a:prstGeom prst="star4">
            <a:avLst>
              <a:gd name="adj" fmla="val 12500"/>
            </a:avLst>
          </a:prstGeom>
          <a:solidFill>
            <a:srgbClr val="FFFF00"/>
          </a:solidFill>
          <a:ln>
            <a:solidFill>
              <a:srgbClr val="000000"/>
            </a:solidFill>
          </a:ln>
        </p:spPr>
        <p:txBody>
          <a:bodyPr lIns="45718" tIns="45718" rIns="45718" bIns="45718" anchor="ctr"/>
          <a:lstStyle/>
          <a:p>
            <a:pPr/>
          </a:p>
        </p:txBody>
      </p:sp>
      <p:sp>
        <p:nvSpPr>
          <p:cNvPr id="146" name="Oval"/>
          <p:cNvSpPr/>
          <p:nvPr/>
        </p:nvSpPr>
        <p:spPr>
          <a:xfrm>
            <a:off x="5562600" y="6019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7" name="Oval"/>
          <p:cNvSpPr/>
          <p:nvPr/>
        </p:nvSpPr>
        <p:spPr>
          <a:xfrm>
            <a:off x="5562600" y="52578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8" name="Oval"/>
          <p:cNvSpPr/>
          <p:nvPr/>
        </p:nvSpPr>
        <p:spPr>
          <a:xfrm>
            <a:off x="5486400" y="5562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49" name="Oval"/>
          <p:cNvSpPr/>
          <p:nvPr/>
        </p:nvSpPr>
        <p:spPr>
          <a:xfrm>
            <a:off x="4038600" y="5943600"/>
            <a:ext cx="228600" cy="152400"/>
          </a:xfrm>
          <a:prstGeom prst="ellipse">
            <a:avLst/>
          </a:prstGeom>
          <a:solidFill>
            <a:schemeClr val="accent1"/>
          </a:solidFill>
          <a:ln>
            <a:solidFill>
              <a:srgbClr val="000000"/>
            </a:solidFill>
          </a:ln>
        </p:spPr>
        <p:txBody>
          <a:bodyPr lIns="45718" tIns="45718" rIns="45718" bIns="45718" anchor="ctr"/>
          <a:lstStyle/>
          <a:p>
            <a:pPr/>
          </a:p>
        </p:txBody>
      </p:sp>
      <p:sp>
        <p:nvSpPr>
          <p:cNvPr id="150" name="Oval"/>
          <p:cNvSpPr/>
          <p:nvPr/>
        </p:nvSpPr>
        <p:spPr>
          <a:xfrm>
            <a:off x="4114800" y="5410200"/>
            <a:ext cx="228600" cy="152400"/>
          </a:xfrm>
          <a:prstGeom prst="ellipse">
            <a:avLst/>
          </a:prstGeom>
          <a:solidFill>
            <a:schemeClr val="accent1"/>
          </a:solidFill>
          <a:ln>
            <a:solidFill>
              <a:srgbClr val="000000"/>
            </a:solidFill>
          </a:ln>
        </p:spPr>
        <p:txBody>
          <a:bodyPr lIns="45718" tIns="45718" rIns="45718" bIns="45718" anchor="ctr"/>
          <a:lstStyle/>
          <a:p>
            <a:pPr/>
          </a:p>
        </p:txBody>
      </p:sp>
    </p:spTree>
  </p:cSld>
  <p:clrMapOvr>
    <a:masterClrMapping/>
  </p:clrMapOvr>
  <p:transition xmlns:p14="http://schemas.microsoft.com/office/powerpoint/2010/main" spd="med" advClick="1"/>
</p:sld>
</file>

<file path=ppt/slides/slide3.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2" name="Classification: Definition"/>
          <p:cNvSpPr txBox="1"/>
          <p:nvPr>
            <p:ph type="title"/>
          </p:nvPr>
        </p:nvSpPr>
        <p:spPr>
          <a:xfrm>
            <a:off x="457200" y="277812"/>
            <a:ext cx="8229600" cy="1139826"/>
          </a:xfrm>
          <a:prstGeom prst="rect">
            <a:avLst/>
          </a:prstGeom>
        </p:spPr>
        <p:txBody>
          <a:bodyPr/>
          <a:lstStyle/>
          <a:p>
            <a:pPr/>
            <a:r>
              <a:t>Classification: Definition</a:t>
            </a:r>
          </a:p>
        </p:txBody>
      </p:sp>
      <p:sp>
        <p:nvSpPr>
          <p:cNvPr id="153" name="Given a collection of records (training set )…"/>
          <p:cNvSpPr txBox="1"/>
          <p:nvPr>
            <p:ph type="body" idx="1"/>
          </p:nvPr>
        </p:nvSpPr>
        <p:spPr>
          <a:xfrm>
            <a:off x="728661" y="1733550"/>
            <a:ext cx="7840665" cy="3863975"/>
          </a:xfrm>
          <a:prstGeom prst="rect">
            <a:avLst/>
          </a:prstGeom>
        </p:spPr>
        <p:txBody>
          <a:bodyPr/>
          <a:lstStyle/>
          <a:p>
            <a:pPr marL="329184" indent="-329184" defTabSz="877822">
              <a:lnSpc>
                <a:spcPct val="90000"/>
              </a:lnSpc>
              <a:buChar char="p"/>
              <a:defRPr sz="2600"/>
            </a:pPr>
            <a:r>
              <a:t>Given a collection of records (</a:t>
            </a:r>
            <a:r>
              <a:rPr i="1">
                <a:solidFill>
                  <a:srgbClr val="CC0000"/>
                </a:solidFill>
              </a:rPr>
              <a:t>training set </a:t>
            </a:r>
            <a:r>
              <a:t>)</a:t>
            </a:r>
          </a:p>
          <a:p>
            <a:pPr lvl="1" marL="713230" indent="-274319" defTabSz="877822">
              <a:lnSpc>
                <a:spcPct val="90000"/>
              </a:lnSpc>
              <a:spcBef>
                <a:spcPts val="0"/>
              </a:spcBef>
              <a:buClr>
                <a:srgbClr val="999900"/>
              </a:buClr>
              <a:defRPr sz="1900"/>
            </a:pPr>
            <a:r>
              <a:t>Each record contains a set of </a:t>
            </a:r>
            <a:r>
              <a:rPr i="1">
                <a:solidFill>
                  <a:srgbClr val="CC0000"/>
                </a:solidFill>
              </a:rPr>
              <a:t>attributes</a:t>
            </a:r>
            <a:r>
              <a:t>, one of the attributes is the </a:t>
            </a:r>
            <a:r>
              <a:rPr i="1">
                <a:solidFill>
                  <a:srgbClr val="CC0000"/>
                </a:solidFill>
              </a:rPr>
              <a:t>class</a:t>
            </a:r>
            <a:r>
              <a:t>.</a:t>
            </a:r>
            <a:endParaRPr sz="2300"/>
          </a:p>
          <a:p>
            <a:pPr marL="329184" indent="-329184" defTabSz="877822">
              <a:lnSpc>
                <a:spcPct val="90000"/>
              </a:lnSpc>
              <a:buChar char="p"/>
              <a:defRPr sz="2600"/>
            </a:pPr>
            <a:r>
              <a:t>Find a </a:t>
            </a:r>
            <a:r>
              <a:rPr i="1">
                <a:solidFill>
                  <a:srgbClr val="CC0000"/>
                </a:solidFill>
              </a:rPr>
              <a:t>model</a:t>
            </a:r>
            <a:r>
              <a:t>  for class attribute as a function of the values of other attributes.</a:t>
            </a:r>
          </a:p>
          <a:p>
            <a:pPr marL="329184" indent="-329184" defTabSz="877822">
              <a:lnSpc>
                <a:spcPct val="90000"/>
              </a:lnSpc>
              <a:buChar char="p"/>
              <a:defRPr sz="2600"/>
            </a:pPr>
            <a:r>
              <a:t>Goal: </a:t>
            </a:r>
            <a:r>
              <a:rPr u="sng"/>
              <a:t>previously unseen</a:t>
            </a:r>
            <a:r>
              <a:t> records should be assigned a class as accurately as possible.</a:t>
            </a:r>
          </a:p>
          <a:p>
            <a:pPr lvl="1" marL="713230" indent="-274319" defTabSz="877822">
              <a:lnSpc>
                <a:spcPct val="90000"/>
              </a:lnSpc>
              <a:spcBef>
                <a:spcPts val="0"/>
              </a:spcBef>
              <a:buClr>
                <a:srgbClr val="999900"/>
              </a:buClr>
              <a:defRPr sz="1900"/>
            </a:pPr>
            <a:r>
              <a:t>A </a:t>
            </a:r>
            <a:r>
              <a:rPr i="1">
                <a:solidFill>
                  <a:srgbClr val="CC0000"/>
                </a:solidFill>
              </a:rPr>
              <a:t>test set</a:t>
            </a:r>
            <a:r>
              <a:t> is used to determine the accuracy of the model. Usually, the given data set is divided into training and test sets, with training set used to build the model and test set used to validate it.</a:t>
            </a:r>
          </a:p>
        </p:txBody>
      </p:sp>
    </p:spTree>
  </p:cSld>
  <p:clrMapOvr>
    <a:masterClrMapping/>
  </p:clrMapOvr>
  <p:transition xmlns:p14="http://schemas.microsoft.com/office/powerpoint/2010/main" spd="med" advClick="1"/>
</p:sld>
</file>

<file path=ppt/slides/slide4.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5" name="Illustrating Classification Task"/>
          <p:cNvSpPr txBox="1"/>
          <p:nvPr>
            <p:ph type="title"/>
          </p:nvPr>
        </p:nvSpPr>
        <p:spPr>
          <a:xfrm>
            <a:off x="457200" y="277812"/>
            <a:ext cx="8229600" cy="1139826"/>
          </a:xfrm>
          <a:prstGeom prst="rect">
            <a:avLst/>
          </a:prstGeom>
        </p:spPr>
        <p:txBody>
          <a:bodyPr/>
          <a:lstStyle/>
          <a:p>
            <a:pPr/>
            <a:r>
              <a:t>Illustrating Classification Task</a:t>
            </a:r>
          </a:p>
        </p:txBody>
      </p:sp>
      <p:pic>
        <p:nvPicPr>
          <p:cNvPr id="156" name="image.tif" descr="image.tif"/>
          <p:cNvPicPr>
            <a:picLocks noChangeAspect="1"/>
          </p:cNvPicPr>
          <p:nvPr/>
        </p:nvPicPr>
        <p:blipFill>
          <a:blip r:embed="rId2">
            <a:extLst/>
          </a:blip>
          <a:stretch>
            <a:fillRect/>
          </a:stretch>
        </p:blipFill>
        <p:spPr>
          <a:xfrm>
            <a:off x="1131887" y="1600200"/>
            <a:ext cx="6878639" cy="4530725"/>
          </a:xfrm>
          <a:prstGeom prst="rect">
            <a:avLst/>
          </a:prstGeom>
          <a:ln w="12700">
            <a:miter lim="400000"/>
          </a:ln>
        </p:spPr>
      </p:pic>
    </p:spTree>
  </p:cSld>
  <p:clrMapOvr>
    <a:masterClrMapping/>
  </p:clrMapOvr>
  <p:transition xmlns:p14="http://schemas.microsoft.com/office/powerpoint/2010/main" spd="med" advClick="1"/>
</p:sld>
</file>

<file path=ppt/slides/slide5.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58" name="Examples of Classification Task"/>
          <p:cNvSpPr txBox="1"/>
          <p:nvPr>
            <p:ph type="title"/>
          </p:nvPr>
        </p:nvSpPr>
        <p:spPr>
          <a:xfrm>
            <a:off x="457200" y="277812"/>
            <a:ext cx="8229600" cy="1139826"/>
          </a:xfrm>
          <a:prstGeom prst="rect">
            <a:avLst/>
          </a:prstGeom>
        </p:spPr>
        <p:txBody>
          <a:bodyPr/>
          <a:lstStyle/>
          <a:p>
            <a:pPr/>
            <a:r>
              <a:t>Examples of Classification Task</a:t>
            </a:r>
          </a:p>
        </p:txBody>
      </p:sp>
      <p:sp>
        <p:nvSpPr>
          <p:cNvPr id="159" name="Predicting tumor cells as benign or malignant…"/>
          <p:cNvSpPr txBox="1"/>
          <p:nvPr>
            <p:ph type="body" idx="1"/>
          </p:nvPr>
        </p:nvSpPr>
        <p:spPr>
          <a:prstGeom prst="rect">
            <a:avLst/>
          </a:prstGeom>
        </p:spPr>
        <p:txBody>
          <a:bodyPr/>
          <a:lstStyle/>
          <a:p>
            <a:pPr>
              <a:spcBef>
                <a:spcPts val="500"/>
              </a:spcBef>
              <a:buChar char="p"/>
              <a:defRPr sz="2400"/>
            </a:pPr>
            <a:r>
              <a:t>Predicting tumor cells as benign or malignant</a:t>
            </a:r>
          </a:p>
          <a:p>
            <a:pPr lvl="4" marL="2057400" indent="-228600">
              <a:spcBef>
                <a:spcPts val="0"/>
              </a:spcBef>
              <a:buClr>
                <a:srgbClr val="999900"/>
              </a:buClr>
              <a:defRPr sz="1600"/>
            </a:pPr>
          </a:p>
          <a:p>
            <a:pPr>
              <a:spcBef>
                <a:spcPts val="500"/>
              </a:spcBef>
              <a:buChar char="p"/>
              <a:defRPr sz="2400"/>
            </a:pPr>
            <a:r>
              <a:t>Classifying credit card transactions </a:t>
            </a:r>
            <a:br/>
            <a:r>
              <a:t>as legitimate or fraudulent</a:t>
            </a:r>
          </a:p>
          <a:p>
            <a:pPr lvl="4" marL="2057400" indent="-228600">
              <a:spcBef>
                <a:spcPts val="0"/>
              </a:spcBef>
              <a:buClr>
                <a:srgbClr val="999900"/>
              </a:buClr>
              <a:defRPr sz="1600"/>
            </a:pPr>
          </a:p>
          <a:p>
            <a:pPr>
              <a:spcBef>
                <a:spcPts val="500"/>
              </a:spcBef>
              <a:buChar char="p"/>
              <a:defRPr sz="2400"/>
            </a:pPr>
            <a:r>
              <a:t>Classifying secondary structures of protein </a:t>
            </a:r>
            <a:br/>
            <a:r>
              <a:t>as alpha-helix, beta-sheet, or random </a:t>
            </a:r>
            <a:br/>
            <a:r>
              <a:t>coil</a:t>
            </a:r>
          </a:p>
          <a:p>
            <a:pPr lvl="4" marL="2057400" indent="-228600">
              <a:spcBef>
                <a:spcPts val="0"/>
              </a:spcBef>
              <a:buClr>
                <a:srgbClr val="999900"/>
              </a:buClr>
              <a:defRPr sz="1600"/>
            </a:pPr>
          </a:p>
          <a:p>
            <a:pPr>
              <a:spcBef>
                <a:spcPts val="500"/>
              </a:spcBef>
              <a:buChar char="p"/>
              <a:defRPr sz="2400"/>
            </a:pPr>
            <a:r>
              <a:t>Categorizing news stories as finance, </a:t>
            </a:r>
            <a:br/>
            <a:r>
              <a:t>weather, entertainment, sports, etc</a:t>
            </a:r>
          </a:p>
        </p:txBody>
      </p:sp>
      <p:grpSp>
        <p:nvGrpSpPr>
          <p:cNvPr id="163" name="Group"/>
          <p:cNvGrpSpPr/>
          <p:nvPr/>
        </p:nvGrpSpPr>
        <p:grpSpPr>
          <a:xfrm>
            <a:off x="6629399" y="2011361"/>
            <a:ext cx="2057401" cy="1417640"/>
            <a:chOff x="0" y="0"/>
            <a:chExt cx="2057400" cy="1417638"/>
          </a:xfrm>
        </p:grpSpPr>
        <p:pic>
          <p:nvPicPr>
            <p:cNvPr id="160" name="story-3dimensional-2.jpeg" descr="story-3dimensional-2.jpeg"/>
            <p:cNvPicPr>
              <a:picLocks noChangeAspect="1"/>
            </p:cNvPicPr>
            <p:nvPr/>
          </p:nvPicPr>
          <p:blipFill>
            <a:blip r:embed="rId2">
              <a:extLst/>
            </a:blip>
            <a:stretch>
              <a:fillRect/>
            </a:stretch>
          </p:blipFill>
          <p:spPr>
            <a:xfrm>
              <a:off x="92075" y="0"/>
              <a:ext cx="1965326" cy="1417639"/>
            </a:xfrm>
            <a:prstGeom prst="rect">
              <a:avLst/>
            </a:prstGeom>
            <a:ln w="12700" cap="flat">
              <a:noFill/>
              <a:miter lim="400000"/>
            </a:ln>
            <a:effectLst/>
          </p:spPr>
        </p:pic>
        <p:pic>
          <p:nvPicPr>
            <p:cNvPr id="161" name="image.pdf" descr="image.pdf"/>
            <p:cNvPicPr>
              <a:picLocks noChangeAspect="1"/>
            </p:cNvPicPr>
            <p:nvPr/>
          </p:nvPicPr>
          <p:blipFill>
            <a:blip r:embed="rId3">
              <a:extLst/>
            </a:blip>
            <a:stretch>
              <a:fillRect/>
            </a:stretch>
          </p:blipFill>
          <p:spPr>
            <a:xfrm>
              <a:off x="15874" y="614362"/>
              <a:ext cx="685801" cy="681039"/>
            </a:xfrm>
            <a:prstGeom prst="rect">
              <a:avLst/>
            </a:prstGeom>
            <a:ln w="12700" cap="flat">
              <a:noFill/>
              <a:miter lim="400000"/>
            </a:ln>
            <a:effectLst/>
          </p:spPr>
        </p:pic>
        <p:pic>
          <p:nvPicPr>
            <p:cNvPr id="162" name="image.pdf" descr="image.pdf"/>
            <p:cNvPicPr>
              <a:picLocks noChangeAspect="1"/>
            </p:cNvPicPr>
            <p:nvPr/>
          </p:nvPicPr>
          <p:blipFill>
            <a:blip r:embed="rId4">
              <a:extLst/>
            </a:blip>
            <a:stretch>
              <a:fillRect/>
            </a:stretch>
          </p:blipFill>
          <p:spPr>
            <a:xfrm>
              <a:off x="-1" y="228600"/>
              <a:ext cx="685801" cy="563564"/>
            </a:xfrm>
            <a:prstGeom prst="rect">
              <a:avLst/>
            </a:prstGeom>
            <a:ln w="12700" cap="flat">
              <a:noFill/>
              <a:miter lim="400000"/>
            </a:ln>
            <a:effectLst/>
          </p:spPr>
        </p:pic>
      </p:grpSp>
      <p:pic>
        <p:nvPicPr>
          <p:cNvPr id="164" name="pro.png" descr="pro.png"/>
          <p:cNvPicPr>
            <a:picLocks noChangeAspect="1"/>
          </p:cNvPicPr>
          <p:nvPr/>
        </p:nvPicPr>
        <p:blipFill>
          <a:blip r:embed="rId5">
            <a:extLst/>
          </a:blip>
          <a:stretch>
            <a:fillRect/>
          </a:stretch>
        </p:blipFill>
        <p:spPr>
          <a:xfrm>
            <a:off x="7075486" y="3886200"/>
            <a:ext cx="1535114" cy="2319339"/>
          </a:xfrm>
          <a:prstGeom prst="rect">
            <a:avLst/>
          </a:prstGeom>
          <a:ln w="12700">
            <a:miter lim="400000"/>
          </a:ln>
        </p:spPr>
      </p:pic>
    </p:spTree>
  </p:cSld>
  <p:clrMapOvr>
    <a:masterClrMapping/>
  </p:clrMapOvr>
  <p:transition xmlns:p14="http://schemas.microsoft.com/office/powerpoint/2010/main" spd="med" advClick="1"/>
</p:sld>
</file>

<file path=ppt/slides/slide6.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6" name="Classification Using Distance"/>
          <p:cNvSpPr txBox="1"/>
          <p:nvPr>
            <p:ph type="title"/>
          </p:nvPr>
        </p:nvSpPr>
        <p:spPr>
          <a:xfrm>
            <a:off x="457200" y="277812"/>
            <a:ext cx="8229600" cy="1139826"/>
          </a:xfrm>
          <a:prstGeom prst="rect">
            <a:avLst/>
          </a:prstGeom>
        </p:spPr>
        <p:txBody>
          <a:bodyPr/>
          <a:lstStyle/>
          <a:p>
            <a:pPr/>
            <a:r>
              <a:t>Classification Using Distance</a:t>
            </a:r>
          </a:p>
        </p:txBody>
      </p:sp>
      <p:sp>
        <p:nvSpPr>
          <p:cNvPr id="167" name="Place items in class to which  they are “closest”.…"/>
          <p:cNvSpPr txBox="1"/>
          <p:nvPr>
            <p:ph type="body" idx="1"/>
          </p:nvPr>
        </p:nvSpPr>
        <p:spPr>
          <a:xfrm>
            <a:off x="609600" y="1447799"/>
            <a:ext cx="7924800" cy="4454527"/>
          </a:xfrm>
          <a:prstGeom prst="rect">
            <a:avLst/>
          </a:prstGeom>
        </p:spPr>
        <p:txBody>
          <a:bodyPr/>
          <a:lstStyle/>
          <a:p>
            <a:pPr>
              <a:lnSpc>
                <a:spcPct val="90000"/>
              </a:lnSpc>
              <a:buChar char="p"/>
            </a:pPr>
            <a:r>
              <a:t>Place items in class to which  they are “closest”.</a:t>
            </a:r>
          </a:p>
          <a:p>
            <a:pPr>
              <a:lnSpc>
                <a:spcPct val="90000"/>
              </a:lnSpc>
              <a:buChar char="p"/>
            </a:pPr>
            <a:r>
              <a:t>Must determine distance between an item and a class.</a:t>
            </a:r>
          </a:p>
          <a:p>
            <a:pPr>
              <a:lnSpc>
                <a:spcPct val="90000"/>
              </a:lnSpc>
              <a:buChar char="p"/>
            </a:pPr>
            <a:r>
              <a:t>Classes represented by</a:t>
            </a:r>
          </a:p>
          <a:p>
            <a:pPr lvl="1" marL="742950" indent="-285750">
              <a:lnSpc>
                <a:spcPct val="90000"/>
              </a:lnSpc>
              <a:spcBef>
                <a:spcPts val="0"/>
              </a:spcBef>
              <a:buClr>
                <a:srgbClr val="999900"/>
              </a:buClr>
              <a:defRPr b="1" i="1">
                <a:solidFill>
                  <a:srgbClr val="999900"/>
                </a:solidFill>
              </a:defRPr>
            </a:pPr>
            <a:r>
              <a:t>Centroid:</a:t>
            </a:r>
            <a:r>
              <a:rPr b="0" i="0">
                <a:solidFill>
                  <a:srgbClr val="000000"/>
                </a:solidFill>
              </a:rPr>
              <a:t> Central value.</a:t>
            </a:r>
            <a:endParaRPr b="0" i="0">
              <a:solidFill>
                <a:srgbClr val="000000"/>
              </a:solidFill>
            </a:endParaRPr>
          </a:p>
          <a:p>
            <a:pPr lvl="1" marL="742950" indent="-285750">
              <a:lnSpc>
                <a:spcPct val="90000"/>
              </a:lnSpc>
              <a:spcBef>
                <a:spcPts val="0"/>
              </a:spcBef>
              <a:buClr>
                <a:srgbClr val="999900"/>
              </a:buClr>
              <a:defRPr b="1" i="1">
                <a:solidFill>
                  <a:srgbClr val="999900"/>
                </a:solidFill>
              </a:defRPr>
            </a:pPr>
            <a:r>
              <a:t>Medoid:</a:t>
            </a:r>
            <a:r>
              <a:rPr>
                <a:solidFill>
                  <a:schemeClr val="accent2"/>
                </a:solidFill>
              </a:rPr>
              <a:t> </a:t>
            </a:r>
            <a:r>
              <a:rPr b="0" i="0">
                <a:solidFill>
                  <a:srgbClr val="000000"/>
                </a:solidFill>
              </a:rPr>
              <a:t> Representative point.</a:t>
            </a:r>
            <a:endParaRPr b="0" i="0">
              <a:solidFill>
                <a:srgbClr val="000000"/>
              </a:solidFill>
            </a:endParaRPr>
          </a:p>
          <a:p>
            <a:pPr lvl="1" marL="742950" indent="-285750">
              <a:lnSpc>
                <a:spcPct val="90000"/>
              </a:lnSpc>
              <a:spcBef>
                <a:spcPts val="0"/>
              </a:spcBef>
              <a:buClr>
                <a:srgbClr val="999900"/>
              </a:buClr>
            </a:pPr>
            <a:r>
              <a:t>Individual points</a:t>
            </a:r>
          </a:p>
          <a:p>
            <a:pPr>
              <a:lnSpc>
                <a:spcPct val="90000"/>
              </a:lnSpc>
              <a:spcBef>
                <a:spcPts val="700"/>
              </a:spcBef>
              <a:buChar char="p"/>
              <a:defRPr sz="3200"/>
            </a:pPr>
            <a:r>
              <a:t>Algorithm: KNN</a:t>
            </a:r>
          </a:p>
        </p:txBody>
      </p:sp>
    </p:spTree>
  </p:cSld>
  <p:clrMapOvr>
    <a:masterClrMapping/>
  </p:clrMapOvr>
  <p:transition xmlns:p14="http://schemas.microsoft.com/office/powerpoint/2010/main" spd="med" advClick="1"/>
</p:sld>
</file>

<file path=ppt/slides/slide7.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69" name="K Nearest Neighbor (KNN):"/>
          <p:cNvSpPr txBox="1"/>
          <p:nvPr>
            <p:ph type="title"/>
          </p:nvPr>
        </p:nvSpPr>
        <p:spPr>
          <a:xfrm>
            <a:off x="457200" y="277812"/>
            <a:ext cx="8229600" cy="1139826"/>
          </a:xfrm>
          <a:prstGeom prst="rect">
            <a:avLst/>
          </a:prstGeom>
        </p:spPr>
        <p:txBody>
          <a:bodyPr/>
          <a:lstStyle>
            <a:lvl1pPr>
              <a:defRPr b="1" i="1"/>
            </a:lvl1pPr>
          </a:lstStyle>
          <a:p>
            <a:pPr/>
            <a:r>
              <a:t>K Nearest Neighbor (KNN):</a:t>
            </a:r>
          </a:p>
        </p:txBody>
      </p:sp>
      <p:sp>
        <p:nvSpPr>
          <p:cNvPr id="170" name="Training set includes classes.…"/>
          <p:cNvSpPr txBox="1"/>
          <p:nvPr>
            <p:ph type="body" idx="1"/>
          </p:nvPr>
        </p:nvSpPr>
        <p:spPr>
          <a:xfrm>
            <a:off x="609600" y="1641474"/>
            <a:ext cx="7924800" cy="4454527"/>
          </a:xfrm>
          <a:prstGeom prst="rect">
            <a:avLst/>
          </a:prstGeom>
        </p:spPr>
        <p:txBody>
          <a:bodyPr/>
          <a:lstStyle/>
          <a:p>
            <a:pPr>
              <a:buChar char="p"/>
            </a:pPr>
            <a:r>
              <a:t>Training set includes classes.</a:t>
            </a:r>
          </a:p>
          <a:p>
            <a:pPr>
              <a:buChar char="p"/>
            </a:pPr>
            <a:r>
              <a:t>Examine K items near item to be classified.</a:t>
            </a:r>
          </a:p>
          <a:p>
            <a:pPr>
              <a:buChar char="p"/>
            </a:pPr>
            <a:r>
              <a:t>New item placed in class with the most number of close items.</a:t>
            </a:r>
          </a:p>
          <a:p>
            <a:pPr>
              <a:buChar char="p"/>
            </a:pPr>
            <a:r>
              <a:t>O(q) for each tuple to be classified.  (Here q is the size of the training set.)</a:t>
            </a:r>
          </a:p>
        </p:txBody>
      </p:sp>
    </p:spTree>
  </p:cSld>
  <p:clrMapOvr>
    <a:masterClrMapping/>
  </p:clrMapOvr>
  <p:transition xmlns:p14="http://schemas.microsoft.com/office/powerpoint/2010/main" spd="med" advClick="1"/>
</p:sld>
</file>

<file path=ppt/slides/slide8.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2" name="KNN"/>
          <p:cNvSpPr txBox="1"/>
          <p:nvPr>
            <p:ph type="title"/>
          </p:nvPr>
        </p:nvSpPr>
        <p:spPr>
          <a:xfrm>
            <a:off x="457200" y="277812"/>
            <a:ext cx="8229600" cy="1139826"/>
          </a:xfrm>
          <a:prstGeom prst="rect">
            <a:avLst/>
          </a:prstGeom>
        </p:spPr>
        <p:txBody>
          <a:bodyPr/>
          <a:lstStyle/>
          <a:p>
            <a:pPr/>
            <a:r>
              <a:t>KNN</a:t>
            </a:r>
          </a:p>
        </p:txBody>
      </p:sp>
      <p:pic>
        <p:nvPicPr>
          <p:cNvPr id="173" name="classknn.png" descr="classknn.png"/>
          <p:cNvPicPr>
            <a:picLocks noChangeAspect="1"/>
          </p:cNvPicPr>
          <p:nvPr/>
        </p:nvPicPr>
        <p:blipFill>
          <a:blip r:embed="rId2">
            <a:extLst/>
          </a:blip>
          <a:stretch>
            <a:fillRect/>
          </a:stretch>
        </p:blipFill>
        <p:spPr>
          <a:xfrm>
            <a:off x="2362200" y="1695450"/>
            <a:ext cx="4551363" cy="4476750"/>
          </a:xfrm>
          <a:prstGeom prst="rect">
            <a:avLst/>
          </a:prstGeom>
          <a:ln w="38100">
            <a:solidFill>
              <a:srgbClr val="999900"/>
            </a:solidFill>
          </a:ln>
        </p:spPr>
      </p:pic>
    </p:spTree>
  </p:cSld>
  <p:clrMapOvr>
    <a:masterClrMapping/>
  </p:clrMapOvr>
  <p:transition xmlns:p14="http://schemas.microsoft.com/office/powerpoint/2010/main" spd="med" advClick="1"/>
</p:sld>
</file>

<file path=ppt/slides/slide9.xml><?xml version="1.0" encoding="utf-8"?>
<p:sld xmlns:a="http://schemas.openxmlformats.org/drawingml/2006/main" xmlns:r="http://schemas.openxmlformats.org/officeDocument/2006/relationships" xmlns:p="http://schemas.openxmlformats.org/presentationml/2006/main" xmlns:m="http://schemas.openxmlformats.org/officeDocument/2006/math" xmlns:a14="http://schemas.microsoft.com/office/drawing/2010/main" showMasterSp="1" showMasterPhAnim="1">
  <p:cSld>
    <p:spTree>
      <p:nvGrpSpPr>
        <p:cNvPr id="1" name=""/>
        <p:cNvGrpSpPr/>
        <p:nvPr/>
      </p:nvGrpSpPr>
      <p:grpSpPr>
        <a:xfrm>
          <a:off x="0" y="0"/>
          <a:ext cx="0" cy="0"/>
          <a:chOff x="0" y="0"/>
          <a:chExt cx="0" cy="0"/>
        </a:xfrm>
      </p:grpSpPr>
      <p:sp>
        <p:nvSpPr>
          <p:cNvPr id="175" name="1-Nearest Neighbor"/>
          <p:cNvSpPr txBox="1"/>
          <p:nvPr>
            <p:ph type="title"/>
          </p:nvPr>
        </p:nvSpPr>
        <p:spPr>
          <a:xfrm>
            <a:off x="1066800" y="304798"/>
            <a:ext cx="7772400" cy="1143004"/>
          </a:xfrm>
          <a:prstGeom prst="rect">
            <a:avLst/>
          </a:prstGeom>
        </p:spPr>
        <p:txBody>
          <a:bodyPr/>
          <a:lstStyle/>
          <a:p>
            <a:pPr/>
            <a:r>
              <a:t>1-Nearest Neighbor</a:t>
            </a:r>
          </a:p>
        </p:txBody>
      </p:sp>
      <p:sp>
        <p:nvSpPr>
          <p:cNvPr id="176" name="One of the simplest of all machine learning classifiers…"/>
          <p:cNvSpPr txBox="1"/>
          <p:nvPr>
            <p:ph type="body" idx="1"/>
          </p:nvPr>
        </p:nvSpPr>
        <p:spPr>
          <a:prstGeom prst="rect">
            <a:avLst/>
          </a:prstGeom>
        </p:spPr>
        <p:txBody>
          <a:bodyPr/>
          <a:lstStyle/>
          <a:p>
            <a:pPr/>
            <a:r>
              <a:t>One of the simplest of all machine learning classifiers</a:t>
            </a:r>
          </a:p>
          <a:p>
            <a:pPr>
              <a:defRPr>
                <a:solidFill>
                  <a:srgbClr val="FF0000"/>
                </a:solidFill>
              </a:defRPr>
            </a:pPr>
            <a:r>
              <a:t>Simple idea:</a:t>
            </a:r>
            <a:r>
              <a:rPr>
                <a:solidFill>
                  <a:srgbClr val="000000"/>
                </a:solidFill>
              </a:rPr>
              <a:t>  </a:t>
            </a:r>
            <a:r>
              <a:t>label</a:t>
            </a:r>
            <a:r>
              <a:rPr>
                <a:solidFill>
                  <a:srgbClr val="000000"/>
                </a:solidFill>
              </a:rPr>
              <a:t> a new point the </a:t>
            </a:r>
            <a:r>
              <a:t>same as the closest known point</a:t>
            </a:r>
          </a:p>
        </p:txBody>
      </p:sp>
      <p:sp>
        <p:nvSpPr>
          <p:cNvPr id="177" name="Circle"/>
          <p:cNvSpPr/>
          <p:nvPr/>
        </p:nvSpPr>
        <p:spPr>
          <a:xfrm>
            <a:off x="3276600" y="42672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78" name="Circle"/>
          <p:cNvSpPr/>
          <p:nvPr/>
        </p:nvSpPr>
        <p:spPr>
          <a:xfrm>
            <a:off x="3657600" y="57150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79" name="Circle"/>
          <p:cNvSpPr/>
          <p:nvPr/>
        </p:nvSpPr>
        <p:spPr>
          <a:xfrm>
            <a:off x="4648200" y="39624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0" name="Circle"/>
          <p:cNvSpPr/>
          <p:nvPr/>
        </p:nvSpPr>
        <p:spPr>
          <a:xfrm>
            <a:off x="3200400" y="50292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1" name="Circle"/>
          <p:cNvSpPr/>
          <p:nvPr/>
        </p:nvSpPr>
        <p:spPr>
          <a:xfrm>
            <a:off x="5334000" y="51816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2" name="Circle"/>
          <p:cNvSpPr/>
          <p:nvPr/>
        </p:nvSpPr>
        <p:spPr>
          <a:xfrm>
            <a:off x="4038600" y="4648200"/>
            <a:ext cx="228600" cy="228600"/>
          </a:xfrm>
          <a:prstGeom prst="ellipse">
            <a:avLst/>
          </a:prstGeom>
          <a:solidFill>
            <a:srgbClr val="FF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3" name="Circle"/>
          <p:cNvSpPr/>
          <p:nvPr/>
        </p:nvSpPr>
        <p:spPr>
          <a:xfrm>
            <a:off x="4724400" y="5867400"/>
            <a:ext cx="228600" cy="228600"/>
          </a:xfrm>
          <a:prstGeom prst="ellipse">
            <a:avLst/>
          </a:prstGeom>
          <a:solidFill>
            <a:srgbClr val="00CC99"/>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4" name="Circle"/>
          <p:cNvSpPr/>
          <p:nvPr/>
        </p:nvSpPr>
        <p:spPr>
          <a:xfrm>
            <a:off x="4419600" y="4953000"/>
            <a:ext cx="228600" cy="228600"/>
          </a:xfrm>
          <a:prstGeom prst="ellipse">
            <a:avLst/>
          </a:prstGeom>
          <a:solidFill>
            <a:srgbClr val="000000"/>
          </a:solidFill>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5" name="Label it red."/>
          <p:cNvSpPr txBox="1"/>
          <p:nvPr/>
        </p:nvSpPr>
        <p:spPr>
          <a:xfrm>
            <a:off x="5059045" y="4306888"/>
            <a:ext cx="1709994" cy="497839"/>
          </a:xfrm>
          <a:prstGeom prst="rect">
            <a:avLst/>
          </a:prstGeom>
          <a:ln w="12700">
            <a:miter lim="400000"/>
          </a:ln>
          <a:extLst>
            <a:ext uri="{C572A759-6A51-4108-AA02-DFA0A04FC94B}">
              <ma14:wrappingTextBoxFlag xmlns:ma14="http://schemas.microsoft.com/office/mac/drawingml/2011/main" val="1"/>
            </a:ext>
          </a:extLst>
        </p:spPr>
        <p:txBody>
          <a:bodyPr wrap="none" lIns="45718" tIns="45718" rIns="45718" bIns="45718">
            <a:spAutoFit/>
          </a:bodyPr>
          <a:lstStyle>
            <a:lvl1pPr>
              <a:defRPr sz="2400">
                <a:latin typeface="Palatino"/>
                <a:ea typeface="Palatino"/>
                <a:cs typeface="Palatino"/>
                <a:sym typeface="Palatino"/>
              </a:defRPr>
            </a:lvl1pPr>
          </a:lstStyle>
          <a:p>
            <a:pPr/>
            <a:r>
              <a:t>Label it red.</a:t>
            </a:r>
          </a:p>
        </p:txBody>
      </p:sp>
      <p:sp>
        <p:nvSpPr>
          <p:cNvPr id="186" name="Circle"/>
          <p:cNvSpPr/>
          <p:nvPr/>
        </p:nvSpPr>
        <p:spPr>
          <a:xfrm>
            <a:off x="4152900" y="4686300"/>
            <a:ext cx="762000" cy="7620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7" name="Circle"/>
          <p:cNvSpPr/>
          <p:nvPr/>
        </p:nvSpPr>
        <p:spPr>
          <a:xfrm>
            <a:off x="4191000" y="4724400"/>
            <a:ext cx="685800" cy="6858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8" name="Circle"/>
          <p:cNvSpPr/>
          <p:nvPr/>
        </p:nvSpPr>
        <p:spPr>
          <a:xfrm>
            <a:off x="4229100" y="4762500"/>
            <a:ext cx="609600" cy="6096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89" name="Circle"/>
          <p:cNvSpPr/>
          <p:nvPr/>
        </p:nvSpPr>
        <p:spPr>
          <a:xfrm>
            <a:off x="4267200" y="4800600"/>
            <a:ext cx="533400" cy="5334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0" name="Circle"/>
          <p:cNvSpPr/>
          <p:nvPr/>
        </p:nvSpPr>
        <p:spPr>
          <a:xfrm>
            <a:off x="4305300" y="4838700"/>
            <a:ext cx="457200" cy="4572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1" name="Circle"/>
          <p:cNvSpPr/>
          <p:nvPr/>
        </p:nvSpPr>
        <p:spPr>
          <a:xfrm>
            <a:off x="4343400" y="4876800"/>
            <a:ext cx="381000" cy="3810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2" name="Circle"/>
          <p:cNvSpPr/>
          <p:nvPr/>
        </p:nvSpPr>
        <p:spPr>
          <a:xfrm>
            <a:off x="4381500" y="4914900"/>
            <a:ext cx="304800" cy="304800"/>
          </a:xfrm>
          <a:prstGeom prst="ellipse">
            <a:avLst/>
          </a:prstGeom>
          <a:ln>
            <a:solidFill>
              <a:srgbClr val="00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3" name="Circle"/>
          <p:cNvSpPr/>
          <p:nvPr/>
        </p:nvSpPr>
        <p:spPr>
          <a:xfrm>
            <a:off x="4419600" y="4953000"/>
            <a:ext cx="228600" cy="228600"/>
          </a:xfrm>
          <a:prstGeom prst="ellipse">
            <a:avLst/>
          </a:prstGeom>
          <a:solidFill>
            <a:srgbClr val="000000"/>
          </a:solidFill>
          <a:ln w="38100">
            <a:solidFill>
              <a:srgbClr val="FF0000"/>
            </a:solidFill>
          </a:ln>
        </p:spPr>
        <p:txBody>
          <a:bodyPr lIns="45718" tIns="45718" rIns="45718" bIns="45718" anchor="ctr"/>
          <a:lstStyle/>
          <a:p>
            <a:pPr>
              <a:defRPr sz="2400">
                <a:latin typeface="Times New Roman"/>
                <a:ea typeface="Times New Roman"/>
                <a:cs typeface="Times New Roman"/>
                <a:sym typeface="Times New Roman"/>
              </a:defRPr>
            </a:pPr>
          </a:p>
        </p:txBody>
      </p:sp>
      <p:sp>
        <p:nvSpPr>
          <p:cNvPr id="194" name="Line"/>
          <p:cNvSpPr/>
          <p:nvPr/>
        </p:nvSpPr>
        <p:spPr>
          <a:xfrm flipV="1">
            <a:off x="4648199" y="4648198"/>
            <a:ext cx="457202" cy="304803"/>
          </a:xfrm>
          <a:prstGeom prst="line">
            <a:avLst/>
          </a:prstGeom>
          <a:ln w="38100">
            <a:solidFill>
              <a:srgbClr val="000000"/>
            </a:solidFill>
            <a:headEnd type="triangle"/>
          </a:ln>
        </p:spPr>
        <p:txBody>
          <a:bodyPr lIns="45718" tIns="45718" rIns="45718" bIns="45718"/>
          <a:lstStyle/>
          <a:p>
            <a:pPr/>
          </a:p>
        </p:txBody>
      </p:sp>
    </p:spTree>
  </p:cSld>
  <p:clrMapOvr>
    <a:masterClrMapping/>
  </p:clrMapOvr>
  <p:transition xmlns:p14="http://schemas.microsoft.com/office/powerpoint/2010/main" spd="med" advClick="1"/>
  <p:timing>
    <p:tnLst>
      <p:par>
        <p:cTn id="1" nodeType="tmRoot" restart="never" dur="indefinite" fill="hold">
          <p:childTnLst>
            <p:seq concurrent="1" prevAc="none" nextAc="seek">
              <p:cTn id="2" nodeType="mainSeq" dur="indefinite" fill="hold">
                <p:childTnLst>
                  <p:par>
                    <p:cTn id="3" fill="hold">
                      <p:stCondLst>
                        <p:cond delay="indefinite"/>
                      </p:stCondLst>
                      <p:childTnLst>
                        <p:par>
                          <p:cTn id="4" fill="hold">
                            <p:stCondLst>
                              <p:cond delay="0"/>
                            </p:stCondLst>
                            <p:childTnLst>
                              <p:par>
                                <p:cTn id="5" presetClass="entr" nodeType="clickEffect" presetSubtype="0" presetID="1" grpId="1" fill="hold">
                                  <p:stCondLst>
                                    <p:cond delay="0"/>
                                  </p:stCondLst>
                                  <p:iterate type="el" backwards="0">
                                    <p:tmAbs val="0"/>
                                  </p:iterate>
                                  <p:childTnLst>
                                    <p:set>
                                      <p:cBhvr>
                                        <p:cTn id="6" fill="hold"/>
                                        <p:tgtEl>
                                          <p:spTgt spid="184"/>
                                        </p:tgtEl>
                                        <p:attrNameLst>
                                          <p:attrName>style.visibility</p:attrName>
                                        </p:attrNameLst>
                                      </p:cBhvr>
                                      <p:to>
                                        <p:strVal val="visible"/>
                                      </p:to>
                                    </p:set>
                                  </p:childTnLst>
                                </p:cTn>
                              </p:par>
                            </p:childTnLst>
                          </p:cTn>
                        </p:par>
                        <p:par>
                          <p:cTn id="7" fill="hold">
                            <p:stCondLst>
                              <p:cond delay="0"/>
                            </p:stCondLst>
                            <p:childTnLst>
                              <p:par>
                                <p:cTn id="8" presetClass="entr" nodeType="afterEffect" presetSubtype="0" presetID="1" grpId="2" fill="hold">
                                  <p:stCondLst>
                                    <p:cond delay="3000"/>
                                  </p:stCondLst>
                                  <p:iterate type="el" backwards="0">
                                    <p:tmAbs val="0"/>
                                  </p:iterate>
                                  <p:childTnLst>
                                    <p:set>
                                      <p:cBhvr>
                                        <p:cTn id="9" fill="hold"/>
                                        <p:tgtEl>
                                          <p:spTgt spid="192"/>
                                        </p:tgtEl>
                                        <p:attrNameLst>
                                          <p:attrName>style.visibility</p:attrName>
                                        </p:attrNameLst>
                                      </p:cBhvr>
                                      <p:to>
                                        <p:strVal val="visible"/>
                                      </p:to>
                                    </p:set>
                                  </p:childTnLst>
                                </p:cTn>
                              </p:par>
                            </p:childTnLst>
                          </p:cTn>
                        </p:par>
                        <p:par>
                          <p:cTn id="10" fill="hold">
                            <p:stCondLst>
                              <p:cond delay="3000"/>
                            </p:stCondLst>
                            <p:childTnLst>
                              <p:par>
                                <p:cTn id="11" presetClass="exit" nodeType="afterEffect" presetSubtype="0" presetID="1" grpId="3" fill="hold">
                                  <p:stCondLst>
                                    <p:cond delay="500"/>
                                  </p:stCondLst>
                                  <p:iterate type="el" backwards="0">
                                    <p:tmAbs val="0"/>
                                  </p:iterate>
                                  <p:childTnLst>
                                    <p:set>
                                      <p:cBhvr>
                                        <p:cTn id="12" fill="hold">
                                          <p:stCondLst>
                                            <p:cond delay="0"/>
                                          </p:stCondLst>
                                        </p:cTn>
                                        <p:tgtEl>
                                          <p:spTgt spid="192"/>
                                        </p:tgtEl>
                                        <p:attrNameLst>
                                          <p:attrName>style.visibility</p:attrName>
                                        </p:attrNameLst>
                                      </p:cBhvr>
                                      <p:to>
                                        <p:strVal val="hidden"/>
                                      </p:to>
                                    </p:set>
                                  </p:childTnLst>
                                </p:cTn>
                              </p:par>
                            </p:childTnLst>
                          </p:cTn>
                        </p:par>
                        <p:par>
                          <p:cTn id="13" fill="hold">
                            <p:stCondLst>
                              <p:cond delay="3500"/>
                            </p:stCondLst>
                            <p:childTnLst>
                              <p:par>
                                <p:cTn id="14" presetClass="entr" nodeType="afterEffect" presetSubtype="0" presetID="1" grpId="4" fill="hold">
                                  <p:stCondLst>
                                    <p:cond delay="0"/>
                                  </p:stCondLst>
                                  <p:iterate type="el" backwards="0">
                                    <p:tmAbs val="0"/>
                                  </p:iterate>
                                  <p:childTnLst>
                                    <p:set>
                                      <p:cBhvr>
                                        <p:cTn id="15" fill="hold"/>
                                        <p:tgtEl>
                                          <p:spTgt spid="191"/>
                                        </p:tgtEl>
                                        <p:attrNameLst>
                                          <p:attrName>style.visibility</p:attrName>
                                        </p:attrNameLst>
                                      </p:cBhvr>
                                      <p:to>
                                        <p:strVal val="visible"/>
                                      </p:to>
                                    </p:set>
                                  </p:childTnLst>
                                </p:cTn>
                              </p:par>
                            </p:childTnLst>
                          </p:cTn>
                        </p:par>
                        <p:par>
                          <p:cTn id="16" fill="hold">
                            <p:stCondLst>
                              <p:cond delay="3500"/>
                            </p:stCondLst>
                            <p:childTnLst>
                              <p:par>
                                <p:cTn id="17" presetClass="exit" nodeType="afterEffect" presetSubtype="0" presetID="1" grpId="5" fill="hold">
                                  <p:stCondLst>
                                    <p:cond delay="500"/>
                                  </p:stCondLst>
                                  <p:iterate type="el" backwards="0">
                                    <p:tmAbs val="0"/>
                                  </p:iterate>
                                  <p:childTnLst>
                                    <p:set>
                                      <p:cBhvr>
                                        <p:cTn id="18" fill="hold">
                                          <p:stCondLst>
                                            <p:cond delay="0"/>
                                          </p:stCondLst>
                                        </p:cTn>
                                        <p:tgtEl>
                                          <p:spTgt spid="191"/>
                                        </p:tgtEl>
                                        <p:attrNameLst>
                                          <p:attrName>style.visibility</p:attrName>
                                        </p:attrNameLst>
                                      </p:cBhvr>
                                      <p:to>
                                        <p:strVal val="hidden"/>
                                      </p:to>
                                    </p:set>
                                  </p:childTnLst>
                                </p:cTn>
                              </p:par>
                            </p:childTnLst>
                          </p:cTn>
                        </p:par>
                        <p:par>
                          <p:cTn id="19" fill="hold">
                            <p:stCondLst>
                              <p:cond delay="4000"/>
                            </p:stCondLst>
                            <p:childTnLst>
                              <p:par>
                                <p:cTn id="20" presetClass="entr" nodeType="afterEffect" presetSubtype="0" presetID="1" grpId="6" fill="hold">
                                  <p:stCondLst>
                                    <p:cond delay="0"/>
                                  </p:stCondLst>
                                  <p:iterate type="el" backwards="0">
                                    <p:tmAbs val="0"/>
                                  </p:iterate>
                                  <p:childTnLst>
                                    <p:set>
                                      <p:cBhvr>
                                        <p:cTn id="21" fill="hold"/>
                                        <p:tgtEl>
                                          <p:spTgt spid="190"/>
                                        </p:tgtEl>
                                        <p:attrNameLst>
                                          <p:attrName>style.visibility</p:attrName>
                                        </p:attrNameLst>
                                      </p:cBhvr>
                                      <p:to>
                                        <p:strVal val="visible"/>
                                      </p:to>
                                    </p:set>
                                  </p:childTnLst>
                                </p:cTn>
                              </p:par>
                            </p:childTnLst>
                          </p:cTn>
                        </p:par>
                        <p:par>
                          <p:cTn id="22" fill="hold">
                            <p:stCondLst>
                              <p:cond delay="4000"/>
                            </p:stCondLst>
                            <p:childTnLst>
                              <p:par>
                                <p:cTn id="23" presetClass="exit" nodeType="afterEffect" presetSubtype="0" presetID="1" grpId="7" fill="hold">
                                  <p:stCondLst>
                                    <p:cond delay="500"/>
                                  </p:stCondLst>
                                  <p:iterate type="el" backwards="0">
                                    <p:tmAbs val="0"/>
                                  </p:iterate>
                                  <p:childTnLst>
                                    <p:set>
                                      <p:cBhvr>
                                        <p:cTn id="24" fill="hold">
                                          <p:stCondLst>
                                            <p:cond delay="0"/>
                                          </p:stCondLst>
                                        </p:cTn>
                                        <p:tgtEl>
                                          <p:spTgt spid="190"/>
                                        </p:tgtEl>
                                        <p:attrNameLst>
                                          <p:attrName>style.visibility</p:attrName>
                                        </p:attrNameLst>
                                      </p:cBhvr>
                                      <p:to>
                                        <p:strVal val="hidden"/>
                                      </p:to>
                                    </p:set>
                                  </p:childTnLst>
                                </p:cTn>
                              </p:par>
                            </p:childTnLst>
                          </p:cTn>
                        </p:par>
                        <p:par>
                          <p:cTn id="25" fill="hold">
                            <p:stCondLst>
                              <p:cond delay="4500"/>
                            </p:stCondLst>
                            <p:childTnLst>
                              <p:par>
                                <p:cTn id="26" presetClass="entr" nodeType="afterEffect" presetSubtype="0" presetID="1" grpId="8" fill="hold">
                                  <p:stCondLst>
                                    <p:cond delay="0"/>
                                  </p:stCondLst>
                                  <p:iterate type="el" backwards="0">
                                    <p:tmAbs val="0"/>
                                  </p:iterate>
                                  <p:childTnLst>
                                    <p:set>
                                      <p:cBhvr>
                                        <p:cTn id="27" fill="hold"/>
                                        <p:tgtEl>
                                          <p:spTgt spid="189"/>
                                        </p:tgtEl>
                                        <p:attrNameLst>
                                          <p:attrName>style.visibility</p:attrName>
                                        </p:attrNameLst>
                                      </p:cBhvr>
                                      <p:to>
                                        <p:strVal val="visible"/>
                                      </p:to>
                                    </p:set>
                                  </p:childTnLst>
                                </p:cTn>
                              </p:par>
                            </p:childTnLst>
                          </p:cTn>
                        </p:par>
                        <p:par>
                          <p:cTn id="28" fill="hold">
                            <p:stCondLst>
                              <p:cond delay="4500"/>
                            </p:stCondLst>
                            <p:childTnLst>
                              <p:par>
                                <p:cTn id="29" presetClass="exit" nodeType="afterEffect" presetSubtype="0" presetID="1" grpId="9" fill="hold">
                                  <p:stCondLst>
                                    <p:cond delay="500"/>
                                  </p:stCondLst>
                                  <p:iterate type="el" backwards="0">
                                    <p:tmAbs val="0"/>
                                  </p:iterate>
                                  <p:childTnLst>
                                    <p:set>
                                      <p:cBhvr>
                                        <p:cTn id="30" fill="hold">
                                          <p:stCondLst>
                                            <p:cond delay="0"/>
                                          </p:stCondLst>
                                        </p:cTn>
                                        <p:tgtEl>
                                          <p:spTgt spid="189"/>
                                        </p:tgtEl>
                                        <p:attrNameLst>
                                          <p:attrName>style.visibility</p:attrName>
                                        </p:attrNameLst>
                                      </p:cBhvr>
                                      <p:to>
                                        <p:strVal val="hidden"/>
                                      </p:to>
                                    </p:set>
                                  </p:childTnLst>
                                </p:cTn>
                              </p:par>
                            </p:childTnLst>
                          </p:cTn>
                        </p:par>
                        <p:par>
                          <p:cTn id="31" fill="hold">
                            <p:stCondLst>
                              <p:cond delay="5000"/>
                            </p:stCondLst>
                            <p:childTnLst>
                              <p:par>
                                <p:cTn id="32" presetClass="entr" nodeType="afterEffect" presetSubtype="0" presetID="1" grpId="10" fill="hold">
                                  <p:stCondLst>
                                    <p:cond delay="0"/>
                                  </p:stCondLst>
                                  <p:iterate type="el" backwards="0">
                                    <p:tmAbs val="0"/>
                                  </p:iterate>
                                  <p:childTnLst>
                                    <p:set>
                                      <p:cBhvr>
                                        <p:cTn id="33" fill="hold"/>
                                        <p:tgtEl>
                                          <p:spTgt spid="188"/>
                                        </p:tgtEl>
                                        <p:attrNameLst>
                                          <p:attrName>style.visibility</p:attrName>
                                        </p:attrNameLst>
                                      </p:cBhvr>
                                      <p:to>
                                        <p:strVal val="visible"/>
                                      </p:to>
                                    </p:set>
                                  </p:childTnLst>
                                </p:cTn>
                              </p:par>
                            </p:childTnLst>
                          </p:cTn>
                        </p:par>
                        <p:par>
                          <p:cTn id="34" fill="hold">
                            <p:stCondLst>
                              <p:cond delay="5000"/>
                            </p:stCondLst>
                            <p:childTnLst>
                              <p:par>
                                <p:cTn id="35" presetClass="exit" nodeType="afterEffect" presetSubtype="0" presetID="1" grpId="11" fill="hold">
                                  <p:stCondLst>
                                    <p:cond delay="500"/>
                                  </p:stCondLst>
                                  <p:iterate type="el" backwards="0">
                                    <p:tmAbs val="0"/>
                                  </p:iterate>
                                  <p:childTnLst>
                                    <p:set>
                                      <p:cBhvr>
                                        <p:cTn id="36" fill="hold">
                                          <p:stCondLst>
                                            <p:cond delay="0"/>
                                          </p:stCondLst>
                                        </p:cTn>
                                        <p:tgtEl>
                                          <p:spTgt spid="188"/>
                                        </p:tgtEl>
                                        <p:attrNameLst>
                                          <p:attrName>style.visibility</p:attrName>
                                        </p:attrNameLst>
                                      </p:cBhvr>
                                      <p:to>
                                        <p:strVal val="hidden"/>
                                      </p:to>
                                    </p:set>
                                  </p:childTnLst>
                                </p:cTn>
                              </p:par>
                            </p:childTnLst>
                          </p:cTn>
                        </p:par>
                        <p:par>
                          <p:cTn id="37" fill="hold">
                            <p:stCondLst>
                              <p:cond delay="5500"/>
                            </p:stCondLst>
                            <p:childTnLst>
                              <p:par>
                                <p:cTn id="38" presetClass="entr" nodeType="afterEffect" presetSubtype="0" presetID="1" grpId="12" fill="hold">
                                  <p:stCondLst>
                                    <p:cond delay="0"/>
                                  </p:stCondLst>
                                  <p:iterate type="el" backwards="0">
                                    <p:tmAbs val="0"/>
                                  </p:iterate>
                                  <p:childTnLst>
                                    <p:set>
                                      <p:cBhvr>
                                        <p:cTn id="39" fill="hold"/>
                                        <p:tgtEl>
                                          <p:spTgt spid="187"/>
                                        </p:tgtEl>
                                        <p:attrNameLst>
                                          <p:attrName>style.visibility</p:attrName>
                                        </p:attrNameLst>
                                      </p:cBhvr>
                                      <p:to>
                                        <p:strVal val="visible"/>
                                      </p:to>
                                    </p:set>
                                  </p:childTnLst>
                                </p:cTn>
                              </p:par>
                            </p:childTnLst>
                          </p:cTn>
                        </p:par>
                        <p:par>
                          <p:cTn id="40" fill="hold">
                            <p:stCondLst>
                              <p:cond delay="5500"/>
                            </p:stCondLst>
                            <p:childTnLst>
                              <p:par>
                                <p:cTn id="41" presetClass="exit" nodeType="afterEffect" presetSubtype="0" presetID="1" grpId="13" fill="hold">
                                  <p:stCondLst>
                                    <p:cond delay="500"/>
                                  </p:stCondLst>
                                  <p:iterate type="el" backwards="0">
                                    <p:tmAbs val="0"/>
                                  </p:iterate>
                                  <p:childTnLst>
                                    <p:set>
                                      <p:cBhvr>
                                        <p:cTn id="42" fill="hold">
                                          <p:stCondLst>
                                            <p:cond delay="0"/>
                                          </p:stCondLst>
                                        </p:cTn>
                                        <p:tgtEl>
                                          <p:spTgt spid="187"/>
                                        </p:tgtEl>
                                        <p:attrNameLst>
                                          <p:attrName>style.visibility</p:attrName>
                                        </p:attrNameLst>
                                      </p:cBhvr>
                                      <p:to>
                                        <p:strVal val="hidden"/>
                                      </p:to>
                                    </p:set>
                                  </p:childTnLst>
                                </p:cTn>
                              </p:par>
                            </p:childTnLst>
                          </p:cTn>
                        </p:par>
                        <p:par>
                          <p:cTn id="43" fill="hold">
                            <p:stCondLst>
                              <p:cond delay="6000"/>
                            </p:stCondLst>
                            <p:childTnLst>
                              <p:par>
                                <p:cTn id="44" presetClass="entr" nodeType="afterEffect" presetSubtype="0" presetID="1" grpId="14" fill="hold">
                                  <p:stCondLst>
                                    <p:cond delay="0"/>
                                  </p:stCondLst>
                                  <p:iterate type="el" backwards="0">
                                    <p:tmAbs val="0"/>
                                  </p:iterate>
                                  <p:childTnLst>
                                    <p:set>
                                      <p:cBhvr>
                                        <p:cTn id="45" fill="hold"/>
                                        <p:tgtEl>
                                          <p:spTgt spid="186"/>
                                        </p:tgtEl>
                                        <p:attrNameLst>
                                          <p:attrName>style.visibility</p:attrName>
                                        </p:attrNameLst>
                                      </p:cBhvr>
                                      <p:to>
                                        <p:strVal val="visible"/>
                                      </p:to>
                                    </p:set>
                                  </p:childTnLst>
                                </p:cTn>
                              </p:par>
                            </p:childTnLst>
                          </p:cTn>
                        </p:par>
                        <p:par>
                          <p:cTn id="46" fill="hold">
                            <p:stCondLst>
                              <p:cond delay="6000"/>
                            </p:stCondLst>
                            <p:childTnLst>
                              <p:par>
                                <p:cTn id="47" presetClass="exit" nodeType="afterEffect" presetSubtype="0" presetID="1" grpId="15" fill="hold">
                                  <p:stCondLst>
                                    <p:cond delay="500"/>
                                  </p:stCondLst>
                                  <p:iterate type="el" backwards="0">
                                    <p:tmAbs val="0"/>
                                  </p:iterate>
                                  <p:childTnLst>
                                    <p:set>
                                      <p:cBhvr>
                                        <p:cTn id="48" fill="hold">
                                          <p:stCondLst>
                                            <p:cond delay="0"/>
                                          </p:stCondLst>
                                        </p:cTn>
                                        <p:tgtEl>
                                          <p:spTgt spid="186"/>
                                        </p:tgtEl>
                                        <p:attrNameLst>
                                          <p:attrName>style.visibility</p:attrName>
                                        </p:attrNameLst>
                                      </p:cBhvr>
                                      <p:to>
                                        <p:strVal val="hidden"/>
                                      </p:to>
                                    </p:set>
                                  </p:childTnLst>
                                </p:cTn>
                              </p:par>
                            </p:childTnLst>
                          </p:cTn>
                        </p:par>
                        <p:par>
                          <p:cTn id="49" fill="hold">
                            <p:stCondLst>
                              <p:cond delay="6500"/>
                            </p:stCondLst>
                            <p:childTnLst>
                              <p:par>
                                <p:cTn id="50" presetClass="entr" nodeType="afterEffect" presetSubtype="0" presetID="1" grpId="16" fill="hold">
                                  <p:stCondLst>
                                    <p:cond delay="0"/>
                                  </p:stCondLst>
                                  <p:iterate type="el" backwards="0">
                                    <p:tmAbs val="0"/>
                                  </p:iterate>
                                  <p:childTnLst>
                                    <p:set>
                                      <p:cBhvr>
                                        <p:cTn id="51" fill="hold"/>
                                        <p:tgtEl>
                                          <p:spTgt spid="193"/>
                                        </p:tgtEl>
                                        <p:attrNameLst>
                                          <p:attrName>style.visibility</p:attrName>
                                        </p:attrNameLst>
                                      </p:cBhvr>
                                      <p:to>
                                        <p:strVal val="visible"/>
                                      </p:to>
                                    </p:set>
                                  </p:childTnLst>
                                </p:cTn>
                              </p:par>
                            </p:childTnLst>
                          </p:cTn>
                        </p:par>
                        <p:par>
                          <p:cTn id="52" fill="hold">
                            <p:stCondLst>
                              <p:cond delay="6500"/>
                            </p:stCondLst>
                            <p:childTnLst>
                              <p:par>
                                <p:cTn id="53" presetClass="entr" nodeType="afterEffect" presetSubtype="0" presetID="1" grpId="17" fill="hold">
                                  <p:stCondLst>
                                    <p:cond delay="0"/>
                                  </p:stCondLst>
                                  <p:iterate type="el" backwards="0">
                                    <p:tmAbs val="0"/>
                                  </p:iterate>
                                  <p:childTnLst>
                                    <p:set>
                                      <p:cBhvr>
                                        <p:cTn id="54" fill="hold"/>
                                        <p:tgtEl>
                                          <p:spTgt spid="185"/>
                                        </p:tgtEl>
                                        <p:attrNameLst>
                                          <p:attrName>style.visibility</p:attrName>
                                        </p:attrNameLst>
                                      </p:cBhvr>
                                      <p:to>
                                        <p:strVal val="visible"/>
                                      </p:to>
                                    </p:set>
                                  </p:childTnLst>
                                </p:cTn>
                              </p:par>
                            </p:childTnLst>
                          </p:cTn>
                        </p:par>
                        <p:par>
                          <p:cTn id="55" fill="hold">
                            <p:stCondLst>
                              <p:cond delay="6500"/>
                            </p:stCondLst>
                            <p:childTnLst>
                              <p:par>
                                <p:cTn id="56" presetClass="entr" nodeType="afterEffect" presetSubtype="0" presetID="1" grpId="18" fill="hold">
                                  <p:stCondLst>
                                    <p:cond delay="0"/>
                                  </p:stCondLst>
                                  <p:iterate type="el" backwards="0">
                                    <p:tmAbs val="0"/>
                                  </p:iterate>
                                  <p:childTnLst>
                                    <p:set>
                                      <p:cBhvr>
                                        <p:cTn id="57" fill="hold"/>
                                        <p:tgtEl>
                                          <p:spTgt spid="194"/>
                                        </p:tgtEl>
                                        <p:attrNameLst>
                                          <p:attrName>style.visibility</p:attrName>
                                        </p:attrNameLst>
                                      </p:cBhvr>
                                      <p:to>
                                        <p:strVal val="visible"/>
                                      </p:to>
                                    </p:set>
                                  </p:childTnLst>
                                </p:cTn>
                              </p:par>
                            </p:childTnLst>
                          </p:cTn>
                        </p:par>
                      </p:childTnLst>
                    </p:cTn>
                  </p:par>
                </p:childTnLst>
              </p:cTn>
              <p:prevCondLst>
                <p:cond evt="onPrev">
                  <p:tgtEl>
                    <p:sldTgt/>
                  </p:tgtEl>
                </p:cond>
              </p:prevCondLst>
              <p:nextCondLst>
                <p:cond evt="onNext">
                  <p:tgtEl>
                    <p:sldTgt/>
                  </p:tgtEl>
                </p:cond>
              </p:nextCondLst>
            </p:seq>
          </p:childTnLst>
        </p:cTn>
      </p:par>
    </p:tnLst>
    <p:bldLst>
      <p:bldP build="whole" bldLvl="1" animBg="1" rev="0" advAuto="0" spid="187" grpId="13"/>
      <p:bldP build="whole" bldLvl="1" animBg="1" rev="0" advAuto="0" spid="194" grpId="18"/>
      <p:bldP build="whole" bldLvl="1" animBg="1" rev="0" advAuto="0" spid="184" grpId="1"/>
      <p:bldP build="whole" bldLvl="1" animBg="1" rev="0" advAuto="0" spid="192" grpId="2"/>
      <p:bldP build="whole" bldLvl="1" animBg="1" rev="0" advAuto="0" spid="188" grpId="10"/>
      <p:bldP build="whole" bldLvl="1" animBg="1" rev="0" advAuto="0" spid="188" grpId="11"/>
      <p:bldP build="whole" bldLvl="1" animBg="1" rev="0" advAuto="0" spid="192" grpId="3"/>
      <p:bldP build="whole" bldLvl="1" animBg="1" rev="0" advAuto="0" spid="193" grpId="16"/>
      <p:bldP build="whole" bldLvl="1" animBg="1" rev="0" advAuto="0" spid="186" grpId="14"/>
      <p:bldP build="whole" bldLvl="1" animBg="1" rev="0" advAuto="0" spid="186" grpId="15"/>
      <p:bldP build="whole" bldLvl="1" animBg="1" rev="0" advAuto="0" spid="185" grpId="17"/>
      <p:bldP build="whole" bldLvl="1" animBg="1" rev="0" advAuto="0" spid="190" grpId="6"/>
      <p:bldP build="whole" bldLvl="1" animBg="1" rev="0" advAuto="0" spid="190" grpId="7"/>
      <p:bldP build="whole" bldLvl="1" animBg="1" rev="0" advAuto="0" spid="191" grpId="4"/>
      <p:bldP build="whole" bldLvl="1" animBg="1" rev="0" advAuto="0" spid="191" grpId="5"/>
      <p:bldP build="whole" bldLvl="1" animBg="1" rev="0" advAuto="0" spid="189" grpId="9"/>
      <p:bldP build="whole" bldLvl="1" animBg="1" rev="0" advAuto="0" spid="187" grpId="12"/>
      <p:bldP build="whole" bldLvl="1" animBg="1" rev="0" advAuto="0" spid="189" grpId="8"/>
    </p:bldLst>
  </p:timing>
</p:sld>
</file>

<file path=ppt/theme/theme1.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9BBB59"/>
      </a:accent3>
      <a:accent4>
        <a:srgbClr val="8064A2"/>
      </a:accent4>
      <a:accent5>
        <a:srgbClr val="4BACC6"/>
      </a:accent5>
      <a:accent6>
        <a:srgbClr val="F79646"/>
      </a:accent6>
      <a:hlink>
        <a:srgbClr val="0000FF"/>
      </a:hlink>
      <a:folHlink>
        <a:srgbClr val="FF00FF"/>
      </a:folHlink>
    </a:clrScheme>
    <a:fontScheme name="Level">
      <a:majorFont>
        <a:latin typeface="Helvetica"/>
        <a:ea typeface="Helvetica"/>
        <a:cs typeface="Helvetica"/>
      </a:majorFont>
      <a:minorFont>
        <a:latin typeface="Arial"/>
        <a:ea typeface="Arial"/>
        <a:cs typeface="Arial"/>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ppt/theme/theme2.xml><?xml version="1.0" encoding="utf-8"?>
<a:theme xmlns:a="http://schemas.openxmlformats.org/drawingml/2006/main" xmlns:r="http://schemas.openxmlformats.org/officeDocument/2006/relationships" name="Level">
  <a:themeElements>
    <a:clrScheme name="Level">
      <a:dk1>
        <a:srgbClr val="000000"/>
      </a:dk1>
      <a:lt1>
        <a:srgbClr val="FFFFFF"/>
      </a:lt1>
      <a:dk2>
        <a:srgbClr val="A7A7A7"/>
      </a:dk2>
      <a:lt2>
        <a:srgbClr val="535353"/>
      </a:lt2>
      <a:accent1>
        <a:srgbClr val="99CC00"/>
      </a:accent1>
      <a:accent2>
        <a:srgbClr val="CCCC66"/>
      </a:accent2>
      <a:accent3>
        <a:srgbClr val="9BBB59"/>
      </a:accent3>
      <a:accent4>
        <a:srgbClr val="8064A2"/>
      </a:accent4>
      <a:accent5>
        <a:srgbClr val="4BACC6"/>
      </a:accent5>
      <a:accent6>
        <a:srgbClr val="F79646"/>
      </a:accent6>
      <a:hlink>
        <a:srgbClr val="0000FF"/>
      </a:hlink>
      <a:folHlink>
        <a:srgbClr val="FF00FF"/>
      </a:folHlink>
    </a:clrScheme>
    <a:fontScheme name="Level">
      <a:majorFont>
        <a:latin typeface="Helvetica"/>
        <a:ea typeface="Helvetica"/>
        <a:cs typeface="Helvetica"/>
      </a:majorFont>
      <a:minorFont>
        <a:latin typeface="Arial"/>
        <a:ea typeface="Arial"/>
        <a:cs typeface="Arial"/>
      </a:minorFont>
    </a:fontScheme>
    <a:fmtScheme name="Level">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25400" cap="flat">
          <a:solidFill>
            <a:schemeClr val="accent1"/>
          </a:solidFill>
          <a:prstDash val="solid"/>
          <a:round/>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spDef>
    <a:lnDef>
      <a:spPr>
        <a:noFill/>
        <a:ln w="25400" cap="flat">
          <a:solidFill>
            <a:schemeClr val="accent1"/>
          </a:solidFill>
          <a:prstDash val="solid"/>
          <a:round/>
        </a:ln>
        <a:effectLst/>
        <a:sp3d/>
      </a:spPr>
      <a:bodyPr rot="0" spcFirstLastPara="1" vertOverflow="overflow" horzOverflow="overflow" vert="horz" wrap="square" lIns="91439" tIns="45719" rIns="91439" bIns="45719" numCol="1" spcCol="38100" rtlCol="0" anchor="t" upright="0">
        <a:noAutofit/>
      </a:bodyPr>
      <a:lstStyle>
        <a:def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lnDef>
    <a:txDef>
      <a:spPr>
        <a:noFill/>
        <a:ln w="12700" cap="flat">
          <a:noFill/>
          <a:miter lim="400000"/>
        </a:ln>
        <a:effectLst/>
        <a:sp3d/>
      </a:spPr>
      <a:bodyPr rot="0" spcFirstLastPara="1" vertOverflow="overflow" horzOverflow="overflow" vert="horz" wrap="square" lIns="45718" tIns="45718" rIns="45718" bIns="45718" numCol="1" spcCol="38100" rtlCol="0" anchor="t" upright="0">
        <a:spAutoFit/>
      </a:bodyPr>
      <a:lstStyle>
        <a:defPPr marL="0" marR="0" indent="0" algn="l" defTabSz="914400" rtl="0" fontAlgn="auto" latinLnBrk="0"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latin typeface="+mn-lt"/>
            <a:ea typeface="+mn-ea"/>
            <a:cs typeface="+mn-cs"/>
            <a:sym typeface="Arial"/>
          </a:defRPr>
        </a:defPPr>
        <a:lvl1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b="0" baseline="0" cap="none" i="0" spc="0" strike="noStrike" sz="1800" u="none" kumimoji="0" normalizeH="0">
            <a:ln>
              <a:noFill/>
            </a:ln>
            <a:solidFill>
              <a:srgbClr val="000000"/>
            </a:solidFill>
            <a:effectLst/>
            <a:uFillTx/>
          </a:defRPr>
        </a:lvl9pPr>
      </a:lstStyle>
      <a:style>
        <a:lnRef idx="0"/>
        <a:fillRef idx="0"/>
        <a:effectRef idx="0"/>
        <a:fontRef idx="none"/>
      </a:style>
    </a:txDef>
  </a:objectDefaults>
</a:theme>
</file>

<file path=docProps/app.xml><?xml version="1.0" encoding="utf-8"?>
<Properties xmlns="http://schemas.openxmlformats.org/officeDocument/2006/extended-properties" xmlns:vt="http://schemas.openxmlformats.org/officeDocument/2006/docPropsVTypes"/>
</file>

<file path=docProps/core.xml><?xml version="1.0" encoding="utf-8"?>
<cp:coreProperties xmlns:cp="http://schemas.openxmlformats.org/package/2006/metadata/core-properties" xmlns:dc="http://purl.org/dc/elements/1.1/" xmlns:dcterms="http://purl.org/dc/terms/" xmlns:xsi="http://www.w3.org/2001/XMLSchema-instance"/>
</file>