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9"/>
    <p:restoredTop sz="70623"/>
  </p:normalViewPr>
  <p:slideViewPr>
    <p:cSldViewPr snapToGrid="0">
      <p:cViewPr varScale="1">
        <p:scale>
          <a:sx n="80" d="100"/>
          <a:sy n="80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44761-4BF1-BC4A-BD3C-4AAA2147A864}" type="datetimeFigureOut">
              <a:rPr lang="en-PK" smtClean="0"/>
              <a:t>02/12/2024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EA26C-AF9C-FF4C-9035-A85E0FE60E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5842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BFBFBF"/>
                </a:solidFill>
                <a:effectLst/>
                <a:latin typeface="Google Sans"/>
              </a:rPr>
              <a:t>he </a:t>
            </a:r>
            <a:r>
              <a:rPr lang="en-GB" b="0" i="0" u="none" strike="noStrike" dirty="0">
                <a:solidFill>
                  <a:srgbClr val="FFFFFF"/>
                </a:solidFill>
                <a:effectLst/>
                <a:latin typeface="Google Sans"/>
              </a:rPr>
              <a:t>fuzziness parameter</a:t>
            </a:r>
            <a:r>
              <a:rPr lang="en-GB" b="0" i="0" u="none" strike="noStrike" dirty="0">
                <a:solidFill>
                  <a:srgbClr val="BFBFBF"/>
                </a:solidFill>
                <a:effectLst/>
                <a:latin typeface="Google Sans"/>
              </a:rPr>
              <a:t>, denoted by m, controls how much overlap there is between clusters. It determines how the membership degrees are calculated for each data point and cluster.</a:t>
            </a:r>
          </a:p>
          <a:p>
            <a:r>
              <a:rPr lang="en-GB" b="0" i="0" u="none" strike="noStrike" dirty="0">
                <a:solidFill>
                  <a:srgbClr val="BFBFBF"/>
                </a:solidFill>
                <a:effectLst/>
                <a:latin typeface="Google Sans"/>
              </a:rPr>
              <a:t>n = data point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EA26C-AF9C-FF4C-9035-A85E0FE60E5A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958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B58F-0869-4691-44F4-AB6EA13BF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21788-4007-B84F-81F8-C89F99F68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DD6E-D1B4-2D6B-BEF8-1F282C3D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6C24-F7AA-4146-9A65-0BB89EC234EB}" type="datetimeFigureOut">
              <a:rPr lang="en-PK" smtClean="0"/>
              <a:t>01/12/2024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35859-3807-5E23-9BBC-BF620437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0C18-D950-71D9-CC1D-98127C12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5689-15C5-F14D-9338-766577C895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0764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E69E-A11D-3AB6-56F1-007F1BA2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5DD43-60A0-835F-3CB5-0BC51FEBE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04E1A-AA6A-6425-7C66-7264E341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6C24-F7AA-4146-9A65-0BB89EC234EB}" type="datetimeFigureOut">
              <a:rPr lang="en-PK" smtClean="0"/>
              <a:t>01/12/2024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E4BAD-1533-1BCA-57BD-600A7003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75AF9-D8F3-844A-1505-E3129173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5689-15C5-F14D-9338-766577C895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2386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1D360-83A5-9A94-1B99-6BEC33140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B1F6B-BBB9-35DC-B51A-9046B68E8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69A66-3D4E-5798-A785-B21CAD96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6C24-F7AA-4146-9A65-0BB89EC234EB}" type="datetimeFigureOut">
              <a:rPr lang="en-PK" smtClean="0"/>
              <a:t>01/12/2024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BB939-BC6F-68AC-7B36-2D959CBC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74ACD-71D7-E521-8789-1EE93467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5689-15C5-F14D-9338-766577C895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387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E495-37F7-F397-C4EC-321B4936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43CB-8947-4C9B-4941-F53D6FD1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9F197-C335-55A6-00E1-7E5FBD49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6C24-F7AA-4146-9A65-0BB89EC234EB}" type="datetimeFigureOut">
              <a:rPr lang="en-PK" smtClean="0"/>
              <a:t>01/12/2024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AC4C0-3663-3A31-3E22-CBB661E8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3A6CD-B21D-7689-8A39-5D03E593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5689-15C5-F14D-9338-766577C895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3837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C60-5D27-CC3E-12CE-AFADBD8D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4ACF6-40BC-916C-4BA9-B162F0F87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37E52-60A2-1E4F-FB2A-C8F765D0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6C24-F7AA-4146-9A65-0BB89EC234EB}" type="datetimeFigureOut">
              <a:rPr lang="en-PK" smtClean="0"/>
              <a:t>01/12/2024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495C4-26D8-0A97-A866-23F33505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EFB91-C9BC-0B0F-022C-C089AB44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5689-15C5-F14D-9338-766577C895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1411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BBD8-35E6-0D58-0BD5-67651B3C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7BD0-D799-23C9-1560-2CE1050A2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767EF-056D-5129-05D4-668FDC6C6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4845E-3A57-8A25-E661-D6F34CB5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6C24-F7AA-4146-9A65-0BB89EC234EB}" type="datetimeFigureOut">
              <a:rPr lang="en-PK" smtClean="0"/>
              <a:t>01/12/2024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A0836-C32C-CE21-B572-73CFBF02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FAAC4-0C3A-5F9E-E57A-499203B5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5689-15C5-F14D-9338-766577C895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157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EABF-716E-F393-A38F-5384B870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C078D-09B2-7F4D-4E1E-30679CCC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C7D74-4AEA-DA63-5E10-8CEBCEDD7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4B688-44F2-D7A2-5D53-58966AD2D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8A5C0-890A-36EB-8D00-62AD0F5CA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0687D-D968-2921-929E-962AB4AB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6C24-F7AA-4146-9A65-0BB89EC234EB}" type="datetimeFigureOut">
              <a:rPr lang="en-PK" smtClean="0"/>
              <a:t>01/12/2024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A504E-8144-E7F4-2813-312A1617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69637-EFE9-4FF7-C34D-80DE1647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5689-15C5-F14D-9338-766577C895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149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F94E-616B-BA8D-76CF-CF65B66A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2F9B2-FE35-6391-1041-FAADBA58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6C24-F7AA-4146-9A65-0BB89EC234EB}" type="datetimeFigureOut">
              <a:rPr lang="en-PK" smtClean="0"/>
              <a:t>01/12/2024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566A8-9A62-5862-F278-C7BB48F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D655C-59F0-2219-BE3A-01C517B4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5689-15C5-F14D-9338-766577C895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6425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7BBB7-1F1E-0BD8-440D-4A41C9C9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6C24-F7AA-4146-9A65-0BB89EC234EB}" type="datetimeFigureOut">
              <a:rPr lang="en-PK" smtClean="0"/>
              <a:t>01/12/2024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AD7C1-16E9-163D-08A7-0BF4EA51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0F530-A014-242C-AC9D-7DE5E226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5689-15C5-F14D-9338-766577C895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6279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5944-5D2E-9A02-5D99-2EA27AA8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6765A-8179-B432-B2F2-CCE298463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CE6B1-C28C-F001-D5FD-3FEC160D1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118CA-82EE-7A8D-94F0-1CFCD5F9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6C24-F7AA-4146-9A65-0BB89EC234EB}" type="datetimeFigureOut">
              <a:rPr lang="en-PK" smtClean="0"/>
              <a:t>01/12/2024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5D128-C944-67F4-E36A-6FEC57A7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24F96-8815-1CFC-2CA1-C0A7B532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5689-15C5-F14D-9338-766577C895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107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E568-FCA9-43A2-E77A-BA164B24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A0598-29FB-F511-4ADC-931C8AB61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BAB4-4B40-346A-65F3-415ABA49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C4EC0-EA0F-A283-99C1-B77E820D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6C24-F7AA-4146-9A65-0BB89EC234EB}" type="datetimeFigureOut">
              <a:rPr lang="en-PK" smtClean="0"/>
              <a:t>01/12/2024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04626-C4D2-4D0C-B7ED-AE6D12E8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A117D-A55B-1B3C-1C84-83DE3FEC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5689-15C5-F14D-9338-766577C895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1837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76EA8-60D5-E58A-4A38-ECCF67F6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1F065-EEC0-0CE1-4E65-CC4AC906F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F7A58-8EE2-13C0-929D-D4993E7EB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6C24-F7AA-4146-9A65-0BB89EC234EB}" type="datetimeFigureOut">
              <a:rPr lang="en-PK" smtClean="0"/>
              <a:t>01/12/2024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D97AD-A8F8-830B-3F91-F4C8584F8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9FFEF-1928-CDB9-1001-F5F39B3AF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05689-15C5-F14D-9338-766577C895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9137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C6A7-1AF9-3E7F-A0EF-0BA65F7A3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dirty="0"/>
              <a:t>Fuzzy C-mean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0B2E8-AA5E-BA69-CC1A-6F16C78E9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2285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A5C6-6D4A-5628-90E8-A6B4B78F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Fuzzy C-Mean –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2A43-7F77-D013-B9AA-B056E1CE4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PK" b="1" dirty="0"/>
              <a:t>Step 3 </a:t>
            </a:r>
            <a:r>
              <a:rPr lang="en-PK" dirty="0"/>
              <a:t> Find out the distance of each point from the centroid use any distance measure. Centroid are </a:t>
            </a:r>
            <a:r>
              <a:rPr lang="en-PK" b="1" dirty="0"/>
              <a:t>(1.568,4.051) </a:t>
            </a:r>
            <a:r>
              <a:rPr lang="en-PK" dirty="0"/>
              <a:t>and (5.35, 8.215)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D97FF6-549C-8E77-619C-124C3507F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08940"/>
              </p:ext>
            </p:extLst>
          </p:nvPr>
        </p:nvGraphicFramePr>
        <p:xfrm>
          <a:off x="5624149" y="3158034"/>
          <a:ext cx="6567851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752">
                  <a:extLst>
                    <a:ext uri="{9D8B030D-6E8A-4147-A177-3AD203B41FA5}">
                      <a16:colId xmlns:a16="http://schemas.microsoft.com/office/drawing/2014/main" val="975461910"/>
                    </a:ext>
                  </a:extLst>
                </a:gridCol>
                <a:gridCol w="1152843">
                  <a:extLst>
                    <a:ext uri="{9D8B030D-6E8A-4147-A177-3AD203B41FA5}">
                      <a16:colId xmlns:a16="http://schemas.microsoft.com/office/drawing/2014/main" val="3580752043"/>
                    </a:ext>
                  </a:extLst>
                </a:gridCol>
                <a:gridCol w="1353752">
                  <a:extLst>
                    <a:ext uri="{9D8B030D-6E8A-4147-A177-3AD203B41FA5}">
                      <a16:colId xmlns:a16="http://schemas.microsoft.com/office/drawing/2014/main" val="1336309032"/>
                    </a:ext>
                  </a:extLst>
                </a:gridCol>
                <a:gridCol w="1353752">
                  <a:extLst>
                    <a:ext uri="{9D8B030D-6E8A-4147-A177-3AD203B41FA5}">
                      <a16:colId xmlns:a16="http://schemas.microsoft.com/office/drawing/2014/main" val="788966499"/>
                    </a:ext>
                  </a:extLst>
                </a:gridCol>
                <a:gridCol w="1353752">
                  <a:extLst>
                    <a:ext uri="{9D8B030D-6E8A-4147-A177-3AD203B41FA5}">
                      <a16:colId xmlns:a16="http://schemas.microsoft.com/office/drawing/2014/main" val="3318002357"/>
                    </a:ext>
                  </a:extLst>
                </a:gridCol>
              </a:tblGrid>
              <a:tr h="386187">
                <a:tc>
                  <a:txBody>
                    <a:bodyPr/>
                    <a:lstStyle/>
                    <a:p>
                      <a:r>
                        <a:rPr lang="en-PK" sz="2800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(1,3)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(2,5)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(4,8)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(7,9)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053135"/>
                  </a:ext>
                </a:extLst>
              </a:tr>
              <a:tr h="386187">
                <a:tc>
                  <a:txBody>
                    <a:bodyPr/>
                    <a:lstStyle/>
                    <a:p>
                      <a:r>
                        <a:rPr lang="en-PK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94104"/>
                  </a:ext>
                </a:extLst>
              </a:tr>
              <a:tr h="386187">
                <a:tc>
                  <a:txBody>
                    <a:bodyPr/>
                    <a:lstStyle/>
                    <a:p>
                      <a:r>
                        <a:rPr lang="en-P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0.8`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25459"/>
                  </a:ext>
                </a:extLst>
              </a:tr>
              <a:tr h="386187">
                <a:tc>
                  <a:txBody>
                    <a:bodyPr/>
                    <a:lstStyle/>
                    <a:p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b="1" dirty="0">
                          <a:solidFill>
                            <a:srgbClr val="FF0000"/>
                          </a:solidFill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b="1" dirty="0">
                          <a:solidFill>
                            <a:srgbClr val="FF0000"/>
                          </a:solidFill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b="1" dirty="0">
                          <a:solidFill>
                            <a:srgbClr val="FF0000"/>
                          </a:solidFill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b="1" dirty="0">
                          <a:solidFill>
                            <a:srgbClr val="FF0000"/>
                          </a:solidFill>
                        </a:rPr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291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CA2AEA-0364-EC11-58A2-99E8A91D4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30058"/>
              </p:ext>
            </p:extLst>
          </p:nvPr>
        </p:nvGraphicFramePr>
        <p:xfrm>
          <a:off x="450336" y="2783232"/>
          <a:ext cx="3777048" cy="385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016">
                  <a:extLst>
                    <a:ext uri="{9D8B030D-6E8A-4147-A177-3AD203B41FA5}">
                      <a16:colId xmlns:a16="http://schemas.microsoft.com/office/drawing/2014/main" val="857479091"/>
                    </a:ext>
                  </a:extLst>
                </a:gridCol>
                <a:gridCol w="1259016">
                  <a:extLst>
                    <a:ext uri="{9D8B030D-6E8A-4147-A177-3AD203B41FA5}">
                      <a16:colId xmlns:a16="http://schemas.microsoft.com/office/drawing/2014/main" val="4280559570"/>
                    </a:ext>
                  </a:extLst>
                </a:gridCol>
                <a:gridCol w="1259016">
                  <a:extLst>
                    <a:ext uri="{9D8B030D-6E8A-4147-A177-3AD203B41FA5}">
                      <a16:colId xmlns:a16="http://schemas.microsoft.com/office/drawing/2014/main" val="4186576409"/>
                    </a:ext>
                  </a:extLst>
                </a:gridCol>
              </a:tblGrid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Cluster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61197"/>
                  </a:ext>
                </a:extLst>
              </a:tr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highlight>
                            <a:srgbClr val="FFFF00"/>
                          </a:highlight>
                        </a:rPr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6.79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948981"/>
                  </a:ext>
                </a:extLst>
              </a:tr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highlight>
                            <a:srgbClr val="FFFF00"/>
                          </a:highlight>
                        </a:rPr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4.64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968864"/>
                  </a:ext>
                </a:extLst>
              </a:tr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4.63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highlight>
                            <a:srgbClr val="FFFF00"/>
                          </a:highlight>
                        </a:rPr>
                        <a:t>1.36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48943"/>
                  </a:ext>
                </a:extLst>
              </a:tr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highlight>
                            <a:srgbClr val="FFFF00"/>
                          </a:highlight>
                        </a:rPr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52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34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A5C6-6D4A-5628-90E8-A6B4B78F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257"/>
            <a:ext cx="10515600" cy="1325563"/>
          </a:xfrm>
        </p:spPr>
        <p:txBody>
          <a:bodyPr/>
          <a:lstStyle/>
          <a:p>
            <a:r>
              <a:rPr lang="en-PK" dirty="0"/>
              <a:t>Fuzzy C-Mean –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2A43-7F77-D013-B9AA-B056E1CE4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2812"/>
            <a:ext cx="10515600" cy="5032375"/>
          </a:xfrm>
        </p:spPr>
        <p:txBody>
          <a:bodyPr/>
          <a:lstStyle/>
          <a:p>
            <a:r>
              <a:rPr lang="en-PK" b="1" dirty="0"/>
              <a:t>Step 4 </a:t>
            </a:r>
            <a:r>
              <a:rPr lang="en-PK" dirty="0"/>
              <a:t> Update Member ship Table</a:t>
            </a:r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pPr marL="0" indent="0">
              <a:buNone/>
            </a:pPr>
            <a:r>
              <a:rPr lang="en-PK" dirty="0"/>
              <a:t>                   =  0.97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D97FF6-549C-8E77-619C-124C3507F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16288"/>
              </p:ext>
            </p:extLst>
          </p:nvPr>
        </p:nvGraphicFramePr>
        <p:xfrm>
          <a:off x="7823653" y="300606"/>
          <a:ext cx="403883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76">
                  <a:extLst>
                    <a:ext uri="{9D8B030D-6E8A-4147-A177-3AD203B41FA5}">
                      <a16:colId xmlns:a16="http://schemas.microsoft.com/office/drawing/2014/main" val="975461910"/>
                    </a:ext>
                  </a:extLst>
                </a:gridCol>
                <a:gridCol w="708929">
                  <a:extLst>
                    <a:ext uri="{9D8B030D-6E8A-4147-A177-3AD203B41FA5}">
                      <a16:colId xmlns:a16="http://schemas.microsoft.com/office/drawing/2014/main" val="3580752043"/>
                    </a:ext>
                  </a:extLst>
                </a:gridCol>
                <a:gridCol w="832476">
                  <a:extLst>
                    <a:ext uri="{9D8B030D-6E8A-4147-A177-3AD203B41FA5}">
                      <a16:colId xmlns:a16="http://schemas.microsoft.com/office/drawing/2014/main" val="1336309032"/>
                    </a:ext>
                  </a:extLst>
                </a:gridCol>
                <a:gridCol w="832476">
                  <a:extLst>
                    <a:ext uri="{9D8B030D-6E8A-4147-A177-3AD203B41FA5}">
                      <a16:colId xmlns:a16="http://schemas.microsoft.com/office/drawing/2014/main" val="788966499"/>
                    </a:ext>
                  </a:extLst>
                </a:gridCol>
                <a:gridCol w="832476">
                  <a:extLst>
                    <a:ext uri="{9D8B030D-6E8A-4147-A177-3AD203B41FA5}">
                      <a16:colId xmlns:a16="http://schemas.microsoft.com/office/drawing/2014/main" val="3318002357"/>
                    </a:ext>
                  </a:extLst>
                </a:gridCol>
              </a:tblGrid>
              <a:tr h="126578">
                <a:tc>
                  <a:txBody>
                    <a:bodyPr/>
                    <a:lstStyle/>
                    <a:p>
                      <a:r>
                        <a:rPr lang="en-PK" sz="1600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(1,3)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(2,5)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(4,8)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(7,9)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053135"/>
                  </a:ext>
                </a:extLst>
              </a:tr>
              <a:tr h="126578">
                <a:tc>
                  <a:txBody>
                    <a:bodyPr/>
                    <a:lstStyle/>
                    <a:p>
                      <a:r>
                        <a:rPr lang="en-PK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94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K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0.2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0.8`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25459"/>
                  </a:ext>
                </a:extLst>
              </a:tr>
              <a:tr h="126578">
                <a:tc>
                  <a:txBody>
                    <a:bodyPr/>
                    <a:lstStyle/>
                    <a:p>
                      <a:endParaRPr lang="en-P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b="1" dirty="0">
                          <a:solidFill>
                            <a:srgbClr val="FF0000"/>
                          </a:solidFill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b="1" dirty="0">
                          <a:solidFill>
                            <a:srgbClr val="FF0000"/>
                          </a:solidFill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b="1" dirty="0">
                          <a:solidFill>
                            <a:srgbClr val="FF0000"/>
                          </a:solidFill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b="1" dirty="0">
                          <a:solidFill>
                            <a:srgbClr val="FF0000"/>
                          </a:solidFill>
                        </a:rPr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291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CA2AEA-0364-EC11-58A2-99E8A91D4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7116"/>
              </p:ext>
            </p:extLst>
          </p:nvPr>
        </p:nvGraphicFramePr>
        <p:xfrm>
          <a:off x="7823653" y="2086623"/>
          <a:ext cx="3777048" cy="385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016">
                  <a:extLst>
                    <a:ext uri="{9D8B030D-6E8A-4147-A177-3AD203B41FA5}">
                      <a16:colId xmlns:a16="http://schemas.microsoft.com/office/drawing/2014/main" val="857479091"/>
                    </a:ext>
                  </a:extLst>
                </a:gridCol>
                <a:gridCol w="1259016">
                  <a:extLst>
                    <a:ext uri="{9D8B030D-6E8A-4147-A177-3AD203B41FA5}">
                      <a16:colId xmlns:a16="http://schemas.microsoft.com/office/drawing/2014/main" val="4280559570"/>
                    </a:ext>
                  </a:extLst>
                </a:gridCol>
                <a:gridCol w="1259016">
                  <a:extLst>
                    <a:ext uri="{9D8B030D-6E8A-4147-A177-3AD203B41FA5}">
                      <a16:colId xmlns:a16="http://schemas.microsoft.com/office/drawing/2014/main" val="4186576409"/>
                    </a:ext>
                  </a:extLst>
                </a:gridCol>
              </a:tblGrid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Cluster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61197"/>
                  </a:ext>
                </a:extLst>
              </a:tr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highlight>
                            <a:srgbClr val="FFFF00"/>
                          </a:highlight>
                        </a:rPr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6.79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948981"/>
                  </a:ext>
                </a:extLst>
              </a:tr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highlight>
                            <a:srgbClr val="FFFF00"/>
                          </a:highlight>
                        </a:rPr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4.64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968864"/>
                  </a:ext>
                </a:extLst>
              </a:tr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4.63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highlight>
                            <a:srgbClr val="FFFF00"/>
                          </a:highlight>
                        </a:rPr>
                        <a:t>1.36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48943"/>
                  </a:ext>
                </a:extLst>
              </a:tr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highlight>
                            <a:srgbClr val="FFFF00"/>
                          </a:highlight>
                        </a:rPr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5252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B27B379-7017-682C-0BC5-449F036F0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6" y="1344121"/>
            <a:ext cx="4054842" cy="2084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9D09DB-FB52-A28C-2663-60A47A216EDB}"/>
                  </a:ext>
                </a:extLst>
              </p:cNvPr>
              <p:cNvSpPr txBox="1"/>
              <p:nvPr/>
            </p:nvSpPr>
            <p:spPr>
              <a:xfrm>
                <a:off x="986949" y="3425398"/>
                <a:ext cx="5256196" cy="58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 𝜸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</m:d>
                            <m:r>
                              <a:rPr lang="en-US" sz="2400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</m:d>
                            <m:r>
                              <a:rPr lang="en-US" sz="2400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</m:d>
                            <m:r>
                              <a:rPr lang="en-US" sz="2400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6.79</m:t>
                                </m:r>
                              </m:e>
                            </m:d>
                            <m:r>
                              <a:rPr lang="en-US" sz="2400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0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en-US" sz="2400" b="0" i="0" baseline="3000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baseline="30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0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0" baseline="30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400" b="0" i="0" baseline="300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)</a:t>
                </a:r>
                <a:r>
                  <a:rPr lang="en-US" sz="2400" b="0" baseline="30000" dirty="0"/>
                  <a:t> -1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9D09DB-FB52-A28C-2663-60A47A216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49" y="3425398"/>
                <a:ext cx="5256196" cy="588366"/>
              </a:xfrm>
              <a:prstGeom prst="rect">
                <a:avLst/>
              </a:prstGeom>
              <a:blipFill>
                <a:blip r:embed="rId3"/>
                <a:stretch>
                  <a:fillRect l="-1687" t="-12766" b="-1276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70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A5C6-6D4A-5628-90E8-A6B4B78F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257"/>
            <a:ext cx="10515600" cy="1325563"/>
          </a:xfrm>
        </p:spPr>
        <p:txBody>
          <a:bodyPr/>
          <a:lstStyle/>
          <a:p>
            <a:r>
              <a:rPr lang="en-PK" dirty="0"/>
              <a:t>Fuzzy C-Mean –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2A43-7F77-D013-B9AA-B056E1CE4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2812"/>
            <a:ext cx="10515600" cy="5032375"/>
          </a:xfrm>
        </p:spPr>
        <p:txBody>
          <a:bodyPr/>
          <a:lstStyle/>
          <a:p>
            <a:r>
              <a:rPr lang="en-PK" b="1" dirty="0"/>
              <a:t>Step 4 </a:t>
            </a:r>
            <a:r>
              <a:rPr lang="en-PK" dirty="0"/>
              <a:t> Update Member ship Table</a:t>
            </a:r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pPr marL="0" indent="0">
              <a:buNone/>
            </a:pPr>
            <a:r>
              <a:rPr lang="en-PK" dirty="0"/>
              <a:t>                   =  0.03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D97FF6-549C-8E77-619C-124C3507F6CD}"/>
              </a:ext>
            </a:extLst>
          </p:cNvPr>
          <p:cNvGraphicFramePr>
            <a:graphicFrameLocks noGrp="1"/>
          </p:cNvGraphicFramePr>
          <p:nvPr/>
        </p:nvGraphicFramePr>
        <p:xfrm>
          <a:off x="7823653" y="300606"/>
          <a:ext cx="403883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76">
                  <a:extLst>
                    <a:ext uri="{9D8B030D-6E8A-4147-A177-3AD203B41FA5}">
                      <a16:colId xmlns:a16="http://schemas.microsoft.com/office/drawing/2014/main" val="975461910"/>
                    </a:ext>
                  </a:extLst>
                </a:gridCol>
                <a:gridCol w="708929">
                  <a:extLst>
                    <a:ext uri="{9D8B030D-6E8A-4147-A177-3AD203B41FA5}">
                      <a16:colId xmlns:a16="http://schemas.microsoft.com/office/drawing/2014/main" val="3580752043"/>
                    </a:ext>
                  </a:extLst>
                </a:gridCol>
                <a:gridCol w="832476">
                  <a:extLst>
                    <a:ext uri="{9D8B030D-6E8A-4147-A177-3AD203B41FA5}">
                      <a16:colId xmlns:a16="http://schemas.microsoft.com/office/drawing/2014/main" val="1336309032"/>
                    </a:ext>
                  </a:extLst>
                </a:gridCol>
                <a:gridCol w="832476">
                  <a:extLst>
                    <a:ext uri="{9D8B030D-6E8A-4147-A177-3AD203B41FA5}">
                      <a16:colId xmlns:a16="http://schemas.microsoft.com/office/drawing/2014/main" val="788966499"/>
                    </a:ext>
                  </a:extLst>
                </a:gridCol>
                <a:gridCol w="832476">
                  <a:extLst>
                    <a:ext uri="{9D8B030D-6E8A-4147-A177-3AD203B41FA5}">
                      <a16:colId xmlns:a16="http://schemas.microsoft.com/office/drawing/2014/main" val="3318002357"/>
                    </a:ext>
                  </a:extLst>
                </a:gridCol>
              </a:tblGrid>
              <a:tr h="126578">
                <a:tc>
                  <a:txBody>
                    <a:bodyPr/>
                    <a:lstStyle/>
                    <a:p>
                      <a:r>
                        <a:rPr lang="en-PK" sz="1600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(1,3)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(2,5)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(4,8)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(7,9)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053135"/>
                  </a:ext>
                </a:extLst>
              </a:tr>
              <a:tr h="126578">
                <a:tc>
                  <a:txBody>
                    <a:bodyPr/>
                    <a:lstStyle/>
                    <a:p>
                      <a:r>
                        <a:rPr lang="en-PK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94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K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0.2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0.8`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25459"/>
                  </a:ext>
                </a:extLst>
              </a:tr>
              <a:tr h="126578">
                <a:tc>
                  <a:txBody>
                    <a:bodyPr/>
                    <a:lstStyle/>
                    <a:p>
                      <a:endParaRPr lang="en-P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b="1" dirty="0">
                          <a:solidFill>
                            <a:srgbClr val="FF0000"/>
                          </a:solidFill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b="1" dirty="0">
                          <a:solidFill>
                            <a:srgbClr val="FF0000"/>
                          </a:solidFill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b="1" dirty="0">
                          <a:solidFill>
                            <a:srgbClr val="FF0000"/>
                          </a:solidFill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b="1" dirty="0">
                          <a:solidFill>
                            <a:srgbClr val="FF0000"/>
                          </a:solidFill>
                        </a:rPr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291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CA2AEA-0364-EC11-58A2-99E8A91D4E47}"/>
              </a:ext>
            </a:extLst>
          </p:cNvPr>
          <p:cNvGraphicFramePr>
            <a:graphicFrameLocks noGrp="1"/>
          </p:cNvGraphicFramePr>
          <p:nvPr/>
        </p:nvGraphicFramePr>
        <p:xfrm>
          <a:off x="7823653" y="2086623"/>
          <a:ext cx="3777048" cy="385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016">
                  <a:extLst>
                    <a:ext uri="{9D8B030D-6E8A-4147-A177-3AD203B41FA5}">
                      <a16:colId xmlns:a16="http://schemas.microsoft.com/office/drawing/2014/main" val="857479091"/>
                    </a:ext>
                  </a:extLst>
                </a:gridCol>
                <a:gridCol w="1259016">
                  <a:extLst>
                    <a:ext uri="{9D8B030D-6E8A-4147-A177-3AD203B41FA5}">
                      <a16:colId xmlns:a16="http://schemas.microsoft.com/office/drawing/2014/main" val="4280559570"/>
                    </a:ext>
                  </a:extLst>
                </a:gridCol>
                <a:gridCol w="1259016">
                  <a:extLst>
                    <a:ext uri="{9D8B030D-6E8A-4147-A177-3AD203B41FA5}">
                      <a16:colId xmlns:a16="http://schemas.microsoft.com/office/drawing/2014/main" val="4186576409"/>
                    </a:ext>
                  </a:extLst>
                </a:gridCol>
              </a:tblGrid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Cluster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61197"/>
                  </a:ext>
                </a:extLst>
              </a:tr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highlight>
                            <a:srgbClr val="FFFF00"/>
                          </a:highlight>
                        </a:rPr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6.79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948981"/>
                  </a:ext>
                </a:extLst>
              </a:tr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highlight>
                            <a:srgbClr val="FFFF00"/>
                          </a:highlight>
                        </a:rPr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4.64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968864"/>
                  </a:ext>
                </a:extLst>
              </a:tr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4.63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highlight>
                            <a:srgbClr val="FFFF00"/>
                          </a:highlight>
                        </a:rPr>
                        <a:t>1.36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48943"/>
                  </a:ext>
                </a:extLst>
              </a:tr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highlight>
                            <a:srgbClr val="FFFF00"/>
                          </a:highlight>
                        </a:rPr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5252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B27B379-7017-682C-0BC5-449F036F0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6" y="1344121"/>
            <a:ext cx="4054842" cy="2084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9D09DB-FB52-A28C-2663-60A47A216EDB}"/>
                  </a:ext>
                </a:extLst>
              </p:cNvPr>
              <p:cNvSpPr txBox="1"/>
              <p:nvPr/>
            </p:nvSpPr>
            <p:spPr>
              <a:xfrm>
                <a:off x="986949" y="3425398"/>
                <a:ext cx="5256196" cy="5949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 𝜸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6.79</m:t>
                                </m:r>
                              </m:e>
                            </m:d>
                            <m:r>
                              <a:rPr lang="en-US" sz="2400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</m:d>
                            <m:r>
                              <a:rPr lang="en-US" sz="2400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6.79</m:t>
                            </m:r>
                            <m:r>
                              <a:rPr lang="en-US" sz="2400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6.79</m:t>
                                </m:r>
                              </m:e>
                            </m:d>
                            <m:r>
                              <a:rPr lang="en-US" sz="2400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0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en-US" sz="2400" b="0" i="0" baseline="3000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baseline="30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0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0" baseline="30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400" b="0" i="0" baseline="300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)</a:t>
                </a:r>
                <a:r>
                  <a:rPr lang="en-US" sz="2400" b="0" baseline="30000" dirty="0"/>
                  <a:t> -1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9D09DB-FB52-A28C-2663-60A47A216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49" y="3425398"/>
                <a:ext cx="5256196" cy="594971"/>
              </a:xfrm>
              <a:prstGeom prst="rect">
                <a:avLst/>
              </a:prstGeom>
              <a:blipFill>
                <a:blip r:embed="rId3"/>
                <a:stretch>
                  <a:fillRect l="-1687" t="-12500" b="-10417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88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A5C6-6D4A-5628-90E8-A6B4B78F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257"/>
            <a:ext cx="10515600" cy="1325563"/>
          </a:xfrm>
        </p:spPr>
        <p:txBody>
          <a:bodyPr/>
          <a:lstStyle/>
          <a:p>
            <a:r>
              <a:rPr lang="en-PK" dirty="0"/>
              <a:t>Fuzzy C-Mean –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2A43-7F77-D013-B9AA-B056E1CE4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2812"/>
            <a:ext cx="10515600" cy="5032375"/>
          </a:xfrm>
        </p:spPr>
        <p:txBody>
          <a:bodyPr/>
          <a:lstStyle/>
          <a:p>
            <a:r>
              <a:rPr lang="en-PK" b="1" dirty="0"/>
              <a:t>Step 4 </a:t>
            </a:r>
            <a:r>
              <a:rPr lang="en-PK" dirty="0"/>
              <a:t> New Member ship Table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D97FF6-549C-8E77-619C-124C3507F6CD}"/>
              </a:ext>
            </a:extLst>
          </p:cNvPr>
          <p:cNvGraphicFramePr>
            <a:graphicFrameLocks noGrp="1"/>
          </p:cNvGraphicFramePr>
          <p:nvPr/>
        </p:nvGraphicFramePr>
        <p:xfrm>
          <a:off x="7823653" y="300606"/>
          <a:ext cx="403883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76">
                  <a:extLst>
                    <a:ext uri="{9D8B030D-6E8A-4147-A177-3AD203B41FA5}">
                      <a16:colId xmlns:a16="http://schemas.microsoft.com/office/drawing/2014/main" val="975461910"/>
                    </a:ext>
                  </a:extLst>
                </a:gridCol>
                <a:gridCol w="708929">
                  <a:extLst>
                    <a:ext uri="{9D8B030D-6E8A-4147-A177-3AD203B41FA5}">
                      <a16:colId xmlns:a16="http://schemas.microsoft.com/office/drawing/2014/main" val="3580752043"/>
                    </a:ext>
                  </a:extLst>
                </a:gridCol>
                <a:gridCol w="832476">
                  <a:extLst>
                    <a:ext uri="{9D8B030D-6E8A-4147-A177-3AD203B41FA5}">
                      <a16:colId xmlns:a16="http://schemas.microsoft.com/office/drawing/2014/main" val="1336309032"/>
                    </a:ext>
                  </a:extLst>
                </a:gridCol>
                <a:gridCol w="832476">
                  <a:extLst>
                    <a:ext uri="{9D8B030D-6E8A-4147-A177-3AD203B41FA5}">
                      <a16:colId xmlns:a16="http://schemas.microsoft.com/office/drawing/2014/main" val="788966499"/>
                    </a:ext>
                  </a:extLst>
                </a:gridCol>
                <a:gridCol w="832476">
                  <a:extLst>
                    <a:ext uri="{9D8B030D-6E8A-4147-A177-3AD203B41FA5}">
                      <a16:colId xmlns:a16="http://schemas.microsoft.com/office/drawing/2014/main" val="3318002357"/>
                    </a:ext>
                  </a:extLst>
                </a:gridCol>
              </a:tblGrid>
              <a:tr h="126578">
                <a:tc>
                  <a:txBody>
                    <a:bodyPr/>
                    <a:lstStyle/>
                    <a:p>
                      <a:r>
                        <a:rPr lang="en-PK" sz="1600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(1,3)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(2,5)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(4,8)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(7,9)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053135"/>
                  </a:ext>
                </a:extLst>
              </a:tr>
              <a:tr h="126578">
                <a:tc>
                  <a:txBody>
                    <a:bodyPr/>
                    <a:lstStyle/>
                    <a:p>
                      <a:r>
                        <a:rPr lang="en-PK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94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K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0.2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0.8`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25459"/>
                  </a:ext>
                </a:extLst>
              </a:tr>
              <a:tr h="126578">
                <a:tc>
                  <a:txBody>
                    <a:bodyPr/>
                    <a:lstStyle/>
                    <a:p>
                      <a:endParaRPr lang="en-P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b="1" dirty="0">
                          <a:solidFill>
                            <a:srgbClr val="FF0000"/>
                          </a:solidFill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b="1" dirty="0">
                          <a:solidFill>
                            <a:srgbClr val="FF0000"/>
                          </a:solidFill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b="1" dirty="0">
                          <a:solidFill>
                            <a:srgbClr val="FF0000"/>
                          </a:solidFill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b="1" dirty="0">
                          <a:solidFill>
                            <a:srgbClr val="FF0000"/>
                          </a:solidFill>
                        </a:rPr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291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CA2AEA-0364-EC11-58A2-99E8A91D4E47}"/>
              </a:ext>
            </a:extLst>
          </p:cNvPr>
          <p:cNvGraphicFramePr>
            <a:graphicFrameLocks noGrp="1"/>
          </p:cNvGraphicFramePr>
          <p:nvPr/>
        </p:nvGraphicFramePr>
        <p:xfrm>
          <a:off x="7823653" y="2086623"/>
          <a:ext cx="3777048" cy="385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016">
                  <a:extLst>
                    <a:ext uri="{9D8B030D-6E8A-4147-A177-3AD203B41FA5}">
                      <a16:colId xmlns:a16="http://schemas.microsoft.com/office/drawing/2014/main" val="857479091"/>
                    </a:ext>
                  </a:extLst>
                </a:gridCol>
                <a:gridCol w="1259016">
                  <a:extLst>
                    <a:ext uri="{9D8B030D-6E8A-4147-A177-3AD203B41FA5}">
                      <a16:colId xmlns:a16="http://schemas.microsoft.com/office/drawing/2014/main" val="4280559570"/>
                    </a:ext>
                  </a:extLst>
                </a:gridCol>
                <a:gridCol w="1259016">
                  <a:extLst>
                    <a:ext uri="{9D8B030D-6E8A-4147-A177-3AD203B41FA5}">
                      <a16:colId xmlns:a16="http://schemas.microsoft.com/office/drawing/2014/main" val="4186576409"/>
                    </a:ext>
                  </a:extLst>
                </a:gridCol>
              </a:tblGrid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Cluster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61197"/>
                  </a:ext>
                </a:extLst>
              </a:tr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highlight>
                            <a:srgbClr val="FFFF00"/>
                          </a:highlight>
                        </a:rPr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6.79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948981"/>
                  </a:ext>
                </a:extLst>
              </a:tr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highlight>
                            <a:srgbClr val="FFFF00"/>
                          </a:highlight>
                        </a:rPr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4.64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968864"/>
                  </a:ext>
                </a:extLst>
              </a:tr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4.63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highlight>
                            <a:srgbClr val="FFFF00"/>
                          </a:highlight>
                        </a:rPr>
                        <a:t>1.36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48943"/>
                  </a:ext>
                </a:extLst>
              </a:tr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highlight>
                            <a:srgbClr val="FFFF00"/>
                          </a:highlight>
                        </a:rPr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525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C94577-D33C-3670-AAD5-0DECDF178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68820"/>
              </p:ext>
            </p:extLst>
          </p:nvPr>
        </p:nvGraphicFramePr>
        <p:xfrm>
          <a:off x="604336" y="2640659"/>
          <a:ext cx="6324834" cy="1829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662">
                  <a:extLst>
                    <a:ext uri="{9D8B030D-6E8A-4147-A177-3AD203B41FA5}">
                      <a16:colId xmlns:a16="http://schemas.microsoft.com/office/drawing/2014/main" val="975461910"/>
                    </a:ext>
                  </a:extLst>
                </a:gridCol>
                <a:gridCol w="1110186">
                  <a:extLst>
                    <a:ext uri="{9D8B030D-6E8A-4147-A177-3AD203B41FA5}">
                      <a16:colId xmlns:a16="http://schemas.microsoft.com/office/drawing/2014/main" val="3580752043"/>
                    </a:ext>
                  </a:extLst>
                </a:gridCol>
                <a:gridCol w="1303662">
                  <a:extLst>
                    <a:ext uri="{9D8B030D-6E8A-4147-A177-3AD203B41FA5}">
                      <a16:colId xmlns:a16="http://schemas.microsoft.com/office/drawing/2014/main" val="1336309032"/>
                    </a:ext>
                  </a:extLst>
                </a:gridCol>
                <a:gridCol w="1303662">
                  <a:extLst>
                    <a:ext uri="{9D8B030D-6E8A-4147-A177-3AD203B41FA5}">
                      <a16:colId xmlns:a16="http://schemas.microsoft.com/office/drawing/2014/main" val="788966499"/>
                    </a:ext>
                  </a:extLst>
                </a:gridCol>
                <a:gridCol w="1303662">
                  <a:extLst>
                    <a:ext uri="{9D8B030D-6E8A-4147-A177-3AD203B41FA5}">
                      <a16:colId xmlns:a16="http://schemas.microsoft.com/office/drawing/2014/main" val="3318002357"/>
                    </a:ext>
                  </a:extLst>
                </a:gridCol>
              </a:tblGrid>
              <a:tr h="683642">
                <a:tc>
                  <a:txBody>
                    <a:bodyPr/>
                    <a:lstStyle/>
                    <a:p>
                      <a:r>
                        <a:rPr lang="en-PK" sz="2400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400" dirty="0"/>
                        <a:t>(1,3)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400" dirty="0"/>
                        <a:t>(2,5)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400" dirty="0"/>
                        <a:t>(4,8)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400" dirty="0"/>
                        <a:t>(7,9)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053135"/>
                  </a:ext>
                </a:extLst>
              </a:tr>
              <a:tr h="462535">
                <a:tc>
                  <a:txBody>
                    <a:bodyPr/>
                    <a:lstStyle/>
                    <a:p>
                      <a:r>
                        <a:rPr lang="en-PK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4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4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4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400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94104"/>
                  </a:ext>
                </a:extLst>
              </a:tr>
              <a:tr h="683642">
                <a:tc>
                  <a:txBody>
                    <a:bodyPr/>
                    <a:lstStyle/>
                    <a:p>
                      <a:r>
                        <a:rPr lang="en-PK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4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4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400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25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398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A5C6-6D4A-5628-90E8-A6B4B78F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Fuzzy C-Mean –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2A43-7F77-D013-B9AA-B056E1CE4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PK" b="1" dirty="0"/>
              <a:t>Step 5 Repeat steps 2-4 until the constant values are obtained for the membership values or the differnece is less than the tolerance (&lt;=0.1)</a:t>
            </a:r>
            <a:endParaRPr lang="en-P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08C5E4-C132-B4E7-F15E-CFC5209A0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59436"/>
              </p:ext>
            </p:extLst>
          </p:nvPr>
        </p:nvGraphicFramePr>
        <p:xfrm>
          <a:off x="584652" y="3071809"/>
          <a:ext cx="5943146" cy="1532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989">
                  <a:extLst>
                    <a:ext uri="{9D8B030D-6E8A-4147-A177-3AD203B41FA5}">
                      <a16:colId xmlns:a16="http://schemas.microsoft.com/office/drawing/2014/main" val="975461910"/>
                    </a:ext>
                  </a:extLst>
                </a:gridCol>
                <a:gridCol w="1043190">
                  <a:extLst>
                    <a:ext uri="{9D8B030D-6E8A-4147-A177-3AD203B41FA5}">
                      <a16:colId xmlns:a16="http://schemas.microsoft.com/office/drawing/2014/main" val="3580752043"/>
                    </a:ext>
                  </a:extLst>
                </a:gridCol>
                <a:gridCol w="1224989">
                  <a:extLst>
                    <a:ext uri="{9D8B030D-6E8A-4147-A177-3AD203B41FA5}">
                      <a16:colId xmlns:a16="http://schemas.microsoft.com/office/drawing/2014/main" val="1336309032"/>
                    </a:ext>
                  </a:extLst>
                </a:gridCol>
                <a:gridCol w="1224989">
                  <a:extLst>
                    <a:ext uri="{9D8B030D-6E8A-4147-A177-3AD203B41FA5}">
                      <a16:colId xmlns:a16="http://schemas.microsoft.com/office/drawing/2014/main" val="788966499"/>
                    </a:ext>
                  </a:extLst>
                </a:gridCol>
                <a:gridCol w="1224989">
                  <a:extLst>
                    <a:ext uri="{9D8B030D-6E8A-4147-A177-3AD203B41FA5}">
                      <a16:colId xmlns:a16="http://schemas.microsoft.com/office/drawing/2014/main" val="3318002357"/>
                    </a:ext>
                  </a:extLst>
                </a:gridCol>
              </a:tblGrid>
              <a:tr h="5377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K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K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(1,3)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K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(2,5)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K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(4,8)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K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(7,9)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053135"/>
                  </a:ext>
                </a:extLst>
              </a:tr>
              <a:tr h="3020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K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K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K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K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K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94104"/>
                  </a:ext>
                </a:extLst>
              </a:tr>
              <a:tr h="5377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K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K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K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K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K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254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430BB6-3811-5BC1-7F41-E62721D3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95670"/>
              </p:ext>
            </p:extLst>
          </p:nvPr>
        </p:nvGraphicFramePr>
        <p:xfrm>
          <a:off x="5282514" y="4737667"/>
          <a:ext cx="6324834" cy="1829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662">
                  <a:extLst>
                    <a:ext uri="{9D8B030D-6E8A-4147-A177-3AD203B41FA5}">
                      <a16:colId xmlns:a16="http://schemas.microsoft.com/office/drawing/2014/main" val="975461910"/>
                    </a:ext>
                  </a:extLst>
                </a:gridCol>
                <a:gridCol w="1110186">
                  <a:extLst>
                    <a:ext uri="{9D8B030D-6E8A-4147-A177-3AD203B41FA5}">
                      <a16:colId xmlns:a16="http://schemas.microsoft.com/office/drawing/2014/main" val="3580752043"/>
                    </a:ext>
                  </a:extLst>
                </a:gridCol>
                <a:gridCol w="1303662">
                  <a:extLst>
                    <a:ext uri="{9D8B030D-6E8A-4147-A177-3AD203B41FA5}">
                      <a16:colId xmlns:a16="http://schemas.microsoft.com/office/drawing/2014/main" val="1336309032"/>
                    </a:ext>
                  </a:extLst>
                </a:gridCol>
                <a:gridCol w="1303662">
                  <a:extLst>
                    <a:ext uri="{9D8B030D-6E8A-4147-A177-3AD203B41FA5}">
                      <a16:colId xmlns:a16="http://schemas.microsoft.com/office/drawing/2014/main" val="788966499"/>
                    </a:ext>
                  </a:extLst>
                </a:gridCol>
                <a:gridCol w="1303662">
                  <a:extLst>
                    <a:ext uri="{9D8B030D-6E8A-4147-A177-3AD203B41FA5}">
                      <a16:colId xmlns:a16="http://schemas.microsoft.com/office/drawing/2014/main" val="3318002357"/>
                    </a:ext>
                  </a:extLst>
                </a:gridCol>
              </a:tblGrid>
              <a:tr h="6836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K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400" dirty="0"/>
                        <a:t>(1,3)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400" dirty="0"/>
                        <a:t>(2,5)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400" dirty="0"/>
                        <a:t>(4,8)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400" dirty="0"/>
                        <a:t>(7,9)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053135"/>
                  </a:ext>
                </a:extLst>
              </a:tr>
              <a:tr h="4625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K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4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4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4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400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94104"/>
                  </a:ext>
                </a:extLst>
              </a:tr>
              <a:tr h="6836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K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4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4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400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25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39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6481-B63E-C0FC-DEBE-B8CEF2F8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Hard Clustering vs Soft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24DD6-DCC3-C9C8-55DD-A658A6684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  <a:latin typeface="Google Sans"/>
              </a:rPr>
              <a:t>Hard clustering is method to grouping the data items such that each item is only assigned to one cluster, K-Means is one of them. </a:t>
            </a:r>
            <a:r>
              <a:rPr lang="en-GB" b="0" i="0" u="none" strike="noStrike" dirty="0" err="1">
                <a:effectLst/>
                <a:latin typeface="Google Sans"/>
              </a:rPr>
              <a:t>Kmean</a:t>
            </a:r>
            <a:r>
              <a:rPr lang="en-GB" b="0" i="0" u="none" strike="noStrike" dirty="0">
                <a:effectLst/>
                <a:latin typeface="Google Sans"/>
              </a:rPr>
              <a:t> </a:t>
            </a:r>
            <a:r>
              <a:rPr lang="en-GB" b="0" i="0" u="none" strike="noStrike" dirty="0" err="1">
                <a:effectLst/>
                <a:latin typeface="Google Sans"/>
              </a:rPr>
              <a:t>Kmediod</a:t>
            </a:r>
            <a:r>
              <a:rPr lang="en-GB" b="0" i="0" u="none" strike="noStrike" dirty="0">
                <a:effectLst/>
                <a:latin typeface="Google Sans"/>
              </a:rPr>
              <a:t> </a:t>
            </a:r>
          </a:p>
          <a:p>
            <a:r>
              <a:rPr lang="en-GB" b="0" i="0" u="none" strike="noStrike" dirty="0">
                <a:effectLst/>
                <a:latin typeface="Google Sans"/>
              </a:rPr>
              <a:t>While Soft clustering is method to grouping the data items such that an item can exist in multiple clusters, Fuzzy C-Means (FCM) is an example.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5580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B4D9-7387-67EC-AAA9-11CCC2EE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Soft Clustering – Member ship Value – Fuzzy C</a:t>
            </a:r>
            <a:r>
              <a:rPr lang="en-GB" dirty="0"/>
              <a:t>m</a:t>
            </a:r>
            <a:r>
              <a:rPr lang="en-PK" dirty="0"/>
              <a:t>ean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D0A55E-493D-A9A4-909B-8379395E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181" y="2055507"/>
            <a:ext cx="6203567" cy="443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6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68C7-2F0B-15F2-267F-43F59431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Fuzzy C-Mean –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A6B4-147C-C17C-37C6-946F9BC25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b="1" dirty="0"/>
              <a:t>Step 1 </a:t>
            </a:r>
            <a:r>
              <a:rPr lang="en-PK" dirty="0"/>
              <a:t>Given the data points based on the number of clusters requied initailise the membership tabel with random values</a:t>
            </a:r>
          </a:p>
          <a:p>
            <a:pPr marL="0" indent="0">
              <a:buNone/>
            </a:pPr>
            <a:r>
              <a:rPr lang="en-PK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289FC3-318F-4967-655D-5038A7591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77513"/>
              </p:ext>
            </p:extLst>
          </p:nvPr>
        </p:nvGraphicFramePr>
        <p:xfrm>
          <a:off x="1427892" y="2943883"/>
          <a:ext cx="9336215" cy="2733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243">
                  <a:extLst>
                    <a:ext uri="{9D8B030D-6E8A-4147-A177-3AD203B41FA5}">
                      <a16:colId xmlns:a16="http://schemas.microsoft.com/office/drawing/2014/main" val="975461910"/>
                    </a:ext>
                  </a:extLst>
                </a:gridCol>
                <a:gridCol w="1867243">
                  <a:extLst>
                    <a:ext uri="{9D8B030D-6E8A-4147-A177-3AD203B41FA5}">
                      <a16:colId xmlns:a16="http://schemas.microsoft.com/office/drawing/2014/main" val="3580752043"/>
                    </a:ext>
                  </a:extLst>
                </a:gridCol>
                <a:gridCol w="1867243">
                  <a:extLst>
                    <a:ext uri="{9D8B030D-6E8A-4147-A177-3AD203B41FA5}">
                      <a16:colId xmlns:a16="http://schemas.microsoft.com/office/drawing/2014/main" val="1336309032"/>
                    </a:ext>
                  </a:extLst>
                </a:gridCol>
                <a:gridCol w="1867243">
                  <a:extLst>
                    <a:ext uri="{9D8B030D-6E8A-4147-A177-3AD203B41FA5}">
                      <a16:colId xmlns:a16="http://schemas.microsoft.com/office/drawing/2014/main" val="788966499"/>
                    </a:ext>
                  </a:extLst>
                </a:gridCol>
                <a:gridCol w="1867243">
                  <a:extLst>
                    <a:ext uri="{9D8B030D-6E8A-4147-A177-3AD203B41FA5}">
                      <a16:colId xmlns:a16="http://schemas.microsoft.com/office/drawing/2014/main" val="3318002357"/>
                    </a:ext>
                  </a:extLst>
                </a:gridCol>
              </a:tblGrid>
              <a:tr h="911149">
                <a:tc>
                  <a:txBody>
                    <a:bodyPr/>
                    <a:lstStyle/>
                    <a:p>
                      <a:r>
                        <a:rPr lang="en-PK" sz="2800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(1,3)``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(2,5)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(4,8)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(7,9)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053135"/>
                  </a:ext>
                </a:extLst>
              </a:tr>
              <a:tr h="911149">
                <a:tc>
                  <a:txBody>
                    <a:bodyPr/>
                    <a:lstStyle/>
                    <a:p>
                      <a:r>
                        <a:rPr lang="en-PK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94104"/>
                  </a:ext>
                </a:extLst>
              </a:tr>
              <a:tr h="911149">
                <a:tc>
                  <a:txBody>
                    <a:bodyPr/>
                    <a:lstStyle/>
                    <a:p>
                      <a:r>
                        <a:rPr lang="en-P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0.8`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25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09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68C7-2F0B-15F2-267F-43F59431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Fuzzy C-Mean –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A6B4-147C-C17C-37C6-946F9BC25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b="1" dirty="0"/>
              <a:t>Step 1 </a:t>
            </a:r>
            <a:r>
              <a:rPr lang="en-PK" dirty="0"/>
              <a:t>Given the data points based on the number of clusters requied initailise the membership tabel with random values</a:t>
            </a:r>
          </a:p>
          <a:p>
            <a:pPr marL="0" indent="0">
              <a:buNone/>
            </a:pPr>
            <a:r>
              <a:rPr lang="en-PK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289FC3-318F-4967-655D-5038A759152E}"/>
              </a:ext>
            </a:extLst>
          </p:cNvPr>
          <p:cNvGraphicFramePr>
            <a:graphicFrameLocks noGrp="1"/>
          </p:cNvGraphicFramePr>
          <p:nvPr/>
        </p:nvGraphicFramePr>
        <p:xfrm>
          <a:off x="1427892" y="2943883"/>
          <a:ext cx="9336215" cy="2733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243">
                  <a:extLst>
                    <a:ext uri="{9D8B030D-6E8A-4147-A177-3AD203B41FA5}">
                      <a16:colId xmlns:a16="http://schemas.microsoft.com/office/drawing/2014/main" val="975461910"/>
                    </a:ext>
                  </a:extLst>
                </a:gridCol>
                <a:gridCol w="1867243">
                  <a:extLst>
                    <a:ext uri="{9D8B030D-6E8A-4147-A177-3AD203B41FA5}">
                      <a16:colId xmlns:a16="http://schemas.microsoft.com/office/drawing/2014/main" val="3580752043"/>
                    </a:ext>
                  </a:extLst>
                </a:gridCol>
                <a:gridCol w="1867243">
                  <a:extLst>
                    <a:ext uri="{9D8B030D-6E8A-4147-A177-3AD203B41FA5}">
                      <a16:colId xmlns:a16="http://schemas.microsoft.com/office/drawing/2014/main" val="1336309032"/>
                    </a:ext>
                  </a:extLst>
                </a:gridCol>
                <a:gridCol w="1867243">
                  <a:extLst>
                    <a:ext uri="{9D8B030D-6E8A-4147-A177-3AD203B41FA5}">
                      <a16:colId xmlns:a16="http://schemas.microsoft.com/office/drawing/2014/main" val="788966499"/>
                    </a:ext>
                  </a:extLst>
                </a:gridCol>
                <a:gridCol w="1867243">
                  <a:extLst>
                    <a:ext uri="{9D8B030D-6E8A-4147-A177-3AD203B41FA5}">
                      <a16:colId xmlns:a16="http://schemas.microsoft.com/office/drawing/2014/main" val="3318002357"/>
                    </a:ext>
                  </a:extLst>
                </a:gridCol>
              </a:tblGrid>
              <a:tr h="911149">
                <a:tc>
                  <a:txBody>
                    <a:bodyPr/>
                    <a:lstStyle/>
                    <a:p>
                      <a:r>
                        <a:rPr lang="en-PK" sz="2800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(1,3)``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(2,5)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(4,8)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(7,9)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053135"/>
                  </a:ext>
                </a:extLst>
              </a:tr>
              <a:tr h="911149">
                <a:tc>
                  <a:txBody>
                    <a:bodyPr/>
                    <a:lstStyle/>
                    <a:p>
                      <a:r>
                        <a:rPr lang="en-PK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94104"/>
                  </a:ext>
                </a:extLst>
              </a:tr>
              <a:tr h="911149">
                <a:tc>
                  <a:txBody>
                    <a:bodyPr/>
                    <a:lstStyle/>
                    <a:p>
                      <a:r>
                        <a:rPr lang="en-P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0.8`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2545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5EBDAA2-15A1-FC9B-5767-BCC64BF61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605" y="196463"/>
            <a:ext cx="3722132" cy="15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A5C6-6D4A-5628-90E8-A6B4B78F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Fuzzy C-Mean –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2A43-7F77-D013-B9AA-B056E1CE4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PK" b="1" dirty="0"/>
              <a:t>Step 2 </a:t>
            </a:r>
            <a:r>
              <a:rPr lang="en-PK" dirty="0"/>
              <a:t>Find the centroid. The formula for finding out the ventroid (V) is:</a:t>
            </a:r>
          </a:p>
          <a:p>
            <a:r>
              <a:rPr lang="en-PK" dirty="0"/>
              <a:t>m: Fuzziness parameter generally takes as 2 </a:t>
            </a:r>
          </a:p>
          <a:p>
            <a:r>
              <a:rPr lang="en-PK" dirty="0"/>
              <a:t>x</a:t>
            </a:r>
            <a:r>
              <a:rPr lang="en-PK" baseline="-25000" dirty="0"/>
              <a:t>k: </a:t>
            </a:r>
            <a:r>
              <a:rPr lang="en-PK" dirty="0"/>
              <a:t>t</a:t>
            </a:r>
            <a:r>
              <a:rPr lang="en-GB" dirty="0"/>
              <a:t>he</a:t>
            </a:r>
            <a:r>
              <a:rPr lang="en-PK" dirty="0"/>
              <a:t> data point</a:t>
            </a:r>
          </a:p>
          <a:p>
            <a:r>
              <a:rPr lang="en-PK" dirty="0"/>
              <a:t>𝜸: fuzziness membership value </a:t>
            </a:r>
          </a:p>
          <a:p>
            <a:pPr marL="0" indent="0">
              <a:buNone/>
            </a:pPr>
            <a:r>
              <a:rPr lang="en-PK" dirty="0"/>
              <a:t>V11 = (0.8</a:t>
            </a:r>
            <a:r>
              <a:rPr lang="en-PK" baseline="30000" dirty="0"/>
              <a:t>2</a:t>
            </a:r>
            <a:r>
              <a:rPr lang="en-PK" dirty="0"/>
              <a:t> x 1 + 0.7</a:t>
            </a:r>
            <a:r>
              <a:rPr lang="en-PK" baseline="30000" dirty="0"/>
              <a:t>2</a:t>
            </a:r>
            <a:r>
              <a:rPr lang="en-PK" dirty="0"/>
              <a:t> x 2 + 0.2</a:t>
            </a:r>
            <a:r>
              <a:rPr lang="en-PK" baseline="30000" dirty="0"/>
              <a:t>2</a:t>
            </a:r>
            <a:r>
              <a:rPr lang="en-PK" dirty="0"/>
              <a:t> x 4 + 0.1</a:t>
            </a:r>
            <a:r>
              <a:rPr lang="en-PK" baseline="30000" dirty="0"/>
              <a:t>2</a:t>
            </a:r>
            <a:r>
              <a:rPr lang="en-PK" dirty="0"/>
              <a:t> x 7)</a:t>
            </a:r>
            <a:r>
              <a:rPr lang="en-PK" baseline="30000" dirty="0"/>
              <a:t> </a:t>
            </a:r>
          </a:p>
          <a:p>
            <a:pPr marL="0" indent="0">
              <a:buNone/>
            </a:pPr>
            <a:r>
              <a:rPr lang="en-PK" baseline="30000" dirty="0"/>
              <a:t>                  ------------------------------------------------------------------------------</a:t>
            </a:r>
          </a:p>
          <a:p>
            <a:pPr marL="0" indent="0">
              <a:buNone/>
            </a:pPr>
            <a:r>
              <a:rPr lang="en-PK" baseline="30000" dirty="0"/>
              <a:t>                                 </a:t>
            </a:r>
            <a:r>
              <a:rPr lang="en-PK" dirty="0"/>
              <a:t>(0.8</a:t>
            </a:r>
            <a:r>
              <a:rPr lang="en-PK" baseline="30000" dirty="0"/>
              <a:t>2</a:t>
            </a:r>
            <a:r>
              <a:rPr lang="en-PK" dirty="0"/>
              <a:t>  + 0.7</a:t>
            </a:r>
            <a:r>
              <a:rPr lang="en-PK" baseline="30000" dirty="0"/>
              <a:t>2</a:t>
            </a:r>
            <a:r>
              <a:rPr lang="en-PK" dirty="0"/>
              <a:t> + 0.2</a:t>
            </a:r>
            <a:r>
              <a:rPr lang="en-PK" baseline="30000" dirty="0"/>
              <a:t>2</a:t>
            </a:r>
            <a:r>
              <a:rPr lang="en-PK" dirty="0"/>
              <a:t> + 0.1</a:t>
            </a:r>
            <a:r>
              <a:rPr lang="en-PK" baseline="30000" dirty="0"/>
              <a:t>2</a:t>
            </a:r>
            <a:r>
              <a:rPr lang="en-PK" dirty="0"/>
              <a:t> )</a:t>
            </a:r>
          </a:p>
          <a:p>
            <a:pPr marL="0" indent="0">
              <a:buNone/>
            </a:pPr>
            <a:r>
              <a:rPr lang="en-PK" dirty="0"/>
              <a:t>= 1.568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0A29F-CE43-AB72-B2BD-44A268A30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500" y="2407516"/>
            <a:ext cx="3722132" cy="15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0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A5C6-6D4A-5628-90E8-A6B4B78F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Fuzzy C-Mean –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2A43-7F77-D013-B9AA-B056E1CE4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PK" b="1" dirty="0"/>
              <a:t>Step 2 </a:t>
            </a:r>
            <a:r>
              <a:rPr lang="en-PK" dirty="0"/>
              <a:t>Find the centroid. The formula for finding out the centroid (V) is:</a:t>
            </a:r>
          </a:p>
          <a:p>
            <a:r>
              <a:rPr lang="en-PK" dirty="0"/>
              <a:t>m: Fuzziness parameter generally takes as 2 </a:t>
            </a:r>
          </a:p>
          <a:p>
            <a:r>
              <a:rPr lang="en-PK" dirty="0"/>
              <a:t>x</a:t>
            </a:r>
            <a:r>
              <a:rPr lang="en-PK" baseline="-25000" dirty="0"/>
              <a:t>k: </a:t>
            </a:r>
            <a:r>
              <a:rPr lang="en-PK" dirty="0"/>
              <a:t>t</a:t>
            </a:r>
            <a:r>
              <a:rPr lang="en-GB" dirty="0"/>
              <a:t>he</a:t>
            </a:r>
            <a:r>
              <a:rPr lang="en-PK" dirty="0"/>
              <a:t> data point</a:t>
            </a:r>
          </a:p>
          <a:p>
            <a:r>
              <a:rPr lang="en-PK" dirty="0"/>
              <a:t>𝜸: fuzziness membership value </a:t>
            </a:r>
          </a:p>
          <a:p>
            <a:pPr marL="0" indent="0">
              <a:buNone/>
            </a:pPr>
            <a:r>
              <a:rPr lang="en-PK" dirty="0"/>
              <a:t>V12 = (0.8</a:t>
            </a:r>
            <a:r>
              <a:rPr lang="en-PK" baseline="30000" dirty="0"/>
              <a:t>2</a:t>
            </a:r>
            <a:r>
              <a:rPr lang="en-PK" dirty="0"/>
              <a:t> x 3 + 0.7</a:t>
            </a:r>
            <a:r>
              <a:rPr lang="en-PK" baseline="30000" dirty="0"/>
              <a:t>2</a:t>
            </a:r>
            <a:r>
              <a:rPr lang="en-PK" dirty="0"/>
              <a:t> x 5 + 0.2</a:t>
            </a:r>
            <a:r>
              <a:rPr lang="en-PK" baseline="30000" dirty="0"/>
              <a:t>2</a:t>
            </a:r>
            <a:r>
              <a:rPr lang="en-PK" dirty="0"/>
              <a:t> x 8 + 0.1</a:t>
            </a:r>
            <a:r>
              <a:rPr lang="en-PK" baseline="30000" dirty="0"/>
              <a:t>2</a:t>
            </a:r>
            <a:r>
              <a:rPr lang="en-PK" dirty="0"/>
              <a:t> x 9)</a:t>
            </a:r>
            <a:r>
              <a:rPr lang="en-PK" baseline="30000" dirty="0"/>
              <a:t> </a:t>
            </a:r>
          </a:p>
          <a:p>
            <a:pPr marL="0" indent="0">
              <a:buNone/>
            </a:pPr>
            <a:r>
              <a:rPr lang="en-PK" baseline="30000" dirty="0"/>
              <a:t>                  ------------------------------------------------------------------------------</a:t>
            </a:r>
          </a:p>
          <a:p>
            <a:pPr marL="0" indent="0">
              <a:buNone/>
            </a:pPr>
            <a:r>
              <a:rPr lang="en-PK" baseline="30000" dirty="0"/>
              <a:t>                                 </a:t>
            </a:r>
            <a:r>
              <a:rPr lang="en-PK" dirty="0"/>
              <a:t>(0.8</a:t>
            </a:r>
            <a:r>
              <a:rPr lang="en-PK" baseline="30000" dirty="0"/>
              <a:t>2</a:t>
            </a:r>
            <a:r>
              <a:rPr lang="en-PK" dirty="0"/>
              <a:t>  + 0.7</a:t>
            </a:r>
            <a:r>
              <a:rPr lang="en-PK" baseline="30000" dirty="0"/>
              <a:t>2</a:t>
            </a:r>
            <a:r>
              <a:rPr lang="en-PK" dirty="0"/>
              <a:t> + 0.2</a:t>
            </a:r>
            <a:r>
              <a:rPr lang="en-PK" baseline="30000" dirty="0"/>
              <a:t>2</a:t>
            </a:r>
            <a:r>
              <a:rPr lang="en-PK" dirty="0"/>
              <a:t> + 0.1</a:t>
            </a:r>
            <a:r>
              <a:rPr lang="en-PK" baseline="30000" dirty="0"/>
              <a:t>2</a:t>
            </a:r>
            <a:r>
              <a:rPr lang="en-PK" dirty="0"/>
              <a:t> )</a:t>
            </a:r>
          </a:p>
          <a:p>
            <a:pPr marL="0" indent="0">
              <a:buNone/>
            </a:pPr>
            <a:r>
              <a:rPr lang="en-PK" dirty="0"/>
              <a:t>= 4.051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0A29F-CE43-AB72-B2BD-44A268A30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500" y="2407516"/>
            <a:ext cx="3722132" cy="15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A5C6-6D4A-5628-90E8-A6B4B78F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Fuzzy C-Mean –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2A43-7F77-D013-B9AA-B056E1CE4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lvl="1"/>
            <a:r>
              <a:rPr lang="en-PK" dirty="0"/>
              <a:t>V21 = (0.2</a:t>
            </a:r>
            <a:r>
              <a:rPr lang="en-PK" baseline="30000" dirty="0"/>
              <a:t>2</a:t>
            </a:r>
            <a:r>
              <a:rPr lang="en-PK" dirty="0"/>
              <a:t> x 1 + 0.3</a:t>
            </a:r>
            <a:r>
              <a:rPr lang="en-PK" baseline="30000" dirty="0"/>
              <a:t>2</a:t>
            </a:r>
            <a:r>
              <a:rPr lang="en-PK" dirty="0"/>
              <a:t> x 2 + 0.8</a:t>
            </a:r>
            <a:r>
              <a:rPr lang="en-PK" baseline="30000" dirty="0"/>
              <a:t>2</a:t>
            </a:r>
            <a:r>
              <a:rPr lang="en-PK" dirty="0"/>
              <a:t> x 4 + 0.9</a:t>
            </a:r>
            <a:r>
              <a:rPr lang="en-PK" baseline="30000" dirty="0"/>
              <a:t>2</a:t>
            </a:r>
            <a:r>
              <a:rPr lang="en-PK" dirty="0"/>
              <a:t> x 7)</a:t>
            </a:r>
            <a:r>
              <a:rPr lang="en-PK" baseline="30000" dirty="0"/>
              <a:t> </a:t>
            </a:r>
          </a:p>
          <a:p>
            <a:pPr marL="0" indent="0">
              <a:buNone/>
            </a:pPr>
            <a:r>
              <a:rPr lang="en-PK" baseline="30000" dirty="0"/>
              <a:t>                  ------------------------------------------------------------------------------</a:t>
            </a:r>
          </a:p>
          <a:p>
            <a:pPr marL="0" indent="0">
              <a:buNone/>
            </a:pPr>
            <a:r>
              <a:rPr lang="en-PK" baseline="30000" dirty="0"/>
              <a:t>                                 </a:t>
            </a:r>
            <a:r>
              <a:rPr lang="en-PK" dirty="0"/>
              <a:t>(0.2</a:t>
            </a:r>
            <a:r>
              <a:rPr lang="en-PK" baseline="30000" dirty="0"/>
              <a:t>2</a:t>
            </a:r>
            <a:r>
              <a:rPr lang="en-PK" dirty="0"/>
              <a:t>  + 0.3</a:t>
            </a:r>
            <a:r>
              <a:rPr lang="en-PK" baseline="30000" dirty="0"/>
              <a:t>2</a:t>
            </a:r>
            <a:r>
              <a:rPr lang="en-PK" dirty="0"/>
              <a:t> + 0.8</a:t>
            </a:r>
            <a:r>
              <a:rPr lang="en-PK" baseline="30000" dirty="0"/>
              <a:t>2</a:t>
            </a:r>
            <a:r>
              <a:rPr lang="en-PK" dirty="0"/>
              <a:t> + 0.9</a:t>
            </a:r>
            <a:r>
              <a:rPr lang="en-PK" baseline="30000" dirty="0"/>
              <a:t>2</a:t>
            </a:r>
            <a:r>
              <a:rPr lang="en-PK" dirty="0"/>
              <a:t> )</a:t>
            </a:r>
          </a:p>
          <a:p>
            <a:pPr marL="0" indent="0">
              <a:buNone/>
            </a:pPr>
            <a:r>
              <a:rPr lang="en-PK" dirty="0"/>
              <a:t>= 5.35</a:t>
            </a:r>
          </a:p>
          <a:p>
            <a:pPr marL="0" indent="0">
              <a:buNone/>
            </a:pPr>
            <a:endParaRPr lang="en-PK" dirty="0"/>
          </a:p>
          <a:p>
            <a:pPr marL="457200" lvl="1" indent="0">
              <a:buNone/>
            </a:pPr>
            <a:r>
              <a:rPr lang="en-PK" dirty="0"/>
              <a:t>V21 = (0.2</a:t>
            </a:r>
            <a:r>
              <a:rPr lang="en-PK" baseline="30000" dirty="0"/>
              <a:t>2</a:t>
            </a:r>
            <a:r>
              <a:rPr lang="en-PK" dirty="0"/>
              <a:t> x 3 + 0.3</a:t>
            </a:r>
            <a:r>
              <a:rPr lang="en-PK" baseline="30000" dirty="0"/>
              <a:t>2</a:t>
            </a:r>
            <a:r>
              <a:rPr lang="en-PK" dirty="0"/>
              <a:t> x 5 + 0.8</a:t>
            </a:r>
            <a:r>
              <a:rPr lang="en-PK" baseline="30000" dirty="0"/>
              <a:t>2</a:t>
            </a:r>
            <a:r>
              <a:rPr lang="en-PK" dirty="0"/>
              <a:t> x 8 + 0.9</a:t>
            </a:r>
            <a:r>
              <a:rPr lang="en-PK" baseline="30000" dirty="0"/>
              <a:t>2</a:t>
            </a:r>
            <a:r>
              <a:rPr lang="en-PK" dirty="0"/>
              <a:t> x )</a:t>
            </a:r>
            <a:r>
              <a:rPr lang="en-PK" baseline="30000" dirty="0"/>
              <a:t> </a:t>
            </a:r>
          </a:p>
          <a:p>
            <a:pPr marL="0" indent="0">
              <a:buNone/>
            </a:pPr>
            <a:r>
              <a:rPr lang="en-PK" baseline="30000" dirty="0"/>
              <a:t>                  ------------------------------------------------------------------------------</a:t>
            </a:r>
          </a:p>
          <a:p>
            <a:pPr marL="0" indent="0">
              <a:buNone/>
            </a:pPr>
            <a:r>
              <a:rPr lang="en-PK" baseline="30000" dirty="0"/>
              <a:t>                                 </a:t>
            </a:r>
            <a:r>
              <a:rPr lang="en-PK" dirty="0"/>
              <a:t>(0.2</a:t>
            </a:r>
            <a:r>
              <a:rPr lang="en-PK" baseline="30000" dirty="0"/>
              <a:t>2</a:t>
            </a:r>
            <a:r>
              <a:rPr lang="en-PK" dirty="0"/>
              <a:t>  + 0.3</a:t>
            </a:r>
            <a:r>
              <a:rPr lang="en-PK" baseline="30000" dirty="0"/>
              <a:t>2</a:t>
            </a:r>
            <a:r>
              <a:rPr lang="en-PK" dirty="0"/>
              <a:t> + 0.8</a:t>
            </a:r>
            <a:r>
              <a:rPr lang="en-PK" baseline="30000" dirty="0"/>
              <a:t>2</a:t>
            </a:r>
            <a:r>
              <a:rPr lang="en-PK" dirty="0"/>
              <a:t> + 0.9</a:t>
            </a:r>
            <a:r>
              <a:rPr lang="en-PK" baseline="30000" dirty="0"/>
              <a:t>2</a:t>
            </a:r>
            <a:r>
              <a:rPr lang="en-PK" dirty="0"/>
              <a:t> )</a:t>
            </a:r>
          </a:p>
          <a:p>
            <a:pPr marL="0" indent="0">
              <a:buNone/>
            </a:pPr>
            <a:r>
              <a:rPr lang="en-PK" dirty="0"/>
              <a:t>=8.215</a:t>
            </a:r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0A29F-CE43-AB72-B2BD-44A268A30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500" y="2407516"/>
            <a:ext cx="3722132" cy="15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3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A5C6-6D4A-5628-90E8-A6B4B78F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Fuzzy C-Mean –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2A43-7F77-D013-B9AA-B056E1CE4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PK" b="1" dirty="0"/>
              <a:t>Step 3 </a:t>
            </a:r>
            <a:r>
              <a:rPr lang="en-PK" dirty="0"/>
              <a:t> Find out the distance of each point from the centroid use any distance measure. Centroid are </a:t>
            </a:r>
            <a:r>
              <a:rPr lang="en-PK" b="1" dirty="0"/>
              <a:t>(1.568,4.051) </a:t>
            </a:r>
            <a:r>
              <a:rPr lang="en-PK" dirty="0"/>
              <a:t>and (5.35, 8.215)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D97FF6-549C-8E77-619C-124C3507F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51920"/>
              </p:ext>
            </p:extLst>
          </p:nvPr>
        </p:nvGraphicFramePr>
        <p:xfrm>
          <a:off x="5624149" y="3158034"/>
          <a:ext cx="656785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752">
                  <a:extLst>
                    <a:ext uri="{9D8B030D-6E8A-4147-A177-3AD203B41FA5}">
                      <a16:colId xmlns:a16="http://schemas.microsoft.com/office/drawing/2014/main" val="975461910"/>
                    </a:ext>
                  </a:extLst>
                </a:gridCol>
                <a:gridCol w="1152843">
                  <a:extLst>
                    <a:ext uri="{9D8B030D-6E8A-4147-A177-3AD203B41FA5}">
                      <a16:colId xmlns:a16="http://schemas.microsoft.com/office/drawing/2014/main" val="3580752043"/>
                    </a:ext>
                  </a:extLst>
                </a:gridCol>
                <a:gridCol w="1353752">
                  <a:extLst>
                    <a:ext uri="{9D8B030D-6E8A-4147-A177-3AD203B41FA5}">
                      <a16:colId xmlns:a16="http://schemas.microsoft.com/office/drawing/2014/main" val="1336309032"/>
                    </a:ext>
                  </a:extLst>
                </a:gridCol>
                <a:gridCol w="1353752">
                  <a:extLst>
                    <a:ext uri="{9D8B030D-6E8A-4147-A177-3AD203B41FA5}">
                      <a16:colId xmlns:a16="http://schemas.microsoft.com/office/drawing/2014/main" val="788966499"/>
                    </a:ext>
                  </a:extLst>
                </a:gridCol>
                <a:gridCol w="1353752">
                  <a:extLst>
                    <a:ext uri="{9D8B030D-6E8A-4147-A177-3AD203B41FA5}">
                      <a16:colId xmlns:a16="http://schemas.microsoft.com/office/drawing/2014/main" val="3318002357"/>
                    </a:ext>
                  </a:extLst>
                </a:gridCol>
              </a:tblGrid>
              <a:tr h="386187">
                <a:tc>
                  <a:txBody>
                    <a:bodyPr/>
                    <a:lstStyle/>
                    <a:p>
                      <a:r>
                        <a:rPr lang="en-PK" sz="2800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(1,3)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(2,5)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(4,8)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(7,9)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053135"/>
                  </a:ext>
                </a:extLst>
              </a:tr>
              <a:tr h="386187">
                <a:tc>
                  <a:txBody>
                    <a:bodyPr/>
                    <a:lstStyle/>
                    <a:p>
                      <a:r>
                        <a:rPr lang="en-PK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94104"/>
                  </a:ext>
                </a:extLst>
              </a:tr>
              <a:tr h="386187">
                <a:tc>
                  <a:txBody>
                    <a:bodyPr/>
                    <a:lstStyle/>
                    <a:p>
                      <a:r>
                        <a:rPr lang="en-P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0.8`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254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CA2AEA-0364-EC11-58A2-99E8A91D4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91168"/>
              </p:ext>
            </p:extLst>
          </p:nvPr>
        </p:nvGraphicFramePr>
        <p:xfrm>
          <a:off x="450336" y="2783232"/>
          <a:ext cx="3777048" cy="385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016">
                  <a:extLst>
                    <a:ext uri="{9D8B030D-6E8A-4147-A177-3AD203B41FA5}">
                      <a16:colId xmlns:a16="http://schemas.microsoft.com/office/drawing/2014/main" val="857479091"/>
                    </a:ext>
                  </a:extLst>
                </a:gridCol>
                <a:gridCol w="1259016">
                  <a:extLst>
                    <a:ext uri="{9D8B030D-6E8A-4147-A177-3AD203B41FA5}">
                      <a16:colId xmlns:a16="http://schemas.microsoft.com/office/drawing/2014/main" val="4280559570"/>
                    </a:ext>
                  </a:extLst>
                </a:gridCol>
                <a:gridCol w="1259016">
                  <a:extLst>
                    <a:ext uri="{9D8B030D-6E8A-4147-A177-3AD203B41FA5}">
                      <a16:colId xmlns:a16="http://schemas.microsoft.com/office/drawing/2014/main" val="4186576409"/>
                    </a:ext>
                  </a:extLst>
                </a:gridCol>
              </a:tblGrid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Cluster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61197"/>
                  </a:ext>
                </a:extLst>
              </a:tr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6.79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948981"/>
                  </a:ext>
                </a:extLst>
              </a:tr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968864"/>
                  </a:ext>
                </a:extLst>
              </a:tr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48943"/>
                  </a:ext>
                </a:extLst>
              </a:tr>
              <a:tr h="728421">
                <a:tc>
                  <a:txBody>
                    <a:bodyPr/>
                    <a:lstStyle/>
                    <a:p>
                      <a:r>
                        <a:rPr lang="en-PK" sz="28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52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46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870</Words>
  <Application>Microsoft Macintosh PowerPoint</Application>
  <PresentationFormat>Widescreen</PresentationFormat>
  <Paragraphs>303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Google Sans</vt:lpstr>
      <vt:lpstr>Office Theme</vt:lpstr>
      <vt:lpstr>Fuzzy C-mean Clustering</vt:lpstr>
      <vt:lpstr>Hard Clustering vs Soft Clustering</vt:lpstr>
      <vt:lpstr>Soft Clustering – Member ship Value – Fuzzy Cmean </vt:lpstr>
      <vt:lpstr>Fuzzy C-Mean – Steps</vt:lpstr>
      <vt:lpstr>Fuzzy C-Mean – Steps</vt:lpstr>
      <vt:lpstr>Fuzzy C-Mean – Steps</vt:lpstr>
      <vt:lpstr>Fuzzy C-Mean – Steps</vt:lpstr>
      <vt:lpstr>Fuzzy C-Mean – Steps</vt:lpstr>
      <vt:lpstr>Fuzzy C-Mean – Steps</vt:lpstr>
      <vt:lpstr>Fuzzy C-Mean – Steps</vt:lpstr>
      <vt:lpstr>Fuzzy C-Mean – Steps</vt:lpstr>
      <vt:lpstr>Fuzzy C-Mean – Steps</vt:lpstr>
      <vt:lpstr>Fuzzy C-Mean – Steps</vt:lpstr>
      <vt:lpstr>Fuzzy C-Mean –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C-mean Clustering</dc:title>
  <dc:creator>Microsoft Office User</dc:creator>
  <cp:lastModifiedBy>Microsoft Office User</cp:lastModifiedBy>
  <cp:revision>2</cp:revision>
  <dcterms:created xsi:type="dcterms:W3CDTF">2024-11-25T04:35:04Z</dcterms:created>
  <dcterms:modified xsi:type="dcterms:W3CDTF">2024-12-02T05:54:53Z</dcterms:modified>
</cp:coreProperties>
</file>