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>
      <p:cViewPr varScale="1">
        <p:scale>
          <a:sx n="97" d="100"/>
          <a:sy n="97" d="100"/>
        </p:scale>
        <p:origin x="180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36211" y="860552"/>
            <a:ext cx="204342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9002" y="3298952"/>
            <a:ext cx="7762875" cy="3677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74302" y="7112052"/>
            <a:ext cx="286257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502" y="1944878"/>
            <a:ext cx="7996555" cy="3955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COBWEB</a:t>
            </a:r>
            <a:endParaRPr sz="24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spcBef>
                <a:spcPts val="2175"/>
              </a:spcBef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algorithm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learns</a:t>
            </a:r>
            <a:r>
              <a:rPr sz="2400" b="1" spc="1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incrementally: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does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not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that </a:t>
            </a:r>
            <a:r>
              <a:rPr sz="2400" b="1" dirty="0">
                <a:latin typeface="Times New Roman"/>
                <a:cs typeface="Times New Roman"/>
              </a:rPr>
              <a:t>all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instances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present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before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begins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396240" algn="l"/>
                <a:tab pos="1068070" algn="l"/>
                <a:tab pos="2484755" algn="l"/>
                <a:tab pos="3054985" algn="l"/>
                <a:tab pos="4317365" algn="l"/>
                <a:tab pos="4733290" algn="l"/>
                <a:tab pos="6485255" algn="l"/>
                <a:tab pos="705358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It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also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addresses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problem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determining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the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correct </a:t>
            </a:r>
            <a:r>
              <a:rPr sz="2400" b="1" dirty="0">
                <a:latin typeface="Times New Roman"/>
                <a:cs typeface="Times New Roman"/>
              </a:rPr>
              <a:t>number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clusters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Categorization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single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cell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animal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features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color,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number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tails,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nuclei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6164579"/>
            <a:ext cx="3746753" cy="922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6" name="object 6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1622552"/>
            <a:ext cx="326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COBWEB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362200"/>
            <a:ext cx="7391399" cy="3521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6" name="object 6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100" y="1638554"/>
            <a:ext cx="16446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1</a:t>
            </a:r>
            <a:r>
              <a:rPr sz="1950" b="1" i="1" baseline="25641" dirty="0">
                <a:latin typeface="Times New Roman"/>
                <a:cs typeface="Times New Roman"/>
              </a:rPr>
              <a:t>st</a:t>
            </a:r>
            <a:r>
              <a:rPr sz="1950" b="1" i="1" spc="232" baseline="25641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Observation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24237" y="3271837"/>
          <a:ext cx="3895725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25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p(C1)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2075">
                        <a:lnSpc>
                          <a:spcPts val="237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37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37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600199"/>
            <a:ext cx="790955" cy="781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7" name="object 7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3437" y="4414837"/>
          <a:ext cx="3895725" cy="258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25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p(C2)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p(V|C2)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72037" y="4414837"/>
          <a:ext cx="3895725" cy="258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25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C3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p(C3)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p(V|C3)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19437" y="1366837"/>
          <a:ext cx="3895725" cy="2588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25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p(C1)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26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590800" y="3957827"/>
            <a:ext cx="4343400" cy="485775"/>
          </a:xfrm>
          <a:custGeom>
            <a:avLst/>
            <a:gdLst/>
            <a:ahLst/>
            <a:cxnLst/>
            <a:rect l="l" t="t" r="r" b="b"/>
            <a:pathLst>
              <a:path w="4343400" h="485775">
                <a:moveTo>
                  <a:pt x="4343400" y="461772"/>
                </a:moveTo>
                <a:lnTo>
                  <a:pt x="4278630" y="406146"/>
                </a:lnTo>
                <a:lnTo>
                  <a:pt x="4270540" y="438797"/>
                </a:lnTo>
                <a:lnTo>
                  <a:pt x="2516124" y="0"/>
                </a:lnTo>
                <a:lnTo>
                  <a:pt x="2514981" y="228"/>
                </a:lnTo>
                <a:lnTo>
                  <a:pt x="2513838" y="0"/>
                </a:lnTo>
                <a:lnTo>
                  <a:pt x="73850" y="443572"/>
                </a:lnTo>
                <a:lnTo>
                  <a:pt x="67818" y="410718"/>
                </a:lnTo>
                <a:lnTo>
                  <a:pt x="0" y="461772"/>
                </a:lnTo>
                <a:lnTo>
                  <a:pt x="57912" y="478561"/>
                </a:lnTo>
                <a:lnTo>
                  <a:pt x="81534" y="485394"/>
                </a:lnTo>
                <a:lnTo>
                  <a:pt x="75514" y="452691"/>
                </a:lnTo>
                <a:lnTo>
                  <a:pt x="2514028" y="9385"/>
                </a:lnTo>
                <a:lnTo>
                  <a:pt x="4268279" y="447954"/>
                </a:lnTo>
                <a:lnTo>
                  <a:pt x="4260342" y="480060"/>
                </a:lnTo>
                <a:lnTo>
                  <a:pt x="4286250" y="474357"/>
                </a:lnTo>
                <a:lnTo>
                  <a:pt x="4343400" y="461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1100" y="1989836"/>
            <a:ext cx="17100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2</a:t>
            </a:r>
            <a:r>
              <a:rPr sz="1950" b="1" i="1" baseline="25641" dirty="0">
                <a:latin typeface="Times New Roman"/>
                <a:cs typeface="Times New Roman"/>
              </a:rPr>
              <a:t>nd</a:t>
            </a:r>
            <a:r>
              <a:rPr sz="1950" b="1" i="1" spc="247" baseline="25641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Observation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514599"/>
            <a:ext cx="1600199" cy="7711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ts val="164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6697" y="2843275"/>
            <a:ext cx="222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1</a:t>
            </a:r>
            <a:r>
              <a:rPr sz="1950" b="1" i="1" baseline="25641" dirty="0">
                <a:latin typeface="Times New Roman"/>
                <a:cs typeface="Times New Roman"/>
              </a:rPr>
              <a:t>st</a:t>
            </a:r>
            <a:r>
              <a:rPr sz="1950" b="1" i="1" spc="232" baseline="25641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possibility: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Place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example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C2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48237" y="7572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p(C1)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3/3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637" y="40338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p(C2)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p(V|C2)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037" y="40338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C3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p(C3)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p(V|C3)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752599"/>
            <a:ext cx="2381249" cy="761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70301" y="6649888"/>
            <a:ext cx="6013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25" dirty="0"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4318" y="6649888"/>
            <a:ext cx="4152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25" dirty="0">
                <a:latin typeface="Times New Roman"/>
                <a:cs typeface="Times New Roman"/>
              </a:rPr>
              <a:t>1/2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2702" y="6649888"/>
            <a:ext cx="60134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25" dirty="0">
                <a:latin typeface="Times New Roman"/>
                <a:cs typeface="Times New Roman"/>
              </a:rPr>
              <a:t>Two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46718" y="6649888"/>
            <a:ext cx="41529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25" dirty="0">
                <a:latin typeface="Times New Roman"/>
                <a:cs typeface="Times New Roman"/>
              </a:rPr>
              <a:t>1/1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0" y="7112052"/>
            <a:ext cx="1244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302" y="2233675"/>
            <a:ext cx="2225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2</a:t>
            </a:r>
            <a:r>
              <a:rPr sz="1950" b="1" i="1" baseline="25641" dirty="0">
                <a:latin typeface="Times New Roman"/>
                <a:cs typeface="Times New Roman"/>
              </a:rPr>
              <a:t>nd</a:t>
            </a:r>
            <a:r>
              <a:rPr sz="1950" b="1" i="1" spc="247" baseline="25641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possibility: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b="1" i="1" dirty="0">
                <a:latin typeface="Times New Roman"/>
                <a:cs typeface="Times New Roman"/>
              </a:rPr>
              <a:t>Place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example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in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-25" dirty="0">
                <a:latin typeface="Times New Roman"/>
                <a:cs typeface="Times New Roman"/>
              </a:rPr>
              <a:t>C3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48237" y="7572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C1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p(C1)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3/3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r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9637" y="40338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C2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p(C2)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p(V|C2)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2037" y="4033837"/>
          <a:ext cx="3895725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1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35">
                <a:tc gridSpan="3">
                  <a:txBody>
                    <a:bodyPr/>
                    <a:lstStyle/>
                    <a:p>
                      <a:pPr marL="92075">
                        <a:lnSpc>
                          <a:spcPts val="2630"/>
                        </a:lnSpc>
                        <a:spcBef>
                          <a:spcPts val="275"/>
                        </a:spcBef>
                        <a:tabLst>
                          <a:tab pos="2225040" algn="l"/>
                        </a:tabLst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Category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C3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	p(C3)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Feature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b="1" i="1" spc="-10" dirty="0">
                          <a:latin typeface="Times New Roman"/>
                          <a:cs typeface="Times New Roman"/>
                        </a:rPr>
                        <a:t>p(V|C3)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Tails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0020" algn="ctr">
                        <a:lnSpc>
                          <a:spcPts val="2725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2075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2725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Light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ts val="2725"/>
                        </a:lnSpc>
                      </a:pP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Dark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1/2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2075">
                        <a:lnSpc>
                          <a:spcPts val="2730"/>
                        </a:lnSpc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Nuclei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3245">
                        <a:lnSpc>
                          <a:spcPts val="2730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0/2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Two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5790">
                        <a:lnSpc>
                          <a:spcPts val="2725"/>
                        </a:lnSpc>
                      </a:pP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2/2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2999"/>
            <a:ext cx="2381249" cy="761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0" y="7112052"/>
            <a:ext cx="1244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0" dirty="0"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z="2400" baseline="24305" dirty="0"/>
              <a:t>rd</a:t>
            </a:r>
            <a:r>
              <a:rPr sz="2400" spc="262" baseline="24305" dirty="0"/>
              <a:t> </a:t>
            </a:r>
            <a:r>
              <a:rPr sz="2400" dirty="0"/>
              <a:t>possibility:</a:t>
            </a:r>
            <a:r>
              <a:rPr sz="2400" spc="-30" dirty="0"/>
              <a:t> </a:t>
            </a:r>
            <a:r>
              <a:rPr sz="2400" dirty="0"/>
              <a:t>Create</a:t>
            </a:r>
            <a:r>
              <a:rPr sz="2400" spc="-25" dirty="0"/>
              <a:t> </a:t>
            </a:r>
            <a:r>
              <a:rPr sz="2400" dirty="0"/>
              <a:t>a</a:t>
            </a:r>
            <a:r>
              <a:rPr sz="2400" spc="-30" dirty="0"/>
              <a:t> </a:t>
            </a:r>
            <a:r>
              <a:rPr sz="2400" dirty="0"/>
              <a:t>new</a:t>
            </a:r>
            <a:r>
              <a:rPr sz="2400" spc="-30" dirty="0"/>
              <a:t> </a:t>
            </a:r>
            <a:r>
              <a:rPr sz="2400" dirty="0"/>
              <a:t>category</a:t>
            </a:r>
            <a:r>
              <a:rPr sz="2400" spc="-25" dirty="0"/>
              <a:t> C4</a:t>
            </a:r>
            <a:endParaRPr sz="2400"/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400"/>
          </a:p>
          <a:p>
            <a:pPr marL="77470" algn="ctr">
              <a:lnSpc>
                <a:spcPct val="100000"/>
              </a:lnSpc>
            </a:pPr>
            <a:r>
              <a:rPr i="0" spc="-25" dirty="0">
                <a:latin typeface="Times New Roman"/>
                <a:cs typeface="Times New Roman"/>
              </a:rPr>
              <a:t>C1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i="0" spc="-25" dirty="0">
              <a:latin typeface="Times New Roman"/>
              <a:cs typeface="Times New Roman"/>
            </a:endParaRPr>
          </a:p>
          <a:p>
            <a:pPr marL="77470" algn="ctr">
              <a:lnSpc>
                <a:spcPct val="100000"/>
              </a:lnSpc>
              <a:tabLst>
                <a:tab pos="991869" algn="l"/>
                <a:tab pos="1906270" algn="l"/>
              </a:tabLst>
            </a:pPr>
            <a:r>
              <a:rPr i="0" spc="-25" dirty="0">
                <a:latin typeface="Times New Roman"/>
                <a:cs typeface="Times New Roman"/>
              </a:rPr>
              <a:t>C2</a:t>
            </a:r>
            <a:r>
              <a:rPr i="0" dirty="0">
                <a:latin typeface="Times New Roman"/>
                <a:cs typeface="Times New Roman"/>
              </a:rPr>
              <a:t>	</a:t>
            </a:r>
            <a:r>
              <a:rPr i="0" spc="-25" dirty="0">
                <a:latin typeface="Times New Roman"/>
                <a:cs typeface="Times New Roman"/>
              </a:rPr>
              <a:t>C3</a:t>
            </a:r>
            <a:r>
              <a:rPr i="0" dirty="0">
                <a:latin typeface="Times New Roman"/>
                <a:cs typeface="Times New Roman"/>
              </a:rPr>
              <a:t>	</a:t>
            </a:r>
            <a:r>
              <a:rPr i="0" spc="-25" dirty="0">
                <a:latin typeface="Times New Roman"/>
                <a:cs typeface="Times New Roman"/>
              </a:rPr>
              <a:t>C4</a:t>
            </a:r>
          </a:p>
          <a:p>
            <a:pPr>
              <a:lnSpc>
                <a:spcPct val="100000"/>
              </a:lnSpc>
            </a:pPr>
            <a:endParaRPr i="0" spc="-2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i="0" spc="-25" dirty="0">
              <a:latin typeface="Times New Roman"/>
              <a:cs typeface="Times New Roman"/>
            </a:endParaRPr>
          </a:p>
          <a:p>
            <a:pPr marL="76200" marR="250190">
              <a:lnSpc>
                <a:spcPct val="100000"/>
              </a:lnSpc>
              <a:spcBef>
                <a:spcPts val="5"/>
              </a:spcBef>
            </a:pPr>
            <a:r>
              <a:rPr i="0" dirty="0">
                <a:latin typeface="Times New Roman"/>
                <a:cs typeface="Times New Roman"/>
              </a:rPr>
              <a:t>We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evaluate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correctness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of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all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these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three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spc="-10" dirty="0">
                <a:latin typeface="Times New Roman"/>
                <a:cs typeface="Times New Roman"/>
              </a:rPr>
              <a:t>possibilities </a:t>
            </a:r>
            <a:r>
              <a:rPr i="0" dirty="0">
                <a:latin typeface="Times New Roman"/>
                <a:cs typeface="Times New Roman"/>
              </a:rPr>
              <a:t>by</a:t>
            </a:r>
            <a:r>
              <a:rPr i="0" spc="-1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a</a:t>
            </a:r>
            <a:r>
              <a:rPr i="0" spc="-15" dirty="0">
                <a:latin typeface="Times New Roman"/>
                <a:cs typeface="Times New Roman"/>
              </a:rPr>
              <a:t> </a:t>
            </a:r>
            <a:r>
              <a:rPr i="0" spc="-10" dirty="0">
                <a:latin typeface="Times New Roman"/>
                <a:cs typeface="Times New Roman"/>
              </a:rPr>
              <a:t>measure</a:t>
            </a:r>
          </a:p>
          <a:p>
            <a:pPr marL="76200">
              <a:lnSpc>
                <a:spcPts val="2870"/>
              </a:lnSpc>
            </a:pPr>
            <a:r>
              <a:rPr i="0" dirty="0">
                <a:latin typeface="Times New Roman"/>
                <a:cs typeface="Times New Roman"/>
              </a:rPr>
              <a:t>and</a:t>
            </a:r>
            <a:r>
              <a:rPr i="0" spc="-4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then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allocate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example</a:t>
            </a:r>
            <a:r>
              <a:rPr i="0" spc="-4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to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the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most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suitable</a:t>
            </a:r>
            <a:r>
              <a:rPr i="0" spc="-35" dirty="0">
                <a:latin typeface="Times New Roman"/>
                <a:cs typeface="Times New Roman"/>
              </a:rPr>
              <a:t> </a:t>
            </a:r>
            <a:r>
              <a:rPr i="0" spc="-10" dirty="0">
                <a:latin typeface="Times New Roman"/>
                <a:cs typeface="Times New Roman"/>
              </a:rPr>
              <a:t>category</a:t>
            </a:r>
          </a:p>
        </p:txBody>
      </p:sp>
      <p:sp>
        <p:nvSpPr>
          <p:cNvPr id="3" name="object 3"/>
          <p:cNvSpPr/>
          <p:nvPr/>
        </p:nvSpPr>
        <p:spPr>
          <a:xfrm>
            <a:off x="5029200" y="44958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4495800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0" y="22860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44958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0" y="0"/>
                </a:moveTo>
                <a:lnTo>
                  <a:pt x="76200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981199"/>
            <a:ext cx="2381249" cy="761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9" name="object 9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" y="1447800"/>
            <a:ext cx="7456170" cy="5638800"/>
            <a:chOff x="990600" y="1447800"/>
            <a:chExt cx="7456170" cy="563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400" y="1447800"/>
              <a:ext cx="5246370" cy="56388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1447800"/>
              <a:ext cx="3746753" cy="9220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7" name="object 7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102" y="1622552"/>
            <a:ext cx="326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COBWEB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286000"/>
            <a:ext cx="7391399" cy="47594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6" name="object 6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752599"/>
            <a:ext cx="6781798" cy="52341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CLUSTERING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48911" y="1211580"/>
            <a:ext cx="2030095" cy="40640"/>
            <a:chOff x="4248911" y="1211580"/>
            <a:chExt cx="2030095" cy="40640"/>
          </a:xfrm>
        </p:grpSpPr>
        <p:sp>
          <p:nvSpPr>
            <p:cNvPr id="5" name="object 5"/>
            <p:cNvSpPr/>
            <p:nvPr/>
          </p:nvSpPr>
          <p:spPr>
            <a:xfrm>
              <a:off x="4261103" y="1223772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48911" y="1211580"/>
              <a:ext cx="2018030" cy="28575"/>
            </a:xfrm>
            <a:custGeom>
              <a:avLst/>
              <a:gdLst/>
              <a:ahLst/>
              <a:cxnLst/>
              <a:rect l="l" t="t" r="r" b="b"/>
              <a:pathLst>
                <a:path w="2018029" h="28575">
                  <a:moveTo>
                    <a:pt x="2017776" y="28193"/>
                  </a:moveTo>
                  <a:lnTo>
                    <a:pt x="2017776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2017776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Macintosh PowerPoint</Application>
  <PresentationFormat>Custom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 MT</vt:lpstr>
      <vt:lpstr>Times New Roman</vt:lpstr>
      <vt:lpstr>Office Theme</vt:lpstr>
      <vt:lpstr>CLUSTERING</vt:lpstr>
      <vt:lpstr>CLUSTERING</vt:lpstr>
      <vt:lpstr>PowerPoint Presentation</vt:lpstr>
      <vt:lpstr>PowerPoint Presentation</vt:lpstr>
      <vt:lpstr>PowerPoint Presentation</vt:lpstr>
      <vt:lpstr>CLUSTERING</vt:lpstr>
      <vt:lpstr>CLUSTERING</vt:lpstr>
      <vt:lpstr>CLUSTERING</vt:lpstr>
      <vt:lpstr>CLUSTERING</vt:lpstr>
      <vt:lpstr>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Lecture 21b - Clustering - Cobweb.ppt</dc:title>
  <dc:creator>naveed</dc:creator>
  <cp:lastModifiedBy>Microsoft Office User</cp:lastModifiedBy>
  <cp:revision>1</cp:revision>
  <dcterms:created xsi:type="dcterms:W3CDTF">2024-11-25T05:58:27Z</dcterms:created>
  <dcterms:modified xsi:type="dcterms:W3CDTF">2024-11-25T05:59:30Z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2009-10-08T00:00:00Z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2024-11-25T00:00:00Z</vt:filetime>
  </property>
  <property fmtid="{D5CDD505-2E9C-101B-9397-08002B2CF9AE}" pid="5" name="Producer">
    <vt:lpwstr>Acrobat Distiller 7.0.5 (Windows)</vt:lpwstr>
  </property>
</Properties>
</file>