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4"/>
  </p:notesMasterIdLst>
  <p:sldIdLst>
    <p:sldId id="3555" r:id="rId2"/>
    <p:sldId id="3564" r:id="rId3"/>
    <p:sldId id="3565" r:id="rId4"/>
    <p:sldId id="3566" r:id="rId5"/>
    <p:sldId id="3567" r:id="rId6"/>
    <p:sldId id="3568" r:id="rId7"/>
    <p:sldId id="3580" r:id="rId8"/>
    <p:sldId id="3569" r:id="rId9"/>
    <p:sldId id="3570" r:id="rId10"/>
    <p:sldId id="3572" r:id="rId11"/>
    <p:sldId id="3573" r:id="rId12"/>
    <p:sldId id="3574" r:id="rId13"/>
    <p:sldId id="3575" r:id="rId14"/>
    <p:sldId id="3576" r:id="rId15"/>
    <p:sldId id="3577" r:id="rId16"/>
    <p:sldId id="3578" r:id="rId17"/>
    <p:sldId id="3579" r:id="rId18"/>
    <p:sldId id="1124" r:id="rId19"/>
    <p:sldId id="1125" r:id="rId20"/>
    <p:sldId id="1070" r:id="rId21"/>
    <p:sldId id="1127" r:id="rId22"/>
    <p:sldId id="1071" r:id="rId23"/>
    <p:sldId id="1126" r:id="rId24"/>
    <p:sldId id="1138" r:id="rId25"/>
    <p:sldId id="3571" r:id="rId26"/>
    <p:sldId id="3582" r:id="rId27"/>
    <p:sldId id="3583" r:id="rId28"/>
    <p:sldId id="3584" r:id="rId29"/>
    <p:sldId id="3585" r:id="rId30"/>
    <p:sldId id="3586" r:id="rId31"/>
    <p:sldId id="3587" r:id="rId32"/>
    <p:sldId id="3588" r:id="rId33"/>
    <p:sldId id="3589" r:id="rId34"/>
    <p:sldId id="3590" r:id="rId35"/>
    <p:sldId id="3591" r:id="rId36"/>
    <p:sldId id="3592" r:id="rId37"/>
    <p:sldId id="3593" r:id="rId38"/>
    <p:sldId id="3594" r:id="rId39"/>
    <p:sldId id="3596" r:id="rId40"/>
    <p:sldId id="3597" r:id="rId41"/>
    <p:sldId id="1119" r:id="rId42"/>
    <p:sldId id="1000" r:id="rId43"/>
    <p:sldId id="995" r:id="rId44"/>
    <p:sldId id="1142" r:id="rId45"/>
    <p:sldId id="991" r:id="rId46"/>
    <p:sldId id="992" r:id="rId47"/>
    <p:sldId id="1144" r:id="rId48"/>
    <p:sldId id="1145" r:id="rId49"/>
    <p:sldId id="1059" r:id="rId50"/>
    <p:sldId id="1061" r:id="rId51"/>
    <p:sldId id="1062" r:id="rId52"/>
    <p:sldId id="73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 Haroon Shakeel" initials="MHS" lastIdx="1" clrIdx="0">
    <p:extLst>
      <p:ext uri="{19B8F6BF-5375-455C-9EA6-DF929625EA0E}">
        <p15:presenceInfo xmlns:p15="http://schemas.microsoft.com/office/powerpoint/2012/main" userId="S::15030040@lums.edu.pk::5f591d03-044f-4960-98c3-1375a7aebd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0" autoAdjust="0"/>
    <p:restoredTop sz="94585"/>
  </p:normalViewPr>
  <p:slideViewPr>
    <p:cSldViewPr snapToGrid="0">
      <p:cViewPr varScale="1">
        <p:scale>
          <a:sx n="63" d="100"/>
          <a:sy n="63" d="100"/>
        </p:scale>
        <p:origin x="20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F173-A4B3-4820-B589-092C9A86FAC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9646-06AD-41A3-A043-DECF2E9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B9646-06AD-41A3-A043-DECF2E99E1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D92A795B-315B-796B-1F4D-49C3388BA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990EAE-A8CF-E541-A3E8-9FFD2B6DCFA2}" type="slidenum">
              <a:rPr lang="en-US" altLang="en-PK" sz="1200">
                <a:latin typeface="Times New Roman" panose="02020603050405020304" pitchFamily="18" charset="0"/>
              </a:rPr>
              <a:pPr/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4382147-B298-02D3-EAF0-9596975708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3CF2E9A-A617-A7A5-82BB-C8CFC91D9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04029DB-6162-4DE2-54F8-A7060E6DF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8D925D-4168-4F46-AC15-3C4A55934024}" type="slidenum">
              <a:rPr lang="en-US" altLang="en-PK" sz="1200">
                <a:latin typeface="Times New Roman" panose="02020603050405020304" pitchFamily="18" charset="0"/>
              </a:rPr>
              <a:pPr/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DB41E22D-DF47-D675-B0E9-30F0A75DB5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653D5636-BB0B-F615-6B73-B995D273A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9F021154-671D-B649-6D40-04BE771890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57B83FC-300A-E545-ABD3-CE7E1A5BC473}" type="slidenum">
              <a:rPr lang="en-US" altLang="en-PK" sz="1200">
                <a:latin typeface="Times New Roman" panose="02020603050405020304" pitchFamily="18" charset="0"/>
              </a:rPr>
              <a:pPr algn="r"/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332FE89F-EC27-9FA2-F805-C12B37C121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1996BFDE-9782-D005-60C5-DC1558155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ADEE027-37A0-C173-78B8-CF46E36B1A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D88E52-71ED-2742-B07B-585172BB0CC4}" type="slidenum">
              <a:rPr lang="en-US" altLang="en-PK" sz="1200">
                <a:latin typeface="Times New Roman" panose="02020603050405020304" pitchFamily="18" charset="0"/>
              </a:rPr>
              <a:pPr/>
              <a:t>45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3941522B-192B-B344-726A-094DA98BCC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22651D3-9191-0180-7CD8-6E08A43C4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8CE5B99A-0C84-76FE-5CBA-981BC4EF1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37D4D5-D9D6-5443-843E-02BD58B7162C}" type="slidenum">
              <a:rPr lang="en-US" altLang="en-PK" sz="1200">
                <a:latin typeface="Times New Roman" panose="02020603050405020304" pitchFamily="18" charset="0"/>
              </a:rPr>
              <a:pPr/>
              <a:t>46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257774A-3527-20B9-5EF1-B89CE1FCCA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E23DF52A-5BF2-B620-4A4A-7C6C58E55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29B09387-0451-102C-E2C7-1BBF88918C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4A84341-15B9-A147-B64D-470D9207BD2E}" type="slidenum">
              <a:rPr lang="en-US" altLang="en-PK" sz="1200">
                <a:latin typeface="Times New Roman" panose="02020603050405020304" pitchFamily="18" charset="0"/>
              </a:rPr>
              <a:pPr algn="r"/>
              <a:t>47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96CED6DF-ED75-5E30-F373-72A6652DB5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BE4C49A7-9446-A1A6-FC65-DA63C89CD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C6C4D393-6267-CFB1-67D5-332D2DC3E6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347B109-46D0-434A-A19D-C4384E6DA97F}" type="slidenum">
              <a:rPr lang="en-US" altLang="en-PK" sz="1200">
                <a:latin typeface="Times New Roman" panose="02020603050405020304" pitchFamily="18" charset="0"/>
              </a:rPr>
              <a:pPr algn="r"/>
              <a:t>48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F715D87C-C1B4-68E6-57C4-12380B7840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769CB7D3-062E-9C5E-235D-6E469DD67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6AA80CA8-274A-5F6D-07BF-221B702C8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490C05-0BB0-F74F-BBE8-26E73C101A0B}" type="slidenum">
              <a:rPr lang="en-US" altLang="en-PK" sz="1200">
                <a:latin typeface="Times New Roman" panose="02020603050405020304" pitchFamily="18" charset="0"/>
              </a:rPr>
              <a:pPr/>
              <a:t>49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6F32E7A-376C-E7D6-F4B3-8B64824A33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1ABE4499-ECBF-4072-6084-88A0AEA95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950B8ACB-13C1-3F40-93FF-AAFD762BA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4F64A2-BA68-F946-8E80-A6A308328A4C}" type="slidenum">
              <a:rPr lang="en-US" altLang="en-PK" sz="1200">
                <a:latin typeface="Times New Roman" panose="02020603050405020304" pitchFamily="18" charset="0"/>
              </a:rPr>
              <a:pPr/>
              <a:t>50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6269B61C-4F41-22C5-7C2F-DDFE2B59B8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4A71FEB-A64B-0A8A-98F7-A2C7517B3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BFC965B9-1981-9398-BF8F-831A54F45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A407ED-EEE4-AC4D-9F27-DD0DF14347EB}" type="slidenum">
              <a:rPr lang="en-US" altLang="en-PK" sz="1200">
                <a:latin typeface="Times New Roman" panose="02020603050405020304" pitchFamily="18" charset="0"/>
              </a:rPr>
              <a:pPr/>
              <a:t>51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6335B252-353F-EB54-756F-507D81B471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B5A408C1-8A27-8171-50C8-60B15D89D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7CF1E0F-DFE0-B978-49CE-ED2CB77393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70AD1AD-49E4-3D40-8154-EE73FA602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94C340F8-FC21-8E84-1672-1B27B32B8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FBB1D9-BF65-674D-9971-A4A8DD4934BA}" type="slidenum">
              <a:rPr lang="en-US" altLang="en-PK" sz="1200">
                <a:latin typeface="Times New Roman" panose="02020603050405020304" pitchFamily="18" charset="0"/>
              </a:rPr>
              <a:pPr/>
              <a:t>52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555DBB6F-7D87-7589-D76E-E341208C85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7AEC9344-E180-F32F-2B88-48FA6AB30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17E6375-688D-22E9-7666-175D87B438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3A25F2E-0A5D-D72F-31FF-00709564F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CB50BE5-EDCC-CD3B-CBB4-35DC5A6926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7818B1D-76F5-7AF3-2D81-200D6CA91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3747EED-9200-770A-BEFC-06A0DA33C5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E573A80-AD07-6BE8-9698-B01F5EB62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0F40936-C7A9-ACD6-23D6-C7273A050B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93669A5-874A-227C-3800-F02EB3CFA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CF4FAD2-AF9C-5B4A-8116-8E28CC03AB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A7CF1DD-14CB-1D29-768C-33241A2D1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12D223B0-DBA3-FDF3-8A62-117800709E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7C23505B-1CBB-BE3C-0ECE-2B4895ED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A5E90CE9-59A9-F35D-AD9D-4B3E4D896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834DEC-EAA6-9645-8BEC-C73C0CA88562}" type="slidenum">
              <a:rPr lang="en-US" altLang="en-PK" sz="1200">
                <a:latin typeface="Times New Roman" panose="02020603050405020304" pitchFamily="18" charset="0"/>
              </a:rPr>
              <a:pPr/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5A6098AD-78B1-FECC-117E-C9068E68EB6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FF7D040-E594-3E4F-A244-E581AE560382}" type="slidenum">
              <a:rPr lang="en-US" altLang="en-PK" sz="1200">
                <a:latin typeface="Times New Roman" panose="02020603050405020304" pitchFamily="18" charset="0"/>
              </a:rPr>
              <a:pPr algn="r"/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25F5926-BC65-5389-510E-5B3977D936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EC16E60F-E7DE-5BFA-2E14-F8D5D899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8F22351F-7E5E-31EE-1AB5-D2FB161E69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D029-4B76-6B48-A91F-AB5156F7A5E2}" type="datetime1">
              <a:rPr lang="en-US"/>
              <a:pPr>
                <a:defRPr/>
              </a:pPr>
              <a:t>8/27/24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6126622B-2860-FD26-6B1A-07D99EE310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847D6784-EED7-43F0-686C-F279E28C6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516A6-C923-334C-AE34-DF84705237C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04168674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4429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6218"/>
            <a:ext cx="10058400" cy="4522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03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E4B5-519C-4955-BBAB-D6528EF05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F046F-E21F-45C1-A1AB-19D6DB680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Data Cleaning, DATA INEGRATION and DATA REDUCTION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91C57-9899-4692-8117-CFC89732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E036-B6D8-4C20-96AA-EA7D949D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58756-286B-4833-BADD-42A400190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Smooth a sorted data value by consulting its </a:t>
                </a:r>
                <a:r>
                  <a:rPr lang="en-US" b="1" dirty="0"/>
                  <a:t>neighborhood</a:t>
                </a:r>
              </a:p>
              <a:p>
                <a:r>
                  <a:rPr lang="en-US" dirty="0"/>
                  <a:t>Distribute sorted values into a number of </a:t>
                </a:r>
                <a:r>
                  <a:rPr lang="en-US" b="1" i="1" dirty="0"/>
                  <a:t>buckets</a:t>
                </a:r>
                <a:r>
                  <a:rPr lang="en-US" i="1" dirty="0"/>
                  <a:t> </a:t>
                </a:r>
                <a:r>
                  <a:rPr lang="en-US" dirty="0"/>
                  <a:t>or </a:t>
                </a:r>
                <a:r>
                  <a:rPr lang="en-US" b="1" i="1" dirty="0"/>
                  <a:t>bins</a:t>
                </a:r>
              </a:p>
              <a:p>
                <a:r>
                  <a:rPr lang="en-US" dirty="0"/>
                  <a:t>By consulting neighbors, binning does </a:t>
                </a:r>
                <a:r>
                  <a:rPr lang="en-US" b="1" i="1" dirty="0"/>
                  <a:t>local smoothing</a:t>
                </a:r>
              </a:p>
              <a:p>
                <a:endParaRPr lang="en-US" b="1" i="1" dirty="0"/>
              </a:p>
              <a:p>
                <a:r>
                  <a:rPr lang="en-US" b="1" i="1" dirty="0">
                    <a:solidFill>
                      <a:srgbClr val="FF00FF"/>
                    </a:solidFill>
                  </a:rPr>
                  <a:t>Equal-frequency binning</a:t>
                </a:r>
              </a:p>
              <a:p>
                <a:pPr lvl="1"/>
                <a:r>
                  <a:rPr lang="en-US" dirty="0"/>
                  <a:t>Split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bins of equal sizes</a:t>
                </a:r>
              </a:p>
              <a:p>
                <a:pPr lvl="1"/>
                <a:r>
                  <a:rPr lang="en-US" dirty="0"/>
                  <a:t>Replace each value in the bin by mean/median of the bin</a:t>
                </a:r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58756-286B-4833-BADD-42A400190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88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AF180-87BB-4D46-8CC0-49871BA7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DD55-BC27-42E9-AA0B-EF738901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by Bin Means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A4708-8ABD-4F56-A774-DC5F50DB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E8895-C3CD-45CE-A407-614445EC8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712" y="1430637"/>
            <a:ext cx="5761288" cy="46389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3C0BC67-025E-4850-9ADE-FC61C6B706ED}"/>
              </a:ext>
            </a:extLst>
          </p:cNvPr>
          <p:cNvGrpSpPr/>
          <p:nvPr/>
        </p:nvGrpSpPr>
        <p:grpSpPr>
          <a:xfrm>
            <a:off x="1443789" y="4283242"/>
            <a:ext cx="6384758" cy="673769"/>
            <a:chOff x="1443789" y="4283242"/>
            <a:chExt cx="6384758" cy="6737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5470D-21E8-4E29-A82C-8407BB128152}"/>
                </a:ext>
              </a:extLst>
            </p:cNvPr>
            <p:cNvSpPr txBox="1"/>
            <p:nvPr/>
          </p:nvSpPr>
          <p:spPr>
            <a:xfrm>
              <a:off x="1443789" y="4283242"/>
              <a:ext cx="2727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How to do that?</a:t>
              </a:r>
              <a:endParaRPr lang="en-PK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C79C0-958D-42A0-8EE3-263780EF0DCD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170947" y="4544852"/>
              <a:ext cx="3657600" cy="412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97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330D-865D-4D11-85A3-2EA7944D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by Bin Boundaries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E6F0F-E4C6-4B89-877C-05604959C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Identify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dirty="0"/>
                  <a:t> of a bin</a:t>
                </a:r>
              </a:p>
              <a:p>
                <a:r>
                  <a:rPr lang="en-US" dirty="0"/>
                  <a:t>Replace each bin value by closet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E6F0F-E4C6-4B89-877C-05604959C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88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CFA5-E2A5-432A-A1E7-59C57B7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907EC-597C-41F3-B734-5D57E73C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12" y="1430637"/>
            <a:ext cx="5761288" cy="46389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7AA774-7BE4-42AC-8DA7-5276F37DA89E}"/>
              </a:ext>
            </a:extLst>
          </p:cNvPr>
          <p:cNvSpPr/>
          <p:nvPr/>
        </p:nvSpPr>
        <p:spPr>
          <a:xfrm>
            <a:off x="7475621" y="4668253"/>
            <a:ext cx="3400926" cy="128526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D85EB-9430-43C1-AE4B-D5E03B4E5E10}"/>
                  </a:ext>
                </a:extLst>
              </p:cNvPr>
              <p:cNvSpPr txBox="1"/>
              <p:nvPr/>
            </p:nvSpPr>
            <p:spPr>
              <a:xfrm>
                <a:off x="5237746" y="4941551"/>
                <a:ext cx="1844843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D85EB-9430-43C1-AE4B-D5E03B4E5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46" y="4941551"/>
                <a:ext cx="18448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6EF395-07E1-4EFA-8966-4A999CF9B25D}"/>
                  </a:ext>
                </a:extLst>
              </p:cNvPr>
              <p:cNvSpPr txBox="1"/>
              <p:nvPr/>
            </p:nvSpPr>
            <p:spPr>
              <a:xfrm>
                <a:off x="3270416" y="4941551"/>
                <a:ext cx="1844843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6EF395-07E1-4EFA-8966-4A999CF9B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16" y="4941551"/>
                <a:ext cx="18448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D96B727-A1A7-425A-B0B3-77C05E1C7B11}"/>
              </a:ext>
            </a:extLst>
          </p:cNvPr>
          <p:cNvSpPr/>
          <p:nvPr/>
        </p:nvSpPr>
        <p:spPr>
          <a:xfrm>
            <a:off x="8630652" y="5094133"/>
            <a:ext cx="401053" cy="3011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B89831-4165-4DB6-A036-272057BA7647}"/>
              </a:ext>
            </a:extLst>
          </p:cNvPr>
          <p:cNvSpPr/>
          <p:nvPr/>
        </p:nvSpPr>
        <p:spPr>
          <a:xfrm>
            <a:off x="8569692" y="2393605"/>
            <a:ext cx="401053" cy="3011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34581-59F2-47FA-8530-967C5E7ED62D}"/>
              </a:ext>
            </a:extLst>
          </p:cNvPr>
          <p:cNvSpPr txBox="1"/>
          <p:nvPr/>
        </p:nvSpPr>
        <p:spPr>
          <a:xfrm>
            <a:off x="1139975" y="3238324"/>
            <a:ext cx="55421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Note: </a:t>
            </a:r>
            <a:r>
              <a:rPr lang="en-US" sz="2400" dirty="0">
                <a:solidFill>
                  <a:srgbClr val="00B050"/>
                </a:solidFill>
              </a:rPr>
              <a:t>Binning can also be used as discretization technique. More on that in later lectures…</a:t>
            </a:r>
            <a:endParaRPr lang="en-PK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7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0E1F-FDBC-4411-994C-61B04870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by Regression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A42F-F41B-44EF-9F04-AB85474B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linear regression, we find the “best” line to fit two attributes</a:t>
            </a:r>
          </a:p>
          <a:p>
            <a:r>
              <a:rPr lang="en-US" dirty="0"/>
              <a:t>So the one attribute can be used to predict the other!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BCC7D-B02E-4026-A6DF-716DBC19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Linear Regression Basics for Absolute Beginners – Towards AI — The World's  Leading AI and Technology Publication">
            <a:extLst>
              <a:ext uri="{FF2B5EF4-FFF2-40B4-BE49-F238E27FC236}">
                <a16:creationId xmlns:a16="http://schemas.microsoft.com/office/drawing/2014/main" id="{75C9A2F7-79EC-40F1-AD60-06362EEA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09" y="2633048"/>
            <a:ext cx="5633061" cy="35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43CE-3C6E-45E8-B564-74BCAD6D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5246-FF82-42D0-B82C-E323BCBC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374D2-53D8-474A-9580-45ABE34A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F5C93-8BDC-4AC8-BF5B-818D398B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56" y="1641564"/>
            <a:ext cx="6199765" cy="45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CBA9-9685-4351-ABFD-39415CFB5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780A-3EBF-4578-9741-62C4F3568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E32E-0B9E-4B05-BC72-23A3E5E1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B2B7-01DB-47F9-A30D-949CA9C6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51C-650B-4004-9B6E-E562F843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46217"/>
            <a:ext cx="10058400" cy="5113567"/>
          </a:xfrm>
        </p:spPr>
        <p:txBody>
          <a:bodyPr>
            <a:normAutofit/>
          </a:bodyPr>
          <a:lstStyle/>
          <a:p>
            <a:r>
              <a:rPr lang="en-US" dirty="0"/>
              <a:t>Merging of data from </a:t>
            </a:r>
            <a:r>
              <a:rPr lang="en-US" b="1" dirty="0">
                <a:solidFill>
                  <a:srgbClr val="FF00FF"/>
                </a:solidFill>
              </a:rPr>
              <a:t>multiple sources</a:t>
            </a:r>
          </a:p>
          <a:p>
            <a:r>
              <a:rPr lang="en-US" dirty="0"/>
              <a:t>Can introduce </a:t>
            </a:r>
            <a:r>
              <a:rPr lang="en-US" b="1" dirty="0">
                <a:solidFill>
                  <a:srgbClr val="FF00FF"/>
                </a:solidFill>
              </a:rPr>
              <a:t>redundancies</a:t>
            </a:r>
            <a:r>
              <a:rPr lang="en-US" dirty="0"/>
              <a:t> and </a:t>
            </a:r>
            <a:r>
              <a:rPr lang="en-US" b="1" dirty="0">
                <a:solidFill>
                  <a:srgbClr val="FF00FF"/>
                </a:solidFill>
              </a:rPr>
              <a:t>inconsistencies</a:t>
            </a:r>
          </a:p>
          <a:p>
            <a:endParaRPr lang="en-US" b="1" dirty="0">
              <a:solidFill>
                <a:srgbClr val="FF00FF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Schema integration</a:t>
            </a:r>
            <a:r>
              <a:rPr lang="en-US" dirty="0">
                <a:solidFill>
                  <a:schemeClr val="tx1"/>
                </a:solidFill>
              </a:rPr>
              <a:t>: e.g., </a:t>
            </a:r>
            <a:r>
              <a:rPr lang="en-US" b="1" dirty="0" err="1">
                <a:solidFill>
                  <a:srgbClr val="FF0000"/>
                </a:solidFill>
              </a:rPr>
              <a:t>A.cust</a:t>
            </a:r>
            <a:r>
              <a:rPr lang="en-US" b="1" dirty="0">
                <a:solidFill>
                  <a:srgbClr val="FF0000"/>
                </a:solidFill>
              </a:rPr>
              <a:t>-id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 err="1">
                <a:solidFill>
                  <a:srgbClr val="FF0000"/>
                </a:solidFill>
              </a:rPr>
              <a:t>B.cust</a:t>
            </a:r>
            <a:r>
              <a:rPr lang="en-US" b="1" dirty="0">
                <a:solidFill>
                  <a:srgbClr val="FF0000"/>
                </a:solidFill>
              </a:rPr>
              <a:t>-#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Integrate metadata from different sources</a:t>
            </a:r>
          </a:p>
          <a:p>
            <a:r>
              <a:rPr lang="en-US" b="1" dirty="0">
                <a:solidFill>
                  <a:schemeClr val="tx1"/>
                </a:solidFill>
              </a:rPr>
              <a:t>Entity identification problem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can equivalent real-world entities from multiple data sources be matched up?</a:t>
            </a:r>
          </a:p>
          <a:p>
            <a:r>
              <a:rPr lang="en-US" b="1" dirty="0">
                <a:solidFill>
                  <a:schemeClr val="tx1"/>
                </a:solidFill>
              </a:rPr>
              <a:t>Detecting and resolving data value conflicts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the same real world entity, attribute values from different sources are different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Possible reasons: different representations, different scales, e.g., metric vs. British units</a:t>
            </a:r>
          </a:p>
          <a:p>
            <a:endParaRPr lang="en-PK" b="1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5A0E-DA8F-4563-91C4-7EDA9B44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52DD9-1A26-4FD6-8919-05D562EE859A}"/>
              </a:ext>
            </a:extLst>
          </p:cNvPr>
          <p:cNvSpPr txBox="1"/>
          <p:nvPr/>
        </p:nvSpPr>
        <p:spPr>
          <a:xfrm>
            <a:off x="6649821" y="1346218"/>
            <a:ext cx="441441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Make the data coherent…</a:t>
            </a:r>
            <a:endParaRPr lang="en-PK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A2E9-59DD-42B1-8C02-2FAB9164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Redundancy in Data Integration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7D6E-039F-47BC-B1EC-C8EA8877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Redundant data occur often when integration of multiple databases</a:t>
            </a:r>
          </a:p>
          <a:p>
            <a:endParaRPr lang="en-US" dirty="0"/>
          </a:p>
          <a:p>
            <a:r>
              <a:rPr lang="en-US" b="1" dirty="0"/>
              <a:t>Object identification:  </a:t>
            </a:r>
            <a:r>
              <a:rPr lang="en-US" dirty="0"/>
              <a:t>The same attribute or object may have different names in different databases</a:t>
            </a:r>
          </a:p>
          <a:p>
            <a:r>
              <a:rPr lang="en-US" b="1" dirty="0"/>
              <a:t>Derivable data:</a:t>
            </a:r>
            <a:r>
              <a:rPr lang="en-US" dirty="0"/>
              <a:t> One attribute may be a “derived” attribute in another table, e.g., </a:t>
            </a:r>
            <a:r>
              <a:rPr lang="en-US" b="1" i="1" dirty="0">
                <a:solidFill>
                  <a:srgbClr val="FF00FF"/>
                </a:solidFill>
              </a:rPr>
              <a:t>annual revenue </a:t>
            </a:r>
            <a:r>
              <a:rPr lang="en-US" dirty="0"/>
              <a:t>from </a:t>
            </a:r>
            <a:r>
              <a:rPr lang="en-US" b="1" i="1" dirty="0">
                <a:solidFill>
                  <a:srgbClr val="FF00FF"/>
                </a:solidFill>
              </a:rPr>
              <a:t>quarterly revenue</a:t>
            </a:r>
          </a:p>
          <a:p>
            <a:r>
              <a:rPr lang="en-US" b="1" dirty="0"/>
              <a:t>Redundant attributes </a:t>
            </a:r>
            <a:r>
              <a:rPr lang="en-US" dirty="0"/>
              <a:t>may be able to be detected by </a:t>
            </a:r>
            <a:r>
              <a:rPr lang="en-US" b="1" i="1" dirty="0">
                <a:solidFill>
                  <a:srgbClr val="FF00FF"/>
                </a:solidFill>
              </a:rPr>
              <a:t>correlation analysis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FF"/>
                </a:solidFill>
              </a:rPr>
              <a:t>covariance analysis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08BA3-1327-4E03-A405-E683F8DE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A4982-CBE6-4DD3-B2CF-ED4E92A50804}"/>
              </a:ext>
            </a:extLst>
          </p:cNvPr>
          <p:cNvSpPr txBox="1"/>
          <p:nvPr/>
        </p:nvSpPr>
        <p:spPr>
          <a:xfrm>
            <a:off x="2316480" y="4973565"/>
            <a:ext cx="7620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Careful integration of the data from multiple sources may help reduce/avoid redundancies and inconsistencies and improve mining speed and quality</a:t>
            </a:r>
          </a:p>
        </p:txBody>
      </p:sp>
    </p:spTree>
    <p:extLst>
      <p:ext uri="{BB962C8B-B14F-4D97-AF65-F5344CB8AC3E}">
        <p14:creationId xmlns:p14="http://schemas.microsoft.com/office/powerpoint/2010/main" val="11111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61">
            <a:extLst>
              <a:ext uri="{FF2B5EF4-FFF2-40B4-BE49-F238E27FC236}">
                <a16:creationId xmlns:a16="http://schemas.microsoft.com/office/drawing/2014/main" id="{7BF8C938-FC4C-1289-59E1-BD1B142D95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04FB81-C6C2-494C-8196-90889DD321D5}" type="slidenum">
              <a:rPr lang="en-US" altLang="en-PK" sz="1200"/>
              <a:pPr eaLnBrk="1" hangingPunct="1"/>
              <a:t>18</a:t>
            </a:fld>
            <a:endParaRPr lang="en-US" altLang="en-PK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13C7734-6C29-7AD5-D475-D6B6340AD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altLang="en-PK" sz="3200"/>
              <a:t>Correlation Analysis (Nominal Data)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02AE7E9-9976-30D1-E321-FF2A0E059B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PK" sz="2400" b="1">
                <a:solidFill>
                  <a:schemeClr val="folHlink"/>
                </a:solidFill>
              </a:rPr>
              <a:t>Χ</a:t>
            </a:r>
            <a:r>
              <a:rPr lang="en-US" altLang="en-PK" sz="2400" b="1" baseline="30000">
                <a:solidFill>
                  <a:schemeClr val="folHlink"/>
                </a:solidFill>
              </a:rPr>
              <a:t>2</a:t>
            </a:r>
            <a:r>
              <a:rPr lang="en-US" altLang="en-PK" sz="2400" b="1">
                <a:solidFill>
                  <a:schemeClr val="folHlink"/>
                </a:solidFill>
              </a:rPr>
              <a:t> (chi-square) test</a:t>
            </a:r>
            <a:endParaRPr lang="el-GR" altLang="en-PK" sz="2400" b="1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r>
              <a:rPr lang="en-US" altLang="en-PK" sz="2400"/>
              <a:t>The larger the </a:t>
            </a:r>
            <a:r>
              <a:rPr lang="el-GR" altLang="en-PK" sz="2400"/>
              <a:t>Χ</a:t>
            </a:r>
            <a:r>
              <a:rPr lang="en-US" altLang="en-PK" sz="2400" baseline="30000"/>
              <a:t>2</a:t>
            </a:r>
            <a:r>
              <a:rPr lang="en-US" altLang="en-PK" sz="240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PK" sz="2400"/>
              <a:t>The cells that contribute the most to the </a:t>
            </a:r>
            <a:r>
              <a:rPr lang="el-GR" altLang="en-PK" sz="2400"/>
              <a:t>Χ</a:t>
            </a:r>
            <a:r>
              <a:rPr lang="en-US" altLang="en-PK" sz="2400" baseline="30000"/>
              <a:t>2</a:t>
            </a:r>
            <a:r>
              <a:rPr lang="en-US" altLang="en-PK" sz="240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PK" sz="240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PK" sz="200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PK" sz="2000"/>
              <a:t>Both are causally linked to the third variable: population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A7695837-1CDC-6C62-B50E-801A31528C9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711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396400" imgH="10236200" progId="Equation.3">
                  <p:embed/>
                </p:oleObj>
              </mc:Choice>
              <mc:Fallback>
                <p:oleObj name="Equation" r:id="rId3" imgW="47396400" imgH="10236200" progId="Equation.3">
                  <p:embed/>
                  <p:pic>
                    <p:nvPicPr>
                      <p:cNvPr id="19461" name="Object 4">
                        <a:extLst>
                          <a:ext uri="{FF2B5EF4-FFF2-40B4-BE49-F238E27FC236}">
                            <a16:creationId xmlns:a16="http://schemas.microsoft.com/office/drawing/2014/main" id="{A7695837-1CDC-6C62-B50E-801A31528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61">
            <a:extLst>
              <a:ext uri="{FF2B5EF4-FFF2-40B4-BE49-F238E27FC236}">
                <a16:creationId xmlns:a16="http://schemas.microsoft.com/office/drawing/2014/main" id="{3BFA098F-CEC0-5307-38B5-8D861CEFD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B47F42-1B43-304F-A4A9-0CA875E4D4CB}" type="slidenum">
              <a:rPr lang="en-US" altLang="en-PK" sz="1200"/>
              <a:pPr eaLnBrk="1" hangingPunct="1"/>
              <a:t>19</a:t>
            </a:fld>
            <a:endParaRPr lang="en-US" altLang="en-PK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A492D60-F971-FADF-4ABA-14B86BDB9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93038" cy="609600"/>
          </a:xfrm>
        </p:spPr>
        <p:txBody>
          <a:bodyPr/>
          <a:lstStyle/>
          <a:p>
            <a:r>
              <a:rPr lang="en-US" altLang="en-PK" sz="3200"/>
              <a:t>Chi-Square Calculation: An 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E8DC2D6-1E55-2A10-D19C-16865C9FE5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r>
              <a:rPr lang="el-GR" altLang="en-PK" sz="2400"/>
              <a:t>Χ</a:t>
            </a:r>
            <a:r>
              <a:rPr lang="en-US" altLang="en-PK" sz="2400" baseline="30000"/>
              <a:t>2</a:t>
            </a:r>
            <a:r>
              <a:rPr lang="en-US" altLang="en-PK" sz="2400"/>
              <a:t> (chi-square) calculation (numbers in parenthesis are expected counts calculated based on the data distribution in the two categories)</a:t>
            </a:r>
            <a:endParaRPr lang="el-GR" altLang="en-PK" sz="2400"/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r>
              <a:rPr lang="en-US" altLang="en-PK" sz="2400"/>
              <a:t>It shows that like_science_fiction and play_chess are correlated in the group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BF7CBF76-3915-4AD9-F4B1-D56F15AE5F6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286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939600" imgH="9652000" progId="Equation.3">
                  <p:embed/>
                </p:oleObj>
              </mc:Choice>
              <mc:Fallback>
                <p:oleObj name="Equation" r:id="rId3" imgW="100939600" imgH="9652000" progId="Equation.3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BF7CBF76-3915-4AD9-F4B1-D56F15AE5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>
            <a:extLst>
              <a:ext uri="{FF2B5EF4-FFF2-40B4-BE49-F238E27FC236}">
                <a16:creationId xmlns:a16="http://schemas.microsoft.com/office/drawing/2014/main" id="{913D70F7-5E3D-2D28-AC4C-950FC09281A9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447801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94F6-04A2-4E5B-9B85-9B6E8229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Tasks in Data 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4FF6-A50A-4757-B620-AD11DFE4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46217"/>
            <a:ext cx="10058400" cy="49422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Data cleaning</a:t>
            </a:r>
          </a:p>
          <a:p>
            <a:pPr lvl="1"/>
            <a:r>
              <a:rPr lang="en-US" dirty="0"/>
              <a:t>Fill in missing values, smooth noisy data, identify or remove outliers, and resolve inconsistencies</a:t>
            </a:r>
          </a:p>
          <a:p>
            <a:r>
              <a:rPr lang="en-US" b="1" dirty="0">
                <a:solidFill>
                  <a:srgbClr val="FF00FF"/>
                </a:solidFill>
              </a:rPr>
              <a:t>Data integration</a:t>
            </a:r>
          </a:p>
          <a:p>
            <a:pPr lvl="1"/>
            <a:r>
              <a:rPr lang="en-US" dirty="0"/>
              <a:t>Integration of multiple databases, data cubes, or files</a:t>
            </a:r>
          </a:p>
          <a:p>
            <a:r>
              <a:rPr lang="en-US" b="1" dirty="0">
                <a:solidFill>
                  <a:srgbClr val="FF00FF"/>
                </a:solidFill>
              </a:rPr>
              <a:t>Data reduction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Numerosity reduction</a:t>
            </a:r>
          </a:p>
          <a:p>
            <a:pPr lvl="1"/>
            <a:r>
              <a:rPr lang="en-US" dirty="0"/>
              <a:t>Data compression</a:t>
            </a:r>
          </a:p>
          <a:p>
            <a:r>
              <a:rPr lang="en-US" b="1" dirty="0">
                <a:solidFill>
                  <a:srgbClr val="FF00FF"/>
                </a:solidFill>
              </a:rPr>
              <a:t>Data transformation and data discretization </a:t>
            </a:r>
            <a:r>
              <a:rPr lang="en-US" sz="1600" b="1" dirty="0">
                <a:solidFill>
                  <a:schemeClr val="tx1"/>
                </a:solidFill>
              </a:rPr>
              <a:t>(will be covered in next lectures)</a:t>
            </a:r>
          </a:p>
          <a:p>
            <a:pPr lvl="1"/>
            <a:r>
              <a:rPr lang="en-US" dirty="0"/>
              <a:t>Normalization </a:t>
            </a:r>
          </a:p>
          <a:p>
            <a:pPr lvl="1"/>
            <a:r>
              <a:rPr lang="en-US" dirty="0"/>
              <a:t>Concept hierarchy generation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58CE-0619-48F1-94A3-EC4EC6F9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>
            <a:extLst>
              <a:ext uri="{FF2B5EF4-FFF2-40B4-BE49-F238E27FC236}">
                <a16:creationId xmlns:a16="http://schemas.microsoft.com/office/drawing/2014/main" id="{534FE4D9-DC95-7252-E148-D8BDE10A3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CE210D-9294-C543-BEE4-413434110E71}" type="slidenum">
              <a:rPr lang="en-US" altLang="en-PK" sz="1200"/>
              <a:pPr eaLnBrk="1" hangingPunct="1"/>
              <a:t>20</a:t>
            </a:fld>
            <a:endParaRPr lang="en-US" altLang="en-PK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042B443-0304-040D-A0B3-228C145E3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PK" sz="3200"/>
              <a:t>Correlation Analysis (Numeric Data)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557CD2B-CA30-BD53-EF14-ABFEB3714B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PK" sz="2400"/>
              <a:t>Correlation coefficient (also called </a:t>
            </a:r>
            <a:r>
              <a:rPr lang="en-US" altLang="en-PK" sz="240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PK" sz="2400"/>
              <a:t>)</a:t>
            </a:r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>
              <a:lnSpc>
                <a:spcPct val="110000"/>
              </a:lnSpc>
            </a:pPr>
            <a:endParaRPr lang="en-US" altLang="en-PK" sz="240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PK" sz="2000"/>
              <a:t>where n is the number of tuples,       and      are the respective means of A and B, </a:t>
            </a:r>
            <a:r>
              <a:rPr lang="el-GR" altLang="en-PK" sz="2000"/>
              <a:t>σ</a:t>
            </a:r>
            <a:r>
              <a:rPr lang="en-US" altLang="en-PK" sz="2000" baseline="-25000"/>
              <a:t>A </a:t>
            </a:r>
            <a:r>
              <a:rPr lang="en-US" altLang="en-PK" sz="2000"/>
              <a:t>and </a:t>
            </a:r>
            <a:r>
              <a:rPr lang="el-GR" altLang="en-PK" sz="2000"/>
              <a:t>σ</a:t>
            </a:r>
            <a:r>
              <a:rPr lang="en-US" altLang="en-PK" sz="2000" baseline="-25000"/>
              <a:t>B </a:t>
            </a:r>
            <a:r>
              <a:rPr lang="en-US" altLang="en-PK" sz="2000"/>
              <a:t>are the respective standard deviation of A and B, and </a:t>
            </a:r>
            <a:r>
              <a:rPr lang="el-GR" altLang="en-PK" sz="2000"/>
              <a:t>Σ</a:t>
            </a:r>
            <a:r>
              <a:rPr lang="en-US" altLang="en-PK" sz="2000"/>
              <a:t>(a</a:t>
            </a:r>
            <a:r>
              <a:rPr lang="en-US" altLang="en-PK" sz="2000" baseline="-25000"/>
              <a:t>i</a:t>
            </a:r>
            <a:r>
              <a:rPr lang="en-US" altLang="en-PK" sz="2000"/>
              <a:t>b</a:t>
            </a:r>
            <a:r>
              <a:rPr lang="en-US" altLang="en-PK" sz="2000" baseline="-25000"/>
              <a:t>i</a:t>
            </a:r>
            <a:r>
              <a:rPr lang="en-US" altLang="en-PK" sz="200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PK" sz="2400"/>
              <a:t>If r</a:t>
            </a:r>
            <a:r>
              <a:rPr lang="en-US" altLang="en-PK" sz="2400" baseline="-25000"/>
              <a:t>A,B</a:t>
            </a:r>
            <a:r>
              <a:rPr lang="en-US" altLang="en-PK" sz="2400"/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PK" sz="2400"/>
              <a:t>r</a:t>
            </a:r>
            <a:r>
              <a:rPr lang="en-US" altLang="en-PK" sz="2400" baseline="-25000"/>
              <a:t>A,B</a:t>
            </a:r>
            <a:r>
              <a:rPr lang="en-US" altLang="en-PK" sz="2400"/>
              <a:t> = 0: independent;  r</a:t>
            </a:r>
            <a:r>
              <a:rPr lang="en-US" altLang="en-PK" sz="2400" baseline="-25000"/>
              <a:t>AB</a:t>
            </a:r>
            <a:r>
              <a:rPr lang="en-US" altLang="en-PK" sz="2400"/>
              <a:t> &lt; 0: negatively correlated</a:t>
            </a:r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E5544437-31C5-075D-C0CC-A645D93AB7E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429000" y="2473326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116200" imgH="11696700" progId="Equation.3">
                  <p:embed/>
                </p:oleObj>
              </mc:Choice>
              <mc:Fallback>
                <p:oleObj name="Equation" r:id="rId3" imgW="66116200" imgH="11696700" progId="Equation.3">
                  <p:embed/>
                  <p:pic>
                    <p:nvPicPr>
                      <p:cNvPr id="21509" name="Object 4">
                        <a:extLst>
                          <a:ext uri="{FF2B5EF4-FFF2-40B4-BE49-F238E27FC236}">
                            <a16:creationId xmlns:a16="http://schemas.microsoft.com/office/drawing/2014/main" id="{E5544437-31C5-075D-C0CC-A645D93AB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73326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>
            <a:extLst>
              <a:ext uri="{FF2B5EF4-FFF2-40B4-BE49-F238E27FC236}">
                <a16:creationId xmlns:a16="http://schemas.microsoft.com/office/drawing/2014/main" id="{C520C067-63A9-CF84-8389-F7130EF75F0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189664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5200" imgH="4686300" progId="Equation.3">
                  <p:embed/>
                </p:oleObj>
              </mc:Choice>
              <mc:Fallback>
                <p:oleObj name="Equation" r:id="rId5" imgW="3505200" imgH="4686300" progId="Equation.3">
                  <p:embed/>
                  <p:pic>
                    <p:nvPicPr>
                      <p:cNvPr id="21510" name="Object 5">
                        <a:extLst>
                          <a:ext uri="{FF2B5EF4-FFF2-40B4-BE49-F238E27FC236}">
                            <a16:creationId xmlns:a16="http://schemas.microsoft.com/office/drawing/2014/main" id="{C520C067-63A9-CF84-8389-F7130EF75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4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>
            <a:extLst>
              <a:ext uri="{FF2B5EF4-FFF2-40B4-BE49-F238E27FC236}">
                <a16:creationId xmlns:a16="http://schemas.microsoft.com/office/drawing/2014/main" id="{B8D94440-2BE1-BC5E-86D1-D2D44F3E1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5200" imgH="4686300" progId="Equation.3">
                  <p:embed/>
                </p:oleObj>
              </mc:Choice>
              <mc:Fallback>
                <p:oleObj name="Equation" r:id="rId7" imgW="3505200" imgH="4686300" progId="Equation.3">
                  <p:embed/>
                  <p:pic>
                    <p:nvPicPr>
                      <p:cNvPr id="21511" name="Object 6">
                        <a:extLst>
                          <a:ext uri="{FF2B5EF4-FFF2-40B4-BE49-F238E27FC236}">
                            <a16:creationId xmlns:a16="http://schemas.microsoft.com/office/drawing/2014/main" id="{B8D94440-2BE1-BC5E-86D1-D2D44F3E1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61">
            <a:extLst>
              <a:ext uri="{FF2B5EF4-FFF2-40B4-BE49-F238E27FC236}">
                <a16:creationId xmlns:a16="http://schemas.microsoft.com/office/drawing/2014/main" id="{4BF48526-D6B9-CB0A-1705-381F63B308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43F304-2406-DE4E-A0A9-CBB939C37699}" type="slidenum">
              <a:rPr lang="en-US" altLang="en-PK" sz="1200"/>
              <a:pPr eaLnBrk="1" hangingPunct="1"/>
              <a:t>21</a:t>
            </a:fld>
            <a:endParaRPr lang="en-US" altLang="en-PK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1E82B09-C374-97D2-353C-B9DD46482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PK" sz="3200"/>
              <a:t>Visually Evaluating Correlation</a:t>
            </a:r>
          </a:p>
        </p:txBody>
      </p:sp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19A985C6-7978-89A1-5411-17234DFC1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990601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29200" imgH="4819650" progId="Paint.Picture">
                  <p:embed/>
                </p:oleObj>
              </mc:Choice>
              <mc:Fallback>
                <p:oleObj name="Bitmap Image" r:id="rId3" imgW="5029200" imgH="4819650" progId="Paint.Picture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19A985C6-7978-89A1-5411-17234DFC1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752600" y="990601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>
            <a:extLst>
              <a:ext uri="{FF2B5EF4-FFF2-40B4-BE49-F238E27FC236}">
                <a16:creationId xmlns:a16="http://schemas.microsoft.com/office/drawing/2014/main" id="{097EB486-7167-A172-30F0-2ECAF25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971801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1800" b="1">
                <a:latin typeface="Arial" panose="020B0604020202020204" pitchFamily="34" charset="0"/>
              </a:rPr>
              <a:t>Scatter plots showing the similarity from –1 to 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61">
            <a:extLst>
              <a:ext uri="{FF2B5EF4-FFF2-40B4-BE49-F238E27FC236}">
                <a16:creationId xmlns:a16="http://schemas.microsoft.com/office/drawing/2014/main" id="{B5200141-DCF4-0D2E-E87F-5E55C74DAE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B4E5E8-09A5-124A-BE1D-BCE624FEABFA}" type="slidenum">
              <a:rPr lang="en-US" altLang="en-PK" sz="1200"/>
              <a:pPr eaLnBrk="1" hangingPunct="1"/>
              <a:t>22</a:t>
            </a:fld>
            <a:endParaRPr lang="en-US" altLang="en-PK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6B03730-5D2B-EA4C-7300-39AD2E747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altLang="en-PK"/>
              <a:t>Correlation (viewed as linear relationship)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C103796-117B-5A3F-8753-F224CA235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Correlation measures the linear relationship between objects</a:t>
            </a:r>
          </a:p>
          <a:p>
            <a:r>
              <a:rPr lang="en-US" altLang="en-PK"/>
              <a:t>To compute correlation, we standardize data objects, A and B, and then take their dot product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B28A67A8-D4F0-9D7C-EA12-9B9DFC72F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957500" imgH="5270500" progId="Equation.3">
                  <p:embed/>
                </p:oleObj>
              </mc:Choice>
              <mc:Fallback>
                <p:oleObj name="Equation" r:id="rId3" imgW="40957500" imgH="5270500" progId="Equation.3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B28A67A8-D4F0-9D7C-EA12-9B9DFC72F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443288"/>
                        <a:ext cx="532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98DCF12B-D89B-3595-3856-D923D8A6A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1" y="4357689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373300" imgH="5270500" progId="Equation.3">
                  <p:embed/>
                </p:oleObj>
              </mc:Choice>
              <mc:Fallback>
                <p:oleObj name="Equation" r:id="rId5" imgW="40373300" imgH="5270500" progId="Equation.3">
                  <p:embed/>
                  <p:pic>
                    <p:nvPicPr>
                      <p:cNvPr id="23558" name="Object 5">
                        <a:extLst>
                          <a:ext uri="{FF2B5EF4-FFF2-40B4-BE49-F238E27FC236}">
                            <a16:creationId xmlns:a16="http://schemas.microsoft.com/office/drawing/2014/main" id="{98DCF12B-D89B-3595-3856-D923D8A6A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4357689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131324BD-5F6D-B7EB-3686-D391E975E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283900" imgH="4686300" progId="Equation.3">
                  <p:embed/>
                </p:oleObj>
              </mc:Choice>
              <mc:Fallback>
                <p:oleObj name="Equation" r:id="rId7" imgW="36283900" imgH="4686300" progId="Equation.3">
                  <p:embed/>
                  <p:pic>
                    <p:nvPicPr>
                      <p:cNvPr id="23559" name="Object 6">
                        <a:extLst>
                          <a:ext uri="{FF2B5EF4-FFF2-40B4-BE49-F238E27FC236}">
                            <a16:creationId xmlns:a16="http://schemas.microsoft.com/office/drawing/2014/main" id="{131324BD-5F6D-B7EB-3686-D391E975E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>
            <a:extLst>
              <a:ext uri="{FF2B5EF4-FFF2-40B4-BE49-F238E27FC236}">
                <a16:creationId xmlns:a16="http://schemas.microsoft.com/office/drawing/2014/main" id="{C6275EA1-C8E4-3C73-DE42-5FFCF6E1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>
            <a:extLst>
              <a:ext uri="{FF2B5EF4-FFF2-40B4-BE49-F238E27FC236}">
                <a16:creationId xmlns:a16="http://schemas.microsoft.com/office/drawing/2014/main" id="{62E00424-C0FD-BDC7-D3D3-90459A4E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2061">
            <a:extLst>
              <a:ext uri="{FF2B5EF4-FFF2-40B4-BE49-F238E27FC236}">
                <a16:creationId xmlns:a16="http://schemas.microsoft.com/office/drawing/2014/main" id="{96ECFEFB-4FBE-6ED0-87DF-621B9BA51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26F5CB-9E10-534A-A87A-3668E6AA2F9F}" type="slidenum">
              <a:rPr lang="en-US" altLang="en-PK" sz="1200"/>
              <a:pPr eaLnBrk="1" hangingPunct="1"/>
              <a:t>23</a:t>
            </a:fld>
            <a:endParaRPr lang="en-US" altLang="en-PK" sz="12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91FF2650-9C3B-01AA-1A52-107EC031E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PK" sz="3200"/>
              <a:t>Covariance (Numeric Data)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71A3E714-AC38-25D4-F860-DDC870247B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8392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PK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PK" sz="1800"/>
          </a:p>
          <a:p>
            <a:pPr>
              <a:lnSpc>
                <a:spcPct val="110000"/>
              </a:lnSpc>
            </a:pPr>
            <a:endParaRPr lang="en-US" altLang="en-PK" sz="1800"/>
          </a:p>
          <a:p>
            <a:pPr>
              <a:lnSpc>
                <a:spcPct val="110000"/>
              </a:lnSpc>
            </a:pPr>
            <a:endParaRPr lang="en-US" altLang="en-PK" sz="1800"/>
          </a:p>
          <a:p>
            <a:pPr>
              <a:lnSpc>
                <a:spcPct val="110000"/>
              </a:lnSpc>
            </a:pPr>
            <a:endParaRPr lang="en-US" altLang="en-PK" sz="180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PK" sz="2000"/>
              <a:t>where n is the number of tuples,      and      are the respective mean or </a:t>
            </a:r>
            <a:r>
              <a:rPr lang="en-US" altLang="en-PK" sz="2000" b="1"/>
              <a:t>expected values</a:t>
            </a:r>
            <a:r>
              <a:rPr lang="en-US" altLang="en-PK" sz="2000"/>
              <a:t> of A and B, </a:t>
            </a:r>
            <a:r>
              <a:rPr lang="el-GR" altLang="en-PK" sz="2000"/>
              <a:t>σ</a:t>
            </a:r>
            <a:r>
              <a:rPr lang="en-US" altLang="en-PK" sz="2000" baseline="-25000"/>
              <a:t>A </a:t>
            </a:r>
            <a:r>
              <a:rPr lang="en-US" altLang="en-PK" sz="2000"/>
              <a:t>and </a:t>
            </a:r>
            <a:r>
              <a:rPr lang="el-GR" altLang="en-PK" sz="2000"/>
              <a:t>σ</a:t>
            </a:r>
            <a:r>
              <a:rPr lang="en-US" altLang="en-PK" sz="2000" baseline="-25000"/>
              <a:t>B </a:t>
            </a:r>
            <a:r>
              <a:rPr lang="en-US" altLang="en-PK" sz="200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PK" b="1"/>
              <a:t>Positive covariance</a:t>
            </a:r>
            <a:r>
              <a:rPr lang="en-US" altLang="en-PK"/>
              <a:t>: If Cov</a:t>
            </a:r>
            <a:r>
              <a:rPr lang="en-US" altLang="en-PK" baseline="-25000"/>
              <a:t>A,B </a:t>
            </a:r>
            <a:r>
              <a:rPr lang="en-US" altLang="en-PK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PK" b="1"/>
              <a:t>Negative covariance</a:t>
            </a:r>
            <a:r>
              <a:rPr lang="en-US" altLang="en-PK"/>
              <a:t>: If Cov</a:t>
            </a:r>
            <a:r>
              <a:rPr lang="en-US" altLang="en-PK" baseline="-25000"/>
              <a:t>A,B </a:t>
            </a:r>
            <a:r>
              <a:rPr lang="en-US" altLang="en-PK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PK" b="1"/>
              <a:t>Independence</a:t>
            </a:r>
            <a:r>
              <a:rPr lang="en-US" altLang="en-PK"/>
              <a:t>: Cov</a:t>
            </a:r>
            <a:r>
              <a:rPr lang="en-US" altLang="en-PK" baseline="-25000"/>
              <a:t>A,B</a:t>
            </a:r>
            <a:r>
              <a:rPr lang="en-US" altLang="en-PK"/>
              <a:t> = 0 but the converse is not true:</a:t>
            </a:r>
          </a:p>
          <a:p>
            <a:pPr lvl="1"/>
            <a:r>
              <a:rPr lang="en-US" altLang="en-PK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24583" name="Object 13">
            <a:extLst>
              <a:ext uri="{FF2B5EF4-FFF2-40B4-BE49-F238E27FC236}">
                <a16:creationId xmlns:a16="http://schemas.microsoft.com/office/drawing/2014/main" id="{9D60FDA3-D0F4-9754-DCD3-3045D7437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3124201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5200" imgH="4686300" progId="Equation.3">
                  <p:embed/>
                </p:oleObj>
              </mc:Choice>
              <mc:Fallback>
                <p:oleObj name="Equation" r:id="rId5" imgW="3505200" imgH="4686300" progId="Equation.3">
                  <p:embed/>
                  <p:pic>
                    <p:nvPicPr>
                      <p:cNvPr id="24583" name="Object 13">
                        <a:extLst>
                          <a:ext uri="{FF2B5EF4-FFF2-40B4-BE49-F238E27FC236}">
                            <a16:creationId xmlns:a16="http://schemas.microsoft.com/office/drawing/2014/main" id="{9D60FDA3-D0F4-9754-DCD3-3045D7437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124201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>
            <a:extLst>
              <a:ext uri="{FF2B5EF4-FFF2-40B4-BE49-F238E27FC236}">
                <a16:creationId xmlns:a16="http://schemas.microsoft.com/office/drawing/2014/main" id="{85DD111A-0A78-4458-A22A-ED94239DF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1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5200" imgH="4686300" progId="Equation.3">
                  <p:embed/>
                </p:oleObj>
              </mc:Choice>
              <mc:Fallback>
                <p:oleObj name="Equation" r:id="rId7" imgW="3505200" imgH="4686300" progId="Equation.3">
                  <p:embed/>
                  <p:pic>
                    <p:nvPicPr>
                      <p:cNvPr id="24584" name="Object 14">
                        <a:extLst>
                          <a:ext uri="{FF2B5EF4-FFF2-40B4-BE49-F238E27FC236}">
                            <a16:creationId xmlns:a16="http://schemas.microsoft.com/office/drawing/2014/main" id="{85DD111A-0A78-4458-A22A-ED94239DF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Box 2">
            <a:extLst>
              <a:ext uri="{FF2B5EF4-FFF2-40B4-BE49-F238E27FC236}">
                <a16:creationId xmlns:a16="http://schemas.microsoft.com/office/drawing/2014/main" id="{1564A483-3703-F91B-8D90-9C02D01B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4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PK" sz="2000"/>
              <a:t>Correlation coefficient: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092E9441-39ED-D604-D071-D3F09EE3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85864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>
            <a:extLst>
              <a:ext uri="{FF2B5EF4-FFF2-40B4-BE49-F238E27FC236}">
                <a16:creationId xmlns:a16="http://schemas.microsoft.com/office/drawing/2014/main" id="{1EFA6626-B369-2219-2CE0-4BD4D8D0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PK"/>
              <a:t>Co-Variance: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3602-BA1B-5B57-1B8C-963C66F6D2E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828800" y="1066800"/>
            <a:ext cx="85344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E(A) = (2 + 3 + 5 + 4 + 6)/ 5 = 20/5 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E(B) = (5 + 8 + 10 + 11 + 14) /5 = 48/5 = 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/>
              <a:t>Cov</a:t>
            </a:r>
            <a:r>
              <a:rPr lang="en-US" sz="2000" dirty="0"/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Thus, A and B rise together since </a:t>
            </a:r>
            <a:r>
              <a:rPr lang="en-US" dirty="0" err="1"/>
              <a:t>Cov</a:t>
            </a:r>
            <a:r>
              <a:rPr lang="en-US" dirty="0"/>
              <a:t>(A, B) &gt; 0.</a:t>
            </a:r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73BAA868-1D5C-8C44-3AD9-EF37B9C4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A899-7F93-4865-98DF-6A227549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6AD28-2A0C-49F2-B1D0-BA9661B2E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AAE3-D800-4378-9D52-07743B6C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4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2ED8-7ED8-4D6F-BC33-8505B5FC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23A5-D3DF-4C86-942B-CAEBF6A0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a </a:t>
            </a:r>
            <a:r>
              <a:rPr lang="en-US" b="1" dirty="0">
                <a:solidFill>
                  <a:srgbClr val="FF00FF"/>
                </a:solidFill>
              </a:rPr>
              <a:t>reduced representation of the data set</a:t>
            </a:r>
            <a:r>
              <a:rPr lang="en-US" dirty="0"/>
              <a:t> that is much smaller in volume but yet </a:t>
            </a:r>
            <a:r>
              <a:rPr lang="en-US" b="1" dirty="0">
                <a:solidFill>
                  <a:srgbClr val="FF00FF"/>
                </a:solidFill>
              </a:rPr>
              <a:t>produces the same (or almost the same) analytical results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Why data reduction? </a:t>
            </a:r>
          </a:p>
          <a:p>
            <a:pPr lvl="1"/>
            <a:r>
              <a:rPr lang="en-US" dirty="0"/>
              <a:t>A database/data warehouse may store terabytes of data.  Complex data analysis may take a very long time to run on the complete data set.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6B238-B476-4A55-B28D-87AEA153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6806-C48D-407C-8E44-A5128E66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A55D-0A5F-4CE4-82DA-A896779E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this image example from lecture 2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9D52-C113-4D2E-A267-E6F57650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2" descr="Mean squared error in machine learning | by Aaron Li | MLearning.ai | Medium">
            <a:extLst>
              <a:ext uri="{FF2B5EF4-FFF2-40B4-BE49-F238E27FC236}">
                <a16:creationId xmlns:a16="http://schemas.microsoft.com/office/drawing/2014/main" id="{08868EAD-9647-4C68-BFBD-4DFED467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7" y="1942136"/>
            <a:ext cx="4392980" cy="43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C28DA-FEED-4A38-95EA-B385035F40BE}"/>
              </a:ext>
            </a:extLst>
          </p:cNvPr>
          <p:cNvCxnSpPr/>
          <p:nvPr/>
        </p:nvCxnSpPr>
        <p:spPr>
          <a:xfrm>
            <a:off x="4819360" y="2584938"/>
            <a:ext cx="14946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D1D7BF-615E-4796-8A36-E3331DF9EBE1}"/>
              </a:ext>
            </a:extLst>
          </p:cNvPr>
          <p:cNvGraphicFramePr>
            <a:graphicFrameLocks noGrp="1"/>
          </p:cNvGraphicFramePr>
          <p:nvPr/>
        </p:nvGraphicFramePr>
        <p:xfrm>
          <a:off x="6288650" y="2399518"/>
          <a:ext cx="5781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43">
                  <a:extLst>
                    <a:ext uri="{9D8B030D-6E8A-4147-A177-3AD203B41FA5}">
                      <a16:colId xmlns:a16="http://schemas.microsoft.com/office/drawing/2014/main" val="3254514853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1745868196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3669090703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1405362922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1720769530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2797006948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1588508855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2193559948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1746392406"/>
                    </a:ext>
                  </a:extLst>
                </a:gridCol>
                <a:gridCol w="578143">
                  <a:extLst>
                    <a:ext uri="{9D8B030D-6E8A-4147-A177-3AD203B41FA5}">
                      <a16:colId xmlns:a16="http://schemas.microsoft.com/office/drawing/2014/main" val="307544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59971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67A0FC-D522-4E44-952E-6E8E117C5452}"/>
              </a:ext>
            </a:extLst>
          </p:cNvPr>
          <p:cNvSpPr/>
          <p:nvPr/>
        </p:nvSpPr>
        <p:spPr>
          <a:xfrm>
            <a:off x="487680" y="1950720"/>
            <a:ext cx="4228857" cy="1742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89990E-E10E-4C58-B558-A90900EBA89F}"/>
              </a:ext>
            </a:extLst>
          </p:cNvPr>
          <p:cNvSpPr/>
          <p:nvPr/>
        </p:nvSpPr>
        <p:spPr>
          <a:xfrm>
            <a:off x="6257729" y="2316808"/>
            <a:ext cx="1316551" cy="53625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62A3AF-9BB7-4C59-BFBE-C4FCFC55787E}"/>
              </a:ext>
            </a:extLst>
          </p:cNvPr>
          <p:cNvSpPr/>
          <p:nvPr/>
        </p:nvSpPr>
        <p:spPr>
          <a:xfrm>
            <a:off x="502920" y="2103120"/>
            <a:ext cx="4228857" cy="1742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19EA36-9FA3-463B-916D-768D2A486930}"/>
              </a:ext>
            </a:extLst>
          </p:cNvPr>
          <p:cNvSpPr/>
          <p:nvPr/>
        </p:nvSpPr>
        <p:spPr>
          <a:xfrm>
            <a:off x="518160" y="2255520"/>
            <a:ext cx="4228857" cy="1742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45E70-06B3-4AB4-A7DE-396F0F321F10}"/>
              </a:ext>
            </a:extLst>
          </p:cNvPr>
          <p:cNvSpPr/>
          <p:nvPr/>
        </p:nvSpPr>
        <p:spPr>
          <a:xfrm>
            <a:off x="533400" y="2407920"/>
            <a:ext cx="4228857" cy="1742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E6200E-3F11-4403-BDA3-86FE9B7B9F4B}"/>
              </a:ext>
            </a:extLst>
          </p:cNvPr>
          <p:cNvSpPr/>
          <p:nvPr/>
        </p:nvSpPr>
        <p:spPr>
          <a:xfrm>
            <a:off x="548640" y="2560320"/>
            <a:ext cx="4228857" cy="1742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A9A2E2-C2EA-4FAE-BB07-AF17451F81D4}"/>
              </a:ext>
            </a:extLst>
          </p:cNvPr>
          <p:cNvSpPr/>
          <p:nvPr/>
        </p:nvSpPr>
        <p:spPr>
          <a:xfrm>
            <a:off x="533400" y="2712720"/>
            <a:ext cx="4228857" cy="1742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DE16-AC05-46A6-81A8-3DAFAAA596B1}"/>
              </a:ext>
            </a:extLst>
          </p:cNvPr>
          <p:cNvSpPr/>
          <p:nvPr/>
        </p:nvSpPr>
        <p:spPr>
          <a:xfrm>
            <a:off x="8100305" y="2342668"/>
            <a:ext cx="1800153" cy="53625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AEE0B0-0F28-43F4-9295-BF2A1E66CF76}"/>
              </a:ext>
            </a:extLst>
          </p:cNvPr>
          <p:cNvSpPr/>
          <p:nvPr/>
        </p:nvSpPr>
        <p:spPr>
          <a:xfrm>
            <a:off x="487680" y="5912450"/>
            <a:ext cx="4228857" cy="1742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B67C6F6-1360-4A8B-AA84-0412732232D9}"/>
              </a:ext>
            </a:extLst>
          </p:cNvPr>
          <p:cNvSpPr/>
          <p:nvPr/>
        </p:nvSpPr>
        <p:spPr>
          <a:xfrm>
            <a:off x="10312406" y="2316808"/>
            <a:ext cx="1800153" cy="53625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3229A-6066-4963-9276-31614D71E233}"/>
              </a:ext>
            </a:extLst>
          </p:cNvPr>
          <p:cNvSpPr txBox="1"/>
          <p:nvPr/>
        </p:nvSpPr>
        <p:spPr>
          <a:xfrm>
            <a:off x="5011838" y="3796496"/>
            <a:ext cx="711456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Is it necessary to have all the dimensions to preserve the information this image contains?</a:t>
            </a:r>
            <a:endParaRPr lang="en-P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8DD8-9684-4CE8-9568-ADC0899C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E51B-8DA7-4AE4-9B61-7A95F052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from Lecture 6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0FE1-74A8-43E7-AB1C-C1DCCE6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5B4A8F-7F85-4FFA-9AF7-4193EAE03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4976" r="10292" b="3598"/>
          <a:stretch/>
        </p:blipFill>
        <p:spPr bwMode="auto">
          <a:xfrm>
            <a:off x="187570" y="1831887"/>
            <a:ext cx="5896028" cy="43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- parallel coordinates plot for continous data in pandas - Stack  Overflow">
            <a:extLst>
              <a:ext uri="{FF2B5EF4-FFF2-40B4-BE49-F238E27FC236}">
                <a16:creationId xmlns:a16="http://schemas.microsoft.com/office/drawing/2014/main" id="{538EF756-68C8-45E1-84DA-970A4AAAC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79" y="2890812"/>
            <a:ext cx="5810821" cy="328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00441-4EC0-492A-A1AD-69F05B7283E1}"/>
              </a:ext>
            </a:extLst>
          </p:cNvPr>
          <p:cNvSpPr txBox="1"/>
          <p:nvPr/>
        </p:nvSpPr>
        <p:spPr>
          <a:xfrm>
            <a:off x="5865548" y="1124001"/>
            <a:ext cx="519869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Is it necessary to have all the dimensions to preserve the information this image contains?</a:t>
            </a:r>
            <a:endParaRPr lang="en-PK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ECA86-5AF1-470E-A783-024791D40533}"/>
              </a:ext>
            </a:extLst>
          </p:cNvPr>
          <p:cNvSpPr txBox="1"/>
          <p:nvPr/>
        </p:nvSpPr>
        <p:spPr>
          <a:xfrm>
            <a:off x="5865548" y="2030042"/>
            <a:ext cx="51986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Is it necessary store all the records?</a:t>
            </a:r>
            <a:endParaRPr lang="en-PK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525-FBEF-438B-928D-5607924F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Strategies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CAB2-B092-4A30-9BAE-36D2A78C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5" y="1346217"/>
            <a:ext cx="11093733" cy="5113567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Numerosity reduction (some simply call it: Records Reduction)</a:t>
            </a:r>
          </a:p>
          <a:p>
            <a:pPr lvl="1"/>
            <a:r>
              <a:rPr lang="en-US" sz="2800" dirty="0"/>
              <a:t>Regression Models</a:t>
            </a:r>
          </a:p>
          <a:p>
            <a:pPr lvl="1"/>
            <a:r>
              <a:rPr lang="en-US" sz="2800" dirty="0"/>
              <a:t>Histograms, clustering, sampling</a:t>
            </a:r>
          </a:p>
          <a:p>
            <a:endParaRPr lang="en-US" sz="3200" b="1" dirty="0"/>
          </a:p>
          <a:p>
            <a:r>
              <a:rPr lang="en-US" sz="3200" b="1" dirty="0"/>
              <a:t>Dimensionality reduction: Remove unimportant dimensions</a:t>
            </a:r>
          </a:p>
          <a:p>
            <a:pPr lvl="1"/>
            <a:r>
              <a:rPr lang="en-US" sz="2800" dirty="0"/>
              <a:t>Wavelet transforms</a:t>
            </a:r>
          </a:p>
          <a:p>
            <a:pPr lvl="1"/>
            <a:r>
              <a:rPr lang="en-US" sz="2800" dirty="0"/>
              <a:t>Principal Components Analysis (PCA)</a:t>
            </a:r>
          </a:p>
          <a:p>
            <a:pPr lvl="1"/>
            <a:r>
              <a:rPr lang="en-US" sz="2800" dirty="0"/>
              <a:t>Feature subset selection, feature creation</a:t>
            </a:r>
          </a:p>
          <a:p>
            <a:endParaRPr lang="en-US" sz="3200" b="1" dirty="0"/>
          </a:p>
          <a:p>
            <a:r>
              <a:rPr lang="en-US" sz="3200" b="1" dirty="0"/>
              <a:t>Data compression</a:t>
            </a:r>
          </a:p>
          <a:p>
            <a:endParaRPr lang="en-PK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D12A-8733-4099-84C4-7F93C36E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1AEF-3E95-4505-839E-662864903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0503-53F1-4FB2-B4A3-F01146034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39B53-13FF-4909-A709-4F1C9F81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86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99A2-96B9-4857-A364-D691EAE4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Reduction: Numerosity Reduction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A1E7-23DC-415B-8514-4C2C188C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2160378"/>
            <a:ext cx="11357811" cy="3931635"/>
          </a:xfrm>
        </p:spPr>
        <p:txBody>
          <a:bodyPr/>
          <a:lstStyle/>
          <a:p>
            <a:r>
              <a:rPr lang="en-US" b="1" dirty="0"/>
              <a:t>Parametric methods </a:t>
            </a:r>
            <a:r>
              <a:rPr lang="en-US" dirty="0"/>
              <a:t>(e.g., regression)</a:t>
            </a:r>
          </a:p>
          <a:p>
            <a:pPr lvl="1"/>
            <a:r>
              <a:rPr lang="en-US" dirty="0"/>
              <a:t>Assume the data fits some model, estimate model parameters, store only the parameters, and discard the data (except possible outliers)</a:t>
            </a:r>
          </a:p>
          <a:p>
            <a:pPr lvl="1"/>
            <a:r>
              <a:rPr lang="en-US" dirty="0"/>
              <a:t>Example: Fit a Linear Regression model, store only that model to find the value of Y given the value X </a:t>
            </a:r>
          </a:p>
          <a:p>
            <a:r>
              <a:rPr lang="en-US" b="1" dirty="0"/>
              <a:t>Non-parametric methods </a:t>
            </a:r>
          </a:p>
          <a:p>
            <a:pPr lvl="1"/>
            <a:r>
              <a:rPr lang="en-US" dirty="0"/>
              <a:t>Do not assume models</a:t>
            </a:r>
          </a:p>
          <a:p>
            <a:pPr lvl="1"/>
            <a:r>
              <a:rPr lang="en-US" dirty="0"/>
              <a:t>Histograms, clustering, sampling, …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E09C5-3AAB-4ABF-8B92-6A24FD0F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0A4D3-8E02-4381-AEE8-1529FF86937A}"/>
              </a:ext>
            </a:extLst>
          </p:cNvPr>
          <p:cNvSpPr txBox="1"/>
          <p:nvPr/>
        </p:nvSpPr>
        <p:spPr>
          <a:xfrm>
            <a:off x="749640" y="1408221"/>
            <a:ext cx="1057079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Reduce data volume by choosing alternative, </a:t>
            </a:r>
            <a:r>
              <a:rPr lang="en-US" sz="2400" b="1" i="1" dirty="0">
                <a:solidFill>
                  <a:srgbClr val="FF00FF"/>
                </a:solidFill>
              </a:rPr>
              <a:t>smaller forms of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3284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BBBB-5167-4B3A-8DB7-7DF5FD1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Parametric Data Reduction: Regression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B918E-C60F-4251-B6E9-12179E422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Linear regression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Data modeled to fit a straight line</a:t>
                </a:r>
              </a:p>
              <a:p>
                <a:pPr lvl="1"/>
                <a:r>
                  <a:rPr lang="en-US" dirty="0"/>
                  <a:t>Save parameters and discard one attribute</a:t>
                </a:r>
              </a:p>
              <a:p>
                <a:r>
                  <a:rPr lang="en-US" b="1" dirty="0"/>
                  <a:t>Multiple regression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ES" b="1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ES" b="1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Allows a response variable Y to be modeled as a linear function of multidimensional feature vector</a:t>
                </a:r>
              </a:p>
              <a:p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B918E-C60F-4251-B6E9-12179E422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88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A68EA-EC69-4CA7-9D29-B6623FF7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CAE242E1-E8DF-4E85-BC21-BF95FF7B5877}"/>
              </a:ext>
            </a:extLst>
          </p:cNvPr>
          <p:cNvGrpSpPr>
            <a:grpSpLocks/>
          </p:cNvGrpSpPr>
          <p:nvPr/>
        </p:nvGrpSpPr>
        <p:grpSpPr bwMode="auto">
          <a:xfrm>
            <a:off x="2762567" y="3284785"/>
            <a:ext cx="3363913" cy="3175000"/>
            <a:chOff x="3456" y="64"/>
            <a:chExt cx="2119" cy="2000"/>
          </a:xfrm>
        </p:grpSpPr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FAC0E274-4E94-4FB2-8E70-E1637228F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0371F639-69B1-461D-97B6-EA4C25A20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11F105CE-D1BC-4259-88DD-3CEA51CF6C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2A7E6902-7CC7-498C-8B43-668AD6B76A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85CD4A0-11E8-41B4-8194-A8578CBA21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9D20ECBC-B8AF-4A64-952E-E9E32D565F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4464FB39-6C0B-428A-A1B0-9C36310B99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C07CEA4C-02D1-4298-9C3F-B53DB73F59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6D860D51-CEBA-40AE-8E15-07754694C2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624DA25E-4D37-4F52-B6A8-FC486C4052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4F9B45DF-CAE8-4896-B3D8-E69D9B881E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5CDC6C7B-8E8B-48C5-8B4D-42432DF007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E97D0EF2-DEF0-4567-97C7-D5B76F6E72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E7893EA3-6B62-42D7-BFE7-4A1987F9E9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922B676A-C6F9-4538-933B-53F68BF794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6A7F5FD8-6306-4706-A4F5-62677ED7E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5861BA51-D72D-4987-9523-4FA33EF68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7CFE9779-4AEC-4C66-9C76-559EA3EC3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5224152D-A778-4D61-9BA5-548654269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4200AE2-360F-41C4-B232-4FD55DB89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93DC5280-0EC4-4B9B-866B-93A654E7C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9AA7A6B7-C83B-41F3-B33F-3EF0F076A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77C5B50-8871-4658-B8DD-645BB89A5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Y1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DC2E64A4-FAC9-45F9-A6F9-611B10933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BBBB-5167-4B3A-8DB7-7DF5FD1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Non-Parametric Data Reduction: Histogram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A68EA-EC69-4CA7-9D29-B6623FF7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32</a:t>
            </a:fld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748EA5-555E-4008-83A3-5612C371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77" y="1346218"/>
            <a:ext cx="6943725" cy="1171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943EC5-0E0B-49D9-BF66-132665C24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583110"/>
            <a:ext cx="4200674" cy="3591753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D5703947-9865-4A0E-943B-63F545910B83}"/>
              </a:ext>
            </a:extLst>
          </p:cNvPr>
          <p:cNvSpPr/>
          <p:nvPr/>
        </p:nvSpPr>
        <p:spPr>
          <a:xfrm>
            <a:off x="4973053" y="4475747"/>
            <a:ext cx="641684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62E4A2-ABC4-46AE-9A03-AA09A84A1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27309"/>
            <a:ext cx="4820088" cy="335028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31661DF-E29D-4A97-B5BC-94A2F7176EBF}"/>
              </a:ext>
            </a:extLst>
          </p:cNvPr>
          <p:cNvGrpSpPr/>
          <p:nvPr/>
        </p:nvGrpSpPr>
        <p:grpSpPr>
          <a:xfrm>
            <a:off x="6866021" y="5696129"/>
            <a:ext cx="3705726" cy="254310"/>
            <a:chOff x="6866021" y="5696129"/>
            <a:chExt cx="3705726" cy="254310"/>
          </a:xfrm>
        </p:grpSpPr>
        <p:sp>
          <p:nvSpPr>
            <p:cNvPr id="37" name="Arrow: Left-Right 36">
              <a:extLst>
                <a:ext uri="{FF2B5EF4-FFF2-40B4-BE49-F238E27FC236}">
                  <a16:creationId xmlns:a16="http://schemas.microsoft.com/office/drawing/2014/main" id="{E591D25B-AC20-4035-9BEF-04AABBCAAF24}"/>
                </a:ext>
              </a:extLst>
            </p:cNvPr>
            <p:cNvSpPr/>
            <p:nvPr/>
          </p:nvSpPr>
          <p:spPr>
            <a:xfrm>
              <a:off x="6866021" y="5696129"/>
              <a:ext cx="914400" cy="2543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4BB28159-73F4-4497-BBA8-8328C3E2C44C}"/>
                </a:ext>
              </a:extLst>
            </p:cNvPr>
            <p:cNvSpPr/>
            <p:nvPr/>
          </p:nvSpPr>
          <p:spPr>
            <a:xfrm>
              <a:off x="8261684" y="5696129"/>
              <a:ext cx="914400" cy="2543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9" name="Arrow: Left-Right 38">
              <a:extLst>
                <a:ext uri="{FF2B5EF4-FFF2-40B4-BE49-F238E27FC236}">
                  <a16:creationId xmlns:a16="http://schemas.microsoft.com/office/drawing/2014/main" id="{79A8B8A1-5EE4-4066-B7D2-74F5E8D98B10}"/>
                </a:ext>
              </a:extLst>
            </p:cNvPr>
            <p:cNvSpPr/>
            <p:nvPr/>
          </p:nvSpPr>
          <p:spPr>
            <a:xfrm>
              <a:off x="9657347" y="5696129"/>
              <a:ext cx="914400" cy="2543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91F879-80C2-436B-A140-66947ECFAB99}"/>
              </a:ext>
            </a:extLst>
          </p:cNvPr>
          <p:cNvSpPr txBox="1"/>
          <p:nvPr/>
        </p:nvSpPr>
        <p:spPr>
          <a:xfrm>
            <a:off x="7251031" y="5950439"/>
            <a:ext cx="2935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Equal-width Histogram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7431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01B3-BE51-43DA-9564-A6642C90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Non-Parametric Data Reduction: Clustering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5B7A-C14D-4D9F-BB95-98519FD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46218"/>
            <a:ext cx="10356783" cy="4522876"/>
          </a:xfrm>
        </p:spPr>
        <p:txBody>
          <a:bodyPr/>
          <a:lstStyle/>
          <a:p>
            <a:r>
              <a:rPr lang="en-US" b="1" dirty="0">
                <a:solidFill>
                  <a:srgbClr val="FF00FF"/>
                </a:solidFill>
              </a:rPr>
              <a:t>Partition data set into clusters </a:t>
            </a:r>
            <a:r>
              <a:rPr lang="en-US" dirty="0"/>
              <a:t>based on similarity, and </a:t>
            </a:r>
            <a:r>
              <a:rPr lang="en-US" b="1" dirty="0">
                <a:solidFill>
                  <a:srgbClr val="FF00FF"/>
                </a:solidFill>
              </a:rPr>
              <a:t>store cluster representation </a:t>
            </a:r>
            <a:r>
              <a:rPr lang="en-US" dirty="0"/>
              <a:t>(e.g., centroid and diameter) only</a:t>
            </a:r>
          </a:p>
          <a:p>
            <a:r>
              <a:rPr lang="en-US" dirty="0"/>
              <a:t>Can be very effective if data is </a:t>
            </a:r>
            <a:r>
              <a:rPr lang="en-US" b="1" dirty="0"/>
              <a:t>naturally clustered </a:t>
            </a:r>
            <a:r>
              <a:rPr lang="en-US" dirty="0"/>
              <a:t>but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if data is </a:t>
            </a:r>
            <a:r>
              <a:rPr lang="en-US" b="1" dirty="0">
                <a:solidFill>
                  <a:srgbClr val="FF0000"/>
                </a:solidFill>
              </a:rPr>
              <a:t>“smeared”</a:t>
            </a:r>
          </a:p>
          <a:p>
            <a:endParaRPr lang="en-US" dirty="0"/>
          </a:p>
          <a:p>
            <a:r>
              <a:rPr lang="en-US" dirty="0"/>
              <a:t>There are many choices of clustering definitions and clustering algorithms</a:t>
            </a:r>
          </a:p>
          <a:p>
            <a:r>
              <a:rPr lang="en-US" dirty="0"/>
              <a:t>Cluster analysis will be studied in future lectures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D52B-9D46-42BE-AAFA-2D8B4F5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01B3-BE51-43DA-9564-A6642C90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Non-Parametric Data Reduction: Sampling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35B7A-C14D-4D9F-BB95-98519FD61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346218"/>
                <a:ext cx="10356783" cy="4522876"/>
              </a:xfrm>
            </p:spPr>
            <p:txBody>
              <a:bodyPr/>
              <a:lstStyle/>
              <a:p>
                <a:r>
                  <a:rPr lang="en-US" b="1" dirty="0"/>
                  <a:t>Sampling: </a:t>
                </a:r>
                <a:r>
                  <a:rPr lang="en-US" dirty="0"/>
                  <a:t>obtaining a small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represent the whole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Allow a mining algorithm to run in complexity that is potentially sub-linear to the size of the data</a:t>
                </a:r>
              </a:p>
              <a:p>
                <a:r>
                  <a:rPr lang="en-US" b="1" dirty="0"/>
                  <a:t>Key principle: </a:t>
                </a:r>
                <a:r>
                  <a:rPr lang="en-US" dirty="0"/>
                  <a:t>Choose a </a:t>
                </a:r>
                <a:r>
                  <a:rPr lang="en-US" b="1" dirty="0">
                    <a:solidFill>
                      <a:srgbClr val="FF00FF"/>
                    </a:solidFill>
                  </a:rPr>
                  <a:t>representative</a:t>
                </a:r>
                <a:r>
                  <a:rPr lang="en-US" dirty="0"/>
                  <a:t> subset of the data</a:t>
                </a:r>
              </a:p>
              <a:p>
                <a:pPr lvl="1"/>
                <a:r>
                  <a:rPr lang="en-US" dirty="0"/>
                  <a:t>Simple random sampling may have </a:t>
                </a:r>
                <a:r>
                  <a:rPr lang="en-US" b="1" dirty="0">
                    <a:solidFill>
                      <a:srgbClr val="FF0000"/>
                    </a:solidFill>
                  </a:rPr>
                  <a:t>very poor performance </a:t>
                </a:r>
                <a:r>
                  <a:rPr lang="en-US" dirty="0"/>
                  <a:t>in the presence of skew</a:t>
                </a:r>
              </a:p>
              <a:p>
                <a:pPr lvl="1"/>
                <a:r>
                  <a:rPr lang="en-US" dirty="0"/>
                  <a:t>Develop adaptive sampling methods, e.g., </a:t>
                </a:r>
                <a:r>
                  <a:rPr lang="en-US" dirty="0">
                    <a:solidFill>
                      <a:srgbClr val="00B050"/>
                    </a:solidFill>
                  </a:rPr>
                  <a:t>stratified sampling </a:t>
                </a:r>
              </a:p>
              <a:p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35B7A-C14D-4D9F-BB95-98519FD61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346218"/>
                <a:ext cx="10356783" cy="4522876"/>
              </a:xfrm>
              <a:blipFill>
                <a:blip r:embed="rId2"/>
                <a:stretch>
                  <a:fillRect l="-1648" t="-1887" r="-194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D52B-9D46-42BE-AAFA-2D8B4F5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1F7-E194-4EC3-9B8B-EF1F327C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EC17-4248-4DB5-ACD1-E3848FDD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6218"/>
            <a:ext cx="5355248" cy="4522876"/>
          </a:xfrm>
        </p:spPr>
        <p:txBody>
          <a:bodyPr>
            <a:normAutofit/>
          </a:bodyPr>
          <a:lstStyle/>
          <a:p>
            <a:r>
              <a:rPr lang="en-US" sz="2800" b="1" dirty="0"/>
              <a:t>Simple random sampling</a:t>
            </a:r>
          </a:p>
          <a:p>
            <a:pPr lvl="1"/>
            <a:r>
              <a:rPr lang="en-US" sz="2400" dirty="0"/>
              <a:t>There is an equal probability of selecting any particular item</a:t>
            </a:r>
          </a:p>
          <a:p>
            <a:r>
              <a:rPr lang="en-US" sz="2800" b="1" dirty="0"/>
              <a:t>Sampling without replacement</a:t>
            </a:r>
          </a:p>
          <a:p>
            <a:pPr lvl="1"/>
            <a:r>
              <a:rPr lang="en-US" sz="2400" dirty="0"/>
              <a:t>Once an object is selected, it is removed from the population</a:t>
            </a:r>
          </a:p>
          <a:p>
            <a:r>
              <a:rPr lang="en-US" sz="2800" b="1" dirty="0"/>
              <a:t>Sampling with replacement</a:t>
            </a:r>
          </a:p>
          <a:p>
            <a:pPr lvl="1"/>
            <a:r>
              <a:rPr lang="en-US" sz="2400" dirty="0"/>
              <a:t>A selected object is not removed from the population</a:t>
            </a:r>
          </a:p>
          <a:p>
            <a:endParaRPr lang="en-P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02A1-B89B-4219-8C27-8F510439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35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791E3D-140E-4819-ADAA-08DD5F761AB1}"/>
              </a:ext>
            </a:extLst>
          </p:cNvPr>
          <p:cNvGrpSpPr/>
          <p:nvPr/>
        </p:nvGrpSpPr>
        <p:grpSpPr>
          <a:xfrm>
            <a:off x="5486399" y="1850513"/>
            <a:ext cx="6445919" cy="3920801"/>
            <a:chOff x="4341395" y="1485388"/>
            <a:chExt cx="7334250" cy="4689475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D20AABFD-F2EF-46F9-A326-98DAE13A1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86437">
              <a:off x="7198895" y="2533138"/>
              <a:ext cx="2205038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SRSWOR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(simple random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sample without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replacement)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83EC0571-A554-422E-AC2B-73C8FEAB9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61045" y="1485388"/>
              <a:ext cx="2438400" cy="1676400"/>
              <a:chOff x="3588" y="1116"/>
              <a:chExt cx="1536" cy="1056"/>
            </a:xfrm>
          </p:grpSpPr>
          <p:sp>
            <p:nvSpPr>
              <p:cNvPr id="7" name="AutoShape 5">
                <a:extLst>
                  <a:ext uri="{FF2B5EF4-FFF2-40B4-BE49-F238E27FC236}">
                    <a16:creationId xmlns:a16="http://schemas.microsoft.com/office/drawing/2014/main" id="{E3FD070B-1168-4AFB-948F-55EF298BA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1116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34482C9C-F2F7-4253-90AA-1C511E2A0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1788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368F4F2F-AFEE-4A94-8EF2-70E91DDA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632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5CACDFAD-93A6-4735-B4A0-57AD25795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1668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D205EC40-DA0F-419E-AD47-656659136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848056">
              <a:off x="7427495" y="4819138"/>
              <a:ext cx="1217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SRSWR</a:t>
              </a:r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5C01CD2D-CC0C-45E0-9FB1-5EDB427DB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37245" y="4171438"/>
              <a:ext cx="2438400" cy="1676400"/>
              <a:chOff x="3636" y="2808"/>
              <a:chExt cx="1536" cy="1056"/>
            </a:xfrm>
          </p:grpSpPr>
          <p:sp>
            <p:nvSpPr>
              <p:cNvPr id="13" name="AutoShape 11">
                <a:extLst>
                  <a:ext uri="{FF2B5EF4-FFF2-40B4-BE49-F238E27FC236}">
                    <a16:creationId xmlns:a16="http://schemas.microsoft.com/office/drawing/2014/main" id="{D1228043-6B1C-4832-AC29-34A91DC59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808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" name="Oval 12">
                <a:extLst>
                  <a:ext uri="{FF2B5EF4-FFF2-40B4-BE49-F238E27FC236}">
                    <a16:creationId xmlns:a16="http://schemas.microsoft.com/office/drawing/2014/main" id="{BF17C266-88AD-4042-B3EA-E0A97B673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372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F45BF3E0-62DD-44DF-8759-5B8FA01E2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480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0FA7EF82-2752-4F95-AAD0-C55558D72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288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782D49B4-6B2D-4209-9285-4732A7E7E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1395" y="1618738"/>
              <a:ext cx="2724150" cy="4556125"/>
              <a:chOff x="564" y="1284"/>
              <a:chExt cx="1716" cy="2870"/>
            </a:xfrm>
          </p:grpSpPr>
          <p:sp>
            <p:nvSpPr>
              <p:cNvPr id="18" name="AutoShape 16">
                <a:extLst>
                  <a:ext uri="{FF2B5EF4-FFF2-40B4-BE49-F238E27FC236}">
                    <a16:creationId xmlns:a16="http://schemas.microsoft.com/office/drawing/2014/main" id="{B487C4F3-F782-4BF3-9FAB-346278762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1284"/>
                <a:ext cx="1716" cy="2616"/>
              </a:xfrm>
              <a:prstGeom prst="can">
                <a:avLst>
                  <a:gd name="adj" fmla="val 3811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Oval 17">
                <a:extLst>
                  <a:ext uri="{FF2B5EF4-FFF2-40B4-BE49-F238E27FC236}">
                    <a16:creationId xmlns:a16="http://schemas.microsoft.com/office/drawing/2014/main" id="{CEFB966E-14E8-4839-B612-3E5210218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336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Oval 18">
                <a:extLst>
                  <a:ext uri="{FF2B5EF4-FFF2-40B4-BE49-F238E27FC236}">
                    <a16:creationId xmlns:a16="http://schemas.microsoft.com/office/drawing/2014/main" id="{390456E1-7749-4C56-9DE1-1A0874CED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2916"/>
                <a:ext cx="540" cy="360"/>
              </a:xfrm>
              <a:prstGeom prst="ellipse">
                <a:avLst/>
              </a:prstGeom>
              <a:solidFill>
                <a:srgbClr val="006666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Oval 19">
                <a:extLst>
                  <a:ext uri="{FF2B5EF4-FFF2-40B4-BE49-F238E27FC236}">
                    <a16:creationId xmlns:a16="http://schemas.microsoft.com/office/drawing/2014/main" id="{BF292184-40E0-4A8B-86D2-AFDBABBD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468"/>
                <a:ext cx="564" cy="396"/>
              </a:xfrm>
              <a:prstGeom prst="ellipse">
                <a:avLst/>
              </a:prstGeom>
              <a:solidFill>
                <a:srgbClr val="12132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" name="Oval 20">
                <a:extLst>
                  <a:ext uri="{FF2B5EF4-FFF2-40B4-BE49-F238E27FC236}">
                    <a16:creationId xmlns:a16="http://schemas.microsoft.com/office/drawing/2014/main" id="{AEA76AE5-FA9F-41C6-A443-2C337856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3240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id="{536E9F3D-8A80-4804-B091-E4403B091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084"/>
                <a:ext cx="468" cy="372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" name="Oval 22">
                <a:extLst>
                  <a:ext uri="{FF2B5EF4-FFF2-40B4-BE49-F238E27FC236}">
                    <a16:creationId xmlns:a16="http://schemas.microsoft.com/office/drawing/2014/main" id="{2848C8AC-5F08-49EB-9482-E90C21ADF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808"/>
                <a:ext cx="540" cy="36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DEA1BDE2-9959-4BE2-A8B8-F0FF0A09F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" y="2664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6" name="Oval 24">
                <a:extLst>
                  <a:ext uri="{FF2B5EF4-FFF2-40B4-BE49-F238E27FC236}">
                    <a16:creationId xmlns:a16="http://schemas.microsoft.com/office/drawing/2014/main" id="{A63C4EC8-9405-47AF-9951-C9E06073B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2556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Oval 25">
                <a:extLst>
                  <a:ext uri="{FF2B5EF4-FFF2-40B4-BE49-F238E27FC236}">
                    <a16:creationId xmlns:a16="http://schemas.microsoft.com/office/drawing/2014/main" id="{E96415CD-A436-491F-AA77-2189C7E75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24"/>
                <a:ext cx="540" cy="360"/>
              </a:xfrm>
              <a:prstGeom prst="ellipse">
                <a:avLst/>
              </a:prstGeom>
              <a:solidFill>
                <a:srgbClr val="423E7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Text Box 26">
                <a:extLst>
                  <a:ext uri="{FF2B5EF4-FFF2-40B4-BE49-F238E27FC236}">
                    <a16:creationId xmlns:a16="http://schemas.microsoft.com/office/drawing/2014/main" id="{EEFE023D-477E-4249-A913-28013D8E6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3866"/>
                <a:ext cx="8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Raw Data</a:t>
                </a:r>
              </a:p>
            </p:txBody>
          </p:sp>
        </p:grp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18385465-542A-411B-BA35-EBABFA420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5095" y="2685538"/>
              <a:ext cx="165735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80722C1A-BB4A-44AC-B47C-782F7D75E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4145" y="4609588"/>
              <a:ext cx="17907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</p:grpSp>
    </p:spTree>
    <p:extLst>
      <p:ext uri="{BB962C8B-B14F-4D97-AF65-F5344CB8AC3E}">
        <p14:creationId xmlns:p14="http://schemas.microsoft.com/office/powerpoint/2010/main" val="32320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1F7-E194-4EC3-9B8B-EF1F327C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EC17-4248-4DB5-ACD1-E3848FDD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Stratified sampling: 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Partition the data set</a:t>
            </a:r>
            <a:r>
              <a:rPr lang="en-US" dirty="0"/>
              <a:t>, and draw samples from each partition (proportionally, i.e., approximately the same percentage of the data) </a:t>
            </a:r>
          </a:p>
          <a:p>
            <a:pPr lvl="1"/>
            <a:r>
              <a:rPr lang="en-US" dirty="0"/>
              <a:t>Used in conjunction with </a:t>
            </a:r>
            <a:r>
              <a:rPr lang="en-US" dirty="0">
                <a:solidFill>
                  <a:srgbClr val="FF00FF"/>
                </a:solidFill>
              </a:rPr>
              <a:t>skewed data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02A1-B89B-4219-8C27-8F510439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67CF1239-A33D-4D04-8230-EFA44B1BE195}"/>
              </a:ext>
            </a:extLst>
          </p:cNvPr>
          <p:cNvGrpSpPr>
            <a:grpSpLocks/>
          </p:cNvGrpSpPr>
          <p:nvPr/>
        </p:nvGrpSpPr>
        <p:grpSpPr bwMode="auto">
          <a:xfrm>
            <a:off x="505617" y="2826825"/>
            <a:ext cx="3751263" cy="3348038"/>
            <a:chOff x="274" y="1418"/>
            <a:chExt cx="2363" cy="210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3BC72B9-3DF1-4231-BADD-B877DCBD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E2DF8FE-4730-4756-9EF1-AE0B192D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19C92537-94C4-4F19-970A-8C01A44A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6587F8BB-03EA-4182-8E04-1966C24E6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92D8403F-4CB4-4B15-AD0C-75F736170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CE6393B0-CFF8-4682-9C19-69AB5104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54ECB229-9584-43FA-9CF1-DE93B2536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A77DCCCA-A972-4A12-9709-26FBEC7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9A096251-E1B8-4245-8310-29FB74B8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036B1A-D104-4BD6-AF83-E02AEFD9D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9 w 1101"/>
                <a:gd name="T1" fmla="*/ 37 h 1077"/>
                <a:gd name="T2" fmla="*/ 9 w 1101"/>
                <a:gd name="T3" fmla="*/ 63 h 1077"/>
                <a:gd name="T4" fmla="*/ 9 w 1101"/>
                <a:gd name="T5" fmla="*/ 120 h 1077"/>
                <a:gd name="T6" fmla="*/ 8 w 1101"/>
                <a:gd name="T7" fmla="*/ 134 h 1077"/>
                <a:gd name="T8" fmla="*/ 7 w 1101"/>
                <a:gd name="T9" fmla="*/ 138 h 1077"/>
                <a:gd name="T10" fmla="*/ 6 w 1101"/>
                <a:gd name="T11" fmla="*/ 134 h 1077"/>
                <a:gd name="T12" fmla="*/ 4 w 1101"/>
                <a:gd name="T13" fmla="*/ 127 h 1077"/>
                <a:gd name="T14" fmla="*/ 4 w 1101"/>
                <a:gd name="T15" fmla="*/ 127 h 1077"/>
                <a:gd name="T16" fmla="*/ 2 w 1101"/>
                <a:gd name="T17" fmla="*/ 112 h 1077"/>
                <a:gd name="T18" fmla="*/ 2 w 1101"/>
                <a:gd name="T19" fmla="*/ 103 h 1077"/>
                <a:gd name="T20" fmla="*/ 1 w 1101"/>
                <a:gd name="T21" fmla="*/ 88 h 1077"/>
                <a:gd name="T22" fmla="*/ 1 w 1101"/>
                <a:gd name="T23" fmla="*/ 58 h 1077"/>
                <a:gd name="T24" fmla="*/ 1 w 1101"/>
                <a:gd name="T25" fmla="*/ 16 h 1077"/>
                <a:gd name="T26" fmla="*/ 1 w 1101"/>
                <a:gd name="T27" fmla="*/ 2 h 1077"/>
                <a:gd name="T28" fmla="*/ 2 w 1101"/>
                <a:gd name="T29" fmla="*/ 2 h 1077"/>
                <a:gd name="T30" fmla="*/ 4 w 1101"/>
                <a:gd name="T31" fmla="*/ 4 h 1077"/>
                <a:gd name="T32" fmla="*/ 5 w 1101"/>
                <a:gd name="T33" fmla="*/ 13 h 1077"/>
                <a:gd name="T34" fmla="*/ 6 w 1101"/>
                <a:gd name="T35" fmla="*/ 23 h 1077"/>
                <a:gd name="T36" fmla="*/ 7 w 1101"/>
                <a:gd name="T37" fmla="*/ 26 h 1077"/>
                <a:gd name="T38" fmla="*/ 9 w 1101"/>
                <a:gd name="T39" fmla="*/ 37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731C6172-68AA-4215-8515-5E147121A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A192E443-1799-4164-9300-EEFDE5DC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1772BDBB-BBF8-4015-B2C6-2F381663E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7044FD86-C588-417F-9E06-EE8EBCD5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D6372D6E-95AD-4896-AAF3-453D7597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E7068FF9-A6DC-4348-9709-DAFB96CE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BFB0ADD7-2973-4703-BEBB-2A766CFC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75C3DA0A-D8EC-4648-8CAE-3A0F5A59F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03ACF15F-33E4-4668-892C-A88BA35BD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5DA83476-7804-4A3A-B91A-8AFD467E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2 w 918"/>
                <a:gd name="T1" fmla="*/ 104 h 965"/>
                <a:gd name="T2" fmla="*/ 1 w 918"/>
                <a:gd name="T3" fmla="*/ 99 h 965"/>
                <a:gd name="T4" fmla="*/ 1 w 918"/>
                <a:gd name="T5" fmla="*/ 94 h 965"/>
                <a:gd name="T6" fmla="*/ 1 w 918"/>
                <a:gd name="T7" fmla="*/ 89 h 965"/>
                <a:gd name="T8" fmla="*/ 1 w 918"/>
                <a:gd name="T9" fmla="*/ 82 h 965"/>
                <a:gd name="T10" fmla="*/ 0 w 918"/>
                <a:gd name="T11" fmla="*/ 59 h 965"/>
                <a:gd name="T12" fmla="*/ 1 w 918"/>
                <a:gd name="T13" fmla="*/ 26 h 965"/>
                <a:gd name="T14" fmla="*/ 1 w 918"/>
                <a:gd name="T15" fmla="*/ 17 h 965"/>
                <a:gd name="T16" fmla="*/ 2 w 918"/>
                <a:gd name="T17" fmla="*/ 0 h 965"/>
                <a:gd name="T18" fmla="*/ 4 w 918"/>
                <a:gd name="T19" fmla="*/ 2 h 965"/>
                <a:gd name="T20" fmla="*/ 4 w 918"/>
                <a:gd name="T21" fmla="*/ 7 h 965"/>
                <a:gd name="T22" fmla="*/ 6 w 918"/>
                <a:gd name="T23" fmla="*/ 21 h 965"/>
                <a:gd name="T24" fmla="*/ 6 w 918"/>
                <a:gd name="T25" fmla="*/ 27 h 965"/>
                <a:gd name="T26" fmla="*/ 7 w 918"/>
                <a:gd name="T27" fmla="*/ 32 h 965"/>
                <a:gd name="T28" fmla="*/ 7 w 918"/>
                <a:gd name="T29" fmla="*/ 44 h 965"/>
                <a:gd name="T30" fmla="*/ 7 w 918"/>
                <a:gd name="T31" fmla="*/ 54 h 965"/>
                <a:gd name="T32" fmla="*/ 7 w 918"/>
                <a:gd name="T33" fmla="*/ 66 h 965"/>
                <a:gd name="T34" fmla="*/ 7 w 918"/>
                <a:gd name="T35" fmla="*/ 77 h 965"/>
                <a:gd name="T36" fmla="*/ 8 w 918"/>
                <a:gd name="T37" fmla="*/ 98 h 965"/>
                <a:gd name="T38" fmla="*/ 7 w 918"/>
                <a:gd name="T39" fmla="*/ 117 h 965"/>
                <a:gd name="T40" fmla="*/ 7 w 918"/>
                <a:gd name="T41" fmla="*/ 120 h 965"/>
                <a:gd name="T42" fmla="*/ 6 w 918"/>
                <a:gd name="T43" fmla="*/ 121 h 965"/>
                <a:gd name="T44" fmla="*/ 3 w 918"/>
                <a:gd name="T45" fmla="*/ 119 h 965"/>
                <a:gd name="T46" fmla="*/ 2 w 918"/>
                <a:gd name="T47" fmla="*/ 109 h 965"/>
                <a:gd name="T48" fmla="*/ 2 w 918"/>
                <a:gd name="T49" fmla="*/ 104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E5DB2432-1BA5-4920-AD73-319391098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27" name="AutoShape 25">
                <a:extLst>
                  <a:ext uri="{FF2B5EF4-FFF2-40B4-BE49-F238E27FC236}">
                    <a16:creationId xmlns:a16="http://schemas.microsoft.com/office/drawing/2014/main" id="{2B32B5B0-9446-4913-A003-B100253A9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AutoShape 26">
                <a:extLst>
                  <a:ext uri="{FF2B5EF4-FFF2-40B4-BE49-F238E27FC236}">
                    <a16:creationId xmlns:a16="http://schemas.microsoft.com/office/drawing/2014/main" id="{A990BED4-BC62-4645-9196-FF32B9869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9" name="AutoShape 27">
                <a:extLst>
                  <a:ext uri="{FF2B5EF4-FFF2-40B4-BE49-F238E27FC236}">
                    <a16:creationId xmlns:a16="http://schemas.microsoft.com/office/drawing/2014/main" id="{E0F8FF0D-A074-4E76-967F-54D1F2C39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0" name="AutoShape 28">
                <a:extLst>
                  <a:ext uri="{FF2B5EF4-FFF2-40B4-BE49-F238E27FC236}">
                    <a16:creationId xmlns:a16="http://schemas.microsoft.com/office/drawing/2014/main" id="{AADA7514-58F2-46CD-ADBA-F8C8D616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" name="AutoShape 29">
                <a:extLst>
                  <a:ext uri="{FF2B5EF4-FFF2-40B4-BE49-F238E27FC236}">
                    <a16:creationId xmlns:a16="http://schemas.microsoft.com/office/drawing/2014/main" id="{FDB0E6F3-E0F8-415B-A3E2-B4967894B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2" name="AutoShape 30">
                <a:extLst>
                  <a:ext uri="{FF2B5EF4-FFF2-40B4-BE49-F238E27FC236}">
                    <a16:creationId xmlns:a16="http://schemas.microsoft.com/office/drawing/2014/main" id="{2D1FC86A-CD1D-4519-8955-623778D97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" name="AutoShape 31">
                <a:extLst>
                  <a:ext uri="{FF2B5EF4-FFF2-40B4-BE49-F238E27FC236}">
                    <a16:creationId xmlns:a16="http://schemas.microsoft.com/office/drawing/2014/main" id="{6563CFE5-7AD3-427B-9A48-AF6C06200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4" name="AutoShape 32">
                <a:extLst>
                  <a:ext uri="{FF2B5EF4-FFF2-40B4-BE49-F238E27FC236}">
                    <a16:creationId xmlns:a16="http://schemas.microsoft.com/office/drawing/2014/main" id="{EC3B5EB8-22BE-4608-B0F2-85DC2023D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" name="AutoShape 33">
                <a:extLst>
                  <a:ext uri="{FF2B5EF4-FFF2-40B4-BE49-F238E27FC236}">
                    <a16:creationId xmlns:a16="http://schemas.microsoft.com/office/drawing/2014/main" id="{64815F91-4476-4E31-9E91-0F41785F1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" name="AutoShape 34">
                <a:extLst>
                  <a:ext uri="{FF2B5EF4-FFF2-40B4-BE49-F238E27FC236}">
                    <a16:creationId xmlns:a16="http://schemas.microsoft.com/office/drawing/2014/main" id="{E883B29A-16EB-4303-9D72-9F1E4D178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057CA187-5507-4737-A977-2B7529001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7 w 869"/>
                  <a:gd name="T1" fmla="*/ 100 h 1173"/>
                  <a:gd name="T2" fmla="*/ 6 w 869"/>
                  <a:gd name="T3" fmla="*/ 120 h 1173"/>
                  <a:gd name="T4" fmla="*/ 6 w 869"/>
                  <a:gd name="T5" fmla="*/ 137 h 1173"/>
                  <a:gd name="T6" fmla="*/ 6 w 869"/>
                  <a:gd name="T7" fmla="*/ 144 h 1173"/>
                  <a:gd name="T8" fmla="*/ 6 w 869"/>
                  <a:gd name="T9" fmla="*/ 146 h 1173"/>
                  <a:gd name="T10" fmla="*/ 5 w 869"/>
                  <a:gd name="T11" fmla="*/ 148 h 1173"/>
                  <a:gd name="T12" fmla="*/ 2 w 869"/>
                  <a:gd name="T13" fmla="*/ 145 h 1173"/>
                  <a:gd name="T14" fmla="*/ 1 w 869"/>
                  <a:gd name="T15" fmla="*/ 136 h 1173"/>
                  <a:gd name="T16" fmla="*/ 1 w 869"/>
                  <a:gd name="T17" fmla="*/ 128 h 1173"/>
                  <a:gd name="T18" fmla="*/ 0 w 869"/>
                  <a:gd name="T19" fmla="*/ 121 h 1173"/>
                  <a:gd name="T20" fmla="*/ 1 w 869"/>
                  <a:gd name="T21" fmla="*/ 63 h 1173"/>
                  <a:gd name="T22" fmla="*/ 1 w 869"/>
                  <a:gd name="T23" fmla="*/ 30 h 1173"/>
                  <a:gd name="T24" fmla="*/ 1 w 869"/>
                  <a:gd name="T25" fmla="*/ 21 h 1173"/>
                  <a:gd name="T26" fmla="*/ 1 w 869"/>
                  <a:gd name="T27" fmla="*/ 17 h 1173"/>
                  <a:gd name="T28" fmla="*/ 2 w 869"/>
                  <a:gd name="T29" fmla="*/ 9 h 1173"/>
                  <a:gd name="T30" fmla="*/ 3 w 869"/>
                  <a:gd name="T31" fmla="*/ 6 h 1173"/>
                  <a:gd name="T32" fmla="*/ 4 w 869"/>
                  <a:gd name="T33" fmla="*/ 0 h 1173"/>
                  <a:gd name="T34" fmla="*/ 6 w 869"/>
                  <a:gd name="T35" fmla="*/ 11 h 1173"/>
                  <a:gd name="T36" fmla="*/ 7 w 869"/>
                  <a:gd name="T37" fmla="*/ 26 h 1173"/>
                  <a:gd name="T38" fmla="*/ 7 w 869"/>
                  <a:gd name="T39" fmla="*/ 32 h 1173"/>
                  <a:gd name="T40" fmla="*/ 7 w 869"/>
                  <a:gd name="T41" fmla="*/ 39 h 1173"/>
                  <a:gd name="T42" fmla="*/ 7 w 869"/>
                  <a:gd name="T43" fmla="*/ 90 h 1173"/>
                  <a:gd name="T44" fmla="*/ 7 w 869"/>
                  <a:gd name="T45" fmla="*/ 100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</p:grp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83A82BB-CCE7-4288-A871-B391E67D1FBE}"/>
              </a:ext>
            </a:extLst>
          </p:cNvPr>
          <p:cNvSpPr/>
          <p:nvPr/>
        </p:nvSpPr>
        <p:spPr>
          <a:xfrm>
            <a:off x="4363956" y="3863954"/>
            <a:ext cx="1077661" cy="850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C31C91-09D3-47B7-87D3-5B4220942915}"/>
              </a:ext>
            </a:extLst>
          </p:cNvPr>
          <p:cNvSpPr txBox="1"/>
          <p:nvPr/>
        </p:nvSpPr>
        <p:spPr>
          <a:xfrm>
            <a:off x="9403851" y="2754547"/>
            <a:ext cx="259161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Also useful for Train/Test splits of the data</a:t>
            </a:r>
            <a:endParaRPr lang="en-PK" sz="2800" b="1" dirty="0">
              <a:solidFill>
                <a:srgbClr val="00B050"/>
              </a:solidFill>
            </a:endParaRP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7A974C25-836D-41C3-A8D0-158CC67E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12" y="2719669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5" name="Group 37">
            <a:extLst>
              <a:ext uri="{FF2B5EF4-FFF2-40B4-BE49-F238E27FC236}">
                <a16:creationId xmlns:a16="http://schemas.microsoft.com/office/drawing/2014/main" id="{98ABB5ED-2FAC-489C-BAF0-E439B3F704B6}"/>
              </a:ext>
            </a:extLst>
          </p:cNvPr>
          <p:cNvGrpSpPr>
            <a:grpSpLocks/>
          </p:cNvGrpSpPr>
          <p:nvPr/>
        </p:nvGrpSpPr>
        <p:grpSpPr bwMode="auto">
          <a:xfrm>
            <a:off x="5990749" y="3267356"/>
            <a:ext cx="2398713" cy="2214563"/>
            <a:chOff x="3302" y="2032"/>
            <a:chExt cx="1511" cy="1395"/>
          </a:xfrm>
        </p:grpSpPr>
        <p:sp>
          <p:nvSpPr>
            <p:cNvPr id="76" name="AutoShape 38">
              <a:extLst>
                <a:ext uri="{FF2B5EF4-FFF2-40B4-BE49-F238E27FC236}">
                  <a16:creationId xmlns:a16="http://schemas.microsoft.com/office/drawing/2014/main" id="{97F40069-2394-4F53-95D6-95BBCB1BF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7" name="AutoShape 39">
              <a:extLst>
                <a:ext uri="{FF2B5EF4-FFF2-40B4-BE49-F238E27FC236}">
                  <a16:creationId xmlns:a16="http://schemas.microsoft.com/office/drawing/2014/main" id="{3D448E0B-6F26-43F8-8395-7CAA7E2CA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8" name="AutoShape 40">
              <a:extLst>
                <a:ext uri="{FF2B5EF4-FFF2-40B4-BE49-F238E27FC236}">
                  <a16:creationId xmlns:a16="http://schemas.microsoft.com/office/drawing/2014/main" id="{9CEF662F-98E2-407A-B36A-DDE34FF4B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9" name="AutoShape 41">
              <a:extLst>
                <a:ext uri="{FF2B5EF4-FFF2-40B4-BE49-F238E27FC236}">
                  <a16:creationId xmlns:a16="http://schemas.microsoft.com/office/drawing/2014/main" id="{6B19411F-EF0C-492E-864C-AA25E7F6F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0" name="AutoShape 42">
              <a:extLst>
                <a:ext uri="{FF2B5EF4-FFF2-40B4-BE49-F238E27FC236}">
                  <a16:creationId xmlns:a16="http://schemas.microsoft.com/office/drawing/2014/main" id="{15029877-A4BD-4530-BF4D-A1E35181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1" name="AutoShape 43">
              <a:extLst>
                <a:ext uri="{FF2B5EF4-FFF2-40B4-BE49-F238E27FC236}">
                  <a16:creationId xmlns:a16="http://schemas.microsoft.com/office/drawing/2014/main" id="{D2D2A8B3-BF8D-4F78-9BF0-EDC4C41B2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2" name="AutoShape 44">
              <a:extLst>
                <a:ext uri="{FF2B5EF4-FFF2-40B4-BE49-F238E27FC236}">
                  <a16:creationId xmlns:a16="http://schemas.microsoft.com/office/drawing/2014/main" id="{12EDF47D-8626-4998-BBB8-5C02E2D56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3" name="AutoShape 45">
              <a:extLst>
                <a:ext uri="{FF2B5EF4-FFF2-40B4-BE49-F238E27FC236}">
                  <a16:creationId xmlns:a16="http://schemas.microsoft.com/office/drawing/2014/main" id="{B930800D-51A6-4103-BDCF-3985D718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4" name="AutoShape 46">
              <a:extLst>
                <a:ext uri="{FF2B5EF4-FFF2-40B4-BE49-F238E27FC236}">
                  <a16:creationId xmlns:a16="http://schemas.microsoft.com/office/drawing/2014/main" id="{31AE9075-6B9C-44C4-8CD0-D3CDAC795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" name="AutoShape 47">
              <a:extLst>
                <a:ext uri="{FF2B5EF4-FFF2-40B4-BE49-F238E27FC236}">
                  <a16:creationId xmlns:a16="http://schemas.microsoft.com/office/drawing/2014/main" id="{1F4A48AD-B3E4-4627-87AC-22E5D747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" name="AutoShape 48">
              <a:extLst>
                <a:ext uri="{FF2B5EF4-FFF2-40B4-BE49-F238E27FC236}">
                  <a16:creationId xmlns:a16="http://schemas.microsoft.com/office/drawing/2014/main" id="{88FAA0CD-C43F-4016-BE79-A4054735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7" name="AutoShape 49">
              <a:extLst>
                <a:ext uri="{FF2B5EF4-FFF2-40B4-BE49-F238E27FC236}">
                  <a16:creationId xmlns:a16="http://schemas.microsoft.com/office/drawing/2014/main" id="{3ACD16B9-DE35-48E6-9D9D-9EF0D3718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8" name="AutoShape 50">
              <a:extLst>
                <a:ext uri="{FF2B5EF4-FFF2-40B4-BE49-F238E27FC236}">
                  <a16:creationId xmlns:a16="http://schemas.microsoft.com/office/drawing/2014/main" id="{9BA05D07-CA8C-4D34-BF7F-2D420EB93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9" name="Freeform 51">
              <a:extLst>
                <a:ext uri="{FF2B5EF4-FFF2-40B4-BE49-F238E27FC236}">
                  <a16:creationId xmlns:a16="http://schemas.microsoft.com/office/drawing/2014/main" id="{8BBA024C-8F9F-492A-9C13-E771D4457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9 w 1101"/>
                <a:gd name="T1" fmla="*/ 37 h 1077"/>
                <a:gd name="T2" fmla="*/ 9 w 1101"/>
                <a:gd name="T3" fmla="*/ 63 h 1077"/>
                <a:gd name="T4" fmla="*/ 9 w 1101"/>
                <a:gd name="T5" fmla="*/ 120 h 1077"/>
                <a:gd name="T6" fmla="*/ 8 w 1101"/>
                <a:gd name="T7" fmla="*/ 134 h 1077"/>
                <a:gd name="T8" fmla="*/ 7 w 1101"/>
                <a:gd name="T9" fmla="*/ 138 h 1077"/>
                <a:gd name="T10" fmla="*/ 6 w 1101"/>
                <a:gd name="T11" fmla="*/ 134 h 1077"/>
                <a:gd name="T12" fmla="*/ 4 w 1101"/>
                <a:gd name="T13" fmla="*/ 127 h 1077"/>
                <a:gd name="T14" fmla="*/ 4 w 1101"/>
                <a:gd name="T15" fmla="*/ 127 h 1077"/>
                <a:gd name="T16" fmla="*/ 2 w 1101"/>
                <a:gd name="T17" fmla="*/ 112 h 1077"/>
                <a:gd name="T18" fmla="*/ 2 w 1101"/>
                <a:gd name="T19" fmla="*/ 103 h 1077"/>
                <a:gd name="T20" fmla="*/ 1 w 1101"/>
                <a:gd name="T21" fmla="*/ 88 h 1077"/>
                <a:gd name="T22" fmla="*/ 1 w 1101"/>
                <a:gd name="T23" fmla="*/ 58 h 1077"/>
                <a:gd name="T24" fmla="*/ 1 w 1101"/>
                <a:gd name="T25" fmla="*/ 16 h 1077"/>
                <a:gd name="T26" fmla="*/ 1 w 1101"/>
                <a:gd name="T27" fmla="*/ 2 h 1077"/>
                <a:gd name="T28" fmla="*/ 2 w 1101"/>
                <a:gd name="T29" fmla="*/ 2 h 1077"/>
                <a:gd name="T30" fmla="*/ 4 w 1101"/>
                <a:gd name="T31" fmla="*/ 4 h 1077"/>
                <a:gd name="T32" fmla="*/ 5 w 1101"/>
                <a:gd name="T33" fmla="*/ 13 h 1077"/>
                <a:gd name="T34" fmla="*/ 6 w 1101"/>
                <a:gd name="T35" fmla="*/ 23 h 1077"/>
                <a:gd name="T36" fmla="*/ 7 w 1101"/>
                <a:gd name="T37" fmla="*/ 26 h 1077"/>
                <a:gd name="T38" fmla="*/ 9 w 1101"/>
                <a:gd name="T39" fmla="*/ 37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90" name="Freeform 52">
              <a:extLst>
                <a:ext uri="{FF2B5EF4-FFF2-40B4-BE49-F238E27FC236}">
                  <a16:creationId xmlns:a16="http://schemas.microsoft.com/office/drawing/2014/main" id="{2EBA1098-DE51-4FA9-97ED-F0053FE45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2 w 918"/>
                <a:gd name="T1" fmla="*/ 104 h 965"/>
                <a:gd name="T2" fmla="*/ 1 w 918"/>
                <a:gd name="T3" fmla="*/ 99 h 965"/>
                <a:gd name="T4" fmla="*/ 1 w 918"/>
                <a:gd name="T5" fmla="*/ 94 h 965"/>
                <a:gd name="T6" fmla="*/ 1 w 918"/>
                <a:gd name="T7" fmla="*/ 89 h 965"/>
                <a:gd name="T8" fmla="*/ 1 w 918"/>
                <a:gd name="T9" fmla="*/ 82 h 965"/>
                <a:gd name="T10" fmla="*/ 0 w 918"/>
                <a:gd name="T11" fmla="*/ 59 h 965"/>
                <a:gd name="T12" fmla="*/ 1 w 918"/>
                <a:gd name="T13" fmla="*/ 26 h 965"/>
                <a:gd name="T14" fmla="*/ 1 w 918"/>
                <a:gd name="T15" fmla="*/ 17 h 965"/>
                <a:gd name="T16" fmla="*/ 2 w 918"/>
                <a:gd name="T17" fmla="*/ 0 h 965"/>
                <a:gd name="T18" fmla="*/ 4 w 918"/>
                <a:gd name="T19" fmla="*/ 2 h 965"/>
                <a:gd name="T20" fmla="*/ 4 w 918"/>
                <a:gd name="T21" fmla="*/ 7 h 965"/>
                <a:gd name="T22" fmla="*/ 6 w 918"/>
                <a:gd name="T23" fmla="*/ 21 h 965"/>
                <a:gd name="T24" fmla="*/ 6 w 918"/>
                <a:gd name="T25" fmla="*/ 27 h 965"/>
                <a:gd name="T26" fmla="*/ 7 w 918"/>
                <a:gd name="T27" fmla="*/ 32 h 965"/>
                <a:gd name="T28" fmla="*/ 7 w 918"/>
                <a:gd name="T29" fmla="*/ 44 h 965"/>
                <a:gd name="T30" fmla="*/ 7 w 918"/>
                <a:gd name="T31" fmla="*/ 54 h 965"/>
                <a:gd name="T32" fmla="*/ 7 w 918"/>
                <a:gd name="T33" fmla="*/ 66 h 965"/>
                <a:gd name="T34" fmla="*/ 7 w 918"/>
                <a:gd name="T35" fmla="*/ 77 h 965"/>
                <a:gd name="T36" fmla="*/ 8 w 918"/>
                <a:gd name="T37" fmla="*/ 98 h 965"/>
                <a:gd name="T38" fmla="*/ 7 w 918"/>
                <a:gd name="T39" fmla="*/ 117 h 965"/>
                <a:gd name="T40" fmla="*/ 7 w 918"/>
                <a:gd name="T41" fmla="*/ 120 h 965"/>
                <a:gd name="T42" fmla="*/ 6 w 918"/>
                <a:gd name="T43" fmla="*/ 121 h 965"/>
                <a:gd name="T44" fmla="*/ 3 w 918"/>
                <a:gd name="T45" fmla="*/ 119 h 965"/>
                <a:gd name="T46" fmla="*/ 2 w 918"/>
                <a:gd name="T47" fmla="*/ 109 h 965"/>
                <a:gd name="T48" fmla="*/ 2 w 918"/>
                <a:gd name="T49" fmla="*/ 104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91" name="Freeform 53">
              <a:extLst>
                <a:ext uri="{FF2B5EF4-FFF2-40B4-BE49-F238E27FC236}">
                  <a16:creationId xmlns:a16="http://schemas.microsoft.com/office/drawing/2014/main" id="{C2604B8D-58C4-43DA-91B2-FB3ED5356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7 w 869"/>
                <a:gd name="T1" fmla="*/ 100 h 1173"/>
                <a:gd name="T2" fmla="*/ 6 w 869"/>
                <a:gd name="T3" fmla="*/ 120 h 1173"/>
                <a:gd name="T4" fmla="*/ 6 w 869"/>
                <a:gd name="T5" fmla="*/ 137 h 1173"/>
                <a:gd name="T6" fmla="*/ 6 w 869"/>
                <a:gd name="T7" fmla="*/ 144 h 1173"/>
                <a:gd name="T8" fmla="*/ 6 w 869"/>
                <a:gd name="T9" fmla="*/ 146 h 1173"/>
                <a:gd name="T10" fmla="*/ 5 w 869"/>
                <a:gd name="T11" fmla="*/ 148 h 1173"/>
                <a:gd name="T12" fmla="*/ 2 w 869"/>
                <a:gd name="T13" fmla="*/ 145 h 1173"/>
                <a:gd name="T14" fmla="*/ 1 w 869"/>
                <a:gd name="T15" fmla="*/ 136 h 1173"/>
                <a:gd name="T16" fmla="*/ 1 w 869"/>
                <a:gd name="T17" fmla="*/ 128 h 1173"/>
                <a:gd name="T18" fmla="*/ 0 w 869"/>
                <a:gd name="T19" fmla="*/ 121 h 1173"/>
                <a:gd name="T20" fmla="*/ 1 w 869"/>
                <a:gd name="T21" fmla="*/ 63 h 1173"/>
                <a:gd name="T22" fmla="*/ 1 w 869"/>
                <a:gd name="T23" fmla="*/ 30 h 1173"/>
                <a:gd name="T24" fmla="*/ 1 w 869"/>
                <a:gd name="T25" fmla="*/ 21 h 1173"/>
                <a:gd name="T26" fmla="*/ 1 w 869"/>
                <a:gd name="T27" fmla="*/ 17 h 1173"/>
                <a:gd name="T28" fmla="*/ 2 w 869"/>
                <a:gd name="T29" fmla="*/ 9 h 1173"/>
                <a:gd name="T30" fmla="*/ 3 w 869"/>
                <a:gd name="T31" fmla="*/ 6 h 1173"/>
                <a:gd name="T32" fmla="*/ 4 w 869"/>
                <a:gd name="T33" fmla="*/ 0 h 1173"/>
                <a:gd name="T34" fmla="*/ 6 w 869"/>
                <a:gd name="T35" fmla="*/ 11 h 1173"/>
                <a:gd name="T36" fmla="*/ 7 w 869"/>
                <a:gd name="T37" fmla="*/ 26 h 1173"/>
                <a:gd name="T38" fmla="*/ 7 w 869"/>
                <a:gd name="T39" fmla="*/ 32 h 1173"/>
                <a:gd name="T40" fmla="*/ 7 w 869"/>
                <a:gd name="T41" fmla="*/ 39 h 1173"/>
                <a:gd name="T42" fmla="*/ 7 w 869"/>
                <a:gd name="T43" fmla="*/ 90 h 1173"/>
                <a:gd name="T44" fmla="*/ 7 w 869"/>
                <a:gd name="T45" fmla="*/ 100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</p:grpSp>
    </p:spTree>
    <p:extLst>
      <p:ext uri="{BB962C8B-B14F-4D97-AF65-F5344CB8AC3E}">
        <p14:creationId xmlns:p14="http://schemas.microsoft.com/office/powerpoint/2010/main" val="331073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D87C-D564-45CD-96B4-0B32696C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Reduction: Data Compression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5CF0-CEAC-4822-A408-D4E7A9B1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5" y="1251285"/>
            <a:ext cx="11161602" cy="5208500"/>
          </a:xfrm>
        </p:spPr>
        <p:txBody>
          <a:bodyPr>
            <a:noAutofit/>
          </a:bodyPr>
          <a:lstStyle/>
          <a:p>
            <a:r>
              <a:rPr lang="en-US" sz="2800" b="1" dirty="0"/>
              <a:t>String compression</a:t>
            </a:r>
          </a:p>
          <a:p>
            <a:pPr lvl="1"/>
            <a:r>
              <a:rPr lang="en-US" sz="2400" dirty="0"/>
              <a:t>There are extensive theories and well-tuned algorithms</a:t>
            </a:r>
          </a:p>
          <a:p>
            <a:pPr lvl="1"/>
            <a:r>
              <a:rPr lang="en-US" sz="2400" dirty="0"/>
              <a:t>Typically lossless, but only limited manipulation is possible without expansion</a:t>
            </a:r>
          </a:p>
          <a:p>
            <a:r>
              <a:rPr lang="en-US" sz="2800" b="1" dirty="0"/>
              <a:t>Audio/video compression</a:t>
            </a:r>
          </a:p>
          <a:p>
            <a:pPr lvl="1"/>
            <a:r>
              <a:rPr lang="en-US" sz="2400" dirty="0"/>
              <a:t>Typically </a:t>
            </a:r>
            <a:r>
              <a:rPr lang="en-US" sz="2400" b="1" dirty="0">
                <a:solidFill>
                  <a:srgbClr val="FF0000"/>
                </a:solidFill>
              </a:rPr>
              <a:t>lossy compression</a:t>
            </a:r>
            <a:r>
              <a:rPr lang="en-US" sz="2400" dirty="0"/>
              <a:t>, with progressive refinement</a:t>
            </a:r>
          </a:p>
          <a:p>
            <a:pPr lvl="1"/>
            <a:r>
              <a:rPr lang="en-US" sz="2400" dirty="0"/>
              <a:t>Sometimes small fragments of signal can be reconstructed without reconstructing the whole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18A06-B85A-41A2-95A1-8B718FA6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D7AD23-C217-44D0-A5D5-1A2E49537371}"/>
              </a:ext>
            </a:extLst>
          </p:cNvPr>
          <p:cNvGrpSpPr/>
          <p:nvPr/>
        </p:nvGrpSpPr>
        <p:grpSpPr>
          <a:xfrm>
            <a:off x="3176336" y="3978442"/>
            <a:ext cx="4427621" cy="2342147"/>
            <a:chOff x="838200" y="1625600"/>
            <a:chExt cx="7519988" cy="4926013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B75CFC8-AF54-42CB-8608-C87E261A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625600"/>
              <a:ext cx="3446463" cy="2595563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Original Data</a:t>
              </a: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BA131566-F4FF-4F5A-99F2-5E3FA3F93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249488"/>
              <a:ext cx="2182813" cy="1608137"/>
            </a:xfrm>
            <a:prstGeom prst="cube">
              <a:avLst>
                <a:gd name="adj" fmla="val 25000"/>
              </a:avLst>
            </a:prstGeom>
            <a:solidFill>
              <a:srgbClr val="F6E6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Compressed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17B09E65-602A-4F92-8F0E-E0FA08A01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588" y="300513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 sz="1200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D8452E38-C944-4492-A4F6-C422DC685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9588" y="3579813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 sz="1200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CE2D8271-2DC5-4491-BC14-5223A141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089" y="3665538"/>
              <a:ext cx="1383618" cy="71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lossless</a:t>
              </a: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CF913E45-C42B-4C8D-9D05-E1A90F547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13" y="4367213"/>
              <a:ext cx="3286125" cy="218440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Original Data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Approximated 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46CBFAEF-CF6E-4662-9630-DA798F98E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2913" y="3875088"/>
              <a:ext cx="2743200" cy="180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 sz="1200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D803C4DD-9EE7-4D2B-A2FB-672EE3C59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02972">
              <a:off x="5117044" y="4655715"/>
              <a:ext cx="1032404" cy="71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lossy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0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D87C-D564-45CD-96B4-0B32696C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Reduction: Dimensionality Reduction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5CF0-CEAC-4822-A408-D4E7A9B1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251285"/>
            <a:ext cx="10969097" cy="5208500"/>
          </a:xfrm>
        </p:spPr>
        <p:txBody>
          <a:bodyPr>
            <a:noAutofit/>
          </a:bodyPr>
          <a:lstStyle/>
          <a:p>
            <a:r>
              <a:rPr lang="en-US" sz="2800" b="1" dirty="0"/>
              <a:t>Curse of dimensionality</a:t>
            </a:r>
          </a:p>
          <a:p>
            <a:pPr lvl="1"/>
            <a:r>
              <a:rPr lang="en-US" sz="2400" dirty="0"/>
              <a:t>When dimensionality increases, data becomes increasingly sparse</a:t>
            </a:r>
          </a:p>
          <a:p>
            <a:pPr lvl="1"/>
            <a:r>
              <a:rPr lang="en-US" sz="2400" dirty="0"/>
              <a:t>Density and distance between points, which is critical to clustering, outlier analysis, becomes less meaningful</a:t>
            </a:r>
          </a:p>
          <a:p>
            <a:r>
              <a:rPr lang="en-US" sz="2800" b="1" dirty="0"/>
              <a:t>Dimensionality reduction</a:t>
            </a:r>
          </a:p>
          <a:p>
            <a:pPr lvl="1"/>
            <a:r>
              <a:rPr lang="en-US" sz="2400" dirty="0"/>
              <a:t>Avoid the curse of dimensionality</a:t>
            </a:r>
          </a:p>
          <a:p>
            <a:pPr lvl="1"/>
            <a:r>
              <a:rPr lang="en-US" sz="2400" dirty="0"/>
              <a:t>Help eliminate irrelevant features and reduce noise</a:t>
            </a:r>
          </a:p>
          <a:p>
            <a:pPr lvl="1"/>
            <a:r>
              <a:rPr lang="en-US" sz="2400" dirty="0"/>
              <a:t>Reduce time and space required in data mining</a:t>
            </a:r>
          </a:p>
          <a:p>
            <a:pPr lvl="1"/>
            <a:r>
              <a:rPr lang="en-US" sz="2400" dirty="0"/>
              <a:t>Allow easier visualization</a:t>
            </a:r>
          </a:p>
          <a:p>
            <a:r>
              <a:rPr lang="en-US" sz="2800" b="1" dirty="0"/>
              <a:t>Dimensionality reduction techniques</a:t>
            </a:r>
          </a:p>
          <a:p>
            <a:pPr lvl="1"/>
            <a:r>
              <a:rPr lang="en-US" sz="2400" dirty="0"/>
              <a:t>Principal Component Analysis (Unsupervised)</a:t>
            </a:r>
          </a:p>
          <a:p>
            <a:pPr lvl="1"/>
            <a:r>
              <a:rPr lang="en-US" sz="2400" dirty="0"/>
              <a:t>Feature Selection (Supervised)</a:t>
            </a:r>
          </a:p>
          <a:p>
            <a:endParaRPr lang="en-P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18A06-B85A-41A2-95A1-8B718FA6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E89-CCA0-4277-90A7-5318D273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8198-6D7B-4D86-B7CA-CDA1408A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 thing first: </a:t>
            </a:r>
            <a:r>
              <a:rPr lang="en-US" b="1" dirty="0">
                <a:solidFill>
                  <a:srgbClr val="FF0000"/>
                </a:solidFill>
              </a:rPr>
              <a:t>What happens if you subtract mean from the data?</a:t>
            </a:r>
            <a:endParaRPr lang="en-PK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5E8B-C7C6-4FAB-B621-74269AB1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60FAF4-23BE-45FC-8A70-C1BCB5E40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482" y="1631140"/>
            <a:ext cx="6420518" cy="48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7CD49-182A-4626-8062-F7A0815A0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6" y="1730178"/>
            <a:ext cx="3208922" cy="2333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9C6D1-58AC-4A62-84EF-5354A3DE0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36" y="4151012"/>
            <a:ext cx="3261149" cy="233318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2BF654C-E305-410D-93B4-12932921ED75}"/>
              </a:ext>
            </a:extLst>
          </p:cNvPr>
          <p:cNvSpPr/>
          <p:nvPr/>
        </p:nvSpPr>
        <p:spPr>
          <a:xfrm>
            <a:off x="2175755" y="4062046"/>
            <a:ext cx="384510" cy="356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43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8EB8-E69C-4D1C-81F7-9771FE48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D430-7B7A-4165-A0F1-A8AE744F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646947"/>
            <a:ext cx="11117179" cy="35613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incomplete</a:t>
            </a:r>
            <a:r>
              <a:rPr lang="en-US" dirty="0"/>
              <a:t>: lacking attribute values, lacking certain attributes of interest, or containing only aggregate data</a:t>
            </a:r>
          </a:p>
          <a:p>
            <a:pPr lvl="1"/>
            <a:r>
              <a:rPr lang="en-US" dirty="0"/>
              <a:t>e.g., Occupation=“ ” (missing data)</a:t>
            </a:r>
          </a:p>
          <a:p>
            <a:r>
              <a:rPr lang="en-US" b="1" dirty="0"/>
              <a:t>noisy</a:t>
            </a:r>
            <a:r>
              <a:rPr lang="en-US" dirty="0"/>
              <a:t>: containing noise, errors, or outliers</a:t>
            </a:r>
          </a:p>
          <a:p>
            <a:pPr lvl="1"/>
            <a:r>
              <a:rPr lang="en-US" dirty="0"/>
              <a:t>e.g., Salary=“−10” (an error)</a:t>
            </a:r>
          </a:p>
          <a:p>
            <a:r>
              <a:rPr lang="en-US" b="1" dirty="0"/>
              <a:t>inconsistent</a:t>
            </a:r>
            <a:r>
              <a:rPr lang="en-US" dirty="0"/>
              <a:t>: containing discrepancies in codes or names, e.g.,</a:t>
            </a:r>
          </a:p>
          <a:p>
            <a:pPr lvl="1"/>
            <a:r>
              <a:rPr lang="en-US" dirty="0"/>
              <a:t>Age=“42”, Birthday=“03/07/2010”</a:t>
            </a:r>
          </a:p>
          <a:p>
            <a:pPr lvl="1"/>
            <a:r>
              <a:rPr lang="en-US" dirty="0"/>
              <a:t>Was rating “1, 2, 3”, now rating “A, B, C”</a:t>
            </a:r>
          </a:p>
          <a:p>
            <a:r>
              <a:rPr lang="en-US" b="1" dirty="0"/>
              <a:t>Intentional</a:t>
            </a:r>
            <a:r>
              <a:rPr lang="en-US" dirty="0"/>
              <a:t> (e.g., disguised missing data)</a:t>
            </a:r>
          </a:p>
          <a:p>
            <a:pPr lvl="1"/>
            <a:r>
              <a:rPr lang="en-US" dirty="0"/>
              <a:t>Jan. 1 as everyone’s birthday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B31BE-33C2-4417-870D-D15EE1B0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1D052-8266-40AD-83F0-3A7B2D8144A4}"/>
              </a:ext>
            </a:extLst>
          </p:cNvPr>
          <p:cNvSpPr txBox="1"/>
          <p:nvPr/>
        </p:nvSpPr>
        <p:spPr>
          <a:xfrm>
            <a:off x="1235242" y="1443789"/>
            <a:ext cx="94969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Data in the Real World Is Dirty: </a:t>
            </a:r>
            <a:r>
              <a:rPr lang="en-US" dirty="0"/>
              <a:t>Lots of potentially incorrect data, e.g., instrument faulty, human or computer error, transmission error</a:t>
            </a:r>
          </a:p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37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E89-CCA0-4277-90A7-5318D273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8198-6D7B-4D86-B7CA-CDA1408A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Second: </a:t>
            </a:r>
            <a:r>
              <a:rPr lang="en-US" b="1" dirty="0">
                <a:solidFill>
                  <a:srgbClr val="FF0000"/>
                </a:solidFill>
              </a:rPr>
              <a:t>What happens if we observe the data using different rotations?</a:t>
            </a:r>
            <a:endParaRPr lang="en-PK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5E8B-C7C6-4FAB-B621-74269AB1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40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4D111D-1F62-44D7-903E-7142392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74" y="1916062"/>
            <a:ext cx="4237954" cy="42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oogle Maps Streetview marker changes location based on vantage point -  Stack Overflow">
            <a:extLst>
              <a:ext uri="{FF2B5EF4-FFF2-40B4-BE49-F238E27FC236}">
                <a16:creationId xmlns:a16="http://schemas.microsoft.com/office/drawing/2014/main" id="{BA03E7A8-3465-4C42-A212-2C4D3A71E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5532" y="2440094"/>
            <a:ext cx="349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oogle Maps Streetview marker changes location based on vantage point -  Stack Overflow">
            <a:extLst>
              <a:ext uri="{FF2B5EF4-FFF2-40B4-BE49-F238E27FC236}">
                <a16:creationId xmlns:a16="http://schemas.microsoft.com/office/drawing/2014/main" id="{23D0DA6B-F73E-46E9-8D00-186E678EB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9" b="142"/>
          <a:stretch/>
        </p:blipFill>
        <p:spPr bwMode="auto">
          <a:xfrm>
            <a:off x="4007503" y="2449809"/>
            <a:ext cx="3492500" cy="341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132DC-CB8A-46C3-97AA-B846B0720FEC}"/>
              </a:ext>
            </a:extLst>
          </p:cNvPr>
          <p:cNvSpPr txBox="1"/>
          <p:nvPr/>
        </p:nvSpPr>
        <p:spPr>
          <a:xfrm>
            <a:off x="355532" y="593756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Observation: Observing the data from different rotation gives you different amount of information!</a:t>
            </a:r>
            <a:endParaRPr lang="en-P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61">
            <a:extLst>
              <a:ext uri="{FF2B5EF4-FFF2-40B4-BE49-F238E27FC236}">
                <a16:creationId xmlns:a16="http://schemas.microsoft.com/office/drawing/2014/main" id="{525FC6E4-B48F-1FDA-A8F5-5DC56B25170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E6B9189-D721-D240-AAFB-8DF5ED76B99B}" type="slidenum">
              <a:rPr lang="en-US" altLang="en-PK" sz="1200"/>
              <a:pPr eaLnBrk="1" hangingPunct="1"/>
              <a:t>41</a:t>
            </a:fld>
            <a:endParaRPr lang="en-US" altLang="en-PK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8F29795-007B-334D-072D-D0248EE5DE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9301" y="304800"/>
            <a:ext cx="80549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PK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6173CEB-156E-EF6C-24F4-989076B074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19200"/>
            <a:ext cx="8305800" cy="5334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PK"/>
              <a:t>A function that maps the entire set of values of a given attribute to a new set of replacement values s.t. each old value can be identified with one of the new values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PK"/>
              <a:t>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Smoothing: Remove noise from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Attribute/feature construction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New attributes constructed from the given 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Aggregation: Summarization, data cube construction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Normalization: Scaled to fall within a smaller, specified range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min-max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z-score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normalization by decimal scaling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PK" sz="2000"/>
              <a:t>Discretization: Concept hierarchy climbing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>
            <a:extLst>
              <a:ext uri="{FF2B5EF4-FFF2-40B4-BE49-F238E27FC236}">
                <a16:creationId xmlns:a16="http://schemas.microsoft.com/office/drawing/2014/main" id="{CCAA69C5-04EE-4376-11B0-0ABEEF0AC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AADE4D3-63C0-D448-816C-5503E20255C3}" type="slidenum">
              <a:rPr lang="en-US" altLang="en-PK" sz="1200"/>
              <a:pPr eaLnBrk="1" hangingPunct="1"/>
              <a:t>42</a:t>
            </a:fld>
            <a:endParaRPr lang="en-US" altLang="en-PK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D4BD8E2-00A3-18E0-43A7-E2EDE2558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PK"/>
              <a:t>Normalization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CE3FBB7-1183-1A13-7F04-4C9A75F58B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PK" b="1"/>
              <a:t>Min-max normalization</a:t>
            </a:r>
            <a:r>
              <a:rPr lang="en-US" altLang="en-PK"/>
              <a:t>: to [new_min</a:t>
            </a:r>
            <a:r>
              <a:rPr lang="en-US" altLang="en-PK" baseline="-25000"/>
              <a:t>A</a:t>
            </a:r>
            <a:r>
              <a:rPr lang="en-US" altLang="en-PK"/>
              <a:t>, new_max</a:t>
            </a:r>
            <a:r>
              <a:rPr lang="en-US" altLang="en-PK" baseline="-25000"/>
              <a:t>A</a:t>
            </a:r>
            <a:r>
              <a:rPr lang="en-US" altLang="en-PK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PK" sz="2000"/>
          </a:p>
          <a:p>
            <a:pPr lvl="1" eaLnBrk="1" hangingPunct="1">
              <a:lnSpc>
                <a:spcPct val="120000"/>
              </a:lnSpc>
            </a:pPr>
            <a:endParaRPr lang="en-US" altLang="en-PK" sz="2000"/>
          </a:p>
          <a:p>
            <a:pPr lvl="1" eaLnBrk="1" hangingPunct="1">
              <a:lnSpc>
                <a:spcPct val="120000"/>
              </a:lnSpc>
            </a:pPr>
            <a:r>
              <a:rPr lang="en-US" altLang="en-PK" sz="200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b="1"/>
              <a:t>Z-score normalization</a:t>
            </a:r>
            <a:r>
              <a:rPr lang="en-US" altLang="en-PK"/>
              <a:t> (</a:t>
            </a:r>
            <a:r>
              <a:rPr lang="el-GR" altLang="en-PK"/>
              <a:t>μ</a:t>
            </a:r>
            <a:r>
              <a:rPr lang="en-US" altLang="en-PK"/>
              <a:t>: mean, </a:t>
            </a:r>
            <a:r>
              <a:rPr lang="el-GR" altLang="en-PK"/>
              <a:t>σ</a:t>
            </a:r>
            <a:r>
              <a:rPr lang="en-US" altLang="en-PK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PK"/>
          </a:p>
          <a:p>
            <a:pPr lvl="1" eaLnBrk="1" hangingPunct="1">
              <a:lnSpc>
                <a:spcPct val="120000"/>
              </a:lnSpc>
            </a:pPr>
            <a:endParaRPr lang="en-US" altLang="en-PK" sz="2000"/>
          </a:p>
          <a:p>
            <a:pPr lvl="1" eaLnBrk="1" hangingPunct="1">
              <a:lnSpc>
                <a:spcPct val="120000"/>
              </a:lnSpc>
            </a:pPr>
            <a:r>
              <a:rPr lang="en-US" altLang="en-PK" sz="2000"/>
              <a:t>Ex. Let </a:t>
            </a:r>
            <a:r>
              <a:rPr lang="el-GR" altLang="en-PK" sz="2000"/>
              <a:t>μ</a:t>
            </a:r>
            <a:r>
              <a:rPr lang="en-US" altLang="en-PK" sz="2000"/>
              <a:t> = 54,000, </a:t>
            </a:r>
            <a:r>
              <a:rPr lang="el-GR" altLang="en-PK" sz="2000"/>
              <a:t>σ</a:t>
            </a:r>
            <a:r>
              <a:rPr lang="en-US" altLang="en-PK" sz="2000"/>
              <a:t> = 16,000.  Then</a:t>
            </a:r>
            <a:endParaRPr lang="el-GR" altLang="en-PK" sz="2000"/>
          </a:p>
          <a:p>
            <a:pPr eaLnBrk="1" hangingPunct="1">
              <a:lnSpc>
                <a:spcPct val="120000"/>
              </a:lnSpc>
            </a:pPr>
            <a:r>
              <a:rPr lang="en-US" altLang="en-PK" b="1"/>
              <a:t>Normalization by decimal scaling</a:t>
            </a:r>
          </a:p>
        </p:txBody>
      </p:sp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70E37FFB-33F0-2DA0-B2B9-97499379930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705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206400" imgH="9652000" progId="Equation.3">
                  <p:embed/>
                </p:oleObj>
              </mc:Choice>
              <mc:Fallback>
                <p:oleObj name="Equation" r:id="rId3" imgW="51206400" imgH="9652000" progId="Equation.3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70E37FFB-33F0-2DA0-B2B9-974993799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EA4B5855-1884-8460-1631-7A3AF865C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949300" imgH="9067800" progId="Equation.3">
                  <p:embed/>
                </p:oleObj>
              </mc:Choice>
              <mc:Fallback>
                <p:oleObj name="Equation" r:id="rId5" imgW="76949300" imgH="9067800" progId="Equation.3">
                  <p:embed/>
                  <p:pic>
                    <p:nvPicPr>
                      <p:cNvPr id="56326" name="Object 5">
                        <a:extLst>
                          <a:ext uri="{FF2B5EF4-FFF2-40B4-BE49-F238E27FC236}">
                            <a16:creationId xmlns:a16="http://schemas.microsoft.com/office/drawing/2014/main" id="{EA4B5855-1884-8460-1631-7A3AF865C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D3F9D917-2551-BD6B-6F1C-595511EED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30400" imgH="9067800" progId="Equation.3">
                  <p:embed/>
                </p:oleObj>
              </mc:Choice>
              <mc:Fallback>
                <p:oleObj name="Equation" r:id="rId7" imgW="14630400" imgH="9067800" progId="Equation.3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D3F9D917-2551-BD6B-6F1C-595511EED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>
            <a:extLst>
              <a:ext uri="{FF2B5EF4-FFF2-40B4-BE49-F238E27FC236}">
                <a16:creationId xmlns:a16="http://schemas.microsoft.com/office/drawing/2014/main" id="{C2C777F5-7E97-A9FD-B99D-45E56A12B3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04600" imgH="9067800" progId="Equation.3">
                  <p:embed/>
                </p:oleObj>
              </mc:Choice>
              <mc:Fallback>
                <p:oleObj name="Equation" r:id="rId9" imgW="11404600" imgH="9067800" progId="Equation.3">
                  <p:embed/>
                  <p:pic>
                    <p:nvPicPr>
                      <p:cNvPr id="56328" name="Object 7">
                        <a:extLst>
                          <a:ext uri="{FF2B5EF4-FFF2-40B4-BE49-F238E27FC236}">
                            <a16:creationId xmlns:a16="http://schemas.microsoft.com/office/drawing/2014/main" id="{C2C777F5-7E97-A9FD-B99D-45E56A12B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>
            <a:extLst>
              <a:ext uri="{FF2B5EF4-FFF2-40B4-BE49-F238E27FC236}">
                <a16:creationId xmlns:a16="http://schemas.microsoft.com/office/drawing/2014/main" id="{189635B2-9E41-F9D6-0A30-BD529A3A1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28900" imgH="4978400" progId="Equation.3">
                  <p:embed/>
                </p:oleObj>
              </mc:Choice>
              <mc:Fallback>
                <p:oleObj name="Equation" r:id="rId11" imgW="2628900" imgH="4978400" progId="Equation.3">
                  <p:embed/>
                  <p:pic>
                    <p:nvPicPr>
                      <p:cNvPr id="56329" name="Object 8">
                        <a:extLst>
                          <a:ext uri="{FF2B5EF4-FFF2-40B4-BE49-F238E27FC236}">
                            <a16:creationId xmlns:a16="http://schemas.microsoft.com/office/drawing/2014/main" id="{189635B2-9E41-F9D6-0A30-BD529A3A1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>
            <a:extLst>
              <a:ext uri="{FF2B5EF4-FFF2-40B4-BE49-F238E27FC236}">
                <a16:creationId xmlns:a16="http://schemas.microsoft.com/office/drawing/2014/main" id="{5B7F5122-8939-BD95-12AD-57EF0BF7D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PK" sz="2000">
                <a:latin typeface="Times New Roman" panose="02020603050405020304" pitchFamily="18" charset="0"/>
              </a:rPr>
              <a:t>Where </a:t>
            </a:r>
            <a:r>
              <a:rPr lang="en-US" altLang="en-PK" i="1">
                <a:latin typeface="Times New Roman" panose="02020603050405020304" pitchFamily="18" charset="0"/>
              </a:rPr>
              <a:t>j</a:t>
            </a:r>
            <a:r>
              <a:rPr lang="en-US" altLang="en-PK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PK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PK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PK" sz="2000">
                <a:latin typeface="Times New Roman" panose="02020603050405020304" pitchFamily="18" charset="0"/>
              </a:rPr>
              <a:t>|) &lt; 1</a:t>
            </a:r>
            <a:endParaRPr lang="en-US" altLang="en-PK">
              <a:latin typeface="Times New Roman" panose="02020603050405020304" pitchFamily="18" charset="0"/>
            </a:endParaRPr>
          </a:p>
        </p:txBody>
      </p:sp>
      <p:graphicFrame>
        <p:nvGraphicFramePr>
          <p:cNvPr id="56331" name="Object 10">
            <a:extLst>
              <a:ext uri="{FF2B5EF4-FFF2-40B4-BE49-F238E27FC236}">
                <a16:creationId xmlns:a16="http://schemas.microsoft.com/office/drawing/2014/main" id="{AC65C63A-68B2-C01E-A695-7285AE768903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7086601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518600" imgH="9652000" progId="Equation.3">
                  <p:embed/>
                </p:oleObj>
              </mc:Choice>
              <mc:Fallback>
                <p:oleObj name="Equation" r:id="rId13" imgW="34518600" imgH="9652000" progId="Equation.3">
                  <p:embed/>
                  <p:pic>
                    <p:nvPicPr>
                      <p:cNvPr id="56331" name="Object 10">
                        <a:extLst>
                          <a:ext uri="{FF2B5EF4-FFF2-40B4-BE49-F238E27FC236}">
                            <a16:creationId xmlns:a16="http://schemas.microsoft.com/office/drawing/2014/main" id="{AC65C63A-68B2-C01E-A695-7285AE768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61">
            <a:extLst>
              <a:ext uri="{FF2B5EF4-FFF2-40B4-BE49-F238E27FC236}">
                <a16:creationId xmlns:a16="http://schemas.microsoft.com/office/drawing/2014/main" id="{036BB11C-02DC-D3F4-E2D8-9DEA424650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10ED36-0F0D-CB4D-8A62-9804679BF352}" type="slidenum">
              <a:rPr lang="en-US" altLang="en-PK" sz="1200"/>
              <a:pPr eaLnBrk="1" hangingPunct="1"/>
              <a:t>43</a:t>
            </a:fld>
            <a:endParaRPr lang="en-US" altLang="en-PK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CEB9707-572D-FA54-30E5-0D31E07E1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>
                <a:solidFill>
                  <a:srgbClr val="170981"/>
                </a:solidFill>
              </a:rPr>
              <a:t>Discretization</a:t>
            </a:r>
            <a:r>
              <a:rPr lang="en-US" altLang="en-PK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79DFBB3-BB3E-036E-7F04-A5A2AB445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PK" sz="200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200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/>
              <a:t>Prepare for further analysis, e.g., classification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>
            <a:extLst>
              <a:ext uri="{FF2B5EF4-FFF2-40B4-BE49-F238E27FC236}">
                <a16:creationId xmlns:a16="http://schemas.microsoft.com/office/drawing/2014/main" id="{515D513C-5943-4224-0B57-2A597B0A89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2D73CD9-D7C6-B24B-BB35-F6470133F07A}" type="slidenum">
              <a:rPr lang="en-US" altLang="en-PK" sz="1200"/>
              <a:pPr algn="r" eaLnBrk="1" hangingPunct="1"/>
              <a:t>44</a:t>
            </a:fld>
            <a:endParaRPr lang="en-US" altLang="en-PK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FABC2C8-4EAD-086A-4A0F-A3C964972A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PK"/>
              <a:t>Data Discretization Methods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F7625BC-CD60-5E60-FD57-B9889FF06D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PK" sz="240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 sz="2400">
                <a:solidFill>
                  <a:schemeClr val="hlink"/>
                </a:solidFill>
              </a:rPr>
              <a:t>Binning</a:t>
            </a:r>
            <a:r>
              <a:rPr lang="en-US" altLang="en-PK" sz="240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PK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 sz="2400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PK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 sz="2400">
                <a:solidFill>
                  <a:schemeClr val="hlink"/>
                </a:solidFill>
              </a:rPr>
              <a:t>Clustering analysis</a:t>
            </a:r>
            <a:r>
              <a:rPr lang="en-US" altLang="en-PK" sz="2400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 sz="2400">
                <a:solidFill>
                  <a:schemeClr val="hlink"/>
                </a:solidFill>
              </a:rPr>
              <a:t>Decision-tree analysis</a:t>
            </a:r>
            <a:r>
              <a:rPr lang="en-US" altLang="en-PK" sz="2400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PK" sz="2400">
                <a:solidFill>
                  <a:schemeClr val="hlink"/>
                </a:solidFill>
                <a:sym typeface="Symbol" pitchFamily="2" charset="2"/>
              </a:rPr>
              <a:t>Correlation (e.g., </a:t>
            </a:r>
            <a:r>
              <a:rPr lang="en-US" altLang="en-PK" sz="2400" baseline="30000">
                <a:solidFill>
                  <a:schemeClr val="hlink"/>
                </a:solidFill>
              </a:rPr>
              <a:t>2</a:t>
            </a:r>
            <a:r>
              <a:rPr lang="en-US" altLang="en-PK" sz="2400">
                <a:solidFill>
                  <a:schemeClr val="hlink"/>
                </a:solidFill>
              </a:rPr>
              <a:t>) analysis</a:t>
            </a:r>
            <a:r>
              <a:rPr lang="en-US" altLang="en-PK" sz="2400"/>
              <a:t> (unsupervised, bottom-up merge)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61">
            <a:extLst>
              <a:ext uri="{FF2B5EF4-FFF2-40B4-BE49-F238E27FC236}">
                <a16:creationId xmlns:a16="http://schemas.microsoft.com/office/drawing/2014/main" id="{E67CC192-AD08-4DD9-9AC1-13A9B81791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0421CF-2DD4-9740-BDF6-C063FC9D4557}" type="slidenum">
              <a:rPr lang="en-US" altLang="en-PK" sz="1200"/>
              <a:pPr eaLnBrk="1" hangingPunct="1"/>
              <a:t>45</a:t>
            </a:fld>
            <a:endParaRPr lang="en-US" altLang="en-PK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68EC63-6FA9-BD66-0C1D-2286D2593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PK" sz="3200"/>
              <a:t>Simple Discretization: Binning</a:t>
            </a:r>
            <a:endParaRPr lang="en-US" altLang="en-PK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0458F4C-3BE8-1853-1DBC-19C6F5132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PK" sz="2000">
                <a:solidFill>
                  <a:schemeClr val="hlink"/>
                </a:solidFill>
              </a:rPr>
              <a:t>Equal-width</a:t>
            </a:r>
            <a:r>
              <a:rPr lang="en-US" altLang="en-PK" sz="200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PK"/>
              <a:t>Divides the range into </a:t>
            </a:r>
            <a:r>
              <a:rPr lang="en-US" altLang="en-PK" i="1"/>
              <a:t>N</a:t>
            </a:r>
            <a:r>
              <a:rPr lang="en-US" altLang="en-PK"/>
              <a:t> intervals of equal size: </a:t>
            </a:r>
            <a:r>
              <a:rPr lang="en-US" altLang="en-PK">
                <a:solidFill>
                  <a:srgbClr val="39513E"/>
                </a:solidFill>
              </a:rPr>
              <a:t>uniform grid</a:t>
            </a:r>
            <a:endParaRPr lang="en-US" altLang="en-PK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PK"/>
              <a:t>if </a:t>
            </a:r>
            <a:r>
              <a:rPr lang="en-US" altLang="en-PK" i="1"/>
              <a:t>A</a:t>
            </a:r>
            <a:r>
              <a:rPr lang="en-US" altLang="en-PK"/>
              <a:t> and </a:t>
            </a:r>
            <a:r>
              <a:rPr lang="en-US" altLang="en-PK" i="1"/>
              <a:t>B</a:t>
            </a:r>
            <a:r>
              <a:rPr lang="en-US" altLang="en-PK"/>
              <a:t> are the lowest and highest values of the attribute, the width of intervals will be: </a:t>
            </a:r>
            <a:r>
              <a:rPr lang="en-US" altLang="en-PK" i="1"/>
              <a:t>W </a:t>
            </a:r>
            <a:r>
              <a:rPr lang="en-US" altLang="en-PK"/>
              <a:t>= (</a:t>
            </a:r>
            <a:r>
              <a:rPr lang="en-US" altLang="en-PK" i="1"/>
              <a:t>B </a:t>
            </a:r>
            <a:r>
              <a:rPr lang="en-US" altLang="en-PK"/>
              <a:t>–</a:t>
            </a:r>
            <a:r>
              <a:rPr lang="en-US" altLang="en-PK" i="1"/>
              <a:t>A</a:t>
            </a:r>
            <a:r>
              <a:rPr lang="en-US" altLang="en-PK"/>
              <a:t>)/</a:t>
            </a:r>
            <a:r>
              <a:rPr lang="en-US" altLang="en-PK" i="1"/>
              <a:t>N.</a:t>
            </a:r>
            <a:endParaRPr lang="en-US" altLang="en-PK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PK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PK"/>
              <a:t>Skewed data is not handled well</a:t>
            </a:r>
            <a:endParaRPr lang="en-US" altLang="en-PK" i="1"/>
          </a:p>
          <a:p>
            <a:pPr eaLnBrk="1" hangingPunct="1">
              <a:lnSpc>
                <a:spcPct val="150000"/>
              </a:lnSpc>
            </a:pPr>
            <a:r>
              <a:rPr lang="en-US" altLang="en-PK" sz="2000">
                <a:solidFill>
                  <a:schemeClr val="hlink"/>
                </a:solidFill>
              </a:rPr>
              <a:t>Equal-depth</a:t>
            </a:r>
            <a:r>
              <a:rPr lang="en-US" altLang="en-PK" sz="200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PK"/>
              <a:t>Divides the range into </a:t>
            </a:r>
            <a:r>
              <a:rPr lang="en-US" altLang="en-PK" i="1"/>
              <a:t>N</a:t>
            </a:r>
            <a:r>
              <a:rPr lang="en-US" altLang="en-PK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PK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PK"/>
              <a:t>Managing categorical attributes can be tricky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61">
            <a:extLst>
              <a:ext uri="{FF2B5EF4-FFF2-40B4-BE49-F238E27FC236}">
                <a16:creationId xmlns:a16="http://schemas.microsoft.com/office/drawing/2014/main" id="{664EC237-2349-5332-F671-2FF57093EA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B208DC-2627-7641-A3C2-4A08EF1048AF}" type="slidenum">
              <a:rPr lang="en-US" altLang="en-PK" sz="1200"/>
              <a:pPr eaLnBrk="1" hangingPunct="1"/>
              <a:t>46</a:t>
            </a:fld>
            <a:endParaRPr lang="en-US" altLang="en-PK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C8F08D8-46E0-78B5-1FB3-FC0188956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PK"/>
              <a:t>Binning Methods for Data Smoothing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2D715E8-9C50-391A-8338-4E67AA3B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077200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PK" sz="2000"/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*  Partition into equal-frequency (</a:t>
            </a:r>
            <a:r>
              <a:rPr lang="en-US" altLang="en-PK" sz="2000" b="1"/>
              <a:t>equi-depth</a:t>
            </a:r>
            <a:r>
              <a:rPr lang="en-US" altLang="en-PK" sz="2000"/>
              <a:t>) bins: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*  Smoothing by </a:t>
            </a:r>
            <a:r>
              <a:rPr lang="en-US" altLang="en-PK" sz="2000" b="1"/>
              <a:t>bin means</a:t>
            </a:r>
            <a:r>
              <a:rPr lang="en-US" altLang="en-PK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*  Smoothing by </a:t>
            </a:r>
            <a:r>
              <a:rPr lang="en-US" altLang="en-PK" sz="2000" b="1"/>
              <a:t>bin boundaries</a:t>
            </a:r>
            <a:r>
              <a:rPr lang="en-US" altLang="en-PK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PK" sz="2000"/>
              <a:t>      - Bin 3: 26, 26, 26, 34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61">
            <a:extLst>
              <a:ext uri="{FF2B5EF4-FFF2-40B4-BE49-F238E27FC236}">
                <a16:creationId xmlns:a16="http://schemas.microsoft.com/office/drawing/2014/main" id="{AFD6F125-A4E7-D4EF-627E-F5589928F0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6ABC653-2D28-9045-B1C7-FCAD3A227EFE}" type="slidenum">
              <a:rPr lang="en-US" altLang="en-PK" sz="1200"/>
              <a:pPr algn="r" eaLnBrk="1" hangingPunct="1"/>
              <a:t>47</a:t>
            </a:fld>
            <a:endParaRPr lang="en-US" altLang="en-PK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CC8606E-CB01-DD3F-DEED-01D672ACD4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7630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PK"/>
              <a:t>Discretization Without Using Class Labels</a:t>
            </a:r>
            <a:br>
              <a:rPr lang="en-US" altLang="en-PK"/>
            </a:br>
            <a:r>
              <a:rPr lang="en-US" altLang="en-PK"/>
              <a:t>(Binning vs. Clustering) 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07ECE6E0-CBBE-9DF6-82AC-80727F44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4">
            <a:extLst>
              <a:ext uri="{FF2B5EF4-FFF2-40B4-BE49-F238E27FC236}">
                <a16:creationId xmlns:a16="http://schemas.microsoft.com/office/drawing/2014/main" id="{3E1EB9D7-A44F-4D63-7052-AB990FC0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>
            <a:extLst>
              <a:ext uri="{FF2B5EF4-FFF2-40B4-BE49-F238E27FC236}">
                <a16:creationId xmlns:a16="http://schemas.microsoft.com/office/drawing/2014/main" id="{8EFEB1E2-FFFE-D6D0-DC5A-DE09E5F6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>
            <a:extLst>
              <a:ext uri="{FF2B5EF4-FFF2-40B4-BE49-F238E27FC236}">
                <a16:creationId xmlns:a16="http://schemas.microsoft.com/office/drawing/2014/main" id="{2D6C6883-E4F0-962F-7AE7-8F435549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PK" altLang="en-PK" sz="1400" b="1">
              <a:latin typeface="Arial" panose="020B0604020202020204" pitchFamily="34" charset="0"/>
            </a:endParaRPr>
          </a:p>
        </p:txBody>
      </p:sp>
      <p:sp>
        <p:nvSpPr>
          <p:cNvPr id="61448" name="Text Box 7">
            <a:extLst>
              <a:ext uri="{FF2B5EF4-FFF2-40B4-BE49-F238E27FC236}">
                <a16:creationId xmlns:a16="http://schemas.microsoft.com/office/drawing/2014/main" id="{FBCEEEEA-7145-C29C-AB90-2809A9B2A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61449" name="Text Box 8">
            <a:extLst>
              <a:ext uri="{FF2B5EF4-FFF2-40B4-BE49-F238E27FC236}">
                <a16:creationId xmlns:a16="http://schemas.microsoft.com/office/drawing/2014/main" id="{D67EC7CD-EBF8-25F2-2692-18F70C1B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1400" b="1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F0996E60-56B8-A9E4-EEAC-87E2C37C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1400" b="1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61451" name="Text Box 10">
            <a:extLst>
              <a:ext uri="{FF2B5EF4-FFF2-40B4-BE49-F238E27FC236}">
                <a16:creationId xmlns:a16="http://schemas.microsoft.com/office/drawing/2014/main" id="{B654F950-04D5-4A00-6A43-A25860FFD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1400" b="1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61452" name="Picture 11">
            <a:extLst>
              <a:ext uri="{FF2B5EF4-FFF2-40B4-BE49-F238E27FC236}">
                <a16:creationId xmlns:a16="http://schemas.microsoft.com/office/drawing/2014/main" id="{A4D5F53C-A783-FE98-415F-C566B86D8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68726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>
            <a:extLst>
              <a:ext uri="{FF2B5EF4-FFF2-40B4-BE49-F238E27FC236}">
                <a16:creationId xmlns:a16="http://schemas.microsoft.com/office/drawing/2014/main" id="{9E829256-F530-B953-5E73-C3F711EBFE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D3D4753-4898-BC40-BD4C-67374A1EEF99}" type="slidenum">
              <a:rPr lang="en-US" altLang="en-PK" sz="1200"/>
              <a:pPr algn="r" eaLnBrk="1" hangingPunct="1"/>
              <a:t>48</a:t>
            </a:fld>
            <a:endParaRPr lang="en-US" altLang="en-PK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14CC8E2-A498-40B1-1D3C-57BF175CC3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585200" cy="1219200"/>
          </a:xfrm>
        </p:spPr>
        <p:txBody>
          <a:bodyPr/>
          <a:lstStyle/>
          <a:p>
            <a:pPr eaLnBrk="1" hangingPunct="1"/>
            <a:r>
              <a:rPr lang="en-US" altLang="en-PK" sz="4000">
                <a:cs typeface="Times New Roman" panose="02020603050405020304" pitchFamily="18" charset="0"/>
              </a:rPr>
              <a:t>Discretization by </a:t>
            </a:r>
            <a:r>
              <a:rPr lang="en-US" altLang="en-PK" sz="4000"/>
              <a:t>Classification &amp; Correlation Analysis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0C6E0A9-9811-5EBD-5CC0-177004B4EC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8394700" cy="51816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 sz="2000"/>
              <a:t>Supervised: Given class labels, e.g., cancerous vs. benign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 sz="2000">
                <a:cs typeface="Times New Roman" panose="02020603050405020304" pitchFamily="18" charset="0"/>
              </a:rPr>
              <a:t>Using </a:t>
            </a:r>
            <a:r>
              <a:rPr lang="en-US" altLang="en-PK" sz="2000" i="1">
                <a:cs typeface="Times New Roman" panose="02020603050405020304" pitchFamily="18" charset="0"/>
              </a:rPr>
              <a:t>entropy</a:t>
            </a:r>
            <a:r>
              <a:rPr lang="en-US" altLang="en-PK" sz="2000">
                <a:cs typeface="Times New Roman" panose="02020603050405020304" pitchFamily="18" charset="0"/>
              </a:rPr>
              <a:t> to determine split point (discretization point)</a:t>
            </a:r>
            <a:endParaRPr lang="en-US" altLang="en-PK" sz="2000"/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 sz="2000"/>
              <a:t>Top-down, recursive split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 sz="2000"/>
              <a:t>Details to be covered in Chapter 7</a:t>
            </a:r>
            <a:endParaRPr lang="en-US" altLang="en-PK" sz="200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en-PK">
                <a:cs typeface="Tahoma" panose="020B0604030504040204" pitchFamily="34" charset="0"/>
              </a:rPr>
              <a:t>χ</a:t>
            </a:r>
            <a:r>
              <a:rPr lang="en-US" altLang="en-PK" baseline="30000">
                <a:cs typeface="Tahoma" panose="020B0604030504040204" pitchFamily="34" charset="0"/>
              </a:rPr>
              <a:t>2</a:t>
            </a:r>
            <a:r>
              <a:rPr lang="en-US" altLang="en-PK">
                <a:cs typeface="Tahoma" panose="020B0604030504040204" pitchFamily="34" charset="0"/>
              </a:rPr>
              <a:t>-based discretization</a:t>
            </a:r>
            <a:r>
              <a:rPr lang="en-US" altLang="en-PK">
                <a:cs typeface="Times New Roman" panose="02020603050405020304" pitchFamily="18" charset="0"/>
              </a:rPr>
              <a:t>)</a:t>
            </a:r>
            <a:endParaRPr lang="en-US" altLang="en-PK">
              <a:cs typeface="Tahoma" panose="020B0604030504040204" pitchFamily="34" charset="0"/>
            </a:endParaRP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 sz="2000">
                <a:cs typeface="Tahoma" panose="020B0604030504040204" pitchFamily="34" charset="0"/>
              </a:rPr>
              <a:t>Supervised: use class information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 sz="200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altLang="en-PK" sz="2000">
                <a:cs typeface="Tahoma" panose="020B0604030504040204" pitchFamily="34" charset="0"/>
              </a:rPr>
              <a:t>χ</a:t>
            </a:r>
            <a:r>
              <a:rPr lang="en-US" altLang="en-PK" sz="2000" baseline="30000">
                <a:cs typeface="Tahoma" panose="020B0604030504040204" pitchFamily="34" charset="0"/>
              </a:rPr>
              <a:t>2</a:t>
            </a:r>
            <a:r>
              <a:rPr lang="en-US" altLang="en-PK" sz="2000">
                <a:cs typeface="Tahoma" panose="020B0604030504040204" pitchFamily="34" charset="0"/>
              </a:rPr>
              <a:t> values) to merge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PK" sz="200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8F05A816-1A68-EB56-40D7-5DD7847CD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PK" altLang="en-PK" sz="1400" b="1">
              <a:latin typeface="Arial" panose="020B0604020202020204" pitchFamily="34" charset="0"/>
            </a:endParaRPr>
          </a:p>
        </p:txBody>
      </p:sp>
      <p:sp>
        <p:nvSpPr>
          <p:cNvPr id="62470" name="Rectangle 7">
            <a:extLst>
              <a:ext uri="{FF2B5EF4-FFF2-40B4-BE49-F238E27FC236}">
                <a16:creationId xmlns:a16="http://schemas.microsoft.com/office/drawing/2014/main" id="{A9C4AA4E-20F2-E35C-A31A-806586E4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PK" altLang="en-PK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61">
            <a:extLst>
              <a:ext uri="{FF2B5EF4-FFF2-40B4-BE49-F238E27FC236}">
                <a16:creationId xmlns:a16="http://schemas.microsoft.com/office/drawing/2014/main" id="{BFC65149-BA83-243A-D64F-AEC7209D1D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DCF0E9-4732-1943-940B-64CE8C4DFA49}" type="slidenum">
              <a:rPr lang="en-US" altLang="en-PK" sz="1200"/>
              <a:pPr eaLnBrk="1" hangingPunct="1"/>
              <a:t>49</a:t>
            </a:fld>
            <a:endParaRPr lang="en-US" altLang="en-PK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4358B7C-B454-D709-6D4B-39B5B04B3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>
                <a:solidFill>
                  <a:srgbClr val="170981"/>
                </a:solidFill>
              </a:rPr>
              <a:t>Concept Hierarchy Generation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E7A377E-CE2E-4D26-1CE7-91AD65664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PK" sz="2000" b="1"/>
              <a:t>Concept hierarchy</a:t>
            </a:r>
            <a:r>
              <a:rPr lang="en-US" altLang="en-PK" sz="2000"/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2000"/>
              <a:t>Concept hierarchies facilitate </a:t>
            </a:r>
            <a:r>
              <a:rPr lang="en-US" altLang="en-PK" sz="2000" u="sng"/>
              <a:t>drilling and rolling</a:t>
            </a:r>
            <a:r>
              <a:rPr lang="en-US" altLang="en-PK" sz="2000"/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2000"/>
              <a:t>Concept hierarchy formation: Recursively reduce the data by collecting and replacing low level concepts (such as numeric values for </a:t>
            </a:r>
            <a:r>
              <a:rPr lang="en-US" altLang="en-PK" sz="2000" i="1"/>
              <a:t>age</a:t>
            </a:r>
            <a:r>
              <a:rPr lang="en-US" altLang="en-PK" sz="2000"/>
              <a:t>) by higher level concepts (such as </a:t>
            </a:r>
            <a:r>
              <a:rPr lang="en-US" altLang="en-PK" sz="2000" i="1"/>
              <a:t>youth, adult</a:t>
            </a:r>
            <a:r>
              <a:rPr lang="en-US" altLang="en-PK" sz="2000"/>
              <a:t>, or </a:t>
            </a:r>
            <a:r>
              <a:rPr lang="en-US" altLang="en-PK" sz="2000" i="1"/>
              <a:t>senior</a:t>
            </a:r>
            <a:r>
              <a:rPr lang="en-US" altLang="en-PK" sz="20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2000"/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2000"/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PK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099E-BC43-46E4-88F8-8CF5DD23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(Missing)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225A-FD2A-40B9-80E4-5BBACFC1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is not always available</a:t>
            </a:r>
          </a:p>
          <a:p>
            <a:pPr lvl="1"/>
            <a:r>
              <a:rPr lang="en-US" sz="2400" dirty="0"/>
              <a:t>E.g., many tuples have no recorded value for several attributes, such as customer income in sales data</a:t>
            </a:r>
          </a:p>
          <a:p>
            <a:r>
              <a:rPr lang="en-US" sz="2800" dirty="0"/>
              <a:t>Missing data may be due to </a:t>
            </a:r>
          </a:p>
          <a:p>
            <a:pPr lvl="1"/>
            <a:r>
              <a:rPr lang="en-US" sz="2400" dirty="0"/>
              <a:t>equipment malfunction</a:t>
            </a:r>
          </a:p>
          <a:p>
            <a:pPr lvl="1"/>
            <a:r>
              <a:rPr lang="en-US" sz="2400" dirty="0"/>
              <a:t>inconsistent with other recorded data and thus deleted</a:t>
            </a:r>
          </a:p>
          <a:p>
            <a:pPr lvl="1"/>
            <a:r>
              <a:rPr lang="en-US" sz="2400" dirty="0"/>
              <a:t>data not entered due to misunderstanding</a:t>
            </a:r>
          </a:p>
          <a:p>
            <a:pPr lvl="1"/>
            <a:r>
              <a:rPr lang="en-US" sz="2400" dirty="0"/>
              <a:t>certain data may not be considered important at the time of entry</a:t>
            </a:r>
          </a:p>
          <a:p>
            <a:r>
              <a:rPr lang="en-US" sz="2800" b="1" dirty="0">
                <a:solidFill>
                  <a:srgbClr val="FF00FF"/>
                </a:solidFill>
              </a:rPr>
              <a:t>Missing data may need to be inferred</a:t>
            </a:r>
          </a:p>
          <a:p>
            <a:endParaRPr lang="en-P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C07D-86BC-4927-88A2-90D1AEFA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61">
            <a:extLst>
              <a:ext uri="{FF2B5EF4-FFF2-40B4-BE49-F238E27FC236}">
                <a16:creationId xmlns:a16="http://schemas.microsoft.com/office/drawing/2014/main" id="{7DD08D68-223E-4401-FD9F-BD21055581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A0D3D5-86F6-5541-A9E5-E9BCF2BB67A0}" type="slidenum">
              <a:rPr lang="en-US" altLang="en-PK" sz="1200"/>
              <a:pPr eaLnBrk="1" hangingPunct="1"/>
              <a:t>50</a:t>
            </a:fld>
            <a:endParaRPr lang="en-US" altLang="en-PK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EB4F19F-D3D4-849E-3E8F-68BA7A2EF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94488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PK" sz="3200"/>
              <a:t>Concept Hierarchy Generation </a:t>
            </a:r>
            <a:br>
              <a:rPr lang="en-US" altLang="en-PK" sz="3200"/>
            </a:br>
            <a:r>
              <a:rPr lang="en-US" altLang="en-PK" sz="3200"/>
              <a:t>for Nominal Data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4B0ABE-A025-B0FD-11D9-67150DCEE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PK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sz="2400" i="1"/>
              <a:t>street</a:t>
            </a:r>
            <a:r>
              <a:rPr lang="en-US" altLang="en-PK" sz="2400"/>
              <a:t> &lt; </a:t>
            </a:r>
            <a:r>
              <a:rPr lang="en-US" altLang="en-PK" sz="2400" i="1"/>
              <a:t>city</a:t>
            </a:r>
            <a:r>
              <a:rPr lang="en-US" altLang="en-PK" sz="2400"/>
              <a:t> &lt; </a:t>
            </a:r>
            <a:r>
              <a:rPr lang="en-US" altLang="en-PK" sz="2400" i="1"/>
              <a:t>state</a:t>
            </a:r>
            <a:r>
              <a:rPr lang="en-US" altLang="en-PK" sz="2400"/>
              <a:t> &lt; </a:t>
            </a:r>
            <a:r>
              <a:rPr lang="en-US" altLang="en-PK" sz="2400" i="1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sz="2400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sz="2400"/>
              <a:t>E.g., only </a:t>
            </a:r>
            <a:r>
              <a:rPr lang="en-US" altLang="en-PK" sz="2400" i="1"/>
              <a:t>street</a:t>
            </a:r>
            <a:r>
              <a:rPr lang="en-US" altLang="en-PK" sz="2400"/>
              <a:t> &lt; </a:t>
            </a:r>
            <a:r>
              <a:rPr lang="en-US" altLang="en-PK" sz="2400" i="1"/>
              <a:t>city</a:t>
            </a:r>
            <a:r>
              <a:rPr lang="en-US" altLang="en-PK" sz="2400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sz="2400"/>
              <a:t>E.g., for a set of attributes: {</a:t>
            </a:r>
            <a:r>
              <a:rPr lang="en-US" altLang="en-PK" sz="2400" i="1"/>
              <a:t>street, city, state, country</a:t>
            </a:r>
            <a:r>
              <a:rPr lang="en-US" altLang="en-PK" sz="240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61">
            <a:extLst>
              <a:ext uri="{FF2B5EF4-FFF2-40B4-BE49-F238E27FC236}">
                <a16:creationId xmlns:a16="http://schemas.microsoft.com/office/drawing/2014/main" id="{386FBC87-21AA-4773-FE16-B77EFAF3A3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9F7409-F69D-F942-BA17-13450CCD3F0C}" type="slidenum">
              <a:rPr lang="en-US" altLang="en-PK" sz="1200"/>
              <a:pPr eaLnBrk="1" hangingPunct="1"/>
              <a:t>51</a:t>
            </a:fld>
            <a:endParaRPr lang="en-US" altLang="en-PK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ECF56ED-7765-8FC6-A45E-2CF73BA2B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PK" sz="3200"/>
              <a:t>Automatic Concept Hierarchy Generation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83E0FBF-219F-9140-C49F-7ABCC36A8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65541" name="Group 4">
            <a:extLst>
              <a:ext uri="{FF2B5EF4-FFF2-40B4-BE49-F238E27FC236}">
                <a16:creationId xmlns:a16="http://schemas.microsoft.com/office/drawing/2014/main" id="{8F0D7CBD-3758-F91D-65EF-0DA4806E92A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733800"/>
            <a:ext cx="7156450" cy="2724150"/>
            <a:chOff x="672" y="2438"/>
            <a:chExt cx="4508" cy="1716"/>
          </a:xfrm>
        </p:grpSpPr>
        <p:sp>
          <p:nvSpPr>
            <p:cNvPr id="65542" name="Oval 5">
              <a:extLst>
                <a:ext uri="{FF2B5EF4-FFF2-40B4-BE49-F238E27FC236}">
                  <a16:creationId xmlns:a16="http://schemas.microsoft.com/office/drawing/2014/main" id="{2D21AE91-2782-8B1E-2EAE-20B8A6C2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PK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65543" name="Oval 6">
              <a:extLst>
                <a:ext uri="{FF2B5EF4-FFF2-40B4-BE49-F238E27FC236}">
                  <a16:creationId xmlns:a16="http://schemas.microsoft.com/office/drawing/2014/main" id="{EE56905E-76D5-144E-F766-6B2A8B1EB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PK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65544" name="Oval 7">
              <a:extLst>
                <a:ext uri="{FF2B5EF4-FFF2-40B4-BE49-F238E27FC236}">
                  <a16:creationId xmlns:a16="http://schemas.microsoft.com/office/drawing/2014/main" id="{A19058E5-DD26-8E42-118F-12140F3E7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PK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65545" name="Oval 8">
              <a:extLst>
                <a:ext uri="{FF2B5EF4-FFF2-40B4-BE49-F238E27FC236}">
                  <a16:creationId xmlns:a16="http://schemas.microsoft.com/office/drawing/2014/main" id="{6F46B580-5C12-5997-75ED-ABDC564C2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PK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0442E9AA-A3CB-8EE9-2C1F-9F9059A82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830BDF86-3777-FB32-1C21-5E218CFFB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62943147-E80B-218F-3F5F-738E5D987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5549" name="Text Box 12">
              <a:extLst>
                <a:ext uri="{FF2B5EF4-FFF2-40B4-BE49-F238E27FC236}">
                  <a16:creationId xmlns:a16="http://schemas.microsoft.com/office/drawing/2014/main" id="{EC1A8F3B-7625-C53C-B0BE-D82A1D646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PK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65550" name="Text Box 13">
              <a:extLst>
                <a:ext uri="{FF2B5EF4-FFF2-40B4-BE49-F238E27FC236}">
                  <a16:creationId xmlns:a16="http://schemas.microsoft.com/office/drawing/2014/main" id="{BA2FE6A4-C5D1-B04E-6E56-524C3C4E5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PK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65551" name="Text Box 14">
              <a:extLst>
                <a:ext uri="{FF2B5EF4-FFF2-40B4-BE49-F238E27FC236}">
                  <a16:creationId xmlns:a16="http://schemas.microsoft.com/office/drawing/2014/main" id="{ED5DF78B-7E70-602A-7932-DF9138273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PK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65552" name="Text Box 15">
              <a:extLst>
                <a:ext uri="{FF2B5EF4-FFF2-40B4-BE49-F238E27FC236}">
                  <a16:creationId xmlns:a16="http://schemas.microsoft.com/office/drawing/2014/main" id="{64C023A3-EE45-3658-F0C3-B40123C03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PK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61">
            <a:extLst>
              <a:ext uri="{FF2B5EF4-FFF2-40B4-BE49-F238E27FC236}">
                <a16:creationId xmlns:a16="http://schemas.microsoft.com/office/drawing/2014/main" id="{CD24E475-4AE1-A66E-B25E-36E00E68C7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96F4E7-EC8C-1646-A73D-5E5D3EC9A000}" type="slidenum">
              <a:rPr lang="en-US" altLang="en-PK" sz="1200"/>
              <a:pPr eaLnBrk="1" hangingPunct="1"/>
              <a:t>52</a:t>
            </a:fld>
            <a:endParaRPr lang="en-US" altLang="en-PK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2C36C43-A199-1F6C-B147-3437EDC6B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PK" sz="4000"/>
              <a:t>Summary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12ACA46-4F01-179E-1EA6-0C43FB3D0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610600" cy="51038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PK" sz="2000" b="1"/>
              <a:t>Data quality</a:t>
            </a:r>
            <a:r>
              <a:rPr lang="en-US" altLang="en-PK" sz="2000"/>
              <a:t>: accuracy, completeness, consistency, timeliness, believability, interpretability</a:t>
            </a:r>
          </a:p>
          <a:p>
            <a:pPr eaLnBrk="1" hangingPunct="1"/>
            <a:r>
              <a:rPr lang="en-US" altLang="en-PK" sz="2000" b="1"/>
              <a:t>Data cleaning</a:t>
            </a:r>
            <a:r>
              <a:rPr lang="en-US" altLang="en-PK" sz="2000"/>
              <a:t>: e.g. missing/noisy values, outliers</a:t>
            </a:r>
          </a:p>
          <a:p>
            <a:pPr eaLnBrk="1" hangingPunct="1"/>
            <a:r>
              <a:rPr lang="en-US" altLang="en-PK" sz="2000" b="1"/>
              <a:t>Data integration</a:t>
            </a:r>
            <a:r>
              <a:rPr lang="en-US" altLang="en-PK" sz="2000"/>
              <a:t> from multiple sources: </a:t>
            </a:r>
          </a:p>
          <a:p>
            <a:pPr lvl="1" eaLnBrk="1" hangingPunct="1"/>
            <a:r>
              <a:rPr lang="en-US" altLang="en-PK"/>
              <a:t>Entity identification problem</a:t>
            </a:r>
          </a:p>
          <a:p>
            <a:pPr lvl="1" eaLnBrk="1" hangingPunct="1"/>
            <a:r>
              <a:rPr lang="en-US" altLang="en-PK"/>
              <a:t>Remove redundancies</a:t>
            </a:r>
          </a:p>
          <a:p>
            <a:pPr lvl="1" eaLnBrk="1" hangingPunct="1"/>
            <a:r>
              <a:rPr lang="en-US" altLang="en-PK"/>
              <a:t>Detect inconsistencies</a:t>
            </a:r>
          </a:p>
          <a:p>
            <a:pPr eaLnBrk="1" hangingPunct="1"/>
            <a:r>
              <a:rPr lang="en-US" altLang="en-PK" sz="2000" b="1"/>
              <a:t>Data reduction</a:t>
            </a:r>
          </a:p>
          <a:p>
            <a:pPr lvl="1" eaLnBrk="1" hangingPunct="1"/>
            <a:r>
              <a:rPr lang="en-US" altLang="en-PK"/>
              <a:t>Dimensionality reduction</a:t>
            </a:r>
          </a:p>
          <a:p>
            <a:pPr lvl="1" eaLnBrk="1" hangingPunct="1"/>
            <a:r>
              <a:rPr lang="en-US" altLang="en-PK"/>
              <a:t>Numerosity reduction</a:t>
            </a:r>
          </a:p>
          <a:p>
            <a:pPr lvl="1" eaLnBrk="1" hangingPunct="1"/>
            <a:r>
              <a:rPr lang="en-US" altLang="en-PK"/>
              <a:t>Data compression</a:t>
            </a:r>
          </a:p>
          <a:p>
            <a:pPr eaLnBrk="1" hangingPunct="1"/>
            <a:r>
              <a:rPr lang="en-US" altLang="en-PK" sz="2000" b="1"/>
              <a:t>Data transformation and data discretization</a:t>
            </a:r>
            <a:endParaRPr lang="en-US" altLang="en-PK" sz="2000"/>
          </a:p>
          <a:p>
            <a:pPr lvl="1" eaLnBrk="1" hangingPunct="1"/>
            <a:r>
              <a:rPr lang="en-US" altLang="en-PK"/>
              <a:t>Normalization</a:t>
            </a:r>
          </a:p>
          <a:p>
            <a:pPr lvl="1" eaLnBrk="1" hangingPunct="1"/>
            <a:r>
              <a:rPr lang="en-US" altLang="en-PK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PK" sz="1600"/>
          </a:p>
          <a:p>
            <a:pPr eaLnBrk="1" hangingPunct="1">
              <a:lnSpc>
                <a:spcPct val="120000"/>
              </a:lnSpc>
            </a:pPr>
            <a:endParaRPr lang="en-US" altLang="en-PK" sz="160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en-PK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6BD5-E896-42B8-9808-741156FD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Missing Data?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9DE3C-1A20-48E8-8DCE-96267D8F9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46217"/>
                <a:ext cx="11277600" cy="4862077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Ignore the record</a:t>
                </a:r>
                <a:r>
                  <a:rPr lang="en-US" sz="2800" dirty="0"/>
                  <a:t>: usually done when class label is missing (when doing classification)</a:t>
                </a:r>
              </a:p>
              <a:p>
                <a:r>
                  <a:rPr lang="en-US" sz="2800" b="1" dirty="0"/>
                  <a:t>Fill in the missing value manually</a:t>
                </a:r>
                <a:r>
                  <a:rPr lang="en-US" sz="2800" dirty="0"/>
                  <a:t>: tedious + infeasible?</a:t>
                </a:r>
              </a:p>
              <a:p>
                <a:r>
                  <a:rPr lang="en-US" sz="2800" b="1" dirty="0"/>
                  <a:t>Fill in it automatically</a:t>
                </a:r>
                <a:r>
                  <a:rPr lang="en-US" sz="2800" dirty="0"/>
                  <a:t> with</a:t>
                </a:r>
              </a:p>
              <a:p>
                <a:pPr lvl="1"/>
                <a:r>
                  <a:rPr lang="en-US" sz="2400" dirty="0"/>
                  <a:t>a global constant : e.g., “unknown”, 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attribute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mean (for normal distribution) </a:t>
                </a:r>
                <a:r>
                  <a:rPr lang="en-US" sz="2400" dirty="0"/>
                  <a:t>or </a:t>
                </a:r>
                <a:r>
                  <a:rPr lang="en-US" sz="2400" b="1" dirty="0">
                    <a:solidFill>
                      <a:srgbClr val="FF00FF"/>
                    </a:solidFill>
                  </a:rPr>
                  <a:t>median (for skewed distribution)</a:t>
                </a:r>
              </a:p>
              <a:p>
                <a:pPr lvl="1"/>
                <a:r>
                  <a:rPr lang="en-US" sz="2400" dirty="0"/>
                  <a:t>the attribute mean for all samples belonging to the same class: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smarter</a:t>
                </a:r>
              </a:p>
              <a:p>
                <a:pPr lvl="1"/>
                <a:r>
                  <a:rPr lang="en-US" sz="2400" dirty="0"/>
                  <a:t>the most probable value: inference-based, using other records</a:t>
                </a:r>
              </a:p>
              <a:p>
                <a:pPr lvl="1"/>
                <a:r>
                  <a:rPr lang="en-US" sz="2400" dirty="0"/>
                  <a:t>Mode of the attribute</a:t>
                </a:r>
              </a:p>
              <a:p>
                <a:pPr lvl="1"/>
                <a:r>
                  <a:rPr lang="en-US" sz="2400" dirty="0"/>
                  <a:t>Forward Fill</a:t>
                </a:r>
              </a:p>
              <a:p>
                <a:pPr lvl="1"/>
                <a:r>
                  <a:rPr lang="en-US" sz="2400" dirty="0"/>
                  <a:t>Backward Fill</a:t>
                </a:r>
              </a:p>
              <a:p>
                <a:endParaRPr lang="en-PK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9DE3C-1A20-48E8-8DCE-96267D8F9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46217"/>
                <a:ext cx="11277600" cy="4862077"/>
              </a:xfrm>
              <a:blipFill>
                <a:blip r:embed="rId2"/>
                <a:stretch>
                  <a:fillRect l="-1730" t="-2133" b="-150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F353-A38D-4A26-9385-35A60071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CFA5-2DB0-4E3F-9B94-688D74776549}"/>
              </a:ext>
            </a:extLst>
          </p:cNvPr>
          <p:cNvSpPr txBox="1"/>
          <p:nvPr/>
        </p:nvSpPr>
        <p:spPr>
          <a:xfrm>
            <a:off x="6096000" y="3228945"/>
            <a:ext cx="197318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Not foolproof</a:t>
            </a:r>
            <a:endParaRPr lang="en-PK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AAD7-B185-606E-0255-5D78E9A7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Forward Filling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D90A3-C007-6152-0E7B-9E2B12E6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DB4A4-B96B-9005-A714-90E4A030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590500"/>
            <a:ext cx="8461872" cy="33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924F-387A-4E52-9447-669017E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9C2C-FD25-426C-9167-D10FEE34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35241"/>
            <a:ext cx="10058400" cy="5224543"/>
          </a:xfrm>
        </p:spPr>
        <p:txBody>
          <a:bodyPr>
            <a:noAutofit/>
          </a:bodyPr>
          <a:lstStyle/>
          <a:p>
            <a:r>
              <a:rPr lang="en-US" sz="2800" b="1" dirty="0"/>
              <a:t>Noise:</a:t>
            </a:r>
            <a:r>
              <a:rPr lang="en-US" sz="2800" dirty="0"/>
              <a:t> random error or variance in a measured variable</a:t>
            </a:r>
          </a:p>
          <a:p>
            <a:r>
              <a:rPr lang="en-US" sz="2800" dirty="0"/>
              <a:t>Incorrect attribute values may be due to:</a:t>
            </a:r>
          </a:p>
          <a:p>
            <a:pPr lvl="1"/>
            <a:r>
              <a:rPr lang="en-US" sz="2400" dirty="0"/>
              <a:t>faulty data collection instruments</a:t>
            </a:r>
          </a:p>
          <a:p>
            <a:pPr lvl="1"/>
            <a:r>
              <a:rPr lang="en-US" sz="2400" dirty="0"/>
              <a:t>data entry problems</a:t>
            </a:r>
          </a:p>
          <a:p>
            <a:pPr lvl="1"/>
            <a:r>
              <a:rPr lang="en-US" sz="2400" dirty="0"/>
              <a:t>data transmission problems</a:t>
            </a:r>
          </a:p>
          <a:p>
            <a:pPr lvl="1"/>
            <a:r>
              <a:rPr lang="en-US" sz="2400" dirty="0"/>
              <a:t>technology limitation</a:t>
            </a:r>
          </a:p>
          <a:p>
            <a:pPr lvl="1"/>
            <a:r>
              <a:rPr lang="en-US" sz="2400" dirty="0"/>
              <a:t>inconsistency in naming convention </a:t>
            </a:r>
          </a:p>
          <a:p>
            <a:r>
              <a:rPr lang="en-US" sz="2800" dirty="0"/>
              <a:t>Other data problems which require data cleaning</a:t>
            </a:r>
          </a:p>
          <a:p>
            <a:pPr lvl="1"/>
            <a:r>
              <a:rPr lang="en-US" sz="2400" dirty="0"/>
              <a:t>duplicate records</a:t>
            </a:r>
          </a:p>
          <a:p>
            <a:pPr lvl="1"/>
            <a:r>
              <a:rPr lang="en-US" sz="2400" dirty="0"/>
              <a:t>incomplete data</a:t>
            </a:r>
          </a:p>
          <a:p>
            <a:pPr lvl="1"/>
            <a:r>
              <a:rPr lang="en-US" sz="2400" dirty="0"/>
              <a:t>inconsistent data</a:t>
            </a:r>
            <a:endParaRPr lang="en-P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CB7D9-FAAE-4BAC-BC45-2BFE317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7EA8-103E-40B5-A440-E7B9FC30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Noisy Data?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E3EC-5A77-4278-81E5-CDCDCF64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Binning</a:t>
            </a:r>
          </a:p>
          <a:p>
            <a:pPr lvl="1"/>
            <a:r>
              <a:rPr lang="en-US" dirty="0"/>
              <a:t>first sort data and partition into (equal-frequency) bins</a:t>
            </a:r>
          </a:p>
          <a:p>
            <a:pPr lvl="1"/>
            <a:r>
              <a:rPr lang="en-US" dirty="0"/>
              <a:t>then one can smooth by bin means,  smooth by bin median, smooth by bin boundaries, etc.</a:t>
            </a:r>
          </a:p>
          <a:p>
            <a:r>
              <a:rPr lang="en-US" b="1" dirty="0"/>
              <a:t>Regression</a:t>
            </a:r>
          </a:p>
          <a:p>
            <a:pPr lvl="1"/>
            <a:r>
              <a:rPr lang="en-US" dirty="0"/>
              <a:t>smooth by fitting the data into regression functions</a:t>
            </a:r>
          </a:p>
          <a:p>
            <a:r>
              <a:rPr lang="en-US" b="1" dirty="0"/>
              <a:t>Clustering</a:t>
            </a:r>
          </a:p>
          <a:p>
            <a:pPr lvl="1"/>
            <a:r>
              <a:rPr lang="en-US" dirty="0"/>
              <a:t>detect and remove outliers</a:t>
            </a:r>
          </a:p>
          <a:p>
            <a:r>
              <a:rPr lang="en-US" b="1" dirty="0"/>
              <a:t>Combined computer and human inspection</a:t>
            </a:r>
          </a:p>
          <a:p>
            <a:pPr lvl="1"/>
            <a:r>
              <a:rPr lang="en-US" dirty="0"/>
              <a:t>detect suspicious values and check by human (e.g., deal with possible outliers)</a:t>
            </a:r>
          </a:p>
          <a:p>
            <a:pPr lvl="1"/>
            <a:r>
              <a:rPr lang="en-US" dirty="0"/>
              <a:t>Outlier analysis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3D43-917B-44A9-89B1-494F04E6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FAD1BE-8A8F-413C-A18C-1C3971D8658D}"/>
              </a:ext>
            </a:extLst>
          </p:cNvPr>
          <p:cNvSpPr/>
          <p:nvPr/>
        </p:nvSpPr>
        <p:spPr>
          <a:xfrm>
            <a:off x="1235242" y="1346218"/>
            <a:ext cx="1475874" cy="46654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52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18010</TotalTime>
  <Words>3334</Words>
  <Application>Microsoft Macintosh PowerPoint</Application>
  <PresentationFormat>Widescreen</PresentationFormat>
  <Paragraphs>487</Paragraphs>
  <Slides>52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Retrospect</vt:lpstr>
      <vt:lpstr>Microsoft Equation 3.0</vt:lpstr>
      <vt:lpstr>Bitmap Image</vt:lpstr>
      <vt:lpstr>Data Preprocessing</vt:lpstr>
      <vt:lpstr>Major Tasks in Data Preprocessing</vt:lpstr>
      <vt:lpstr>Data Cleaning</vt:lpstr>
      <vt:lpstr>Data Cleaning</vt:lpstr>
      <vt:lpstr>Incomplete (Missing) Data</vt:lpstr>
      <vt:lpstr>How to Handle Missing Data?</vt:lpstr>
      <vt:lpstr>Forward Filling</vt:lpstr>
      <vt:lpstr>Noisy Data</vt:lpstr>
      <vt:lpstr>How to Handle Noisy Data?</vt:lpstr>
      <vt:lpstr>Binning</vt:lpstr>
      <vt:lpstr>Smoothing by Bin Means</vt:lpstr>
      <vt:lpstr>Smoothing by Bin Boundaries</vt:lpstr>
      <vt:lpstr>Smoothing by Regression</vt:lpstr>
      <vt:lpstr>Outlier Analysis</vt:lpstr>
      <vt:lpstr>Data Integration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 (viewed as linear relationship)</vt:lpstr>
      <vt:lpstr>Covariance (Numeric Data)</vt:lpstr>
      <vt:lpstr>Co-Variance: An Example</vt:lpstr>
      <vt:lpstr>Data Reduction</vt:lpstr>
      <vt:lpstr>Data Reduction</vt:lpstr>
      <vt:lpstr>Data Reduction</vt:lpstr>
      <vt:lpstr>Data Reduction</vt:lpstr>
      <vt:lpstr>Data Reduction Strategies</vt:lpstr>
      <vt:lpstr>Data Reduction: Numerosity Reduction</vt:lpstr>
      <vt:lpstr>Parametric Data Reduction: Regression</vt:lpstr>
      <vt:lpstr>Non-Parametric Data Reduction: Histogram</vt:lpstr>
      <vt:lpstr>Non-Parametric Data Reduction: Clustering</vt:lpstr>
      <vt:lpstr>Non-Parametric Data Reduction: Sampling</vt:lpstr>
      <vt:lpstr>Types of Sampling</vt:lpstr>
      <vt:lpstr>Types of Sampling</vt:lpstr>
      <vt:lpstr>Data Reduction: Data Compression</vt:lpstr>
      <vt:lpstr>Data Reduction: Dimensionality Reduction</vt:lpstr>
      <vt:lpstr>Principal Component Analysis</vt:lpstr>
      <vt:lpstr>Principal Component Analysis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M. Haroon Shakeel</dc:creator>
  <cp:lastModifiedBy>Microsoft Office User</cp:lastModifiedBy>
  <cp:revision>1444</cp:revision>
  <dcterms:created xsi:type="dcterms:W3CDTF">2020-10-10T13:04:44Z</dcterms:created>
  <dcterms:modified xsi:type="dcterms:W3CDTF">2024-08-27T17:00:48Z</dcterms:modified>
</cp:coreProperties>
</file>