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3"/>
  </p:notesMasterIdLst>
  <p:sldIdLst>
    <p:sldId id="3574" r:id="rId2"/>
    <p:sldId id="3564" r:id="rId3"/>
    <p:sldId id="3565" r:id="rId4"/>
    <p:sldId id="3566" r:id="rId5"/>
    <p:sldId id="3567" r:id="rId6"/>
    <p:sldId id="3568" r:id="rId7"/>
    <p:sldId id="3569" r:id="rId8"/>
    <p:sldId id="3570" r:id="rId9"/>
    <p:sldId id="3571" r:id="rId10"/>
    <p:sldId id="3572" r:id="rId11"/>
    <p:sldId id="35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 Haroon Shakeel" initials="MHS" lastIdx="1" clrIdx="0">
    <p:extLst>
      <p:ext uri="{19B8F6BF-5375-455C-9EA6-DF929625EA0E}">
        <p15:presenceInfo xmlns:p15="http://schemas.microsoft.com/office/powerpoint/2012/main" userId="S::15030040@lums.edu.pk::5f591d03-044f-4960-98c3-1375a7aebd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24" autoAdjust="0"/>
    <p:restoredTop sz="68644"/>
  </p:normalViewPr>
  <p:slideViewPr>
    <p:cSldViewPr snapToGrid="0">
      <p:cViewPr varScale="1">
        <p:scale>
          <a:sx n="75" d="100"/>
          <a:sy n="75" d="100"/>
        </p:scale>
        <p:origin x="19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E9F173-A4B3-4820-B589-092C9A86FAC6}" type="datetimeFigureOut">
              <a:rPr lang="en-US" smtClean="0"/>
              <a:t>10/1/24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1B9646-06AD-41A3-A043-DECF2E99E1C9}" type="slidenum">
              <a:rPr lang="en-US" smtClean="0"/>
              <a:t>‹#›</a:t>
            </a:fld>
            <a:endParaRPr lang="en-US"/>
          </a:p>
        </p:txBody>
      </p:sp>
    </p:spTree>
    <p:extLst>
      <p:ext uri="{BB962C8B-B14F-4D97-AF65-F5344CB8AC3E}">
        <p14:creationId xmlns:p14="http://schemas.microsoft.com/office/powerpoint/2010/main" val="992212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K" dirty="0"/>
              <a:t>Regression fits a staright to model it. But straigjt line does not have the flexibility to replicate the arc in the ‘true’ relationship.  No matter how we try to fit t</a:t>
            </a:r>
            <a:r>
              <a:rPr lang="en-GB" dirty="0"/>
              <a:t>he</a:t>
            </a:r>
            <a:r>
              <a:rPr lang="en-PK" dirty="0"/>
              <a:t> line it will never fit. The inability for this algorithm to capture the true realtionship is called BIAS. It has large amount of BIAS. </a:t>
            </a:r>
          </a:p>
          <a:p>
            <a:r>
              <a:rPr lang="en-PK" dirty="0"/>
              <a:t>Another method might fit a swiggly line to the training set. Its super flexible and hugs the training set along the arc of the true relationship. It has very little BIAS.</a:t>
            </a:r>
          </a:p>
        </p:txBody>
      </p:sp>
      <p:sp>
        <p:nvSpPr>
          <p:cNvPr id="4" name="Slide Number Placeholder 3"/>
          <p:cNvSpPr>
            <a:spLocks noGrp="1"/>
          </p:cNvSpPr>
          <p:nvPr>
            <p:ph type="sldNum" sz="quarter" idx="5"/>
          </p:nvPr>
        </p:nvSpPr>
        <p:spPr/>
        <p:txBody>
          <a:bodyPr/>
          <a:lstStyle/>
          <a:p>
            <a:fld id="{DF1B9646-06AD-41A3-A043-DECF2E99E1C9}" type="slidenum">
              <a:rPr lang="en-US" smtClean="0"/>
              <a:t>6</a:t>
            </a:fld>
            <a:endParaRPr lang="en-US"/>
          </a:p>
        </p:txBody>
      </p:sp>
    </p:spTree>
    <p:extLst>
      <p:ext uri="{BB962C8B-B14F-4D97-AF65-F5344CB8AC3E}">
        <p14:creationId xmlns:p14="http://schemas.microsoft.com/office/powerpoint/2010/main" val="3987533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K" dirty="0"/>
              <a:t>Swiqqly Line sum of squares of distances is 0 so </a:t>
            </a:r>
            <a:r>
              <a:rPr lang="en-GB" dirty="0"/>
              <a:t>I</a:t>
            </a:r>
            <a:r>
              <a:rPr lang="en-PK" dirty="0"/>
              <a:t> wins</a:t>
            </a:r>
          </a:p>
        </p:txBody>
      </p:sp>
      <p:sp>
        <p:nvSpPr>
          <p:cNvPr id="4" name="Slide Number Placeholder 3"/>
          <p:cNvSpPr>
            <a:spLocks noGrp="1"/>
          </p:cNvSpPr>
          <p:nvPr>
            <p:ph type="sldNum" sz="quarter" idx="5"/>
          </p:nvPr>
        </p:nvSpPr>
        <p:spPr/>
        <p:txBody>
          <a:bodyPr/>
          <a:lstStyle/>
          <a:p>
            <a:fld id="{DF1B9646-06AD-41A3-A043-DECF2E99E1C9}" type="slidenum">
              <a:rPr lang="en-US" smtClean="0"/>
              <a:t>7</a:t>
            </a:fld>
            <a:endParaRPr lang="en-US"/>
          </a:p>
        </p:txBody>
      </p:sp>
    </p:spTree>
    <p:extLst>
      <p:ext uri="{BB962C8B-B14F-4D97-AF65-F5344CB8AC3E}">
        <p14:creationId xmlns:p14="http://schemas.microsoft.com/office/powerpoint/2010/main" val="4140562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K" dirty="0"/>
              <a:t>Swiggly line has low BIAS, since it is flexible and can adapt to the curve in the relationship between weight and height. But it has high variability because it results in vastly different Sums of Squares for different datasets. Vicerversa for straight line. </a:t>
            </a:r>
          </a:p>
          <a:p>
            <a:r>
              <a:rPr lang="en-PK" dirty="0"/>
              <a:t>Striaght lines might give good prediction but not great but they will be consistencely good predictions.</a:t>
            </a:r>
          </a:p>
          <a:p>
            <a:endParaRPr lang="en-PK" dirty="0"/>
          </a:p>
        </p:txBody>
      </p:sp>
      <p:sp>
        <p:nvSpPr>
          <p:cNvPr id="4" name="Slide Number Placeholder 3"/>
          <p:cNvSpPr>
            <a:spLocks noGrp="1"/>
          </p:cNvSpPr>
          <p:nvPr>
            <p:ph type="sldNum" sz="quarter" idx="5"/>
          </p:nvPr>
        </p:nvSpPr>
        <p:spPr/>
        <p:txBody>
          <a:bodyPr/>
          <a:lstStyle/>
          <a:p>
            <a:fld id="{DF1B9646-06AD-41A3-A043-DECF2E99E1C9}" type="slidenum">
              <a:rPr lang="en-US" smtClean="0"/>
              <a:t>8</a:t>
            </a:fld>
            <a:endParaRPr lang="en-US"/>
          </a:p>
        </p:txBody>
      </p:sp>
    </p:spTree>
    <p:extLst>
      <p:ext uri="{BB962C8B-B14F-4D97-AF65-F5344CB8AC3E}">
        <p14:creationId xmlns:p14="http://schemas.microsoft.com/office/powerpoint/2010/main" val="2021018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DF1B9646-06AD-41A3-A043-DECF2E99E1C9}" type="slidenum">
              <a:rPr lang="en-US" smtClean="0"/>
              <a:t>10</a:t>
            </a:fld>
            <a:endParaRPr lang="en-US"/>
          </a:p>
        </p:txBody>
      </p:sp>
    </p:spTree>
    <p:extLst>
      <p:ext uri="{BB962C8B-B14F-4D97-AF65-F5344CB8AC3E}">
        <p14:creationId xmlns:p14="http://schemas.microsoft.com/office/powerpoint/2010/main" val="2466357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8BA92-921E-4261-AD97-A03D4D0410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595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445137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77548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marL="342900" indent="-342900">
              <a:buFont typeface="Wingdings" panose="05000000000000000000" pitchFamily="2" charset="2"/>
              <a:buChar char="q"/>
              <a:defRPr sz="2400"/>
            </a:lvl1pPr>
            <a:lvl2pPr marL="384048" indent="-182880">
              <a:buFont typeface="Wingdings" panose="05000000000000000000" pitchFamily="2" charset="2"/>
              <a:buChar char="§"/>
              <a:defRPr sz="20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1310586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D8BA92-921E-4261-AD97-A03D4D0410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806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lvl1pPr marL="342900" indent="-342900">
              <a:buFont typeface="Wingdings" panose="05000000000000000000" pitchFamily="2" charset="2"/>
              <a:buChar char="q"/>
              <a:defRPr/>
            </a:lvl1pPr>
            <a:lvl2pPr marL="384048" indent="-182880">
              <a:buFont typeface="Wingdings" panose="05000000000000000000"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marL="342900" indent="-342900">
              <a:buFont typeface="Wingdings" panose="05000000000000000000" pitchFamily="2" charset="2"/>
              <a:buChar char="q"/>
              <a:defRPr/>
            </a:lvl1pPr>
            <a:lvl2pPr marL="384048" indent="-182880">
              <a:buFont typeface="Wingdings" panose="05000000000000000000" pitchFamily="2" charset="2"/>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2162778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429072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273752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1888135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D8BA92-921E-4261-AD97-A03D4D041050}" type="slidenum">
              <a:rPr lang="en-US" smtClean="0"/>
              <a:t>‹#›</a:t>
            </a:fld>
            <a:endParaRPr lang="en-US"/>
          </a:p>
        </p:txBody>
      </p:sp>
    </p:spTree>
    <p:extLst>
      <p:ext uri="{BB962C8B-B14F-4D97-AF65-F5344CB8AC3E}">
        <p14:creationId xmlns:p14="http://schemas.microsoft.com/office/powerpoint/2010/main" val="69490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D8BA92-921E-4261-AD97-A03D4D041050}" type="slidenum">
              <a:rPr lang="en-US" smtClean="0"/>
              <a:t>‹#›</a:t>
            </a:fld>
            <a:endParaRPr lang="en-US"/>
          </a:p>
        </p:txBody>
      </p:sp>
    </p:spTree>
    <p:extLst>
      <p:ext uri="{BB962C8B-B14F-4D97-AF65-F5344CB8AC3E}">
        <p14:creationId xmlns:p14="http://schemas.microsoft.com/office/powerpoint/2010/main" val="26435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05840" y="54429"/>
            <a:ext cx="10058400" cy="98602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346218"/>
            <a:ext cx="10058400" cy="4522876"/>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D8BA92-921E-4261-AD97-A03D4D041050}" type="slidenum">
              <a:rPr lang="en-US" smtClean="0"/>
              <a:t>‹#›</a:t>
            </a:fld>
            <a:endParaRPr lang="en-US"/>
          </a:p>
        </p:txBody>
      </p:sp>
      <p:cxnSp>
        <p:nvCxnSpPr>
          <p:cNvPr id="10" name="Straight Connector 9"/>
          <p:cNvCxnSpPr/>
          <p:nvPr/>
        </p:nvCxnSpPr>
        <p:spPr>
          <a:xfrm>
            <a:off x="1193532" y="1160333"/>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0603336"/>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271C1-6E2B-193F-1CEC-8E8AC1C60DE9}"/>
              </a:ext>
            </a:extLst>
          </p:cNvPr>
          <p:cNvSpPr>
            <a:spLocks noGrp="1"/>
          </p:cNvSpPr>
          <p:nvPr>
            <p:ph type="ctrTitle"/>
          </p:nvPr>
        </p:nvSpPr>
        <p:spPr/>
        <p:txBody>
          <a:bodyPr/>
          <a:lstStyle/>
          <a:p>
            <a:r>
              <a:rPr lang="en-PK" dirty="0"/>
              <a:t>BIAS &amp; OVERFITTING</a:t>
            </a:r>
          </a:p>
        </p:txBody>
      </p:sp>
      <p:sp>
        <p:nvSpPr>
          <p:cNvPr id="3" name="Subtitle 2">
            <a:extLst>
              <a:ext uri="{FF2B5EF4-FFF2-40B4-BE49-F238E27FC236}">
                <a16:creationId xmlns:a16="http://schemas.microsoft.com/office/drawing/2014/main" id="{43B78CF7-961E-62BC-75F8-01156B439BE4}"/>
              </a:ext>
            </a:extLst>
          </p:cNvPr>
          <p:cNvSpPr>
            <a:spLocks noGrp="1"/>
          </p:cNvSpPr>
          <p:nvPr>
            <p:ph type="subTitle" idx="1"/>
          </p:nvPr>
        </p:nvSpPr>
        <p:spPr/>
        <p:txBody>
          <a:bodyPr/>
          <a:lstStyle/>
          <a:p>
            <a:endParaRPr lang="en-PK" dirty="0"/>
          </a:p>
        </p:txBody>
      </p:sp>
      <p:sp>
        <p:nvSpPr>
          <p:cNvPr id="4" name="Slide Number Placeholder 3">
            <a:extLst>
              <a:ext uri="{FF2B5EF4-FFF2-40B4-BE49-F238E27FC236}">
                <a16:creationId xmlns:a16="http://schemas.microsoft.com/office/drawing/2014/main" id="{3351265A-8939-8434-68BA-E879FA30C532}"/>
              </a:ext>
            </a:extLst>
          </p:cNvPr>
          <p:cNvSpPr>
            <a:spLocks noGrp="1"/>
          </p:cNvSpPr>
          <p:nvPr>
            <p:ph type="sldNum" sz="quarter" idx="12"/>
          </p:nvPr>
        </p:nvSpPr>
        <p:spPr/>
        <p:txBody>
          <a:bodyPr/>
          <a:lstStyle/>
          <a:p>
            <a:fld id="{D1D8BA92-921E-4261-AD97-A03D4D041050}" type="slidenum">
              <a:rPr lang="en-US" smtClean="0"/>
              <a:t>1</a:t>
            </a:fld>
            <a:endParaRPr lang="en-US"/>
          </a:p>
        </p:txBody>
      </p:sp>
    </p:spTree>
    <p:extLst>
      <p:ext uri="{BB962C8B-B14F-4D97-AF65-F5344CB8AC3E}">
        <p14:creationId xmlns:p14="http://schemas.microsoft.com/office/powerpoint/2010/main" val="33274039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2D84A8-DAE0-156E-726F-CE005F39D010}"/>
              </a:ext>
            </a:extLst>
          </p:cNvPr>
          <p:cNvSpPr>
            <a:spLocks noGrp="1"/>
          </p:cNvSpPr>
          <p:nvPr>
            <p:ph type="sldNum" sz="quarter" idx="12"/>
          </p:nvPr>
        </p:nvSpPr>
        <p:spPr/>
        <p:txBody>
          <a:bodyPr/>
          <a:lstStyle/>
          <a:p>
            <a:fld id="{D1D8BA92-921E-4261-AD97-A03D4D041050}" type="slidenum">
              <a:rPr lang="en-US" smtClean="0"/>
              <a:t>10</a:t>
            </a:fld>
            <a:endParaRPr lang="en-US"/>
          </a:p>
        </p:txBody>
      </p:sp>
      <p:sp>
        <p:nvSpPr>
          <p:cNvPr id="6" name="TextBox 5">
            <a:extLst>
              <a:ext uri="{FF2B5EF4-FFF2-40B4-BE49-F238E27FC236}">
                <a16:creationId xmlns:a16="http://schemas.microsoft.com/office/drawing/2014/main" id="{17490433-C170-C123-DFFE-42A961BE5E37}"/>
              </a:ext>
            </a:extLst>
          </p:cNvPr>
          <p:cNvSpPr txBox="1"/>
          <p:nvPr/>
        </p:nvSpPr>
        <p:spPr>
          <a:xfrm>
            <a:off x="1042433" y="493518"/>
            <a:ext cx="10471797" cy="1754326"/>
          </a:xfrm>
          <a:prstGeom prst="rect">
            <a:avLst/>
          </a:prstGeom>
          <a:noFill/>
        </p:spPr>
        <p:txBody>
          <a:bodyPr wrap="square" rtlCol="0">
            <a:spAutoFit/>
          </a:bodyPr>
          <a:lstStyle/>
          <a:p>
            <a:r>
              <a:rPr lang="en-PK" sz="3600" dirty="0"/>
              <a:t>Ideal model should have low BIAS and low variability and should product consistent predictiosn across different datasets.</a:t>
            </a:r>
          </a:p>
        </p:txBody>
      </p:sp>
      <p:pic>
        <p:nvPicPr>
          <p:cNvPr id="3" name="Picture 2">
            <a:extLst>
              <a:ext uri="{FF2B5EF4-FFF2-40B4-BE49-F238E27FC236}">
                <a16:creationId xmlns:a16="http://schemas.microsoft.com/office/drawing/2014/main" id="{15926ED0-3DDB-5690-E2E2-05AAEB9E4F9E}"/>
              </a:ext>
            </a:extLst>
          </p:cNvPr>
          <p:cNvPicPr>
            <a:picLocks noChangeAspect="1"/>
          </p:cNvPicPr>
          <p:nvPr/>
        </p:nvPicPr>
        <p:blipFill>
          <a:blip r:embed="rId3"/>
          <a:stretch>
            <a:fillRect/>
          </a:stretch>
        </p:blipFill>
        <p:spPr>
          <a:xfrm>
            <a:off x="447508" y="2273634"/>
            <a:ext cx="10484522" cy="2972134"/>
          </a:xfrm>
          <a:prstGeom prst="rect">
            <a:avLst/>
          </a:prstGeom>
        </p:spPr>
      </p:pic>
    </p:spTree>
    <p:extLst>
      <p:ext uri="{BB962C8B-B14F-4D97-AF65-F5344CB8AC3E}">
        <p14:creationId xmlns:p14="http://schemas.microsoft.com/office/powerpoint/2010/main" val="60458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1931C-32DB-BD41-4C60-B6CDA5267D92}"/>
              </a:ext>
            </a:extLst>
          </p:cNvPr>
          <p:cNvSpPr>
            <a:spLocks noGrp="1"/>
          </p:cNvSpPr>
          <p:nvPr>
            <p:ph type="title"/>
          </p:nvPr>
        </p:nvSpPr>
        <p:spPr/>
        <p:txBody>
          <a:bodyPr/>
          <a:lstStyle/>
          <a:p>
            <a:r>
              <a:rPr lang="en-PK" dirty="0"/>
              <a:t>Bagging and Boosting</a:t>
            </a:r>
          </a:p>
        </p:txBody>
      </p:sp>
      <p:sp>
        <p:nvSpPr>
          <p:cNvPr id="3" name="Content Placeholder 2">
            <a:extLst>
              <a:ext uri="{FF2B5EF4-FFF2-40B4-BE49-F238E27FC236}">
                <a16:creationId xmlns:a16="http://schemas.microsoft.com/office/drawing/2014/main" id="{0F6F2DC2-C038-66A6-901E-95FC8A5B549B}"/>
              </a:ext>
            </a:extLst>
          </p:cNvPr>
          <p:cNvSpPr>
            <a:spLocks noGrp="1"/>
          </p:cNvSpPr>
          <p:nvPr>
            <p:ph idx="1"/>
          </p:nvPr>
        </p:nvSpPr>
        <p:spPr/>
        <p:txBody>
          <a:bodyPr/>
          <a:lstStyle/>
          <a:p>
            <a:r>
              <a:rPr lang="en-PK" dirty="0"/>
              <a:t>To find a good balance of simple and complicated model we perform bagging and boosting</a:t>
            </a:r>
          </a:p>
        </p:txBody>
      </p:sp>
      <p:sp>
        <p:nvSpPr>
          <p:cNvPr id="4" name="Slide Number Placeholder 3">
            <a:extLst>
              <a:ext uri="{FF2B5EF4-FFF2-40B4-BE49-F238E27FC236}">
                <a16:creationId xmlns:a16="http://schemas.microsoft.com/office/drawing/2014/main" id="{8758CE17-DCE5-4A44-5D05-FD57A6FF6CAC}"/>
              </a:ext>
            </a:extLst>
          </p:cNvPr>
          <p:cNvSpPr>
            <a:spLocks noGrp="1"/>
          </p:cNvSpPr>
          <p:nvPr>
            <p:ph type="sldNum" sz="quarter" idx="12"/>
          </p:nvPr>
        </p:nvSpPr>
        <p:spPr/>
        <p:txBody>
          <a:bodyPr/>
          <a:lstStyle/>
          <a:p>
            <a:fld id="{D1D8BA92-921E-4261-AD97-A03D4D041050}" type="slidenum">
              <a:rPr lang="en-US" smtClean="0"/>
              <a:t>11</a:t>
            </a:fld>
            <a:endParaRPr lang="en-US"/>
          </a:p>
        </p:txBody>
      </p:sp>
    </p:spTree>
    <p:extLst>
      <p:ext uri="{BB962C8B-B14F-4D97-AF65-F5344CB8AC3E}">
        <p14:creationId xmlns:p14="http://schemas.microsoft.com/office/powerpoint/2010/main" val="80481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642236-762E-C20A-F426-B76B87194EFB}"/>
              </a:ext>
            </a:extLst>
          </p:cNvPr>
          <p:cNvPicPr>
            <a:picLocks noChangeAspect="1"/>
          </p:cNvPicPr>
          <p:nvPr/>
        </p:nvPicPr>
        <p:blipFill>
          <a:blip r:embed="rId2"/>
          <a:stretch>
            <a:fillRect/>
          </a:stretch>
        </p:blipFill>
        <p:spPr>
          <a:xfrm>
            <a:off x="2900680" y="2006600"/>
            <a:ext cx="6451600" cy="3517900"/>
          </a:xfrm>
          <a:prstGeom prst="rect">
            <a:avLst/>
          </a:prstGeom>
        </p:spPr>
      </p:pic>
      <p:sp>
        <p:nvSpPr>
          <p:cNvPr id="2" name="Title 1">
            <a:extLst>
              <a:ext uri="{FF2B5EF4-FFF2-40B4-BE49-F238E27FC236}">
                <a16:creationId xmlns:a16="http://schemas.microsoft.com/office/drawing/2014/main" id="{7BEFD56D-7EB5-7EB0-9551-9B9FE8A52EED}"/>
              </a:ext>
            </a:extLst>
          </p:cNvPr>
          <p:cNvSpPr>
            <a:spLocks noGrp="1"/>
          </p:cNvSpPr>
          <p:nvPr>
            <p:ph type="title"/>
          </p:nvPr>
        </p:nvSpPr>
        <p:spPr/>
        <p:txBody>
          <a:bodyPr/>
          <a:lstStyle/>
          <a:p>
            <a:r>
              <a:rPr lang="en-PK" dirty="0"/>
              <a:t>Imagine </a:t>
            </a:r>
          </a:p>
        </p:txBody>
      </p:sp>
      <p:sp>
        <p:nvSpPr>
          <p:cNvPr id="3" name="Content Placeholder 2">
            <a:extLst>
              <a:ext uri="{FF2B5EF4-FFF2-40B4-BE49-F238E27FC236}">
                <a16:creationId xmlns:a16="http://schemas.microsoft.com/office/drawing/2014/main" id="{61026044-41C9-757A-D702-D9FD1A4F2300}"/>
              </a:ext>
            </a:extLst>
          </p:cNvPr>
          <p:cNvSpPr>
            <a:spLocks noGrp="1"/>
          </p:cNvSpPr>
          <p:nvPr>
            <p:ph idx="1"/>
          </p:nvPr>
        </p:nvSpPr>
        <p:spPr>
          <a:xfrm>
            <a:off x="1097280" y="1346218"/>
            <a:ext cx="10058400" cy="660382"/>
          </a:xfrm>
        </p:spPr>
        <p:txBody>
          <a:bodyPr>
            <a:normAutofit fontScale="92500" lnSpcReduction="10000"/>
          </a:bodyPr>
          <a:lstStyle/>
          <a:p>
            <a:r>
              <a:rPr lang="en-PK" dirty="0"/>
              <a:t>Imagine we measured the weight and height of a bunch of mice and plotted the data on t</a:t>
            </a:r>
            <a:r>
              <a:rPr lang="en-GB" dirty="0"/>
              <a:t>he</a:t>
            </a:r>
            <a:r>
              <a:rPr lang="en-PK" dirty="0"/>
              <a:t> graph</a:t>
            </a:r>
          </a:p>
        </p:txBody>
      </p:sp>
      <p:sp>
        <p:nvSpPr>
          <p:cNvPr id="4" name="Slide Number Placeholder 3">
            <a:extLst>
              <a:ext uri="{FF2B5EF4-FFF2-40B4-BE49-F238E27FC236}">
                <a16:creationId xmlns:a16="http://schemas.microsoft.com/office/drawing/2014/main" id="{7C6CCF99-7052-8235-A7DB-806CFE2CE5F5}"/>
              </a:ext>
            </a:extLst>
          </p:cNvPr>
          <p:cNvSpPr>
            <a:spLocks noGrp="1"/>
          </p:cNvSpPr>
          <p:nvPr>
            <p:ph type="sldNum" sz="quarter" idx="12"/>
          </p:nvPr>
        </p:nvSpPr>
        <p:spPr/>
        <p:txBody>
          <a:bodyPr/>
          <a:lstStyle/>
          <a:p>
            <a:fld id="{D1D8BA92-921E-4261-AD97-A03D4D041050}" type="slidenum">
              <a:rPr lang="en-US" smtClean="0"/>
              <a:t>2</a:t>
            </a:fld>
            <a:endParaRPr lang="en-US"/>
          </a:p>
        </p:txBody>
      </p:sp>
    </p:spTree>
    <p:extLst>
      <p:ext uri="{BB962C8B-B14F-4D97-AF65-F5344CB8AC3E}">
        <p14:creationId xmlns:p14="http://schemas.microsoft.com/office/powerpoint/2010/main" val="4073327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361A-341C-8BDA-6EDB-74040FCBDABA}"/>
              </a:ext>
            </a:extLst>
          </p:cNvPr>
          <p:cNvSpPr>
            <a:spLocks noGrp="1"/>
          </p:cNvSpPr>
          <p:nvPr>
            <p:ph type="title"/>
          </p:nvPr>
        </p:nvSpPr>
        <p:spPr>
          <a:xfrm>
            <a:off x="1066800" y="749040"/>
            <a:ext cx="10058400" cy="986020"/>
          </a:xfrm>
        </p:spPr>
        <p:txBody>
          <a:bodyPr>
            <a:normAutofit fontScale="90000"/>
          </a:bodyPr>
          <a:lstStyle/>
          <a:p>
            <a:r>
              <a:rPr lang="en-PK" dirty="0"/>
              <a:t>If weight is known we want to predict the height </a:t>
            </a:r>
          </a:p>
        </p:txBody>
      </p:sp>
      <p:pic>
        <p:nvPicPr>
          <p:cNvPr id="5" name="Content Placeholder 4">
            <a:extLst>
              <a:ext uri="{FF2B5EF4-FFF2-40B4-BE49-F238E27FC236}">
                <a16:creationId xmlns:a16="http://schemas.microsoft.com/office/drawing/2014/main" id="{0005C1BA-BD16-010E-5F82-A552F0593395}"/>
              </a:ext>
            </a:extLst>
          </p:cNvPr>
          <p:cNvPicPr>
            <a:picLocks noGrp="1" noChangeAspect="1"/>
          </p:cNvPicPr>
          <p:nvPr>
            <p:ph idx="1"/>
          </p:nvPr>
        </p:nvPicPr>
        <p:blipFill>
          <a:blip r:embed="rId2"/>
          <a:stretch>
            <a:fillRect/>
          </a:stretch>
        </p:blipFill>
        <p:spPr>
          <a:xfrm>
            <a:off x="2652713" y="2034550"/>
            <a:ext cx="6286500" cy="3581400"/>
          </a:xfrm>
          <a:prstGeom prst="rect">
            <a:avLst/>
          </a:prstGeom>
        </p:spPr>
      </p:pic>
      <p:sp>
        <p:nvSpPr>
          <p:cNvPr id="4" name="Slide Number Placeholder 3">
            <a:extLst>
              <a:ext uri="{FF2B5EF4-FFF2-40B4-BE49-F238E27FC236}">
                <a16:creationId xmlns:a16="http://schemas.microsoft.com/office/drawing/2014/main" id="{4378339B-4606-4D9E-4EFA-7D3C1C2EB2B9}"/>
              </a:ext>
            </a:extLst>
          </p:cNvPr>
          <p:cNvSpPr>
            <a:spLocks noGrp="1"/>
          </p:cNvSpPr>
          <p:nvPr>
            <p:ph type="sldNum" sz="quarter" idx="12"/>
          </p:nvPr>
        </p:nvSpPr>
        <p:spPr/>
        <p:txBody>
          <a:bodyPr/>
          <a:lstStyle/>
          <a:p>
            <a:fld id="{D1D8BA92-921E-4261-AD97-A03D4D041050}" type="slidenum">
              <a:rPr lang="en-US" smtClean="0"/>
              <a:t>3</a:t>
            </a:fld>
            <a:endParaRPr lang="en-US"/>
          </a:p>
        </p:txBody>
      </p:sp>
    </p:spTree>
    <p:extLst>
      <p:ext uri="{BB962C8B-B14F-4D97-AF65-F5344CB8AC3E}">
        <p14:creationId xmlns:p14="http://schemas.microsoft.com/office/powerpoint/2010/main" val="1826825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2D84A8-DAE0-156E-726F-CE005F39D010}"/>
              </a:ext>
            </a:extLst>
          </p:cNvPr>
          <p:cNvSpPr>
            <a:spLocks noGrp="1"/>
          </p:cNvSpPr>
          <p:nvPr>
            <p:ph type="sldNum" sz="quarter" idx="12"/>
          </p:nvPr>
        </p:nvSpPr>
        <p:spPr/>
        <p:txBody>
          <a:bodyPr/>
          <a:lstStyle/>
          <a:p>
            <a:fld id="{D1D8BA92-921E-4261-AD97-A03D4D041050}" type="slidenum">
              <a:rPr lang="en-US" smtClean="0"/>
              <a:t>4</a:t>
            </a:fld>
            <a:endParaRPr lang="en-US"/>
          </a:p>
        </p:txBody>
      </p:sp>
      <p:pic>
        <p:nvPicPr>
          <p:cNvPr id="3" name="Picture 2">
            <a:extLst>
              <a:ext uri="{FF2B5EF4-FFF2-40B4-BE49-F238E27FC236}">
                <a16:creationId xmlns:a16="http://schemas.microsoft.com/office/drawing/2014/main" id="{FC3624FD-020E-FE16-87C1-87D95582942F}"/>
              </a:ext>
            </a:extLst>
          </p:cNvPr>
          <p:cNvPicPr>
            <a:picLocks noChangeAspect="1"/>
          </p:cNvPicPr>
          <p:nvPr/>
        </p:nvPicPr>
        <p:blipFill>
          <a:blip r:embed="rId2"/>
          <a:stretch>
            <a:fillRect/>
          </a:stretch>
        </p:blipFill>
        <p:spPr>
          <a:xfrm>
            <a:off x="1625600" y="1538001"/>
            <a:ext cx="8524470" cy="4497673"/>
          </a:xfrm>
          <a:prstGeom prst="rect">
            <a:avLst/>
          </a:prstGeom>
        </p:spPr>
      </p:pic>
      <p:sp>
        <p:nvSpPr>
          <p:cNvPr id="4" name="TextBox 3">
            <a:extLst>
              <a:ext uri="{FF2B5EF4-FFF2-40B4-BE49-F238E27FC236}">
                <a16:creationId xmlns:a16="http://schemas.microsoft.com/office/drawing/2014/main" id="{1CB5CABC-45E4-5AB7-DBCA-70398A41F640}"/>
              </a:ext>
            </a:extLst>
          </p:cNvPr>
          <p:cNvSpPr txBox="1"/>
          <p:nvPr/>
        </p:nvSpPr>
        <p:spPr>
          <a:xfrm>
            <a:off x="591737" y="430005"/>
            <a:ext cx="11593302" cy="1477328"/>
          </a:xfrm>
          <a:prstGeom prst="rect">
            <a:avLst/>
          </a:prstGeom>
          <a:noFill/>
        </p:spPr>
        <p:txBody>
          <a:bodyPr wrap="none" rtlCol="0">
            <a:spAutoFit/>
          </a:bodyPr>
          <a:lstStyle/>
          <a:p>
            <a:r>
              <a:rPr lang="en-PK" sz="3600" dirty="0"/>
              <a:t>Ideally, we would know the exact matehmatical formula that </a:t>
            </a:r>
          </a:p>
          <a:p>
            <a:r>
              <a:rPr lang="en-PK" sz="3600" dirty="0"/>
              <a:t>describes the relationship between weight and height </a:t>
            </a:r>
          </a:p>
          <a:p>
            <a:endParaRPr lang="en-PK" dirty="0"/>
          </a:p>
        </p:txBody>
      </p:sp>
    </p:spTree>
    <p:extLst>
      <p:ext uri="{BB962C8B-B14F-4D97-AF65-F5344CB8AC3E}">
        <p14:creationId xmlns:p14="http://schemas.microsoft.com/office/powerpoint/2010/main" val="1498603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2D84A8-DAE0-156E-726F-CE005F39D010}"/>
              </a:ext>
            </a:extLst>
          </p:cNvPr>
          <p:cNvSpPr>
            <a:spLocks noGrp="1"/>
          </p:cNvSpPr>
          <p:nvPr>
            <p:ph type="sldNum" sz="quarter" idx="12"/>
          </p:nvPr>
        </p:nvSpPr>
        <p:spPr/>
        <p:txBody>
          <a:bodyPr/>
          <a:lstStyle/>
          <a:p>
            <a:fld id="{D1D8BA92-921E-4261-AD97-A03D4D041050}" type="slidenum">
              <a:rPr lang="en-US" smtClean="0"/>
              <a:t>5</a:t>
            </a:fld>
            <a:endParaRPr lang="en-US"/>
          </a:p>
        </p:txBody>
      </p:sp>
      <p:sp>
        <p:nvSpPr>
          <p:cNvPr id="4" name="TextBox 3">
            <a:extLst>
              <a:ext uri="{FF2B5EF4-FFF2-40B4-BE49-F238E27FC236}">
                <a16:creationId xmlns:a16="http://schemas.microsoft.com/office/drawing/2014/main" id="{1CB5CABC-45E4-5AB7-DBCA-70398A41F640}"/>
              </a:ext>
            </a:extLst>
          </p:cNvPr>
          <p:cNvSpPr txBox="1"/>
          <p:nvPr/>
        </p:nvSpPr>
        <p:spPr>
          <a:xfrm>
            <a:off x="0" y="579710"/>
            <a:ext cx="11683006" cy="1477328"/>
          </a:xfrm>
          <a:prstGeom prst="rect">
            <a:avLst/>
          </a:prstGeom>
          <a:noFill/>
        </p:spPr>
        <p:txBody>
          <a:bodyPr wrap="none" rtlCol="0">
            <a:spAutoFit/>
          </a:bodyPr>
          <a:lstStyle/>
          <a:p>
            <a:r>
              <a:rPr lang="en-PK" sz="3600" dirty="0"/>
              <a:t>We will use two models to predict it. First the done is dividing</a:t>
            </a:r>
          </a:p>
          <a:p>
            <a:r>
              <a:rPr lang="en-PK" sz="3600" dirty="0"/>
              <a:t> data into training (blue) and testing (green) data </a:t>
            </a:r>
          </a:p>
          <a:p>
            <a:endParaRPr lang="en-PK" dirty="0"/>
          </a:p>
        </p:txBody>
      </p:sp>
      <p:pic>
        <p:nvPicPr>
          <p:cNvPr id="5" name="Picture 4">
            <a:extLst>
              <a:ext uri="{FF2B5EF4-FFF2-40B4-BE49-F238E27FC236}">
                <a16:creationId xmlns:a16="http://schemas.microsoft.com/office/drawing/2014/main" id="{88A0AD42-087E-9F31-78A4-6C69F9F4EE71}"/>
              </a:ext>
            </a:extLst>
          </p:cNvPr>
          <p:cNvPicPr>
            <a:picLocks noChangeAspect="1"/>
          </p:cNvPicPr>
          <p:nvPr/>
        </p:nvPicPr>
        <p:blipFill>
          <a:blip r:embed="rId2"/>
          <a:stretch>
            <a:fillRect/>
          </a:stretch>
        </p:blipFill>
        <p:spPr>
          <a:xfrm>
            <a:off x="1950597" y="2088828"/>
            <a:ext cx="7949861" cy="4339167"/>
          </a:xfrm>
          <a:prstGeom prst="rect">
            <a:avLst/>
          </a:prstGeom>
        </p:spPr>
      </p:pic>
    </p:spTree>
    <p:extLst>
      <p:ext uri="{BB962C8B-B14F-4D97-AF65-F5344CB8AC3E}">
        <p14:creationId xmlns:p14="http://schemas.microsoft.com/office/powerpoint/2010/main" val="268516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2D84A8-DAE0-156E-726F-CE005F39D010}"/>
              </a:ext>
            </a:extLst>
          </p:cNvPr>
          <p:cNvSpPr>
            <a:spLocks noGrp="1"/>
          </p:cNvSpPr>
          <p:nvPr>
            <p:ph type="sldNum" sz="quarter" idx="12"/>
          </p:nvPr>
        </p:nvSpPr>
        <p:spPr/>
        <p:txBody>
          <a:bodyPr/>
          <a:lstStyle/>
          <a:p>
            <a:fld id="{D1D8BA92-921E-4261-AD97-A03D4D041050}" type="slidenum">
              <a:rPr lang="en-US" smtClean="0"/>
              <a:t>6</a:t>
            </a:fld>
            <a:endParaRPr lang="en-US"/>
          </a:p>
        </p:txBody>
      </p:sp>
      <p:pic>
        <p:nvPicPr>
          <p:cNvPr id="3" name="Picture 2">
            <a:extLst>
              <a:ext uri="{FF2B5EF4-FFF2-40B4-BE49-F238E27FC236}">
                <a16:creationId xmlns:a16="http://schemas.microsoft.com/office/drawing/2014/main" id="{2D16EBA8-BFBE-A3B4-9CEC-9B88F633ACE8}"/>
              </a:ext>
            </a:extLst>
          </p:cNvPr>
          <p:cNvPicPr>
            <a:picLocks noChangeAspect="1"/>
          </p:cNvPicPr>
          <p:nvPr/>
        </p:nvPicPr>
        <p:blipFill>
          <a:blip r:embed="rId3"/>
          <a:stretch>
            <a:fillRect/>
          </a:stretch>
        </p:blipFill>
        <p:spPr>
          <a:xfrm>
            <a:off x="407434" y="1715396"/>
            <a:ext cx="10805049" cy="3427207"/>
          </a:xfrm>
          <a:prstGeom prst="rect">
            <a:avLst/>
          </a:prstGeom>
        </p:spPr>
      </p:pic>
      <p:sp>
        <p:nvSpPr>
          <p:cNvPr id="6" name="TextBox 5">
            <a:extLst>
              <a:ext uri="{FF2B5EF4-FFF2-40B4-BE49-F238E27FC236}">
                <a16:creationId xmlns:a16="http://schemas.microsoft.com/office/drawing/2014/main" id="{17490433-C170-C123-DFFE-42A961BE5E37}"/>
              </a:ext>
            </a:extLst>
          </p:cNvPr>
          <p:cNvSpPr txBox="1"/>
          <p:nvPr/>
        </p:nvSpPr>
        <p:spPr>
          <a:xfrm>
            <a:off x="1220234" y="839482"/>
            <a:ext cx="8155034" cy="1200329"/>
          </a:xfrm>
          <a:prstGeom prst="rect">
            <a:avLst/>
          </a:prstGeom>
          <a:noFill/>
        </p:spPr>
        <p:txBody>
          <a:bodyPr wrap="square" rtlCol="0">
            <a:spAutoFit/>
          </a:bodyPr>
          <a:lstStyle/>
          <a:p>
            <a:r>
              <a:rPr lang="en-PK" sz="3600" dirty="0"/>
              <a:t>Straight Line has more BIAS and Squiggly line has very little BIAS</a:t>
            </a:r>
          </a:p>
        </p:txBody>
      </p:sp>
    </p:spTree>
    <p:extLst>
      <p:ext uri="{BB962C8B-B14F-4D97-AF65-F5344CB8AC3E}">
        <p14:creationId xmlns:p14="http://schemas.microsoft.com/office/powerpoint/2010/main" val="1282570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1C8FC8-A3DA-CB37-BD52-0BC8CA056CC2}"/>
              </a:ext>
            </a:extLst>
          </p:cNvPr>
          <p:cNvSpPr>
            <a:spLocks noGrp="1"/>
          </p:cNvSpPr>
          <p:nvPr>
            <p:ph type="sldNum" sz="quarter" idx="12"/>
          </p:nvPr>
        </p:nvSpPr>
        <p:spPr/>
        <p:txBody>
          <a:bodyPr/>
          <a:lstStyle/>
          <a:p>
            <a:fld id="{D1D8BA92-921E-4261-AD97-A03D4D041050}" type="slidenum">
              <a:rPr lang="en-US" smtClean="0"/>
              <a:t>7</a:t>
            </a:fld>
            <a:endParaRPr lang="en-US"/>
          </a:p>
        </p:txBody>
      </p:sp>
      <p:pic>
        <p:nvPicPr>
          <p:cNvPr id="3" name="Picture 2">
            <a:extLst>
              <a:ext uri="{FF2B5EF4-FFF2-40B4-BE49-F238E27FC236}">
                <a16:creationId xmlns:a16="http://schemas.microsoft.com/office/drawing/2014/main" id="{D8C56CB7-EF25-08F0-923F-446E3069C346}"/>
              </a:ext>
            </a:extLst>
          </p:cNvPr>
          <p:cNvPicPr>
            <a:picLocks noChangeAspect="1"/>
          </p:cNvPicPr>
          <p:nvPr/>
        </p:nvPicPr>
        <p:blipFill>
          <a:blip r:embed="rId3"/>
          <a:stretch>
            <a:fillRect/>
          </a:stretch>
        </p:blipFill>
        <p:spPr>
          <a:xfrm>
            <a:off x="446509" y="2117754"/>
            <a:ext cx="10765974" cy="3270675"/>
          </a:xfrm>
          <a:prstGeom prst="rect">
            <a:avLst/>
          </a:prstGeom>
        </p:spPr>
      </p:pic>
      <p:sp>
        <p:nvSpPr>
          <p:cNvPr id="4" name="TextBox 3">
            <a:extLst>
              <a:ext uri="{FF2B5EF4-FFF2-40B4-BE49-F238E27FC236}">
                <a16:creationId xmlns:a16="http://schemas.microsoft.com/office/drawing/2014/main" id="{A25AC5CE-2F91-0632-A063-008A4DAD9FBC}"/>
              </a:ext>
            </a:extLst>
          </p:cNvPr>
          <p:cNvSpPr txBox="1"/>
          <p:nvPr/>
        </p:nvSpPr>
        <p:spPr>
          <a:xfrm>
            <a:off x="370504" y="1284905"/>
            <a:ext cx="11050589" cy="830997"/>
          </a:xfrm>
          <a:prstGeom prst="rect">
            <a:avLst/>
          </a:prstGeom>
          <a:noFill/>
        </p:spPr>
        <p:txBody>
          <a:bodyPr wrap="none" rtlCol="0">
            <a:spAutoFit/>
          </a:bodyPr>
          <a:lstStyle/>
          <a:p>
            <a:r>
              <a:rPr lang="en-PK" sz="2400" dirty="0"/>
              <a:t>We can compare how well t</a:t>
            </a:r>
            <a:r>
              <a:rPr lang="en-GB" sz="2400" dirty="0"/>
              <a:t>he</a:t>
            </a:r>
            <a:r>
              <a:rPr lang="en-PK" sz="2400" dirty="0"/>
              <a:t> STRAIGHT LINE and the Squiggly LINE fit the training set</a:t>
            </a:r>
          </a:p>
          <a:p>
            <a:r>
              <a:rPr lang="en-PK" sz="2400" dirty="0"/>
              <a:t> by calculationg the sums of squares of distances from training points to the line</a:t>
            </a:r>
          </a:p>
        </p:txBody>
      </p:sp>
    </p:spTree>
    <p:extLst>
      <p:ext uri="{BB962C8B-B14F-4D97-AF65-F5344CB8AC3E}">
        <p14:creationId xmlns:p14="http://schemas.microsoft.com/office/powerpoint/2010/main" val="598947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2D84A8-DAE0-156E-726F-CE005F39D010}"/>
              </a:ext>
            </a:extLst>
          </p:cNvPr>
          <p:cNvSpPr>
            <a:spLocks noGrp="1"/>
          </p:cNvSpPr>
          <p:nvPr>
            <p:ph type="sldNum" sz="quarter" idx="12"/>
          </p:nvPr>
        </p:nvSpPr>
        <p:spPr/>
        <p:txBody>
          <a:bodyPr/>
          <a:lstStyle/>
          <a:p>
            <a:fld id="{D1D8BA92-921E-4261-AD97-A03D4D041050}" type="slidenum">
              <a:rPr lang="en-US" smtClean="0"/>
              <a:t>8</a:t>
            </a:fld>
            <a:endParaRPr lang="en-US"/>
          </a:p>
        </p:txBody>
      </p:sp>
      <p:sp>
        <p:nvSpPr>
          <p:cNvPr id="6" name="TextBox 5">
            <a:extLst>
              <a:ext uri="{FF2B5EF4-FFF2-40B4-BE49-F238E27FC236}">
                <a16:creationId xmlns:a16="http://schemas.microsoft.com/office/drawing/2014/main" id="{17490433-C170-C123-DFFE-42A961BE5E37}"/>
              </a:ext>
            </a:extLst>
          </p:cNvPr>
          <p:cNvSpPr txBox="1"/>
          <p:nvPr/>
        </p:nvSpPr>
        <p:spPr>
          <a:xfrm>
            <a:off x="1042433" y="493518"/>
            <a:ext cx="10471797" cy="1754326"/>
          </a:xfrm>
          <a:prstGeom prst="rect">
            <a:avLst/>
          </a:prstGeom>
          <a:noFill/>
        </p:spPr>
        <p:txBody>
          <a:bodyPr wrap="square" rtlCol="0">
            <a:spAutoFit/>
          </a:bodyPr>
          <a:lstStyle/>
          <a:p>
            <a:r>
              <a:rPr lang="en-PK" sz="3600" dirty="0"/>
              <a:t>Here straight line wins. The Squiggly lines did a great job for training set but did a terrible job for testing set. Difference in fits in DM is called VARIANCE.</a:t>
            </a:r>
          </a:p>
        </p:txBody>
      </p:sp>
      <p:pic>
        <p:nvPicPr>
          <p:cNvPr id="4" name="Picture 3">
            <a:extLst>
              <a:ext uri="{FF2B5EF4-FFF2-40B4-BE49-F238E27FC236}">
                <a16:creationId xmlns:a16="http://schemas.microsoft.com/office/drawing/2014/main" id="{BFCFC39C-00B4-A07C-B68F-C5682CD20C08}"/>
              </a:ext>
            </a:extLst>
          </p:cNvPr>
          <p:cNvPicPr>
            <a:picLocks noChangeAspect="1"/>
          </p:cNvPicPr>
          <p:nvPr/>
        </p:nvPicPr>
        <p:blipFill rotWithShape="1">
          <a:blip r:embed="rId3"/>
          <a:srcRect t="17626"/>
          <a:stretch/>
        </p:blipFill>
        <p:spPr>
          <a:xfrm>
            <a:off x="740686" y="3336925"/>
            <a:ext cx="10471797" cy="3027557"/>
          </a:xfrm>
          <a:prstGeom prst="rect">
            <a:avLst/>
          </a:prstGeom>
        </p:spPr>
      </p:pic>
    </p:spTree>
    <p:extLst>
      <p:ext uri="{BB962C8B-B14F-4D97-AF65-F5344CB8AC3E}">
        <p14:creationId xmlns:p14="http://schemas.microsoft.com/office/powerpoint/2010/main" val="3280619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62DF-443D-FBC3-D125-09CE86024315}"/>
              </a:ext>
            </a:extLst>
          </p:cNvPr>
          <p:cNvSpPr>
            <a:spLocks noGrp="1"/>
          </p:cNvSpPr>
          <p:nvPr>
            <p:ph type="title"/>
          </p:nvPr>
        </p:nvSpPr>
        <p:spPr/>
        <p:txBody>
          <a:bodyPr/>
          <a:lstStyle/>
          <a:p>
            <a:r>
              <a:rPr lang="en-PK" b="1" dirty="0"/>
              <a:t>OVERFITTING </a:t>
            </a:r>
          </a:p>
        </p:txBody>
      </p:sp>
      <p:sp>
        <p:nvSpPr>
          <p:cNvPr id="3" name="Content Placeholder 2">
            <a:extLst>
              <a:ext uri="{FF2B5EF4-FFF2-40B4-BE49-F238E27FC236}">
                <a16:creationId xmlns:a16="http://schemas.microsoft.com/office/drawing/2014/main" id="{69EFE8D8-EFC5-3BB7-3D04-DBCF948424BE}"/>
              </a:ext>
            </a:extLst>
          </p:cNvPr>
          <p:cNvSpPr>
            <a:spLocks noGrp="1"/>
          </p:cNvSpPr>
          <p:nvPr>
            <p:ph idx="1"/>
          </p:nvPr>
        </p:nvSpPr>
        <p:spPr/>
        <p:txBody>
          <a:bodyPr>
            <a:normAutofit/>
          </a:bodyPr>
          <a:lstStyle/>
          <a:p>
            <a:r>
              <a:rPr lang="en-PK" sz="3600" dirty="0"/>
              <a:t>Because the Squiggly line fits the training data really well, but not the testing set we say t</a:t>
            </a:r>
            <a:r>
              <a:rPr lang="en-GB" sz="3600" dirty="0"/>
              <a:t>he</a:t>
            </a:r>
            <a:r>
              <a:rPr lang="en-PK" sz="3600" dirty="0"/>
              <a:t> Squiggly line is </a:t>
            </a:r>
            <a:r>
              <a:rPr lang="en-PK" sz="3600" b="1" dirty="0"/>
              <a:t>OVERFIT</a:t>
            </a:r>
          </a:p>
        </p:txBody>
      </p:sp>
      <p:sp>
        <p:nvSpPr>
          <p:cNvPr id="4" name="Slide Number Placeholder 3">
            <a:extLst>
              <a:ext uri="{FF2B5EF4-FFF2-40B4-BE49-F238E27FC236}">
                <a16:creationId xmlns:a16="http://schemas.microsoft.com/office/drawing/2014/main" id="{C39BDC56-EDEE-91FB-EE28-664E00B510B1}"/>
              </a:ext>
            </a:extLst>
          </p:cNvPr>
          <p:cNvSpPr>
            <a:spLocks noGrp="1"/>
          </p:cNvSpPr>
          <p:nvPr>
            <p:ph type="sldNum" sz="quarter" idx="12"/>
          </p:nvPr>
        </p:nvSpPr>
        <p:spPr/>
        <p:txBody>
          <a:bodyPr/>
          <a:lstStyle/>
          <a:p>
            <a:fld id="{D1D8BA92-921E-4261-AD97-A03D4D041050}" type="slidenum">
              <a:rPr lang="en-US" smtClean="0"/>
              <a:t>9</a:t>
            </a:fld>
            <a:endParaRPr lang="en-US"/>
          </a:p>
        </p:txBody>
      </p:sp>
      <p:pic>
        <p:nvPicPr>
          <p:cNvPr id="5" name="Picture 4">
            <a:extLst>
              <a:ext uri="{FF2B5EF4-FFF2-40B4-BE49-F238E27FC236}">
                <a16:creationId xmlns:a16="http://schemas.microsoft.com/office/drawing/2014/main" id="{050CA26E-F4E1-F12C-AA45-B59A26F814CF}"/>
              </a:ext>
            </a:extLst>
          </p:cNvPr>
          <p:cNvPicPr>
            <a:picLocks noChangeAspect="1"/>
          </p:cNvPicPr>
          <p:nvPr/>
        </p:nvPicPr>
        <p:blipFill>
          <a:blip r:embed="rId2"/>
          <a:stretch>
            <a:fillRect/>
          </a:stretch>
        </p:blipFill>
        <p:spPr>
          <a:xfrm>
            <a:off x="1231195" y="2884448"/>
            <a:ext cx="9729610" cy="2984646"/>
          </a:xfrm>
          <a:prstGeom prst="rect">
            <a:avLst/>
          </a:prstGeom>
        </p:spPr>
      </p:pic>
    </p:spTree>
    <p:extLst>
      <p:ext uri="{BB962C8B-B14F-4D97-AF65-F5344CB8AC3E}">
        <p14:creationId xmlns:p14="http://schemas.microsoft.com/office/powerpoint/2010/main" val="61104390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29248</TotalTime>
  <Words>404</Words>
  <Application>Microsoft Macintosh PowerPoint</Application>
  <PresentationFormat>Widescreen</PresentationFormat>
  <Paragraphs>37</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Calibri Light</vt:lpstr>
      <vt:lpstr>Wingdings</vt:lpstr>
      <vt:lpstr>Retrospect</vt:lpstr>
      <vt:lpstr>BIAS &amp; OVERFITTING</vt:lpstr>
      <vt:lpstr>Imagine </vt:lpstr>
      <vt:lpstr>If weight is known we want to predict the height </vt:lpstr>
      <vt:lpstr>PowerPoint Presentation</vt:lpstr>
      <vt:lpstr>PowerPoint Presentation</vt:lpstr>
      <vt:lpstr>PowerPoint Presentation</vt:lpstr>
      <vt:lpstr>PowerPoint Presentation</vt:lpstr>
      <vt:lpstr>PowerPoint Presentation</vt:lpstr>
      <vt:lpstr>OVERFITTING </vt:lpstr>
      <vt:lpstr>PowerPoint Presentation</vt:lpstr>
      <vt:lpstr>Bagging and Boosting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Oriented Programming</dc:title>
  <dc:creator>M. Haroon Shakeel</dc:creator>
  <cp:lastModifiedBy>Microsoft Office User</cp:lastModifiedBy>
  <cp:revision>1512</cp:revision>
  <dcterms:created xsi:type="dcterms:W3CDTF">2020-10-10T13:04:44Z</dcterms:created>
  <dcterms:modified xsi:type="dcterms:W3CDTF">2024-10-01T19:03:38Z</dcterms:modified>
</cp:coreProperties>
</file>