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1719" r:id="rId2"/>
    <p:sldId id="1856" r:id="rId3"/>
    <p:sldId id="1660" r:id="rId4"/>
    <p:sldId id="1890" r:id="rId5"/>
    <p:sldId id="2238" r:id="rId6"/>
    <p:sldId id="2240" r:id="rId7"/>
    <p:sldId id="1903" r:id="rId8"/>
    <p:sldId id="1906" r:id="rId9"/>
    <p:sldId id="1861" r:id="rId10"/>
    <p:sldId id="1907" r:id="rId11"/>
    <p:sldId id="1893" r:id="rId12"/>
    <p:sldId id="2242" r:id="rId13"/>
    <p:sldId id="2243" r:id="rId14"/>
    <p:sldId id="1857" r:id="rId15"/>
    <p:sldId id="2237" r:id="rId16"/>
    <p:sldId id="16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F99D34-51F0-4798-8430-02E30D531FB3}" type="doc">
      <dgm:prSet loTypeId="urn:microsoft.com/office/officeart/2005/8/layout/vList5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D24139C-CEEE-42A1-BDEC-C385B7FB77D4}">
      <dgm:prSet custT="1"/>
      <dgm:spPr/>
      <dgm:t>
        <a:bodyPr spcFirstLastPara="0" vert="horz" wrap="square" lIns="137160" tIns="68580" rIns="137160" bIns="68580" numCol="1" spcCol="1270" anchor="ctr" anchorCtr="0"/>
        <a:lstStyle/>
        <a:p>
          <a:pPr marL="0" lvl="0" indent="0" defTabSz="1600200"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Segoe UI"/>
              <a:ea typeface="+mn-ea"/>
              <a:cs typeface="+mn-cs"/>
            </a:rPr>
            <a:t>Public Cloud</a:t>
          </a:r>
          <a:endParaRPr lang="en-US" sz="2400" b="0" i="0" u="none" strike="noStrike" kern="1200" cap="none" baseline="0" noProof="0" dirty="0">
            <a:solidFill>
              <a:srgbClr val="010000"/>
            </a:solidFill>
            <a:latin typeface="Segoe UI"/>
            <a:ea typeface="+mn-ea"/>
            <a:cs typeface="+mn-cs"/>
          </a:endParaRPr>
        </a:p>
      </dgm:t>
    </dgm:pt>
    <dgm:pt modelId="{3FFE54A7-CF40-410E-8C0E-4DAB2D51D950}" type="parTrans" cxnId="{5FD5BB0F-D127-4B0C-87E2-F8FF6836ED8D}">
      <dgm:prSet/>
      <dgm:spPr/>
      <dgm:t>
        <a:bodyPr/>
        <a:lstStyle/>
        <a:p>
          <a:endParaRPr lang="en-US"/>
        </a:p>
      </dgm:t>
    </dgm:pt>
    <dgm:pt modelId="{2CAD3CFA-3463-480F-A90F-52FFF18664E7}" type="sibTrans" cxnId="{5FD5BB0F-D127-4B0C-87E2-F8FF6836ED8D}">
      <dgm:prSet/>
      <dgm:spPr/>
      <dgm:t>
        <a:bodyPr/>
        <a:lstStyle/>
        <a:p>
          <a:endParaRPr lang="en-US"/>
        </a:p>
      </dgm:t>
    </dgm:pt>
    <dgm:pt modelId="{B9510B96-77C1-41E2-8475-FB8F07606050}">
      <dgm:prSet/>
      <dgm:spPr/>
      <dgm:t>
        <a:bodyPr/>
        <a:lstStyle/>
        <a:p>
          <a:r>
            <a:rPr lang="en-IE" baseline="0" dirty="0">
              <a:latin typeface="Segoe UI"/>
              <a:cs typeface="Segoe UI"/>
            </a:rPr>
            <a:t>No capital expenditures to scale up.</a:t>
          </a:r>
          <a:endParaRPr lang="en-US" dirty="0">
            <a:latin typeface="Segoe UI"/>
            <a:cs typeface="Segoe UI"/>
          </a:endParaRPr>
        </a:p>
      </dgm:t>
    </dgm:pt>
    <dgm:pt modelId="{255DB6B4-7742-4771-9D23-275DEFCA08BC}" type="parTrans" cxnId="{86A39CA4-43DF-444E-9398-8CEEF6CC5DA9}">
      <dgm:prSet/>
      <dgm:spPr/>
      <dgm:t>
        <a:bodyPr/>
        <a:lstStyle/>
        <a:p>
          <a:endParaRPr lang="en-US"/>
        </a:p>
      </dgm:t>
    </dgm:pt>
    <dgm:pt modelId="{D54D47AC-F6BB-4B0E-9516-DA16DAF781F6}" type="sibTrans" cxnId="{86A39CA4-43DF-444E-9398-8CEEF6CC5DA9}">
      <dgm:prSet/>
      <dgm:spPr/>
      <dgm:t>
        <a:bodyPr/>
        <a:lstStyle/>
        <a:p>
          <a:endParaRPr lang="en-US"/>
        </a:p>
      </dgm:t>
    </dgm:pt>
    <dgm:pt modelId="{D8518855-7F36-46C3-91EE-77193D086672}">
      <dgm:prSet/>
      <dgm:spPr/>
      <dgm:t>
        <a:bodyPr/>
        <a:lstStyle/>
        <a:p>
          <a:r>
            <a:rPr lang="en-IE" baseline="0" dirty="0">
              <a:latin typeface="Segoe UI"/>
              <a:cs typeface="Segoe UI"/>
            </a:rPr>
            <a:t>Applications can be quickly provisioned and deprovisioned.</a:t>
          </a:r>
          <a:endParaRPr lang="en-US" dirty="0">
            <a:latin typeface="Segoe UI"/>
            <a:cs typeface="Segoe UI"/>
          </a:endParaRPr>
        </a:p>
      </dgm:t>
    </dgm:pt>
    <dgm:pt modelId="{B8253246-4341-43C5-AB1F-3FC9A45E05D7}" type="parTrans" cxnId="{BF18A182-0406-429D-9168-FFF61E92AB95}">
      <dgm:prSet/>
      <dgm:spPr/>
      <dgm:t>
        <a:bodyPr/>
        <a:lstStyle/>
        <a:p>
          <a:endParaRPr lang="en-US"/>
        </a:p>
      </dgm:t>
    </dgm:pt>
    <dgm:pt modelId="{68AFF5A8-0974-4EBA-A30D-B402F27F18E0}" type="sibTrans" cxnId="{BF18A182-0406-429D-9168-FFF61E92AB95}">
      <dgm:prSet/>
      <dgm:spPr/>
      <dgm:t>
        <a:bodyPr/>
        <a:lstStyle/>
        <a:p>
          <a:endParaRPr lang="en-US"/>
        </a:p>
      </dgm:t>
    </dgm:pt>
    <dgm:pt modelId="{749A7044-1884-4BEC-BFEA-6FCD30DB0F7D}">
      <dgm:prSet/>
      <dgm:spPr/>
      <dgm:t>
        <a:bodyPr/>
        <a:lstStyle/>
        <a:p>
          <a:r>
            <a:rPr lang="en-IE" baseline="0" dirty="0">
              <a:latin typeface="Segoe UI"/>
              <a:cs typeface="Segoe UI"/>
            </a:rPr>
            <a:t>Organizations pay only for what they use.</a:t>
          </a:r>
          <a:endParaRPr lang="en-US" dirty="0">
            <a:latin typeface="Segoe UI"/>
            <a:cs typeface="Segoe UI"/>
          </a:endParaRPr>
        </a:p>
      </dgm:t>
    </dgm:pt>
    <dgm:pt modelId="{97ECD0DB-58C4-44E9-B766-6BE4A81633B4}" type="parTrans" cxnId="{72BDEB78-F154-4A19-A52D-910090EFBF81}">
      <dgm:prSet/>
      <dgm:spPr/>
      <dgm:t>
        <a:bodyPr/>
        <a:lstStyle/>
        <a:p>
          <a:endParaRPr lang="en-US"/>
        </a:p>
      </dgm:t>
    </dgm:pt>
    <dgm:pt modelId="{404CCE4D-B844-4388-99F2-AB60FD88E284}" type="sibTrans" cxnId="{72BDEB78-F154-4A19-A52D-910090EFBF81}">
      <dgm:prSet/>
      <dgm:spPr/>
      <dgm:t>
        <a:bodyPr/>
        <a:lstStyle/>
        <a:p>
          <a:endParaRPr lang="en-US"/>
        </a:p>
      </dgm:t>
    </dgm:pt>
    <dgm:pt modelId="{AFD8BE25-36B2-4A8F-8024-4BC6DBCEF904}">
      <dgm:prSet custT="1"/>
      <dgm:spPr/>
      <dgm:t>
        <a:bodyPr spcFirstLastPara="0" vert="horz" wrap="square" lIns="137160" tIns="68580" rIns="137160" bIns="68580" numCol="1" spcCol="1270" anchor="ctr" anchorCtr="0"/>
        <a:lstStyle/>
        <a:p>
          <a:pPr marL="0" lvl="0" indent="0" defTabSz="1600200"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Segoe UI"/>
              <a:ea typeface="+mn-ea"/>
              <a:cs typeface="+mn-cs"/>
            </a:rPr>
            <a:t>Private Cloud</a:t>
          </a:r>
        </a:p>
      </dgm:t>
    </dgm:pt>
    <dgm:pt modelId="{43E0EA4F-F5C5-4469-BE5E-C2B379E90650}" type="parTrans" cxnId="{E3562B04-215E-4916-9171-9ABFC13A91AB}">
      <dgm:prSet/>
      <dgm:spPr/>
      <dgm:t>
        <a:bodyPr/>
        <a:lstStyle/>
        <a:p>
          <a:endParaRPr lang="en-US"/>
        </a:p>
      </dgm:t>
    </dgm:pt>
    <dgm:pt modelId="{FB311F2C-25E2-461E-9177-88240B2BE351}" type="sibTrans" cxnId="{E3562B04-215E-4916-9171-9ABFC13A91AB}">
      <dgm:prSet/>
      <dgm:spPr/>
      <dgm:t>
        <a:bodyPr/>
        <a:lstStyle/>
        <a:p>
          <a:endParaRPr lang="en-US"/>
        </a:p>
      </dgm:t>
    </dgm:pt>
    <dgm:pt modelId="{D0A2391C-D997-4435-98FB-B671819DE333}">
      <dgm:prSet/>
      <dgm:spPr/>
      <dgm:t>
        <a:bodyPr/>
        <a:lstStyle/>
        <a:p>
          <a:pPr rtl="0"/>
          <a:r>
            <a:rPr lang="en-IE" baseline="0" dirty="0">
              <a:latin typeface="Segoe UI"/>
              <a:cs typeface="Segoe UI"/>
            </a:rPr>
            <a:t>Organizations have complete control over resources and security. </a:t>
          </a:r>
          <a:endParaRPr lang="en-US" dirty="0">
            <a:latin typeface="Segoe UI"/>
            <a:cs typeface="Segoe UI"/>
          </a:endParaRPr>
        </a:p>
      </dgm:t>
    </dgm:pt>
    <dgm:pt modelId="{E41FCAE7-0A6F-4A5A-B513-74BE8CAFA85F}" type="parTrans" cxnId="{BA0D2465-CF0D-4426-B8AE-38C804544BFA}">
      <dgm:prSet/>
      <dgm:spPr/>
      <dgm:t>
        <a:bodyPr/>
        <a:lstStyle/>
        <a:p>
          <a:endParaRPr lang="en-US"/>
        </a:p>
      </dgm:t>
    </dgm:pt>
    <dgm:pt modelId="{5E5D6CE6-ADCE-4B29-9AAE-8241E5EB3C50}" type="sibTrans" cxnId="{BA0D2465-CF0D-4426-B8AE-38C804544BFA}">
      <dgm:prSet/>
      <dgm:spPr/>
      <dgm:t>
        <a:bodyPr/>
        <a:lstStyle/>
        <a:p>
          <a:endParaRPr lang="en-US"/>
        </a:p>
      </dgm:t>
    </dgm:pt>
    <dgm:pt modelId="{F14B8414-E6F8-4C9C-938D-97FE0E934240}">
      <dgm:prSet custT="1"/>
      <dgm:spPr/>
      <dgm:t>
        <a:bodyPr spcFirstLastPara="0" vert="horz" wrap="square" lIns="137160" tIns="68580" rIns="137160" bIns="68580" numCol="1" spcCol="1270" anchor="ctr" anchorCtr="0"/>
        <a:lstStyle/>
        <a:p>
          <a:pPr marL="0" lvl="0" indent="0" defTabSz="1600200"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Segoe UI"/>
              <a:ea typeface="+mn-ea"/>
              <a:cs typeface="+mn-cs"/>
            </a:rPr>
            <a:t>Hybrid Cloud</a:t>
          </a:r>
        </a:p>
      </dgm:t>
    </dgm:pt>
    <dgm:pt modelId="{5E19C2A7-3537-43F5-B996-901F156598E0}" type="parTrans" cxnId="{0BED869B-795F-4768-B839-545512F1ACAB}">
      <dgm:prSet/>
      <dgm:spPr/>
      <dgm:t>
        <a:bodyPr/>
        <a:lstStyle/>
        <a:p>
          <a:endParaRPr lang="en-US"/>
        </a:p>
      </dgm:t>
    </dgm:pt>
    <dgm:pt modelId="{C2309786-3B5D-4C4B-8C07-4713E64388A8}" type="sibTrans" cxnId="{0BED869B-795F-4768-B839-545512F1ACAB}">
      <dgm:prSet/>
      <dgm:spPr/>
      <dgm:t>
        <a:bodyPr/>
        <a:lstStyle/>
        <a:p>
          <a:endParaRPr lang="en-US"/>
        </a:p>
      </dgm:t>
    </dgm:pt>
    <dgm:pt modelId="{C0A128CB-4779-43BC-9AA8-59A21FE7AE0D}">
      <dgm:prSet custT="1"/>
      <dgm:spPr/>
      <dgm:t>
        <a:bodyPr/>
        <a:lstStyle/>
        <a:p>
          <a:r>
            <a:rPr lang="en-IE" sz="1800" baseline="0" dirty="0">
              <a:latin typeface="Segoe UI"/>
              <a:cs typeface="Segoe UI"/>
            </a:rPr>
            <a:t>Provides the most flexibility.</a:t>
          </a:r>
          <a:endParaRPr lang="en-US" sz="1800" dirty="0">
            <a:latin typeface="Segoe UI"/>
            <a:cs typeface="Segoe UI"/>
          </a:endParaRPr>
        </a:p>
      </dgm:t>
    </dgm:pt>
    <dgm:pt modelId="{BC31AB42-D75B-403E-9280-68A5943F75FC}" type="parTrans" cxnId="{0A2AE3CF-33BB-4B52-B1BC-01327591DE96}">
      <dgm:prSet/>
      <dgm:spPr/>
      <dgm:t>
        <a:bodyPr/>
        <a:lstStyle/>
        <a:p>
          <a:endParaRPr lang="en-US"/>
        </a:p>
      </dgm:t>
    </dgm:pt>
    <dgm:pt modelId="{A96807AF-5506-475B-A77A-FB17C3F8E20D}" type="sibTrans" cxnId="{0A2AE3CF-33BB-4B52-B1BC-01327591DE96}">
      <dgm:prSet/>
      <dgm:spPr/>
      <dgm:t>
        <a:bodyPr/>
        <a:lstStyle/>
        <a:p>
          <a:endParaRPr lang="en-US"/>
        </a:p>
      </dgm:t>
    </dgm:pt>
    <dgm:pt modelId="{1EA2B227-F0E1-455C-8195-845310FD6821}">
      <dgm:prSet custT="1"/>
      <dgm:spPr/>
      <dgm:t>
        <a:bodyPr/>
        <a:lstStyle/>
        <a:p>
          <a:r>
            <a:rPr lang="en-IE" sz="1800" baseline="0" dirty="0">
              <a:latin typeface="Segoe UI"/>
              <a:cs typeface="Segoe UI"/>
            </a:rPr>
            <a:t>Organizations determine where to run their applications.</a:t>
          </a:r>
          <a:endParaRPr lang="en-US" sz="1800" dirty="0">
            <a:latin typeface="Segoe UI"/>
            <a:cs typeface="Segoe UI"/>
          </a:endParaRPr>
        </a:p>
      </dgm:t>
    </dgm:pt>
    <dgm:pt modelId="{F47FCB7F-6402-4439-A5EF-FF2C17ACA17E}" type="parTrans" cxnId="{1792BCCB-F6BD-4D30-988A-D5448C1C82A5}">
      <dgm:prSet/>
      <dgm:spPr/>
      <dgm:t>
        <a:bodyPr/>
        <a:lstStyle/>
        <a:p>
          <a:endParaRPr lang="en-US"/>
        </a:p>
      </dgm:t>
    </dgm:pt>
    <dgm:pt modelId="{646661FA-1C08-4282-AD02-1828CC545E54}" type="sibTrans" cxnId="{1792BCCB-F6BD-4D30-988A-D5448C1C82A5}">
      <dgm:prSet/>
      <dgm:spPr/>
      <dgm:t>
        <a:bodyPr/>
        <a:lstStyle/>
        <a:p>
          <a:endParaRPr lang="en-US"/>
        </a:p>
      </dgm:t>
    </dgm:pt>
    <dgm:pt modelId="{FD149B5B-EAE1-4878-B92C-60E57E6DD9E8}">
      <dgm:prSet custT="1"/>
      <dgm:spPr/>
      <dgm:t>
        <a:bodyPr/>
        <a:lstStyle/>
        <a:p>
          <a:r>
            <a:rPr lang="en-IE" sz="1800" baseline="0" dirty="0">
              <a:latin typeface="Segoe UI"/>
              <a:cs typeface="Segoe UI"/>
            </a:rPr>
            <a:t>Organizations control security, compliance, or legal requirements.</a:t>
          </a:r>
          <a:endParaRPr lang="en-US" sz="1800" dirty="0">
            <a:latin typeface="Segoe UI"/>
            <a:cs typeface="Segoe UI"/>
          </a:endParaRPr>
        </a:p>
      </dgm:t>
    </dgm:pt>
    <dgm:pt modelId="{0A54BA5A-5D2C-413A-9E0B-0D3465A4F004}" type="parTrans" cxnId="{666E8609-1899-44A1-BE95-09AE7DB7D3FC}">
      <dgm:prSet/>
      <dgm:spPr/>
      <dgm:t>
        <a:bodyPr/>
        <a:lstStyle/>
        <a:p>
          <a:endParaRPr lang="en-US"/>
        </a:p>
      </dgm:t>
    </dgm:pt>
    <dgm:pt modelId="{45048287-439A-4805-A0DB-9A7EB6D9782E}" type="sibTrans" cxnId="{666E8609-1899-44A1-BE95-09AE7DB7D3FC}">
      <dgm:prSet/>
      <dgm:spPr/>
      <dgm:t>
        <a:bodyPr/>
        <a:lstStyle/>
        <a:p>
          <a:endParaRPr lang="en-US"/>
        </a:p>
      </dgm:t>
    </dgm:pt>
    <dgm:pt modelId="{3EC1FF80-CDB2-4270-A83C-0457B804EBEF}">
      <dgm:prSet/>
      <dgm:spPr/>
      <dgm:t>
        <a:bodyPr/>
        <a:lstStyle/>
        <a:p>
          <a:r>
            <a:rPr lang="en-US" b="0" i="0" dirty="0">
              <a:latin typeface="Segoe UI"/>
              <a:cs typeface="Segoe UI"/>
            </a:rPr>
            <a:t>Organizations are responsible for hardware maintenance and updates.</a:t>
          </a:r>
          <a:endParaRPr lang="en-US" dirty="0">
            <a:latin typeface="Segoe UI"/>
            <a:cs typeface="Segoe UI"/>
          </a:endParaRPr>
        </a:p>
      </dgm:t>
    </dgm:pt>
    <dgm:pt modelId="{E59AEA1F-BE84-4629-801C-B2E405763FEF}" type="parTrans" cxnId="{91AC9918-B155-4EF2-91C7-F2518D38F750}">
      <dgm:prSet/>
      <dgm:spPr/>
      <dgm:t>
        <a:bodyPr/>
        <a:lstStyle/>
        <a:p>
          <a:endParaRPr lang="en-US"/>
        </a:p>
      </dgm:t>
    </dgm:pt>
    <dgm:pt modelId="{D4F8E00F-CAE4-4E71-87CE-2D7B8A061B5E}" type="sibTrans" cxnId="{91AC9918-B155-4EF2-91C7-F2518D38F750}">
      <dgm:prSet/>
      <dgm:spPr/>
      <dgm:t>
        <a:bodyPr/>
        <a:lstStyle/>
        <a:p>
          <a:endParaRPr lang="en-US"/>
        </a:p>
      </dgm:t>
    </dgm:pt>
    <dgm:pt modelId="{B73F9C38-F478-4638-BCB9-2F992DF58173}">
      <dgm:prSet/>
      <dgm:spPr/>
      <dgm:t>
        <a:bodyPr/>
        <a:lstStyle/>
        <a:p>
          <a:r>
            <a:rPr lang="en-US" b="0" i="0" dirty="0">
              <a:latin typeface="Segoe UI"/>
              <a:cs typeface="Segoe UI"/>
            </a:rPr>
            <a:t>Hardware must be purchased for start-up and maintenance.</a:t>
          </a:r>
          <a:endParaRPr lang="en-US" dirty="0">
            <a:latin typeface="Segoe UI"/>
            <a:cs typeface="Segoe UI"/>
          </a:endParaRPr>
        </a:p>
      </dgm:t>
    </dgm:pt>
    <dgm:pt modelId="{F64BE1D6-E8AB-4EA5-B9BA-5BC5A0801C3A}" type="parTrans" cxnId="{FAF659F9-738D-4C17-89BF-092DEC003418}">
      <dgm:prSet/>
      <dgm:spPr/>
      <dgm:t>
        <a:bodyPr/>
        <a:lstStyle/>
        <a:p>
          <a:endParaRPr lang="en-US"/>
        </a:p>
      </dgm:t>
    </dgm:pt>
    <dgm:pt modelId="{3DF819DC-C88B-4BFA-987E-B1961392E186}" type="sibTrans" cxnId="{FAF659F9-738D-4C17-89BF-092DEC003418}">
      <dgm:prSet/>
      <dgm:spPr/>
      <dgm:t>
        <a:bodyPr/>
        <a:lstStyle/>
        <a:p>
          <a:endParaRPr lang="en-US"/>
        </a:p>
      </dgm:t>
    </dgm:pt>
    <dgm:pt modelId="{AFE2A206-A7F0-49FC-B756-62FBC54FB387}" type="pres">
      <dgm:prSet presAssocID="{E0F99D34-51F0-4798-8430-02E30D531FB3}" presName="Name0" presStyleCnt="0">
        <dgm:presLayoutVars>
          <dgm:dir/>
          <dgm:animLvl val="lvl"/>
          <dgm:resizeHandles val="exact"/>
        </dgm:presLayoutVars>
      </dgm:prSet>
      <dgm:spPr/>
    </dgm:pt>
    <dgm:pt modelId="{1B79373C-03CA-4172-BA55-FC3D9F28D6EB}" type="pres">
      <dgm:prSet presAssocID="{1D24139C-CEEE-42A1-BDEC-C385B7FB77D4}" presName="linNode" presStyleCnt="0"/>
      <dgm:spPr/>
    </dgm:pt>
    <dgm:pt modelId="{3CF310F3-D9EE-4D84-BEEA-0008B0482F4A}" type="pres">
      <dgm:prSet presAssocID="{1D24139C-CEEE-42A1-BDEC-C385B7FB77D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97A4EBE-F615-4AA4-AE39-CD48745EBC78}" type="pres">
      <dgm:prSet presAssocID="{1D24139C-CEEE-42A1-BDEC-C385B7FB77D4}" presName="descendantText" presStyleLbl="alignAccFollowNode1" presStyleIdx="0" presStyleCnt="3">
        <dgm:presLayoutVars>
          <dgm:bulletEnabled val="1"/>
        </dgm:presLayoutVars>
      </dgm:prSet>
      <dgm:spPr/>
    </dgm:pt>
    <dgm:pt modelId="{BC07D024-DEDA-4ECD-93A0-C082415C20D7}" type="pres">
      <dgm:prSet presAssocID="{2CAD3CFA-3463-480F-A90F-52FFF18664E7}" presName="sp" presStyleCnt="0"/>
      <dgm:spPr/>
    </dgm:pt>
    <dgm:pt modelId="{BF493E71-3161-4B7B-ABE4-270016A3F8EF}" type="pres">
      <dgm:prSet presAssocID="{AFD8BE25-36B2-4A8F-8024-4BC6DBCEF904}" presName="linNode" presStyleCnt="0"/>
      <dgm:spPr/>
    </dgm:pt>
    <dgm:pt modelId="{866B5B1A-ED4A-4EF9-90C3-122F1DA2311B}" type="pres">
      <dgm:prSet presAssocID="{AFD8BE25-36B2-4A8F-8024-4BC6DBCEF9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40BC655-6C05-4B70-AE7B-83C88E2DA66C}" type="pres">
      <dgm:prSet presAssocID="{AFD8BE25-36B2-4A8F-8024-4BC6DBCEF904}" presName="descendantText" presStyleLbl="alignAccFollowNode1" presStyleIdx="1" presStyleCnt="3">
        <dgm:presLayoutVars>
          <dgm:bulletEnabled val="1"/>
        </dgm:presLayoutVars>
      </dgm:prSet>
      <dgm:spPr/>
    </dgm:pt>
    <dgm:pt modelId="{E7CF8BAE-DC6D-4D2E-AFFC-423AE5BE6675}" type="pres">
      <dgm:prSet presAssocID="{FB311F2C-25E2-461E-9177-88240B2BE351}" presName="sp" presStyleCnt="0"/>
      <dgm:spPr/>
    </dgm:pt>
    <dgm:pt modelId="{823B9ECC-70F6-4F88-A405-96304214A57A}" type="pres">
      <dgm:prSet presAssocID="{F14B8414-E6F8-4C9C-938D-97FE0E934240}" presName="linNode" presStyleCnt="0"/>
      <dgm:spPr/>
    </dgm:pt>
    <dgm:pt modelId="{016B6D1D-94A4-4201-AACA-13DBFB789FEB}" type="pres">
      <dgm:prSet presAssocID="{F14B8414-E6F8-4C9C-938D-97FE0E93424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E9B0602-A7B8-4D97-A972-D8D4118422E9}" type="pres">
      <dgm:prSet presAssocID="{F14B8414-E6F8-4C9C-938D-97FE0E93424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E3562B04-215E-4916-9171-9ABFC13A91AB}" srcId="{E0F99D34-51F0-4798-8430-02E30D531FB3}" destId="{AFD8BE25-36B2-4A8F-8024-4BC6DBCEF904}" srcOrd="1" destOrd="0" parTransId="{43E0EA4F-F5C5-4469-BE5E-C2B379E90650}" sibTransId="{FB311F2C-25E2-461E-9177-88240B2BE351}"/>
    <dgm:cxn modelId="{666E8609-1899-44A1-BE95-09AE7DB7D3FC}" srcId="{F14B8414-E6F8-4C9C-938D-97FE0E934240}" destId="{FD149B5B-EAE1-4878-B92C-60E57E6DD9E8}" srcOrd="2" destOrd="0" parTransId="{0A54BA5A-5D2C-413A-9E0B-0D3465A4F004}" sibTransId="{45048287-439A-4805-A0DB-9A7EB6D9782E}"/>
    <dgm:cxn modelId="{5FD5BB0F-D127-4B0C-87E2-F8FF6836ED8D}" srcId="{E0F99D34-51F0-4798-8430-02E30D531FB3}" destId="{1D24139C-CEEE-42A1-BDEC-C385B7FB77D4}" srcOrd="0" destOrd="0" parTransId="{3FFE54A7-CF40-410E-8C0E-4DAB2D51D950}" sibTransId="{2CAD3CFA-3463-480F-A90F-52FFF18664E7}"/>
    <dgm:cxn modelId="{91AC9918-B155-4EF2-91C7-F2518D38F750}" srcId="{AFD8BE25-36B2-4A8F-8024-4BC6DBCEF904}" destId="{3EC1FF80-CDB2-4270-A83C-0457B804EBEF}" srcOrd="2" destOrd="0" parTransId="{E59AEA1F-BE84-4629-801C-B2E405763FEF}" sibTransId="{D4F8E00F-CAE4-4E71-87CE-2D7B8A061B5E}"/>
    <dgm:cxn modelId="{FACBA32F-2203-4921-ACBB-95D0582FF206}" type="presOf" srcId="{FD149B5B-EAE1-4878-B92C-60E57E6DD9E8}" destId="{3E9B0602-A7B8-4D97-A972-D8D4118422E9}" srcOrd="0" destOrd="2" presId="urn:microsoft.com/office/officeart/2005/8/layout/vList5"/>
    <dgm:cxn modelId="{BB25765C-9000-48F6-BDFE-2C07AC70C4CC}" type="presOf" srcId="{B73F9C38-F478-4638-BCB9-2F992DF58173}" destId="{A40BC655-6C05-4B70-AE7B-83C88E2DA66C}" srcOrd="0" destOrd="0" presId="urn:microsoft.com/office/officeart/2005/8/layout/vList5"/>
    <dgm:cxn modelId="{BA0D2465-CF0D-4426-B8AE-38C804544BFA}" srcId="{AFD8BE25-36B2-4A8F-8024-4BC6DBCEF904}" destId="{D0A2391C-D997-4435-98FB-B671819DE333}" srcOrd="1" destOrd="0" parTransId="{E41FCAE7-0A6F-4A5A-B513-74BE8CAFA85F}" sibTransId="{5E5D6CE6-ADCE-4B29-9AAE-8241E5EB3C50}"/>
    <dgm:cxn modelId="{3A0EDD4B-747C-4D06-8C4A-C824FE2DE997}" type="presOf" srcId="{749A7044-1884-4BEC-BFEA-6FCD30DB0F7D}" destId="{E97A4EBE-F615-4AA4-AE39-CD48745EBC78}" srcOrd="0" destOrd="2" presId="urn:microsoft.com/office/officeart/2005/8/layout/vList5"/>
    <dgm:cxn modelId="{C67B0A75-DEAB-4D74-A69B-594DA0DD7AED}" type="presOf" srcId="{3EC1FF80-CDB2-4270-A83C-0457B804EBEF}" destId="{A40BC655-6C05-4B70-AE7B-83C88E2DA66C}" srcOrd="0" destOrd="2" presId="urn:microsoft.com/office/officeart/2005/8/layout/vList5"/>
    <dgm:cxn modelId="{72BDEB78-F154-4A19-A52D-910090EFBF81}" srcId="{1D24139C-CEEE-42A1-BDEC-C385B7FB77D4}" destId="{749A7044-1884-4BEC-BFEA-6FCD30DB0F7D}" srcOrd="2" destOrd="0" parTransId="{97ECD0DB-58C4-44E9-B766-6BE4A81633B4}" sibTransId="{404CCE4D-B844-4388-99F2-AB60FD88E284}"/>
    <dgm:cxn modelId="{9BAC9D7B-66AF-48B6-A590-C967FBE5E374}" type="presOf" srcId="{D8518855-7F36-46C3-91EE-77193D086672}" destId="{E97A4EBE-F615-4AA4-AE39-CD48745EBC78}" srcOrd="0" destOrd="1" presId="urn:microsoft.com/office/officeart/2005/8/layout/vList5"/>
    <dgm:cxn modelId="{BF18A182-0406-429D-9168-FFF61E92AB95}" srcId="{1D24139C-CEEE-42A1-BDEC-C385B7FB77D4}" destId="{D8518855-7F36-46C3-91EE-77193D086672}" srcOrd="1" destOrd="0" parTransId="{B8253246-4341-43C5-AB1F-3FC9A45E05D7}" sibTransId="{68AFF5A8-0974-4EBA-A30D-B402F27F18E0}"/>
    <dgm:cxn modelId="{6DD4C287-CE3F-445D-82A1-B3B141F6CA3C}" type="presOf" srcId="{1D24139C-CEEE-42A1-BDEC-C385B7FB77D4}" destId="{3CF310F3-D9EE-4D84-BEEA-0008B0482F4A}" srcOrd="0" destOrd="0" presId="urn:microsoft.com/office/officeart/2005/8/layout/vList5"/>
    <dgm:cxn modelId="{CDA59299-9B03-4B6B-84FD-43901917CAFF}" type="presOf" srcId="{F14B8414-E6F8-4C9C-938D-97FE0E934240}" destId="{016B6D1D-94A4-4201-AACA-13DBFB789FEB}" srcOrd="0" destOrd="0" presId="urn:microsoft.com/office/officeart/2005/8/layout/vList5"/>
    <dgm:cxn modelId="{0BED869B-795F-4768-B839-545512F1ACAB}" srcId="{E0F99D34-51F0-4798-8430-02E30D531FB3}" destId="{F14B8414-E6F8-4C9C-938D-97FE0E934240}" srcOrd="2" destOrd="0" parTransId="{5E19C2A7-3537-43F5-B996-901F156598E0}" sibTransId="{C2309786-3B5D-4C4B-8C07-4713E64388A8}"/>
    <dgm:cxn modelId="{AFEB109D-F0DD-4392-962E-83AC356B5F3D}" type="presOf" srcId="{D0A2391C-D997-4435-98FB-B671819DE333}" destId="{A40BC655-6C05-4B70-AE7B-83C88E2DA66C}" srcOrd="0" destOrd="1" presId="urn:microsoft.com/office/officeart/2005/8/layout/vList5"/>
    <dgm:cxn modelId="{468F0B9E-B613-475F-9CE2-9DB385F4AD9F}" type="presOf" srcId="{1EA2B227-F0E1-455C-8195-845310FD6821}" destId="{3E9B0602-A7B8-4D97-A972-D8D4118422E9}" srcOrd="0" destOrd="1" presId="urn:microsoft.com/office/officeart/2005/8/layout/vList5"/>
    <dgm:cxn modelId="{86A39CA4-43DF-444E-9398-8CEEF6CC5DA9}" srcId="{1D24139C-CEEE-42A1-BDEC-C385B7FB77D4}" destId="{B9510B96-77C1-41E2-8475-FB8F07606050}" srcOrd="0" destOrd="0" parTransId="{255DB6B4-7742-4771-9D23-275DEFCA08BC}" sibTransId="{D54D47AC-F6BB-4B0E-9516-DA16DAF781F6}"/>
    <dgm:cxn modelId="{7B5577B5-C292-4F33-9C52-9443B16458FC}" type="presOf" srcId="{E0F99D34-51F0-4798-8430-02E30D531FB3}" destId="{AFE2A206-A7F0-49FC-B756-62FBC54FB387}" srcOrd="0" destOrd="0" presId="urn:microsoft.com/office/officeart/2005/8/layout/vList5"/>
    <dgm:cxn modelId="{DE4B62C1-0D44-4971-B2AC-A0E048845967}" type="presOf" srcId="{AFD8BE25-36B2-4A8F-8024-4BC6DBCEF904}" destId="{866B5B1A-ED4A-4EF9-90C3-122F1DA2311B}" srcOrd="0" destOrd="0" presId="urn:microsoft.com/office/officeart/2005/8/layout/vList5"/>
    <dgm:cxn modelId="{9C0A46C4-1021-44AD-ADF8-D67791C0D6AD}" type="presOf" srcId="{B9510B96-77C1-41E2-8475-FB8F07606050}" destId="{E97A4EBE-F615-4AA4-AE39-CD48745EBC78}" srcOrd="0" destOrd="0" presId="urn:microsoft.com/office/officeart/2005/8/layout/vList5"/>
    <dgm:cxn modelId="{5E3834C8-BD32-4113-8D35-0C86CB16A716}" type="presOf" srcId="{C0A128CB-4779-43BC-9AA8-59A21FE7AE0D}" destId="{3E9B0602-A7B8-4D97-A972-D8D4118422E9}" srcOrd="0" destOrd="0" presId="urn:microsoft.com/office/officeart/2005/8/layout/vList5"/>
    <dgm:cxn modelId="{1792BCCB-F6BD-4D30-988A-D5448C1C82A5}" srcId="{F14B8414-E6F8-4C9C-938D-97FE0E934240}" destId="{1EA2B227-F0E1-455C-8195-845310FD6821}" srcOrd="1" destOrd="0" parTransId="{F47FCB7F-6402-4439-A5EF-FF2C17ACA17E}" sibTransId="{646661FA-1C08-4282-AD02-1828CC545E54}"/>
    <dgm:cxn modelId="{0A2AE3CF-33BB-4B52-B1BC-01327591DE96}" srcId="{F14B8414-E6F8-4C9C-938D-97FE0E934240}" destId="{C0A128CB-4779-43BC-9AA8-59A21FE7AE0D}" srcOrd="0" destOrd="0" parTransId="{BC31AB42-D75B-403E-9280-68A5943F75FC}" sibTransId="{A96807AF-5506-475B-A77A-FB17C3F8E20D}"/>
    <dgm:cxn modelId="{FAF659F9-738D-4C17-89BF-092DEC003418}" srcId="{AFD8BE25-36B2-4A8F-8024-4BC6DBCEF904}" destId="{B73F9C38-F478-4638-BCB9-2F992DF58173}" srcOrd="0" destOrd="0" parTransId="{F64BE1D6-E8AB-4EA5-B9BA-5BC5A0801C3A}" sibTransId="{3DF819DC-C88B-4BFA-987E-B1961392E186}"/>
    <dgm:cxn modelId="{3FB3B183-E866-4D64-8BF0-1EACBC7BBC6B}" type="presParOf" srcId="{AFE2A206-A7F0-49FC-B756-62FBC54FB387}" destId="{1B79373C-03CA-4172-BA55-FC3D9F28D6EB}" srcOrd="0" destOrd="0" presId="urn:microsoft.com/office/officeart/2005/8/layout/vList5"/>
    <dgm:cxn modelId="{649E8040-C405-4362-8717-123EB6727907}" type="presParOf" srcId="{1B79373C-03CA-4172-BA55-FC3D9F28D6EB}" destId="{3CF310F3-D9EE-4D84-BEEA-0008B0482F4A}" srcOrd="0" destOrd="0" presId="urn:microsoft.com/office/officeart/2005/8/layout/vList5"/>
    <dgm:cxn modelId="{4E4824D3-93C5-4B23-A799-B4991976821E}" type="presParOf" srcId="{1B79373C-03CA-4172-BA55-FC3D9F28D6EB}" destId="{E97A4EBE-F615-4AA4-AE39-CD48745EBC78}" srcOrd="1" destOrd="0" presId="urn:microsoft.com/office/officeart/2005/8/layout/vList5"/>
    <dgm:cxn modelId="{C503BA53-5829-4927-A080-53D9FB34234F}" type="presParOf" srcId="{AFE2A206-A7F0-49FC-B756-62FBC54FB387}" destId="{BC07D024-DEDA-4ECD-93A0-C082415C20D7}" srcOrd="1" destOrd="0" presId="urn:microsoft.com/office/officeart/2005/8/layout/vList5"/>
    <dgm:cxn modelId="{7BD33DEB-23DF-4CC8-BA73-5170D170594D}" type="presParOf" srcId="{AFE2A206-A7F0-49FC-B756-62FBC54FB387}" destId="{BF493E71-3161-4B7B-ABE4-270016A3F8EF}" srcOrd="2" destOrd="0" presId="urn:microsoft.com/office/officeart/2005/8/layout/vList5"/>
    <dgm:cxn modelId="{BE028AD9-3CD2-45FE-BF28-4DA04CD309ED}" type="presParOf" srcId="{BF493E71-3161-4B7B-ABE4-270016A3F8EF}" destId="{866B5B1A-ED4A-4EF9-90C3-122F1DA2311B}" srcOrd="0" destOrd="0" presId="urn:microsoft.com/office/officeart/2005/8/layout/vList5"/>
    <dgm:cxn modelId="{7327F4D1-2C22-4580-BCCF-3F127B822DFB}" type="presParOf" srcId="{BF493E71-3161-4B7B-ABE4-270016A3F8EF}" destId="{A40BC655-6C05-4B70-AE7B-83C88E2DA66C}" srcOrd="1" destOrd="0" presId="urn:microsoft.com/office/officeart/2005/8/layout/vList5"/>
    <dgm:cxn modelId="{44ED57D5-8DFF-4416-AE60-2C18B1D06E85}" type="presParOf" srcId="{AFE2A206-A7F0-49FC-B756-62FBC54FB387}" destId="{E7CF8BAE-DC6D-4D2E-AFFC-423AE5BE6675}" srcOrd="3" destOrd="0" presId="urn:microsoft.com/office/officeart/2005/8/layout/vList5"/>
    <dgm:cxn modelId="{3DBC5607-89D0-43D7-B712-052365DB3F72}" type="presParOf" srcId="{AFE2A206-A7F0-49FC-B756-62FBC54FB387}" destId="{823B9ECC-70F6-4F88-A405-96304214A57A}" srcOrd="4" destOrd="0" presId="urn:microsoft.com/office/officeart/2005/8/layout/vList5"/>
    <dgm:cxn modelId="{89B5E0FD-0D73-4FC8-AE0F-577303AF5F6A}" type="presParOf" srcId="{823B9ECC-70F6-4F88-A405-96304214A57A}" destId="{016B6D1D-94A4-4201-AACA-13DBFB789FEB}" srcOrd="0" destOrd="0" presId="urn:microsoft.com/office/officeart/2005/8/layout/vList5"/>
    <dgm:cxn modelId="{44C6CF4E-DBE2-4DEE-8195-10DCE7E17D31}" type="presParOf" srcId="{823B9ECC-70F6-4F88-A405-96304214A57A}" destId="{3E9B0602-A7B8-4D97-A972-D8D4118422E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A4EBE-F615-4AA4-AE39-CD48745EBC78}">
      <dsp:nvSpPr>
        <dsp:cNvPr id="0" name=""/>
        <dsp:cNvSpPr/>
      </dsp:nvSpPr>
      <dsp:spPr>
        <a:xfrm rot="5400000">
          <a:off x="7192575" y="-2977968"/>
          <a:ext cx="1038745" cy="725830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baseline="0" dirty="0">
              <a:latin typeface="Segoe UI"/>
              <a:cs typeface="Segoe UI"/>
            </a:rPr>
            <a:t>No capital expenditures to scale up.</a:t>
          </a:r>
          <a:endParaRPr lang="en-US" sz="1700" kern="1200" dirty="0">
            <a:latin typeface="Segoe UI"/>
            <a:cs typeface="Segoe U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baseline="0" dirty="0">
              <a:latin typeface="Segoe UI"/>
              <a:cs typeface="Segoe UI"/>
            </a:rPr>
            <a:t>Applications can be quickly provisioned and deprovisioned.</a:t>
          </a:r>
          <a:endParaRPr lang="en-US" sz="1700" kern="1200" dirty="0">
            <a:latin typeface="Segoe UI"/>
            <a:cs typeface="Segoe U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baseline="0" dirty="0">
              <a:latin typeface="Segoe UI"/>
              <a:cs typeface="Segoe UI"/>
            </a:rPr>
            <a:t>Organizations pay only for what they use.</a:t>
          </a:r>
          <a:endParaRPr lang="en-US" sz="1700" kern="1200" dirty="0">
            <a:latin typeface="Segoe UI"/>
            <a:cs typeface="Segoe UI"/>
          </a:endParaRPr>
        </a:p>
      </dsp:txBody>
      <dsp:txXfrm rot="-5400000">
        <a:off x="4082796" y="182518"/>
        <a:ext cx="7207597" cy="937331"/>
      </dsp:txXfrm>
    </dsp:sp>
    <dsp:sp modelId="{3CF310F3-D9EE-4D84-BEEA-0008B0482F4A}">
      <dsp:nvSpPr>
        <dsp:cNvPr id="0" name=""/>
        <dsp:cNvSpPr/>
      </dsp:nvSpPr>
      <dsp:spPr>
        <a:xfrm>
          <a:off x="0" y="1967"/>
          <a:ext cx="4082796" cy="12984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Segoe UI"/>
              <a:ea typeface="+mn-ea"/>
              <a:cs typeface="+mn-cs"/>
            </a:rPr>
            <a:t>Public Cloud</a:t>
          </a:r>
          <a:endParaRPr lang="en-US" sz="2400" b="0" i="0" u="none" strike="noStrike" kern="1200" cap="none" baseline="0" noProof="0" dirty="0">
            <a:solidFill>
              <a:srgbClr val="010000"/>
            </a:solidFill>
            <a:latin typeface="Segoe UI"/>
            <a:ea typeface="+mn-ea"/>
            <a:cs typeface="+mn-cs"/>
          </a:endParaRPr>
        </a:p>
      </dsp:txBody>
      <dsp:txXfrm>
        <a:off x="63384" y="65351"/>
        <a:ext cx="3956028" cy="1171664"/>
      </dsp:txXfrm>
    </dsp:sp>
    <dsp:sp modelId="{A40BC655-6C05-4B70-AE7B-83C88E2DA66C}">
      <dsp:nvSpPr>
        <dsp:cNvPr id="0" name=""/>
        <dsp:cNvSpPr/>
      </dsp:nvSpPr>
      <dsp:spPr>
        <a:xfrm rot="5400000">
          <a:off x="7192575" y="-1614614"/>
          <a:ext cx="1038745" cy="725830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Segoe UI"/>
              <a:cs typeface="Segoe UI"/>
            </a:rPr>
            <a:t>Hardware must be purchased for start-up and maintenance.</a:t>
          </a:r>
          <a:endParaRPr lang="en-US" sz="1700" kern="1200" dirty="0">
            <a:latin typeface="Segoe UI"/>
            <a:cs typeface="Segoe UI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700" kern="1200" baseline="0" dirty="0">
              <a:latin typeface="Segoe UI"/>
              <a:cs typeface="Segoe UI"/>
            </a:rPr>
            <a:t>Organizations have complete control over resources and security. </a:t>
          </a:r>
          <a:endParaRPr lang="en-US" sz="1700" kern="1200" dirty="0">
            <a:latin typeface="Segoe UI"/>
            <a:cs typeface="Segoe UI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i="0" kern="1200" dirty="0">
              <a:latin typeface="Segoe UI"/>
              <a:cs typeface="Segoe UI"/>
            </a:rPr>
            <a:t>Organizations are responsible for hardware maintenance and updates.</a:t>
          </a:r>
          <a:endParaRPr lang="en-US" sz="1700" kern="1200" dirty="0">
            <a:latin typeface="Segoe UI"/>
            <a:cs typeface="Segoe UI"/>
          </a:endParaRPr>
        </a:p>
      </dsp:txBody>
      <dsp:txXfrm rot="-5400000">
        <a:off x="4082796" y="1545872"/>
        <a:ext cx="7207597" cy="937331"/>
      </dsp:txXfrm>
    </dsp:sp>
    <dsp:sp modelId="{866B5B1A-ED4A-4EF9-90C3-122F1DA2311B}">
      <dsp:nvSpPr>
        <dsp:cNvPr id="0" name=""/>
        <dsp:cNvSpPr/>
      </dsp:nvSpPr>
      <dsp:spPr>
        <a:xfrm>
          <a:off x="0" y="1365321"/>
          <a:ext cx="4082796" cy="12984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Segoe UI"/>
              <a:ea typeface="+mn-ea"/>
              <a:cs typeface="+mn-cs"/>
            </a:rPr>
            <a:t>Private Cloud</a:t>
          </a:r>
        </a:p>
      </dsp:txBody>
      <dsp:txXfrm>
        <a:off x="63384" y="1428705"/>
        <a:ext cx="3956028" cy="1171664"/>
      </dsp:txXfrm>
    </dsp:sp>
    <dsp:sp modelId="{3E9B0602-A7B8-4D97-A972-D8D4118422E9}">
      <dsp:nvSpPr>
        <dsp:cNvPr id="0" name=""/>
        <dsp:cNvSpPr/>
      </dsp:nvSpPr>
      <dsp:spPr>
        <a:xfrm rot="5400000">
          <a:off x="7192575" y="-251260"/>
          <a:ext cx="1038745" cy="7258304"/>
        </a:xfrm>
        <a:prstGeom prst="round2Same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baseline="0" dirty="0">
              <a:latin typeface="Segoe UI"/>
              <a:cs typeface="Segoe UI"/>
            </a:rPr>
            <a:t>Provides the most flexibility.</a:t>
          </a:r>
          <a:endParaRPr lang="en-US" sz="1800" kern="1200" dirty="0">
            <a:latin typeface="Segoe UI"/>
            <a:cs typeface="Segoe U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baseline="0" dirty="0">
              <a:latin typeface="Segoe UI"/>
              <a:cs typeface="Segoe UI"/>
            </a:rPr>
            <a:t>Organizations determine where to run their applications.</a:t>
          </a:r>
          <a:endParaRPr lang="en-US" sz="1800" kern="1200" dirty="0">
            <a:latin typeface="Segoe UI"/>
            <a:cs typeface="Segoe UI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800" kern="1200" baseline="0" dirty="0">
              <a:latin typeface="Segoe UI"/>
              <a:cs typeface="Segoe UI"/>
            </a:rPr>
            <a:t>Organizations control security, compliance, or legal requirements.</a:t>
          </a:r>
          <a:endParaRPr lang="en-US" sz="1800" kern="1200" dirty="0">
            <a:latin typeface="Segoe UI"/>
            <a:cs typeface="Segoe UI"/>
          </a:endParaRPr>
        </a:p>
      </dsp:txBody>
      <dsp:txXfrm rot="-5400000">
        <a:off x="4082796" y="2909226"/>
        <a:ext cx="7207597" cy="937331"/>
      </dsp:txXfrm>
    </dsp:sp>
    <dsp:sp modelId="{016B6D1D-94A4-4201-AACA-13DBFB789FEB}">
      <dsp:nvSpPr>
        <dsp:cNvPr id="0" name=""/>
        <dsp:cNvSpPr/>
      </dsp:nvSpPr>
      <dsp:spPr>
        <a:xfrm>
          <a:off x="0" y="2728675"/>
          <a:ext cx="4082796" cy="1298432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baseline="0" dirty="0">
              <a:latin typeface="Segoe UI"/>
              <a:ea typeface="+mn-ea"/>
              <a:cs typeface="+mn-cs"/>
            </a:rPr>
            <a:t>Hybrid Cloud</a:t>
          </a:r>
        </a:p>
      </dsp:txBody>
      <dsp:txXfrm>
        <a:off x="63384" y="2792059"/>
        <a:ext cx="3956028" cy="1171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EF3E-4360-42AB-B707-8F63C015172E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4D465-0BDA-44B2-B603-55345739A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96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src.nist.gov/publications/detail/sp/800-145/fina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b="0" dirty="0">
                <a:solidFill>
                  <a:srgbClr val="2061BC"/>
                </a:solidFill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 (Body)"/>
              </a:rPr>
              <a:t>https://docs.microsoft.com/learn/paths/microsoft-azure-fundamentals-describe-cloud-concepts/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619146B-24F9-441E-A368-DB3B5A84C1D4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959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algn="l"/>
            <a:endParaRPr lang="en-US" sz="900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900" b="0" i="0" dirty="0">
                <a:effectLst/>
                <a:latin typeface="Segoe UI" panose="020B0502040204020203" pitchFamily="34" charset="0"/>
              </a:rPr>
              <a:t>Hybrid cloud models have the following characteristics: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latin typeface="Segoe UI" panose="020B0502040204020203" pitchFamily="34" charset="0"/>
              </a:rPr>
              <a:t>Resource location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. Specific resources run or are used in a public cloud, and others run or are used in a private cloud.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latin typeface="Segoe UI" panose="020B0502040204020203" pitchFamily="34" charset="0"/>
              </a:rPr>
              <a:t>Cost and efficiency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. Hybrid cloud models allow an organization to leverage some of the benefits of cost, efficiency, and scale that are available with a public cloud model.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latin typeface="Segoe UI" panose="020B0502040204020203" pitchFamily="34" charset="0"/>
              </a:rPr>
              <a:t>Control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. Organizations retain management control in private clouds.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900" b="1" i="0" dirty="0">
                <a:effectLst/>
                <a:latin typeface="Segoe UI" panose="020B0502040204020203" pitchFamily="34" charset="0"/>
              </a:rPr>
              <a:t>Skills</a:t>
            </a:r>
            <a:r>
              <a:rPr lang="en-US" sz="900" b="0" i="0" dirty="0">
                <a:effectLst/>
                <a:latin typeface="Segoe UI" panose="020B0502040204020203" pitchFamily="34" charset="0"/>
              </a:rPr>
              <a:t>. Technical skills are still required to maintain the private cloud and ensure both cloud models can operate together.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82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16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https://docs.microsoft.com/learn/modules/describe-cloud-compute/6-describe-consumption-based-model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  <a:p>
            <a:r>
              <a:rPr lang="en-US" b="1" dirty="0"/>
              <a:t>Capital Expenditure (</a:t>
            </a:r>
            <a:r>
              <a:rPr lang="en-US" b="1" dirty="0" err="1"/>
              <a:t>CapEx</a:t>
            </a:r>
            <a:r>
              <a:rPr lang="en-US" b="1" dirty="0"/>
              <a:t>)</a:t>
            </a:r>
          </a:p>
          <a:p>
            <a:pPr lvl="1"/>
            <a:r>
              <a:rPr lang="en-US" sz="2400" dirty="0"/>
              <a:t>Spend on physical infrastructure upfront.</a:t>
            </a:r>
          </a:p>
          <a:p>
            <a:pPr lvl="1"/>
            <a:r>
              <a:rPr lang="en-US" sz="2400" dirty="0"/>
              <a:t>Deduct the expense from your tax bill.</a:t>
            </a:r>
          </a:p>
          <a:p>
            <a:pPr lvl="1"/>
            <a:r>
              <a:rPr lang="en-US" sz="2400" dirty="0"/>
              <a:t>High upfront cost, but the value of your 6investment reduces over time.</a:t>
            </a:r>
          </a:p>
          <a:p>
            <a:pPr lvl="1"/>
            <a:endParaRPr lang="en-US" b="1" dirty="0"/>
          </a:p>
          <a:p>
            <a:r>
              <a:rPr lang="en-US" b="1" dirty="0"/>
              <a:t>Operational Expenditure (</a:t>
            </a:r>
            <a:r>
              <a:rPr lang="en-US" b="1" dirty="0" err="1"/>
              <a:t>OpEx</a:t>
            </a:r>
            <a:r>
              <a:rPr lang="en-US" b="1" dirty="0"/>
              <a:t>)</a:t>
            </a:r>
            <a:r>
              <a:rPr lang="en-US" dirty="0"/>
              <a:t> </a:t>
            </a:r>
          </a:p>
          <a:p>
            <a:pPr lvl="1"/>
            <a:r>
              <a:rPr lang="en-US" sz="2400" dirty="0"/>
              <a:t>Spend on services or products as needed.</a:t>
            </a:r>
          </a:p>
          <a:p>
            <a:pPr lvl="1"/>
            <a:r>
              <a:rPr lang="en-US" sz="2400" dirty="0"/>
              <a:t>Get billed immediately.</a:t>
            </a:r>
          </a:p>
          <a:p>
            <a:pPr lvl="1"/>
            <a:r>
              <a:rPr lang="en-US" sz="2400" dirty="0"/>
              <a:t>Deduct the expense from your tax bill in the same year.</a:t>
            </a:r>
          </a:p>
          <a:p>
            <a:pPr lvl="1"/>
            <a:r>
              <a:rPr lang="en-US" sz="2400" dirty="0"/>
              <a:t>No upfront cost, pay-as-you use.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3978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https://docs.microsoft.com/learn/modules/describe-cloud-compute/6-describe-consumption-based-model</a:t>
            </a:r>
          </a:p>
          <a:p>
            <a:pPr algn="l"/>
            <a:endParaRPr lang="en-US" sz="2000" b="0" i="0" dirty="0">
              <a:effectLst/>
              <a:latin typeface="Segoe UI" panose="020B0502040204020203" pitchFamily="34" charset="0"/>
            </a:endParaRPr>
          </a:p>
          <a:p>
            <a:pPr algn="l"/>
            <a:r>
              <a:rPr lang="en-US" sz="2000" b="0" i="0" dirty="0">
                <a:effectLst/>
                <a:latin typeface="Segoe UI" panose="020B0502040204020203" pitchFamily="34" charset="0"/>
              </a:rPr>
              <a:t>This consumption-based model brings with it many benefits, including: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No upfront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No need to purchase and manage costly infrastructure that they may or may not use to its fullest.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The ability to pay for additional resources when they are needed.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Segoe UI" panose="020B0502040204020203" pitchFamily="34" charset="0"/>
              </a:rPr>
              <a:t>The ability to stop paying for resources that are no longer needed.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58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https://docs.microsoft.com/en-us/learn/modules/describe-benefits-use-cloud-services/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84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https://docs.microsoft.com/en-us/learn/modules/describe-benefits-use-cloud-services/1-introduction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44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https://docs.microsoft.com/learn/modules/describe-benefits-use-cloud-services/2-high-availability-scalability-cloud</a:t>
            </a: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https://docs.microsoft.com/learn/modules/describe-benefits-use-cloud-services/3-reliability-predictability-cloud</a:t>
            </a: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https://docs.microsoft.com/learn/modules/describe-benefits-use-cloud-services/4-security-governance-cloud</a:t>
            </a: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https://docs.microsoft.com/learn/modules/describe-benefits-use-cloud-services/5-manageability-cloud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3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https://docs.microsoft.com/learn/modules/describe-cloud-compute/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025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https://docs.microsoft.com/learn/modules/describe-cloud-compute/2-introduction-cloud-compute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1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https://docs.microsoft.com/learn/modules/describe-cloud-compute/3-what-cloud-compute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Cloud Computing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model for enabling on-demand access to a shared pool of configurable computing resources – </a:t>
            </a:r>
            <a:r>
              <a:rPr lang="en-US" sz="800" dirty="0">
                <a:solidFill>
                  <a:schemeClr val="accent4"/>
                </a:solidFill>
                <a:latin typeface="+mn-lt"/>
              </a:rPr>
              <a:t>servers, network, storage, applications, and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Ubiquitous, convenient, on-demand network access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Rapidly provisioned and released with minimal management effort or service provider interaction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882" b="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Definitions found at: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NIST definition - https://csrc.nist.gov/publications/detail/sp/800-145/final</a:t>
            </a:r>
            <a:endParaRPr lang="en-US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882" b="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14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https://docs.microsoft.com/learn/modules/describe-cloud-compute/4-describe-shared-responsibility-model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r>
              <a:rPr lang="en-US" dirty="0"/>
              <a:t>IaaS, PaaS, and SaaS have dedicated topics, coming up.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74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8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Owned and operated by the organization that uses cloud resources.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Organizations create a cloud environment in their datacenter.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Self-service access to compute resources provided to users within the organization.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Organization is responsible for operating the services they provide.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5237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https://docs.microsoft.com/learn/modules/describe-cloud-compute/5-define-cloud-models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What are public, private, and hybrid clouds? - https://azure.microsoft.com/en-us/overview/what-are-private-public-hybrid-clouds/</a:t>
            </a:r>
          </a:p>
          <a:p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US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2/14/2023 3:11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2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0F97-5255-D2B2-08AE-1A36E27C9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61529-0248-2EFD-4375-32E2C1E1A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D476-EB93-D188-A5F3-51CD8611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5A7A-57E0-1164-B0D0-0C83E7A9F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55361-0621-3EDB-AC47-A2B5C056F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21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1792E-ADB8-C214-92EF-1D2D770AC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6DA0F-C28C-6EDC-D2FA-CD9A7C53F1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8F710-76A9-14F9-D983-770E8EF3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47ABC-B955-C499-72D1-BAAE83E5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A222D-F58C-EAD9-D94D-372CE85C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25C3D-70AB-63AC-441E-414403D649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3A4FD-618C-7B4B-4D69-434DD408C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8C7AA-C609-5D9C-DC37-0C3E9B3C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0F9-2E49-AB0A-2DFC-0A18A1F8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E1F9A-871A-5924-09D6-1B9CA6722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12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with 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7E4AC65-3150-034F-B089-A8B21D5F2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5428936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800" strike="noStrike" spc="-49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Azure presentation</a:t>
            </a:r>
            <a:br>
              <a:rPr lang="en-US" dirty="0"/>
            </a:br>
            <a:r>
              <a:rPr lang="en-US" dirty="0"/>
              <a:t>title or event name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29B09652-4E45-F04D-8357-20491F718B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5413394" cy="738664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79B1D0-8CEE-4E42-8540-F752DBF0F648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C62E602-B038-4AA6-A699-B469CFE1A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6383137" y="589416"/>
            <a:ext cx="5671978" cy="5679168"/>
          </a:xfrm>
          <a:prstGeom prst="ellipse">
            <a:avLst/>
          </a:prstGeom>
          <a:noFill/>
          <a:ln w="19050"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57D6331F-1A15-46AA-A57A-300CC974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85" y="159691"/>
            <a:ext cx="2635247" cy="871753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695F69F3-6C65-4C67-BE9F-99EE13ECA942}"/>
              </a:ext>
            </a:extLst>
          </p:cNvPr>
          <p:cNvGrpSpPr/>
          <p:nvPr/>
        </p:nvGrpSpPr>
        <p:grpSpPr>
          <a:xfrm>
            <a:off x="6600946" y="859776"/>
            <a:ext cx="5148588" cy="5138447"/>
            <a:chOff x="6600946" y="859776"/>
            <a:chExt cx="5148588" cy="5138447"/>
          </a:xfrm>
        </p:grpSpPr>
        <p:grpSp>
          <p:nvGrpSpPr>
            <p:cNvPr id="38" name="Graphic 1">
              <a:extLst>
                <a:ext uri="{FF2B5EF4-FFF2-40B4-BE49-F238E27FC236}">
                  <a16:creationId xmlns:a16="http://schemas.microsoft.com/office/drawing/2014/main" id="{BC070748-6768-4FC2-A431-E43A99B45D24}"/>
                </a:ext>
              </a:extLst>
            </p:cNvPr>
            <p:cNvGrpSpPr/>
            <p:nvPr/>
          </p:nvGrpSpPr>
          <p:grpSpPr>
            <a:xfrm>
              <a:off x="6600946" y="859776"/>
              <a:ext cx="5148588" cy="5138447"/>
              <a:chOff x="5179859" y="2459480"/>
              <a:chExt cx="2077534" cy="2073148"/>
            </a:xfrm>
            <a:gradFill>
              <a:gsLst>
                <a:gs pos="100000">
                  <a:schemeClr val="tx2"/>
                </a:gs>
                <a:gs pos="23000">
                  <a:schemeClr val="accent5"/>
                </a:gs>
              </a:gsLst>
              <a:lin ang="10800000" scaled="1"/>
            </a:gradFill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4C016FB-6079-433E-86F5-11870BD5A617}"/>
                  </a:ext>
                </a:extLst>
              </p:cNvPr>
              <p:cNvSpPr/>
              <p:nvPr/>
            </p:nvSpPr>
            <p:spPr>
              <a:xfrm>
                <a:off x="5496685" y="2820334"/>
                <a:ext cx="1592644" cy="1616092"/>
              </a:xfrm>
              <a:custGeom>
                <a:avLst/>
                <a:gdLst>
                  <a:gd name="connsiteX0" fmla="*/ 1132079 w 1592644"/>
                  <a:gd name="connsiteY0" fmla="*/ 1616093 h 1616092"/>
                  <a:gd name="connsiteX1" fmla="*/ 1023494 w 1592644"/>
                  <a:gd name="connsiteY1" fmla="*/ 1573230 h 1616092"/>
                  <a:gd name="connsiteX2" fmla="*/ 50991 w 1592644"/>
                  <a:gd name="connsiteY2" fmla="*/ 665498 h 1616092"/>
                  <a:gd name="connsiteX3" fmla="*/ 4319 w 1592644"/>
                  <a:gd name="connsiteY3" fmla="*/ 513098 h 1616092"/>
                  <a:gd name="connsiteX4" fmla="*/ 112904 w 1592644"/>
                  <a:gd name="connsiteY4" fmla="*/ 395940 h 1616092"/>
                  <a:gd name="connsiteX5" fmla="*/ 1385444 w 1592644"/>
                  <a:gd name="connsiteY5" fmla="*/ 7320 h 1616092"/>
                  <a:gd name="connsiteX6" fmla="*/ 1541654 w 1592644"/>
                  <a:gd name="connsiteY6" fmla="*/ 43515 h 1616092"/>
                  <a:gd name="connsiteX7" fmla="*/ 1588326 w 1592644"/>
                  <a:gd name="connsiteY7" fmla="*/ 195915 h 1616092"/>
                  <a:gd name="connsiteX8" fmla="*/ 1289241 w 1592644"/>
                  <a:gd name="connsiteY8" fmla="*/ 1492268 h 1616092"/>
                  <a:gd name="connsiteX9" fmla="*/ 1180656 w 1592644"/>
                  <a:gd name="connsiteY9" fmla="*/ 1609425 h 1616092"/>
                  <a:gd name="connsiteX10" fmla="*/ 1132079 w 1592644"/>
                  <a:gd name="connsiteY10" fmla="*/ 1616093 h 1616092"/>
                  <a:gd name="connsiteX11" fmla="*/ 54801 w 1592644"/>
                  <a:gd name="connsiteY11" fmla="*/ 661688 h 1616092"/>
                  <a:gd name="connsiteX12" fmla="*/ 1028256 w 1592644"/>
                  <a:gd name="connsiteY12" fmla="*/ 1569420 h 1616092"/>
                  <a:gd name="connsiteX13" fmla="*/ 1178751 w 1592644"/>
                  <a:gd name="connsiteY13" fmla="*/ 1603710 h 1616092"/>
                  <a:gd name="connsiteX14" fmla="*/ 1284479 w 1592644"/>
                  <a:gd name="connsiteY14" fmla="*/ 1490363 h 1616092"/>
                  <a:gd name="connsiteX15" fmla="*/ 1583564 w 1592644"/>
                  <a:gd name="connsiteY15" fmla="*/ 194010 h 1616092"/>
                  <a:gd name="connsiteX16" fmla="*/ 1538796 w 1592644"/>
                  <a:gd name="connsiteY16" fmla="*/ 46373 h 1616092"/>
                  <a:gd name="connsiteX17" fmla="*/ 1388301 w 1592644"/>
                  <a:gd name="connsiteY17" fmla="*/ 12083 h 1616092"/>
                  <a:gd name="connsiteX18" fmla="*/ 114809 w 1592644"/>
                  <a:gd name="connsiteY18" fmla="*/ 401655 h 1616092"/>
                  <a:gd name="connsiteX19" fmla="*/ 9081 w 1592644"/>
                  <a:gd name="connsiteY19" fmla="*/ 515003 h 1616092"/>
                  <a:gd name="connsiteX20" fmla="*/ 54801 w 1592644"/>
                  <a:gd name="connsiteY20" fmla="*/ 661688 h 1616092"/>
                  <a:gd name="connsiteX21" fmla="*/ 54801 w 1592644"/>
                  <a:gd name="connsiteY21" fmla="*/ 661688 h 161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92644" h="1616092">
                    <a:moveTo>
                      <a:pt x="1132079" y="1616093"/>
                    </a:moveTo>
                    <a:cubicBezTo>
                      <a:pt x="1092074" y="1616093"/>
                      <a:pt x="1053974" y="1600853"/>
                      <a:pt x="1023494" y="1573230"/>
                    </a:cubicBezTo>
                    <a:lnTo>
                      <a:pt x="50991" y="665498"/>
                    </a:lnTo>
                    <a:cubicBezTo>
                      <a:pt x="9081" y="626445"/>
                      <a:pt x="-9016" y="569295"/>
                      <a:pt x="4319" y="513098"/>
                    </a:cubicBezTo>
                    <a:cubicBezTo>
                      <a:pt x="17654" y="456900"/>
                      <a:pt x="57659" y="413085"/>
                      <a:pt x="112904" y="395940"/>
                    </a:cubicBezTo>
                    <a:lnTo>
                      <a:pt x="1385444" y="7320"/>
                    </a:lnTo>
                    <a:cubicBezTo>
                      <a:pt x="1440689" y="-9825"/>
                      <a:pt x="1498791" y="3510"/>
                      <a:pt x="1541654" y="43515"/>
                    </a:cubicBezTo>
                    <a:cubicBezTo>
                      <a:pt x="1583564" y="82568"/>
                      <a:pt x="1601661" y="139718"/>
                      <a:pt x="1588326" y="195915"/>
                    </a:cubicBezTo>
                    <a:lnTo>
                      <a:pt x="1289241" y="1492268"/>
                    </a:lnTo>
                    <a:cubicBezTo>
                      <a:pt x="1275906" y="1548465"/>
                      <a:pt x="1235901" y="1592280"/>
                      <a:pt x="1180656" y="1609425"/>
                    </a:cubicBezTo>
                    <a:cubicBezTo>
                      <a:pt x="1163511" y="1614188"/>
                      <a:pt x="1148271" y="1616093"/>
                      <a:pt x="1132079" y="1616093"/>
                    </a:cubicBezTo>
                    <a:close/>
                    <a:moveTo>
                      <a:pt x="54801" y="661688"/>
                    </a:moveTo>
                    <a:lnTo>
                      <a:pt x="1028256" y="1569420"/>
                    </a:lnTo>
                    <a:cubicBezTo>
                      <a:pt x="1069214" y="1607520"/>
                      <a:pt x="1125411" y="1620855"/>
                      <a:pt x="1178751" y="1603710"/>
                    </a:cubicBezTo>
                    <a:cubicBezTo>
                      <a:pt x="1232091" y="1587518"/>
                      <a:pt x="1271144" y="1545608"/>
                      <a:pt x="1284479" y="1490363"/>
                    </a:cubicBezTo>
                    <a:lnTo>
                      <a:pt x="1583564" y="194010"/>
                    </a:lnTo>
                    <a:cubicBezTo>
                      <a:pt x="1595946" y="139718"/>
                      <a:pt x="1578801" y="84473"/>
                      <a:pt x="1538796" y="46373"/>
                    </a:cubicBezTo>
                    <a:cubicBezTo>
                      <a:pt x="1497839" y="8273"/>
                      <a:pt x="1441641" y="-5062"/>
                      <a:pt x="1388301" y="12083"/>
                    </a:cubicBezTo>
                    <a:lnTo>
                      <a:pt x="114809" y="401655"/>
                    </a:lnTo>
                    <a:cubicBezTo>
                      <a:pt x="61469" y="417848"/>
                      <a:pt x="22416" y="459758"/>
                      <a:pt x="9081" y="515003"/>
                    </a:cubicBezTo>
                    <a:cubicBezTo>
                      <a:pt x="-3301" y="568343"/>
                      <a:pt x="13844" y="623588"/>
                      <a:pt x="54801" y="661688"/>
                    </a:cubicBezTo>
                    <a:lnTo>
                      <a:pt x="54801" y="661688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54102133-5E8C-4CB3-AC62-D09FC824D203}"/>
                  </a:ext>
                </a:extLst>
              </p:cNvPr>
              <p:cNvSpPr/>
              <p:nvPr/>
            </p:nvSpPr>
            <p:spPr>
              <a:xfrm>
                <a:off x="5569965" y="3033304"/>
                <a:ext cx="1648967" cy="1494562"/>
              </a:xfrm>
              <a:custGeom>
                <a:avLst/>
                <a:gdLst>
                  <a:gd name="connsiteX0" fmla="*/ 784479 w 1648967"/>
                  <a:gd name="connsiteY0" fmla="*/ 1494562 h 1494562"/>
                  <a:gd name="connsiteX1" fmla="*/ 778764 w 1648967"/>
                  <a:gd name="connsiteY1" fmla="*/ 1494562 h 1494562"/>
                  <a:gd name="connsiteX2" fmla="*/ 643509 w 1648967"/>
                  <a:gd name="connsiteY2" fmla="*/ 1409790 h 1494562"/>
                  <a:gd name="connsiteX3" fmla="*/ 18669 w 1648967"/>
                  <a:gd name="connsiteY3" fmla="*/ 235357 h 1494562"/>
                  <a:gd name="connsiteX4" fmla="*/ 18669 w 1648967"/>
                  <a:gd name="connsiteY4" fmla="*/ 235357 h 1494562"/>
                  <a:gd name="connsiteX5" fmla="*/ 24384 w 1648967"/>
                  <a:gd name="connsiteY5" fmla="*/ 75337 h 1494562"/>
                  <a:gd name="connsiteX6" fmla="*/ 165354 w 1648967"/>
                  <a:gd name="connsiteY6" fmla="*/ 90 h 1494562"/>
                  <a:gd name="connsiteX7" fmla="*/ 1495044 w 1648967"/>
                  <a:gd name="connsiteY7" fmla="*/ 46762 h 1494562"/>
                  <a:gd name="connsiteX8" fmla="*/ 1630299 w 1648967"/>
                  <a:gd name="connsiteY8" fmla="*/ 131535 h 1494562"/>
                  <a:gd name="connsiteX9" fmla="*/ 1624584 w 1648967"/>
                  <a:gd name="connsiteY9" fmla="*/ 291555 h 1494562"/>
                  <a:gd name="connsiteX10" fmla="*/ 919734 w 1648967"/>
                  <a:gd name="connsiteY10" fmla="*/ 1419315 h 1494562"/>
                  <a:gd name="connsiteX11" fmla="*/ 784479 w 1648967"/>
                  <a:gd name="connsiteY11" fmla="*/ 1494562 h 1494562"/>
                  <a:gd name="connsiteX12" fmla="*/ 158686 w 1648967"/>
                  <a:gd name="connsiteY12" fmla="*/ 5805 h 1494562"/>
                  <a:gd name="connsiteX13" fmla="*/ 28194 w 1648967"/>
                  <a:gd name="connsiteY13" fmla="*/ 78195 h 1494562"/>
                  <a:gd name="connsiteX14" fmla="*/ 22479 w 1648967"/>
                  <a:gd name="connsiteY14" fmla="*/ 232500 h 1494562"/>
                  <a:gd name="connsiteX15" fmla="*/ 22479 w 1648967"/>
                  <a:gd name="connsiteY15" fmla="*/ 232500 h 1494562"/>
                  <a:gd name="connsiteX16" fmla="*/ 647319 w 1648967"/>
                  <a:gd name="connsiteY16" fmla="*/ 1406932 h 1494562"/>
                  <a:gd name="connsiteX17" fmla="*/ 777812 w 1648967"/>
                  <a:gd name="connsiteY17" fmla="*/ 1488847 h 1494562"/>
                  <a:gd name="connsiteX18" fmla="*/ 914019 w 1648967"/>
                  <a:gd name="connsiteY18" fmla="*/ 1416457 h 1494562"/>
                  <a:gd name="connsiteX19" fmla="*/ 1618869 w 1648967"/>
                  <a:gd name="connsiteY19" fmla="*/ 288697 h 1494562"/>
                  <a:gd name="connsiteX20" fmla="*/ 1624584 w 1648967"/>
                  <a:gd name="connsiteY20" fmla="*/ 134392 h 1494562"/>
                  <a:gd name="connsiteX21" fmla="*/ 1494092 w 1648967"/>
                  <a:gd name="connsiteY21" fmla="*/ 52477 h 1494562"/>
                  <a:gd name="connsiteX22" fmla="*/ 164402 w 1648967"/>
                  <a:gd name="connsiteY22" fmla="*/ 5805 h 1494562"/>
                  <a:gd name="connsiteX23" fmla="*/ 158686 w 1648967"/>
                  <a:gd name="connsiteY23" fmla="*/ 5805 h 1494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48967" h="1494562">
                    <a:moveTo>
                      <a:pt x="784479" y="1494562"/>
                    </a:moveTo>
                    <a:cubicBezTo>
                      <a:pt x="782574" y="1494562"/>
                      <a:pt x="780669" y="1494562"/>
                      <a:pt x="778764" y="1494562"/>
                    </a:cubicBezTo>
                    <a:cubicBezTo>
                      <a:pt x="720662" y="1492657"/>
                      <a:pt x="670179" y="1461225"/>
                      <a:pt x="643509" y="1409790"/>
                    </a:cubicBezTo>
                    <a:lnTo>
                      <a:pt x="18669" y="235357"/>
                    </a:lnTo>
                    <a:lnTo>
                      <a:pt x="18669" y="235357"/>
                    </a:lnTo>
                    <a:cubicBezTo>
                      <a:pt x="-8001" y="183922"/>
                      <a:pt x="-6096" y="124867"/>
                      <a:pt x="24384" y="75337"/>
                    </a:cubicBezTo>
                    <a:cubicBezTo>
                      <a:pt x="54864" y="26760"/>
                      <a:pt x="107252" y="-1815"/>
                      <a:pt x="165354" y="90"/>
                    </a:cubicBezTo>
                    <a:lnTo>
                      <a:pt x="1495044" y="46762"/>
                    </a:lnTo>
                    <a:cubicBezTo>
                      <a:pt x="1553147" y="48667"/>
                      <a:pt x="1603629" y="80100"/>
                      <a:pt x="1630299" y="131535"/>
                    </a:cubicBezTo>
                    <a:cubicBezTo>
                      <a:pt x="1656969" y="182970"/>
                      <a:pt x="1655064" y="242025"/>
                      <a:pt x="1624584" y="291555"/>
                    </a:cubicBezTo>
                    <a:lnTo>
                      <a:pt x="919734" y="1419315"/>
                    </a:lnTo>
                    <a:cubicBezTo>
                      <a:pt x="890206" y="1466940"/>
                      <a:pt x="839724" y="1494562"/>
                      <a:pt x="784479" y="1494562"/>
                    </a:cubicBezTo>
                    <a:close/>
                    <a:moveTo>
                      <a:pt x="158686" y="5805"/>
                    </a:moveTo>
                    <a:cubicBezTo>
                      <a:pt x="105347" y="5805"/>
                      <a:pt x="56769" y="32475"/>
                      <a:pt x="28194" y="78195"/>
                    </a:cubicBezTo>
                    <a:cubicBezTo>
                      <a:pt x="-1334" y="125820"/>
                      <a:pt x="-3239" y="182970"/>
                      <a:pt x="22479" y="232500"/>
                    </a:cubicBezTo>
                    <a:lnTo>
                      <a:pt x="22479" y="232500"/>
                    </a:lnTo>
                    <a:lnTo>
                      <a:pt x="647319" y="1406932"/>
                    </a:lnTo>
                    <a:cubicBezTo>
                      <a:pt x="673989" y="1456462"/>
                      <a:pt x="722567" y="1486942"/>
                      <a:pt x="777812" y="1488847"/>
                    </a:cubicBezTo>
                    <a:cubicBezTo>
                      <a:pt x="834009" y="1490752"/>
                      <a:pt x="884492" y="1464082"/>
                      <a:pt x="914019" y="1416457"/>
                    </a:cubicBezTo>
                    <a:lnTo>
                      <a:pt x="1618869" y="288697"/>
                    </a:lnTo>
                    <a:cubicBezTo>
                      <a:pt x="1648397" y="241072"/>
                      <a:pt x="1650302" y="183922"/>
                      <a:pt x="1624584" y="134392"/>
                    </a:cubicBezTo>
                    <a:cubicBezTo>
                      <a:pt x="1597914" y="84862"/>
                      <a:pt x="1549337" y="54382"/>
                      <a:pt x="1494092" y="52477"/>
                    </a:cubicBezTo>
                    <a:lnTo>
                      <a:pt x="164402" y="5805"/>
                    </a:lnTo>
                    <a:cubicBezTo>
                      <a:pt x="162497" y="5805"/>
                      <a:pt x="160592" y="5805"/>
                      <a:pt x="158686" y="58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0BCE9930-CFBB-4646-901A-120648FA1B9E}"/>
                  </a:ext>
                </a:extLst>
              </p:cNvPr>
              <p:cNvSpPr/>
              <p:nvPr/>
            </p:nvSpPr>
            <p:spPr>
              <a:xfrm>
                <a:off x="5695335" y="2890984"/>
                <a:ext cx="1562058" cy="1634024"/>
              </a:xfrm>
              <a:custGeom>
                <a:avLst/>
                <a:gdLst>
                  <a:gd name="connsiteX0" fmla="*/ 368597 w 1562058"/>
                  <a:gd name="connsiteY0" fmla="*/ 1634025 h 1634024"/>
                  <a:gd name="connsiteX1" fmla="*/ 310494 w 1562058"/>
                  <a:gd name="connsiteY1" fmla="*/ 1623547 h 1634024"/>
                  <a:gd name="connsiteX2" fmla="*/ 209529 w 1562058"/>
                  <a:gd name="connsiteY2" fmla="*/ 1499722 h 1634024"/>
                  <a:gd name="connsiteX3" fmla="*/ 1884 w 1562058"/>
                  <a:gd name="connsiteY3" fmla="*/ 185272 h 1634024"/>
                  <a:gd name="connsiteX4" fmla="*/ 59034 w 1562058"/>
                  <a:gd name="connsiteY4" fmla="*/ 35730 h 1634024"/>
                  <a:gd name="connsiteX5" fmla="*/ 217149 w 1562058"/>
                  <a:gd name="connsiteY5" fmla="*/ 10965 h 1634024"/>
                  <a:gd name="connsiteX6" fmla="*/ 1459210 w 1562058"/>
                  <a:gd name="connsiteY6" fmla="*/ 488167 h 1634024"/>
                  <a:gd name="connsiteX7" fmla="*/ 1560174 w 1562058"/>
                  <a:gd name="connsiteY7" fmla="*/ 611992 h 1634024"/>
                  <a:gd name="connsiteX8" fmla="*/ 1503024 w 1562058"/>
                  <a:gd name="connsiteY8" fmla="*/ 761535 h 1634024"/>
                  <a:gd name="connsiteX9" fmla="*/ 469562 w 1562058"/>
                  <a:gd name="connsiteY9" fmla="*/ 1598782 h 1634024"/>
                  <a:gd name="connsiteX10" fmla="*/ 368597 w 1562058"/>
                  <a:gd name="connsiteY10" fmla="*/ 1634025 h 1634024"/>
                  <a:gd name="connsiteX11" fmla="*/ 159047 w 1562058"/>
                  <a:gd name="connsiteY11" fmla="*/ 5250 h 1634024"/>
                  <a:gd name="connsiteX12" fmla="*/ 62844 w 1562058"/>
                  <a:gd name="connsiteY12" fmla="*/ 39540 h 1634024"/>
                  <a:gd name="connsiteX13" fmla="*/ 7599 w 1562058"/>
                  <a:gd name="connsiteY13" fmla="*/ 183367 h 1634024"/>
                  <a:gd name="connsiteX14" fmla="*/ 215244 w 1562058"/>
                  <a:gd name="connsiteY14" fmla="*/ 1497818 h 1634024"/>
                  <a:gd name="connsiteX15" fmla="*/ 312399 w 1562058"/>
                  <a:gd name="connsiteY15" fmla="*/ 1617832 h 1634024"/>
                  <a:gd name="connsiteX16" fmla="*/ 464799 w 1562058"/>
                  <a:gd name="connsiteY16" fmla="*/ 1594020 h 1634024"/>
                  <a:gd name="connsiteX17" fmla="*/ 1498262 w 1562058"/>
                  <a:gd name="connsiteY17" fmla="*/ 756772 h 1634024"/>
                  <a:gd name="connsiteX18" fmla="*/ 1553507 w 1562058"/>
                  <a:gd name="connsiteY18" fmla="*/ 612945 h 1634024"/>
                  <a:gd name="connsiteX19" fmla="*/ 1456352 w 1562058"/>
                  <a:gd name="connsiteY19" fmla="*/ 492930 h 1634024"/>
                  <a:gd name="connsiteX20" fmla="*/ 215244 w 1562058"/>
                  <a:gd name="connsiteY20" fmla="*/ 15727 h 1634024"/>
                  <a:gd name="connsiteX21" fmla="*/ 159047 w 1562058"/>
                  <a:gd name="connsiteY21" fmla="*/ 5250 h 1634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62058" h="1634024">
                    <a:moveTo>
                      <a:pt x="368597" y="1634025"/>
                    </a:moveTo>
                    <a:cubicBezTo>
                      <a:pt x="349547" y="1634025"/>
                      <a:pt x="329544" y="1630215"/>
                      <a:pt x="310494" y="1623547"/>
                    </a:cubicBezTo>
                    <a:cubicBezTo>
                      <a:pt x="256202" y="1602593"/>
                      <a:pt x="219054" y="1556872"/>
                      <a:pt x="209529" y="1499722"/>
                    </a:cubicBezTo>
                    <a:lnTo>
                      <a:pt x="1884" y="185272"/>
                    </a:lnTo>
                    <a:cubicBezTo>
                      <a:pt x="-6688" y="128122"/>
                      <a:pt x="14267" y="72877"/>
                      <a:pt x="59034" y="35730"/>
                    </a:cubicBezTo>
                    <a:cubicBezTo>
                      <a:pt x="103802" y="-465"/>
                      <a:pt x="162857" y="-9990"/>
                      <a:pt x="217149" y="10965"/>
                    </a:cubicBezTo>
                    <a:lnTo>
                      <a:pt x="1459210" y="488167"/>
                    </a:lnTo>
                    <a:cubicBezTo>
                      <a:pt x="1513502" y="509122"/>
                      <a:pt x="1550649" y="554842"/>
                      <a:pt x="1560174" y="611992"/>
                    </a:cubicBezTo>
                    <a:cubicBezTo>
                      <a:pt x="1568747" y="669142"/>
                      <a:pt x="1547792" y="724387"/>
                      <a:pt x="1503024" y="761535"/>
                    </a:cubicBezTo>
                    <a:lnTo>
                      <a:pt x="469562" y="1598782"/>
                    </a:lnTo>
                    <a:cubicBezTo>
                      <a:pt x="439082" y="1621643"/>
                      <a:pt x="404792" y="1634025"/>
                      <a:pt x="368597" y="1634025"/>
                    </a:cubicBezTo>
                    <a:close/>
                    <a:moveTo>
                      <a:pt x="159047" y="5250"/>
                    </a:moveTo>
                    <a:cubicBezTo>
                      <a:pt x="124757" y="5250"/>
                      <a:pt x="90467" y="16680"/>
                      <a:pt x="62844" y="39540"/>
                    </a:cubicBezTo>
                    <a:cubicBezTo>
                      <a:pt x="19029" y="74782"/>
                      <a:pt x="-973" y="128122"/>
                      <a:pt x="7599" y="183367"/>
                    </a:cubicBezTo>
                    <a:lnTo>
                      <a:pt x="215244" y="1497818"/>
                    </a:lnTo>
                    <a:cubicBezTo>
                      <a:pt x="223817" y="1553062"/>
                      <a:pt x="260012" y="1597830"/>
                      <a:pt x="312399" y="1617832"/>
                    </a:cubicBezTo>
                    <a:cubicBezTo>
                      <a:pt x="364787" y="1637835"/>
                      <a:pt x="421937" y="1629262"/>
                      <a:pt x="464799" y="1594020"/>
                    </a:cubicBezTo>
                    <a:lnTo>
                      <a:pt x="1498262" y="756772"/>
                    </a:lnTo>
                    <a:cubicBezTo>
                      <a:pt x="1542077" y="721530"/>
                      <a:pt x="1562080" y="668190"/>
                      <a:pt x="1553507" y="612945"/>
                    </a:cubicBezTo>
                    <a:cubicBezTo>
                      <a:pt x="1544935" y="557700"/>
                      <a:pt x="1508740" y="512932"/>
                      <a:pt x="1456352" y="492930"/>
                    </a:cubicBezTo>
                    <a:lnTo>
                      <a:pt x="215244" y="15727"/>
                    </a:lnTo>
                    <a:cubicBezTo>
                      <a:pt x="197147" y="9060"/>
                      <a:pt x="178097" y="5250"/>
                      <a:pt x="159047" y="525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8C60FDBA-7C23-4806-88B5-29E31C6583DC}"/>
                  </a:ext>
                </a:extLst>
              </p:cNvPr>
              <p:cNvSpPr/>
              <p:nvPr/>
            </p:nvSpPr>
            <p:spPr>
              <a:xfrm>
                <a:off x="5630741" y="2796715"/>
                <a:ext cx="1568373" cy="1631138"/>
              </a:xfrm>
              <a:custGeom>
                <a:avLst/>
                <a:gdLst>
                  <a:gd name="connsiteX0" fmla="*/ 158870 w 1568373"/>
                  <a:gd name="connsiteY0" fmla="*/ 1631139 h 1631138"/>
                  <a:gd name="connsiteX1" fmla="*/ 56953 w 1568373"/>
                  <a:gd name="connsiteY1" fmla="*/ 1593991 h 1631138"/>
                  <a:gd name="connsiteX2" fmla="*/ 2660 w 1568373"/>
                  <a:gd name="connsiteY2" fmla="*/ 1443496 h 1631138"/>
                  <a:gd name="connsiteX3" fmla="*/ 232213 w 1568373"/>
                  <a:gd name="connsiteY3" fmla="*/ 132856 h 1631138"/>
                  <a:gd name="connsiteX4" fmla="*/ 335083 w 1568373"/>
                  <a:gd name="connsiteY4" fmla="*/ 9984 h 1631138"/>
                  <a:gd name="connsiteX5" fmla="*/ 492246 w 1568373"/>
                  <a:gd name="connsiteY5" fmla="*/ 37606 h 1631138"/>
                  <a:gd name="connsiteX6" fmla="*/ 1511421 w 1568373"/>
                  <a:gd name="connsiteY6" fmla="*/ 892951 h 1631138"/>
                  <a:gd name="connsiteX7" fmla="*/ 1565713 w 1568373"/>
                  <a:gd name="connsiteY7" fmla="*/ 1043446 h 1631138"/>
                  <a:gd name="connsiteX8" fmla="*/ 1462843 w 1568373"/>
                  <a:gd name="connsiteY8" fmla="*/ 1166319 h 1631138"/>
                  <a:gd name="connsiteX9" fmla="*/ 214116 w 1568373"/>
                  <a:gd name="connsiteY9" fmla="*/ 1620662 h 1631138"/>
                  <a:gd name="connsiteX10" fmla="*/ 158870 w 1568373"/>
                  <a:gd name="connsiteY10" fmla="*/ 1631139 h 1631138"/>
                  <a:gd name="connsiteX11" fmla="*/ 390328 w 1568373"/>
                  <a:gd name="connsiteY11" fmla="*/ 6174 h 1631138"/>
                  <a:gd name="connsiteX12" fmla="*/ 336988 w 1568373"/>
                  <a:gd name="connsiteY12" fmla="*/ 15699 h 1631138"/>
                  <a:gd name="connsiteX13" fmla="*/ 237928 w 1568373"/>
                  <a:gd name="connsiteY13" fmla="*/ 133809 h 1631138"/>
                  <a:gd name="connsiteX14" fmla="*/ 7423 w 1568373"/>
                  <a:gd name="connsiteY14" fmla="*/ 1444449 h 1631138"/>
                  <a:gd name="connsiteX15" fmla="*/ 59810 w 1568373"/>
                  <a:gd name="connsiteY15" fmla="*/ 1589229 h 1631138"/>
                  <a:gd name="connsiteX16" fmla="*/ 212210 w 1568373"/>
                  <a:gd name="connsiteY16" fmla="*/ 1615899 h 1631138"/>
                  <a:gd name="connsiteX17" fmla="*/ 1461891 w 1568373"/>
                  <a:gd name="connsiteY17" fmla="*/ 1160604 h 1631138"/>
                  <a:gd name="connsiteX18" fmla="*/ 1560951 w 1568373"/>
                  <a:gd name="connsiteY18" fmla="*/ 1042494 h 1631138"/>
                  <a:gd name="connsiteX19" fmla="*/ 1508563 w 1568373"/>
                  <a:gd name="connsiteY19" fmla="*/ 897714 h 1631138"/>
                  <a:gd name="connsiteX20" fmla="*/ 489388 w 1568373"/>
                  <a:gd name="connsiteY20" fmla="*/ 42369 h 1631138"/>
                  <a:gd name="connsiteX21" fmla="*/ 390328 w 1568373"/>
                  <a:gd name="connsiteY21" fmla="*/ 6174 h 163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68373" h="1631138">
                    <a:moveTo>
                      <a:pt x="158870" y="1631139"/>
                    </a:moveTo>
                    <a:cubicBezTo>
                      <a:pt x="121723" y="1631139"/>
                      <a:pt x="86481" y="1617804"/>
                      <a:pt x="56953" y="1593991"/>
                    </a:cubicBezTo>
                    <a:cubicBezTo>
                      <a:pt x="13138" y="1556844"/>
                      <a:pt x="-7817" y="1500646"/>
                      <a:pt x="2660" y="1443496"/>
                    </a:cubicBezTo>
                    <a:lnTo>
                      <a:pt x="232213" y="132856"/>
                    </a:lnTo>
                    <a:cubicBezTo>
                      <a:pt x="242691" y="75706"/>
                      <a:pt x="280791" y="29986"/>
                      <a:pt x="335083" y="9984"/>
                    </a:cubicBezTo>
                    <a:cubicBezTo>
                      <a:pt x="389375" y="-10019"/>
                      <a:pt x="448431" y="459"/>
                      <a:pt x="492246" y="37606"/>
                    </a:cubicBezTo>
                    <a:lnTo>
                      <a:pt x="1511421" y="892951"/>
                    </a:lnTo>
                    <a:cubicBezTo>
                      <a:pt x="1555236" y="930099"/>
                      <a:pt x="1576191" y="986296"/>
                      <a:pt x="1565713" y="1043446"/>
                    </a:cubicBezTo>
                    <a:cubicBezTo>
                      <a:pt x="1555236" y="1100596"/>
                      <a:pt x="1517136" y="1146316"/>
                      <a:pt x="1462843" y="1166319"/>
                    </a:cubicBezTo>
                    <a:lnTo>
                      <a:pt x="214116" y="1620662"/>
                    </a:lnTo>
                    <a:cubicBezTo>
                      <a:pt x="196018" y="1627329"/>
                      <a:pt x="176968" y="1631139"/>
                      <a:pt x="158870" y="1631139"/>
                    </a:cubicBezTo>
                    <a:close/>
                    <a:moveTo>
                      <a:pt x="390328" y="6174"/>
                    </a:moveTo>
                    <a:cubicBezTo>
                      <a:pt x="372231" y="6174"/>
                      <a:pt x="354133" y="9031"/>
                      <a:pt x="336988" y="15699"/>
                    </a:cubicBezTo>
                    <a:cubicBezTo>
                      <a:pt x="284600" y="34749"/>
                      <a:pt x="247453" y="78564"/>
                      <a:pt x="237928" y="133809"/>
                    </a:cubicBezTo>
                    <a:lnTo>
                      <a:pt x="7423" y="1444449"/>
                    </a:lnTo>
                    <a:cubicBezTo>
                      <a:pt x="-2102" y="1499694"/>
                      <a:pt x="17900" y="1553987"/>
                      <a:pt x="59810" y="1589229"/>
                    </a:cubicBezTo>
                    <a:cubicBezTo>
                      <a:pt x="102673" y="1625424"/>
                      <a:pt x="159823" y="1634949"/>
                      <a:pt x="212210" y="1615899"/>
                    </a:cubicBezTo>
                    <a:lnTo>
                      <a:pt x="1461891" y="1160604"/>
                    </a:lnTo>
                    <a:cubicBezTo>
                      <a:pt x="1514278" y="1141554"/>
                      <a:pt x="1551426" y="1097739"/>
                      <a:pt x="1560951" y="1042494"/>
                    </a:cubicBezTo>
                    <a:cubicBezTo>
                      <a:pt x="1570476" y="987249"/>
                      <a:pt x="1550473" y="932956"/>
                      <a:pt x="1508563" y="897714"/>
                    </a:cubicBezTo>
                    <a:lnTo>
                      <a:pt x="489388" y="42369"/>
                    </a:lnTo>
                    <a:cubicBezTo>
                      <a:pt x="460813" y="18556"/>
                      <a:pt x="426523" y="6174"/>
                      <a:pt x="390328" y="6174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7DC83954-308D-4CAC-ADE0-92CE37FA6207}"/>
                  </a:ext>
                </a:extLst>
              </p:cNvPr>
              <p:cNvSpPr/>
              <p:nvPr/>
            </p:nvSpPr>
            <p:spPr>
              <a:xfrm>
                <a:off x="5402873" y="2763813"/>
                <a:ext cx="1649777" cy="1482113"/>
              </a:xfrm>
              <a:custGeom>
                <a:avLst/>
                <a:gdLst>
                  <a:gd name="connsiteX0" fmla="*/ 160044 w 1649777"/>
                  <a:gd name="connsiteY0" fmla="*/ 1482113 h 1482113"/>
                  <a:gd name="connsiteX1" fmla="*/ 22884 w 1649777"/>
                  <a:gd name="connsiteY1" fmla="*/ 1404961 h 1482113"/>
                  <a:gd name="connsiteX2" fmla="*/ 20026 w 1649777"/>
                  <a:gd name="connsiteY2" fmla="*/ 1244941 h 1482113"/>
                  <a:gd name="connsiteX3" fmla="*/ 664869 w 1649777"/>
                  <a:gd name="connsiteY3" fmla="*/ 81938 h 1482113"/>
                  <a:gd name="connsiteX4" fmla="*/ 667726 w 1649777"/>
                  <a:gd name="connsiteY4" fmla="*/ 82891 h 1482113"/>
                  <a:gd name="connsiteX5" fmla="*/ 664869 w 1649777"/>
                  <a:gd name="connsiteY5" fmla="*/ 81938 h 1482113"/>
                  <a:gd name="connsiteX6" fmla="*/ 802029 w 1649777"/>
                  <a:gd name="connsiteY6" fmla="*/ 23 h 1482113"/>
                  <a:gd name="connsiteX7" fmla="*/ 942046 w 1649777"/>
                  <a:gd name="connsiteY7" fmla="*/ 77176 h 1482113"/>
                  <a:gd name="connsiteX8" fmla="*/ 1626894 w 1649777"/>
                  <a:gd name="connsiteY8" fmla="*/ 1217318 h 1482113"/>
                  <a:gd name="connsiteX9" fmla="*/ 1629751 w 1649777"/>
                  <a:gd name="connsiteY9" fmla="*/ 1377338 h 1482113"/>
                  <a:gd name="connsiteX10" fmla="*/ 1492591 w 1649777"/>
                  <a:gd name="connsiteY10" fmla="*/ 1459253 h 1482113"/>
                  <a:gd name="connsiteX11" fmla="*/ 161949 w 1649777"/>
                  <a:gd name="connsiteY11" fmla="*/ 1482113 h 1482113"/>
                  <a:gd name="connsiteX12" fmla="*/ 160044 w 1649777"/>
                  <a:gd name="connsiteY12" fmla="*/ 1482113 h 1482113"/>
                  <a:gd name="connsiteX13" fmla="*/ 804886 w 1649777"/>
                  <a:gd name="connsiteY13" fmla="*/ 4786 h 1482113"/>
                  <a:gd name="connsiteX14" fmla="*/ 802029 w 1649777"/>
                  <a:gd name="connsiteY14" fmla="*/ 4786 h 1482113"/>
                  <a:gd name="connsiteX15" fmla="*/ 669631 w 1649777"/>
                  <a:gd name="connsiteY15" fmla="*/ 83843 h 1482113"/>
                  <a:gd name="connsiteX16" fmla="*/ 24789 w 1649777"/>
                  <a:gd name="connsiteY16" fmla="*/ 1247798 h 1482113"/>
                  <a:gd name="connsiteX17" fmla="*/ 27646 w 1649777"/>
                  <a:gd name="connsiteY17" fmla="*/ 1402103 h 1482113"/>
                  <a:gd name="connsiteX18" fmla="*/ 162901 w 1649777"/>
                  <a:gd name="connsiteY18" fmla="*/ 1477351 h 1482113"/>
                  <a:gd name="connsiteX19" fmla="*/ 1493544 w 1649777"/>
                  <a:gd name="connsiteY19" fmla="*/ 1454491 h 1482113"/>
                  <a:gd name="connsiteX20" fmla="*/ 1625941 w 1649777"/>
                  <a:gd name="connsiteY20" fmla="*/ 1375433 h 1482113"/>
                  <a:gd name="connsiteX21" fmla="*/ 1623084 w 1649777"/>
                  <a:gd name="connsiteY21" fmla="*/ 1221128 h 1482113"/>
                  <a:gd name="connsiteX22" fmla="*/ 937284 w 1649777"/>
                  <a:gd name="connsiteY22" fmla="*/ 79081 h 1482113"/>
                  <a:gd name="connsiteX23" fmla="*/ 804886 w 1649777"/>
                  <a:gd name="connsiteY23" fmla="*/ 4786 h 14821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49777" h="1482113">
                    <a:moveTo>
                      <a:pt x="160044" y="1482113"/>
                    </a:moveTo>
                    <a:cubicBezTo>
                      <a:pt x="103846" y="1482113"/>
                      <a:pt x="52411" y="1453538"/>
                      <a:pt x="22884" y="1404961"/>
                    </a:cubicBezTo>
                    <a:cubicBezTo>
                      <a:pt x="-6644" y="1355431"/>
                      <a:pt x="-7596" y="1295423"/>
                      <a:pt x="20026" y="1244941"/>
                    </a:cubicBezTo>
                    <a:lnTo>
                      <a:pt x="664869" y="81938"/>
                    </a:lnTo>
                    <a:lnTo>
                      <a:pt x="667726" y="82891"/>
                    </a:lnTo>
                    <a:lnTo>
                      <a:pt x="664869" y="81938"/>
                    </a:lnTo>
                    <a:cubicBezTo>
                      <a:pt x="692491" y="31456"/>
                      <a:pt x="743926" y="976"/>
                      <a:pt x="802029" y="23"/>
                    </a:cubicBezTo>
                    <a:cubicBezTo>
                      <a:pt x="859179" y="-929"/>
                      <a:pt x="912519" y="27646"/>
                      <a:pt x="942046" y="77176"/>
                    </a:cubicBezTo>
                    <a:lnTo>
                      <a:pt x="1626894" y="1217318"/>
                    </a:lnTo>
                    <a:cubicBezTo>
                      <a:pt x="1656421" y="1266848"/>
                      <a:pt x="1657374" y="1326856"/>
                      <a:pt x="1629751" y="1377338"/>
                    </a:cubicBezTo>
                    <a:cubicBezTo>
                      <a:pt x="1602129" y="1427821"/>
                      <a:pt x="1550694" y="1458301"/>
                      <a:pt x="1492591" y="1459253"/>
                    </a:cubicBezTo>
                    <a:lnTo>
                      <a:pt x="161949" y="1482113"/>
                    </a:lnTo>
                    <a:cubicBezTo>
                      <a:pt x="161949" y="1482113"/>
                      <a:pt x="160996" y="1482113"/>
                      <a:pt x="160044" y="1482113"/>
                    </a:cubicBezTo>
                    <a:close/>
                    <a:moveTo>
                      <a:pt x="804886" y="4786"/>
                    </a:moveTo>
                    <a:cubicBezTo>
                      <a:pt x="803934" y="4786"/>
                      <a:pt x="802981" y="4786"/>
                      <a:pt x="802029" y="4786"/>
                    </a:cubicBezTo>
                    <a:cubicBezTo>
                      <a:pt x="745831" y="5738"/>
                      <a:pt x="697254" y="35266"/>
                      <a:pt x="669631" y="83843"/>
                    </a:cubicBezTo>
                    <a:lnTo>
                      <a:pt x="24789" y="1247798"/>
                    </a:lnTo>
                    <a:cubicBezTo>
                      <a:pt x="-1881" y="1296376"/>
                      <a:pt x="-929" y="1354478"/>
                      <a:pt x="27646" y="1402103"/>
                    </a:cubicBezTo>
                    <a:cubicBezTo>
                      <a:pt x="56221" y="1449728"/>
                      <a:pt x="106704" y="1478303"/>
                      <a:pt x="162901" y="1477351"/>
                    </a:cubicBezTo>
                    <a:lnTo>
                      <a:pt x="1493544" y="1454491"/>
                    </a:lnTo>
                    <a:cubicBezTo>
                      <a:pt x="1549741" y="1453538"/>
                      <a:pt x="1598319" y="1424011"/>
                      <a:pt x="1625941" y="1375433"/>
                    </a:cubicBezTo>
                    <a:cubicBezTo>
                      <a:pt x="1652611" y="1326856"/>
                      <a:pt x="1651659" y="1268753"/>
                      <a:pt x="1623084" y="1221128"/>
                    </a:cubicBezTo>
                    <a:lnTo>
                      <a:pt x="937284" y="79081"/>
                    </a:lnTo>
                    <a:cubicBezTo>
                      <a:pt x="908709" y="32408"/>
                      <a:pt x="860131" y="4786"/>
                      <a:pt x="804886" y="478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5339DC7-664E-4BEF-85FE-D1109A719B7E}"/>
                  </a:ext>
                </a:extLst>
              </p:cNvPr>
              <p:cNvSpPr/>
              <p:nvPr/>
            </p:nvSpPr>
            <p:spPr>
              <a:xfrm>
                <a:off x="5247730" y="2789965"/>
                <a:ext cx="1584777" cy="1622649"/>
              </a:xfrm>
              <a:custGeom>
                <a:avLst/>
                <a:gdLst>
                  <a:gd name="connsiteX0" fmla="*/ 1425801 w 1584777"/>
                  <a:gd name="connsiteY0" fmla="*/ 1622649 h 1622649"/>
                  <a:gd name="connsiteX1" fmla="*/ 1375319 w 1584777"/>
                  <a:gd name="connsiteY1" fmla="*/ 1615029 h 1622649"/>
                  <a:gd name="connsiteX2" fmla="*/ 110399 w 1584777"/>
                  <a:gd name="connsiteY2" fmla="*/ 1203549 h 1622649"/>
                  <a:gd name="connsiteX3" fmla="*/ 3719 w 1584777"/>
                  <a:gd name="connsiteY3" fmla="*/ 1084487 h 1622649"/>
                  <a:gd name="connsiteX4" fmla="*/ 53249 w 1584777"/>
                  <a:gd name="connsiteY4" fmla="*/ 932087 h 1622649"/>
                  <a:gd name="connsiteX5" fmla="*/ 1041944 w 1584777"/>
                  <a:gd name="connsiteY5" fmla="*/ 41499 h 1622649"/>
                  <a:gd name="connsiteX6" fmla="*/ 1043849 w 1584777"/>
                  <a:gd name="connsiteY6" fmla="*/ 43404 h 1622649"/>
                  <a:gd name="connsiteX7" fmla="*/ 1041944 w 1584777"/>
                  <a:gd name="connsiteY7" fmla="*/ 41499 h 1622649"/>
                  <a:gd name="connsiteX8" fmla="*/ 1198154 w 1584777"/>
                  <a:gd name="connsiteY8" fmla="*/ 8162 h 1622649"/>
                  <a:gd name="connsiteX9" fmla="*/ 1304834 w 1584777"/>
                  <a:gd name="connsiteY9" fmla="*/ 127224 h 1622649"/>
                  <a:gd name="connsiteX10" fmla="*/ 1581059 w 1584777"/>
                  <a:gd name="connsiteY10" fmla="*/ 1428339 h 1622649"/>
                  <a:gd name="connsiteX11" fmla="*/ 1531529 w 1584777"/>
                  <a:gd name="connsiteY11" fmla="*/ 1580739 h 1622649"/>
                  <a:gd name="connsiteX12" fmla="*/ 1425801 w 1584777"/>
                  <a:gd name="connsiteY12" fmla="*/ 1622649 h 1622649"/>
                  <a:gd name="connsiteX13" fmla="*/ 1147671 w 1584777"/>
                  <a:gd name="connsiteY13" fmla="*/ 6257 h 1622649"/>
                  <a:gd name="connsiteX14" fmla="*/ 1044801 w 1584777"/>
                  <a:gd name="connsiteY14" fmla="*/ 46262 h 1622649"/>
                  <a:gd name="connsiteX15" fmla="*/ 56106 w 1584777"/>
                  <a:gd name="connsiteY15" fmla="*/ 936849 h 1622649"/>
                  <a:gd name="connsiteX16" fmla="*/ 8481 w 1584777"/>
                  <a:gd name="connsiteY16" fmla="*/ 1083534 h 1622649"/>
                  <a:gd name="connsiteX17" fmla="*/ 111351 w 1584777"/>
                  <a:gd name="connsiteY17" fmla="*/ 1197834 h 1622649"/>
                  <a:gd name="connsiteX18" fmla="*/ 1376272 w 1584777"/>
                  <a:gd name="connsiteY18" fmla="*/ 1609314 h 1622649"/>
                  <a:gd name="connsiteX19" fmla="*/ 1526766 w 1584777"/>
                  <a:gd name="connsiteY19" fmla="*/ 1576929 h 1622649"/>
                  <a:gd name="connsiteX20" fmla="*/ 1574391 w 1584777"/>
                  <a:gd name="connsiteY20" fmla="*/ 1430244 h 1622649"/>
                  <a:gd name="connsiteX21" fmla="*/ 1298166 w 1584777"/>
                  <a:gd name="connsiteY21" fmla="*/ 129129 h 1622649"/>
                  <a:gd name="connsiteX22" fmla="*/ 1195297 w 1584777"/>
                  <a:gd name="connsiteY22" fmla="*/ 14829 h 1622649"/>
                  <a:gd name="connsiteX23" fmla="*/ 1147671 w 1584777"/>
                  <a:gd name="connsiteY23" fmla="*/ 6257 h 162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584777" h="1622649">
                    <a:moveTo>
                      <a:pt x="1425801" y="1622649"/>
                    </a:moveTo>
                    <a:cubicBezTo>
                      <a:pt x="1409609" y="1622649"/>
                      <a:pt x="1392464" y="1619792"/>
                      <a:pt x="1375319" y="1615029"/>
                    </a:cubicBezTo>
                    <a:lnTo>
                      <a:pt x="110399" y="1203549"/>
                    </a:lnTo>
                    <a:cubicBezTo>
                      <a:pt x="55154" y="1185452"/>
                      <a:pt x="15149" y="1141637"/>
                      <a:pt x="3719" y="1084487"/>
                    </a:cubicBezTo>
                    <a:cubicBezTo>
                      <a:pt x="-8664" y="1028289"/>
                      <a:pt x="10386" y="971139"/>
                      <a:pt x="53249" y="932087"/>
                    </a:cubicBezTo>
                    <a:lnTo>
                      <a:pt x="1041944" y="41499"/>
                    </a:lnTo>
                    <a:lnTo>
                      <a:pt x="1043849" y="43404"/>
                    </a:lnTo>
                    <a:lnTo>
                      <a:pt x="1041944" y="41499"/>
                    </a:lnTo>
                    <a:cubicBezTo>
                      <a:pt x="1084806" y="2447"/>
                      <a:pt x="1142909" y="-9936"/>
                      <a:pt x="1198154" y="8162"/>
                    </a:cubicBezTo>
                    <a:cubicBezTo>
                      <a:pt x="1253399" y="26259"/>
                      <a:pt x="1293404" y="70074"/>
                      <a:pt x="1304834" y="127224"/>
                    </a:cubicBezTo>
                    <a:lnTo>
                      <a:pt x="1581059" y="1428339"/>
                    </a:lnTo>
                    <a:cubicBezTo>
                      <a:pt x="1593441" y="1484537"/>
                      <a:pt x="1574391" y="1541687"/>
                      <a:pt x="1531529" y="1580739"/>
                    </a:cubicBezTo>
                    <a:cubicBezTo>
                      <a:pt x="1502001" y="1608362"/>
                      <a:pt x="1463901" y="1622649"/>
                      <a:pt x="1425801" y="1622649"/>
                    </a:cubicBezTo>
                    <a:close/>
                    <a:moveTo>
                      <a:pt x="1147671" y="6257"/>
                    </a:moveTo>
                    <a:cubicBezTo>
                      <a:pt x="1110524" y="6257"/>
                      <a:pt x="1074329" y="19592"/>
                      <a:pt x="1044801" y="46262"/>
                    </a:cubicBezTo>
                    <a:lnTo>
                      <a:pt x="56106" y="936849"/>
                    </a:lnTo>
                    <a:cubicBezTo>
                      <a:pt x="14196" y="973997"/>
                      <a:pt x="-2949" y="1029242"/>
                      <a:pt x="8481" y="1083534"/>
                    </a:cubicBezTo>
                    <a:cubicBezTo>
                      <a:pt x="19911" y="1137827"/>
                      <a:pt x="58964" y="1180689"/>
                      <a:pt x="111351" y="1197834"/>
                    </a:cubicBezTo>
                    <a:lnTo>
                      <a:pt x="1376272" y="1609314"/>
                    </a:lnTo>
                    <a:cubicBezTo>
                      <a:pt x="1429611" y="1626459"/>
                      <a:pt x="1485809" y="1615029"/>
                      <a:pt x="1526766" y="1576929"/>
                    </a:cubicBezTo>
                    <a:cubicBezTo>
                      <a:pt x="1568676" y="1539782"/>
                      <a:pt x="1585822" y="1484537"/>
                      <a:pt x="1574391" y="1430244"/>
                    </a:cubicBezTo>
                    <a:lnTo>
                      <a:pt x="1298166" y="129129"/>
                    </a:lnTo>
                    <a:cubicBezTo>
                      <a:pt x="1286736" y="74837"/>
                      <a:pt x="1247684" y="31974"/>
                      <a:pt x="1195297" y="14829"/>
                    </a:cubicBezTo>
                    <a:cubicBezTo>
                      <a:pt x="1180056" y="9114"/>
                      <a:pt x="1163864" y="6257"/>
                      <a:pt x="1147671" y="6257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ED6E3EF-BEB2-400D-A55F-8F548AA8A3C2}"/>
                  </a:ext>
                </a:extLst>
              </p:cNvPr>
              <p:cNvSpPr/>
              <p:nvPr/>
            </p:nvSpPr>
            <p:spPr>
              <a:xfrm>
                <a:off x="5179859" y="2878404"/>
                <a:ext cx="1545260" cy="1640889"/>
              </a:xfrm>
              <a:custGeom>
                <a:avLst/>
                <a:gdLst>
                  <a:gd name="connsiteX0" fmla="*/ 1222210 w 1545260"/>
                  <a:gd name="connsiteY0" fmla="*/ 1640890 h 1640889"/>
                  <a:gd name="connsiteX1" fmla="*/ 1126008 w 1545260"/>
                  <a:gd name="connsiteY1" fmla="*/ 1608505 h 1640889"/>
                  <a:gd name="connsiteX2" fmla="*/ 63970 w 1545260"/>
                  <a:gd name="connsiteY2" fmla="*/ 807452 h 1640889"/>
                  <a:gd name="connsiteX3" fmla="*/ 1105 w 1545260"/>
                  <a:gd name="connsiteY3" fmla="*/ 660767 h 1640889"/>
                  <a:gd name="connsiteX4" fmla="*/ 97308 w 1545260"/>
                  <a:gd name="connsiteY4" fmla="*/ 533132 h 1640889"/>
                  <a:gd name="connsiteX5" fmla="*/ 1322223 w 1545260"/>
                  <a:gd name="connsiteY5" fmla="*/ 13067 h 1640889"/>
                  <a:gd name="connsiteX6" fmla="*/ 1481290 w 1545260"/>
                  <a:gd name="connsiteY6" fmla="*/ 32117 h 1640889"/>
                  <a:gd name="connsiteX7" fmla="*/ 1544155 w 1545260"/>
                  <a:gd name="connsiteY7" fmla="*/ 178802 h 1640889"/>
                  <a:gd name="connsiteX8" fmla="*/ 1382230 w 1545260"/>
                  <a:gd name="connsiteY8" fmla="*/ 1498967 h 1640889"/>
                  <a:gd name="connsiteX9" fmla="*/ 1286028 w 1545260"/>
                  <a:gd name="connsiteY9" fmla="*/ 1626602 h 1640889"/>
                  <a:gd name="connsiteX10" fmla="*/ 1222210 w 1545260"/>
                  <a:gd name="connsiteY10" fmla="*/ 1640890 h 1640889"/>
                  <a:gd name="connsiteX11" fmla="*/ 1323175 w 1545260"/>
                  <a:gd name="connsiteY11" fmla="*/ 15925 h 1640889"/>
                  <a:gd name="connsiteX12" fmla="*/ 1324128 w 1545260"/>
                  <a:gd name="connsiteY12" fmla="*/ 18782 h 1640889"/>
                  <a:gd name="connsiteX13" fmla="*/ 100165 w 1545260"/>
                  <a:gd name="connsiteY13" fmla="*/ 537895 h 1640889"/>
                  <a:gd name="connsiteX14" fmla="*/ 6820 w 1545260"/>
                  <a:gd name="connsiteY14" fmla="*/ 660767 h 1640889"/>
                  <a:gd name="connsiteX15" fmla="*/ 66828 w 1545260"/>
                  <a:gd name="connsiteY15" fmla="*/ 803642 h 1640889"/>
                  <a:gd name="connsiteX16" fmla="*/ 1128865 w 1545260"/>
                  <a:gd name="connsiteY16" fmla="*/ 1604695 h 1640889"/>
                  <a:gd name="connsiteX17" fmla="*/ 1282218 w 1545260"/>
                  <a:gd name="connsiteY17" fmla="*/ 1623745 h 1640889"/>
                  <a:gd name="connsiteX18" fmla="*/ 1375563 w 1545260"/>
                  <a:gd name="connsiteY18" fmla="*/ 1500872 h 1640889"/>
                  <a:gd name="connsiteX19" fmla="*/ 1537488 w 1545260"/>
                  <a:gd name="connsiteY19" fmla="*/ 180707 h 1640889"/>
                  <a:gd name="connsiteX20" fmla="*/ 1477480 w 1545260"/>
                  <a:gd name="connsiteY20" fmla="*/ 38785 h 1640889"/>
                  <a:gd name="connsiteX21" fmla="*/ 1324128 w 1545260"/>
                  <a:gd name="connsiteY21" fmla="*/ 19735 h 1640889"/>
                  <a:gd name="connsiteX22" fmla="*/ 1323175 w 1545260"/>
                  <a:gd name="connsiteY22" fmla="*/ 15925 h 1640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45260" h="1640889">
                    <a:moveTo>
                      <a:pt x="1222210" y="1640890"/>
                    </a:moveTo>
                    <a:cubicBezTo>
                      <a:pt x="1187920" y="1640890"/>
                      <a:pt x="1154583" y="1629460"/>
                      <a:pt x="1126008" y="1608505"/>
                    </a:cubicBezTo>
                    <a:lnTo>
                      <a:pt x="63970" y="807452"/>
                    </a:lnTo>
                    <a:cubicBezTo>
                      <a:pt x="18250" y="772210"/>
                      <a:pt x="-5562" y="717917"/>
                      <a:pt x="1105" y="660767"/>
                    </a:cubicBezTo>
                    <a:cubicBezTo>
                      <a:pt x="7773" y="603617"/>
                      <a:pt x="43968" y="555992"/>
                      <a:pt x="97308" y="533132"/>
                    </a:cubicBezTo>
                    <a:lnTo>
                      <a:pt x="1322223" y="13067"/>
                    </a:lnTo>
                    <a:cubicBezTo>
                      <a:pt x="1375563" y="-9793"/>
                      <a:pt x="1434618" y="-2173"/>
                      <a:pt x="1481290" y="32117"/>
                    </a:cubicBezTo>
                    <a:cubicBezTo>
                      <a:pt x="1527010" y="67360"/>
                      <a:pt x="1550823" y="121652"/>
                      <a:pt x="1544155" y="178802"/>
                    </a:cubicBezTo>
                    <a:lnTo>
                      <a:pt x="1382230" y="1498967"/>
                    </a:lnTo>
                    <a:cubicBezTo>
                      <a:pt x="1375563" y="1556117"/>
                      <a:pt x="1339368" y="1603742"/>
                      <a:pt x="1286028" y="1626602"/>
                    </a:cubicBezTo>
                    <a:cubicBezTo>
                      <a:pt x="1264120" y="1636127"/>
                      <a:pt x="1243165" y="1640890"/>
                      <a:pt x="1222210" y="1640890"/>
                    </a:cubicBezTo>
                    <a:close/>
                    <a:moveTo>
                      <a:pt x="1323175" y="15925"/>
                    </a:moveTo>
                    <a:lnTo>
                      <a:pt x="1324128" y="18782"/>
                    </a:lnTo>
                    <a:lnTo>
                      <a:pt x="100165" y="537895"/>
                    </a:lnTo>
                    <a:cubicBezTo>
                      <a:pt x="48730" y="559802"/>
                      <a:pt x="14440" y="605522"/>
                      <a:pt x="6820" y="660767"/>
                    </a:cubicBezTo>
                    <a:cubicBezTo>
                      <a:pt x="153" y="716965"/>
                      <a:pt x="23013" y="769352"/>
                      <a:pt x="66828" y="803642"/>
                    </a:cubicBezTo>
                    <a:lnTo>
                      <a:pt x="1128865" y="1604695"/>
                    </a:lnTo>
                    <a:cubicBezTo>
                      <a:pt x="1173633" y="1638032"/>
                      <a:pt x="1230783" y="1645652"/>
                      <a:pt x="1282218" y="1623745"/>
                    </a:cubicBezTo>
                    <a:cubicBezTo>
                      <a:pt x="1333653" y="1601837"/>
                      <a:pt x="1367943" y="1556117"/>
                      <a:pt x="1375563" y="1500872"/>
                    </a:cubicBezTo>
                    <a:lnTo>
                      <a:pt x="1537488" y="180707"/>
                    </a:lnTo>
                    <a:cubicBezTo>
                      <a:pt x="1544155" y="125462"/>
                      <a:pt x="1521295" y="72122"/>
                      <a:pt x="1477480" y="38785"/>
                    </a:cubicBezTo>
                    <a:cubicBezTo>
                      <a:pt x="1432713" y="5447"/>
                      <a:pt x="1375563" y="-2173"/>
                      <a:pt x="1324128" y="19735"/>
                    </a:cubicBezTo>
                    <a:lnTo>
                      <a:pt x="1323175" y="15925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056E671-564E-4828-B12C-3873C15097FD}"/>
                  </a:ext>
                </a:extLst>
              </p:cNvPr>
              <p:cNvSpPr/>
              <p:nvPr/>
            </p:nvSpPr>
            <p:spPr>
              <a:xfrm>
                <a:off x="5208682" y="3017783"/>
                <a:ext cx="1646681" cy="1514845"/>
              </a:xfrm>
              <a:custGeom>
                <a:avLst/>
                <a:gdLst>
                  <a:gd name="connsiteX0" fmla="*/ 902875 w 1646681"/>
                  <a:gd name="connsiteY0" fmla="*/ 1514846 h 1514845"/>
                  <a:gd name="connsiteX1" fmla="*/ 770477 w 1646681"/>
                  <a:gd name="connsiteY1" fmla="*/ 1444361 h 1514845"/>
                  <a:gd name="connsiteX2" fmla="*/ 27527 w 1646681"/>
                  <a:gd name="connsiteY2" fmla="*/ 341366 h 1514845"/>
                  <a:gd name="connsiteX3" fmla="*/ 16097 w 1646681"/>
                  <a:gd name="connsiteY3" fmla="*/ 182298 h 1514845"/>
                  <a:gd name="connsiteX4" fmla="*/ 148495 w 1646681"/>
                  <a:gd name="connsiteY4" fmla="*/ 92763 h 1514845"/>
                  <a:gd name="connsiteX5" fmla="*/ 1475327 w 1646681"/>
                  <a:gd name="connsiteY5" fmla="*/ 371 h 1514845"/>
                  <a:gd name="connsiteX6" fmla="*/ 1619155 w 1646681"/>
                  <a:gd name="connsiteY6" fmla="*/ 70856 h 1514845"/>
                  <a:gd name="connsiteX7" fmla="*/ 1630585 w 1646681"/>
                  <a:gd name="connsiteY7" fmla="*/ 229923 h 1514845"/>
                  <a:gd name="connsiteX8" fmla="*/ 1047655 w 1646681"/>
                  <a:gd name="connsiteY8" fmla="*/ 1424358 h 1514845"/>
                  <a:gd name="connsiteX9" fmla="*/ 915257 w 1646681"/>
                  <a:gd name="connsiteY9" fmla="*/ 1513893 h 1514845"/>
                  <a:gd name="connsiteX10" fmla="*/ 902875 w 1646681"/>
                  <a:gd name="connsiteY10" fmla="*/ 1514846 h 1514845"/>
                  <a:gd name="connsiteX11" fmla="*/ 1475327 w 1646681"/>
                  <a:gd name="connsiteY11" fmla="*/ 2276 h 1514845"/>
                  <a:gd name="connsiteX12" fmla="*/ 1475327 w 1646681"/>
                  <a:gd name="connsiteY12" fmla="*/ 5133 h 1514845"/>
                  <a:gd name="connsiteX13" fmla="*/ 148495 w 1646681"/>
                  <a:gd name="connsiteY13" fmla="*/ 97526 h 1514845"/>
                  <a:gd name="connsiteX14" fmla="*/ 20860 w 1646681"/>
                  <a:gd name="connsiteY14" fmla="*/ 184203 h 1514845"/>
                  <a:gd name="connsiteX15" fmla="*/ 31337 w 1646681"/>
                  <a:gd name="connsiteY15" fmla="*/ 338508 h 1514845"/>
                  <a:gd name="connsiteX16" fmla="*/ 775240 w 1646681"/>
                  <a:gd name="connsiteY16" fmla="*/ 1441503 h 1514845"/>
                  <a:gd name="connsiteX17" fmla="*/ 914305 w 1646681"/>
                  <a:gd name="connsiteY17" fmla="*/ 1509131 h 1514845"/>
                  <a:gd name="connsiteX18" fmla="*/ 1041940 w 1646681"/>
                  <a:gd name="connsiteY18" fmla="*/ 1422453 h 1514845"/>
                  <a:gd name="connsiteX19" fmla="*/ 1624870 w 1646681"/>
                  <a:gd name="connsiteY19" fmla="*/ 227066 h 1514845"/>
                  <a:gd name="connsiteX20" fmla="*/ 1614392 w 1646681"/>
                  <a:gd name="connsiteY20" fmla="*/ 72761 h 1514845"/>
                  <a:gd name="connsiteX21" fmla="*/ 1475327 w 1646681"/>
                  <a:gd name="connsiteY21" fmla="*/ 5133 h 1514845"/>
                  <a:gd name="connsiteX22" fmla="*/ 1475327 w 1646681"/>
                  <a:gd name="connsiteY22" fmla="*/ 2276 h 1514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46681" h="1514845">
                    <a:moveTo>
                      <a:pt x="902875" y="1514846"/>
                    </a:moveTo>
                    <a:cubicBezTo>
                      <a:pt x="849535" y="1514846"/>
                      <a:pt x="800957" y="1489128"/>
                      <a:pt x="770477" y="1444361"/>
                    </a:cubicBezTo>
                    <a:lnTo>
                      <a:pt x="27527" y="341366"/>
                    </a:lnTo>
                    <a:cubicBezTo>
                      <a:pt x="-4858" y="293741"/>
                      <a:pt x="-8668" y="233733"/>
                      <a:pt x="16097" y="182298"/>
                    </a:cubicBezTo>
                    <a:cubicBezTo>
                      <a:pt x="41815" y="129911"/>
                      <a:pt x="91345" y="96573"/>
                      <a:pt x="148495" y="92763"/>
                    </a:cubicBezTo>
                    <a:lnTo>
                      <a:pt x="1475327" y="371"/>
                    </a:lnTo>
                    <a:cubicBezTo>
                      <a:pt x="1533430" y="-3439"/>
                      <a:pt x="1586770" y="22278"/>
                      <a:pt x="1619155" y="70856"/>
                    </a:cubicBezTo>
                    <a:cubicBezTo>
                      <a:pt x="1651540" y="118481"/>
                      <a:pt x="1655350" y="178488"/>
                      <a:pt x="1630585" y="229923"/>
                    </a:cubicBezTo>
                    <a:lnTo>
                      <a:pt x="1047655" y="1424358"/>
                    </a:lnTo>
                    <a:cubicBezTo>
                      <a:pt x="1021937" y="1476746"/>
                      <a:pt x="972407" y="1510083"/>
                      <a:pt x="915257" y="1513893"/>
                    </a:cubicBezTo>
                    <a:cubicBezTo>
                      <a:pt x="910495" y="1513893"/>
                      <a:pt x="906685" y="1514846"/>
                      <a:pt x="902875" y="1514846"/>
                    </a:cubicBezTo>
                    <a:close/>
                    <a:moveTo>
                      <a:pt x="1475327" y="2276"/>
                    </a:moveTo>
                    <a:lnTo>
                      <a:pt x="1475327" y="5133"/>
                    </a:lnTo>
                    <a:lnTo>
                      <a:pt x="148495" y="97526"/>
                    </a:lnTo>
                    <a:cubicBezTo>
                      <a:pt x="93250" y="101336"/>
                      <a:pt x="45625" y="133720"/>
                      <a:pt x="20860" y="184203"/>
                    </a:cubicBezTo>
                    <a:cubicBezTo>
                      <a:pt x="-3905" y="234686"/>
                      <a:pt x="857" y="291836"/>
                      <a:pt x="31337" y="338508"/>
                    </a:cubicBezTo>
                    <a:lnTo>
                      <a:pt x="775240" y="1441503"/>
                    </a:lnTo>
                    <a:cubicBezTo>
                      <a:pt x="806672" y="1488176"/>
                      <a:pt x="858107" y="1512941"/>
                      <a:pt x="914305" y="1509131"/>
                    </a:cubicBezTo>
                    <a:cubicBezTo>
                      <a:pt x="969550" y="1505321"/>
                      <a:pt x="1018127" y="1472936"/>
                      <a:pt x="1041940" y="1422453"/>
                    </a:cubicBezTo>
                    <a:lnTo>
                      <a:pt x="1624870" y="227066"/>
                    </a:lnTo>
                    <a:cubicBezTo>
                      <a:pt x="1649635" y="176583"/>
                      <a:pt x="1644872" y="119433"/>
                      <a:pt x="1614392" y="72761"/>
                    </a:cubicBezTo>
                    <a:cubicBezTo>
                      <a:pt x="1582960" y="26088"/>
                      <a:pt x="1531525" y="1323"/>
                      <a:pt x="1475327" y="5133"/>
                    </a:cubicBezTo>
                    <a:lnTo>
                      <a:pt x="1475327" y="2276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E2375AC-EE5D-462B-8769-A875F92C6D3F}"/>
                  </a:ext>
                </a:extLst>
              </p:cNvPr>
              <p:cNvSpPr/>
              <p:nvPr/>
            </p:nvSpPr>
            <p:spPr>
              <a:xfrm>
                <a:off x="5329614" y="2845675"/>
                <a:ext cx="1604843" cy="1605039"/>
              </a:xfrm>
              <a:custGeom>
                <a:avLst/>
                <a:gdLst>
                  <a:gd name="connsiteX0" fmla="*/ 504765 w 1604843"/>
                  <a:gd name="connsiteY0" fmla="*/ 1605039 h 1605039"/>
                  <a:gd name="connsiteX1" fmla="*/ 462856 w 1604843"/>
                  <a:gd name="connsiteY1" fmla="*/ 1599324 h 1605039"/>
                  <a:gd name="connsiteX2" fmla="*/ 349508 w 1604843"/>
                  <a:gd name="connsiteY2" fmla="*/ 1485977 h 1605039"/>
                  <a:gd name="connsiteX3" fmla="*/ 5655 w 1604843"/>
                  <a:gd name="connsiteY3" fmla="*/ 201054 h 1605039"/>
                  <a:gd name="connsiteX4" fmla="*/ 46613 w 1604843"/>
                  <a:gd name="connsiteY4" fmla="*/ 46749 h 1605039"/>
                  <a:gd name="connsiteX5" fmla="*/ 200918 w 1604843"/>
                  <a:gd name="connsiteY5" fmla="*/ 5792 h 1605039"/>
                  <a:gd name="connsiteX6" fmla="*/ 1485841 w 1604843"/>
                  <a:gd name="connsiteY6" fmla="*/ 350597 h 1605039"/>
                  <a:gd name="connsiteX7" fmla="*/ 1599188 w 1604843"/>
                  <a:gd name="connsiteY7" fmla="*/ 463944 h 1605039"/>
                  <a:gd name="connsiteX8" fmla="*/ 1558231 w 1604843"/>
                  <a:gd name="connsiteY8" fmla="*/ 618249 h 1605039"/>
                  <a:gd name="connsiteX9" fmla="*/ 617161 w 1604843"/>
                  <a:gd name="connsiteY9" fmla="*/ 1559319 h 1605039"/>
                  <a:gd name="connsiteX10" fmla="*/ 504765 w 1604843"/>
                  <a:gd name="connsiteY10" fmla="*/ 1605039 h 1605039"/>
                  <a:gd name="connsiteX11" fmla="*/ 159008 w 1604843"/>
                  <a:gd name="connsiteY11" fmla="*/ 4839 h 1605039"/>
                  <a:gd name="connsiteX12" fmla="*/ 50423 w 1604843"/>
                  <a:gd name="connsiteY12" fmla="*/ 50559 h 1605039"/>
                  <a:gd name="connsiteX13" fmla="*/ 10418 w 1604843"/>
                  <a:gd name="connsiteY13" fmla="*/ 200102 h 1605039"/>
                  <a:gd name="connsiteX14" fmla="*/ 355223 w 1604843"/>
                  <a:gd name="connsiteY14" fmla="*/ 1485024 h 1605039"/>
                  <a:gd name="connsiteX15" fmla="*/ 464760 w 1604843"/>
                  <a:gd name="connsiteY15" fmla="*/ 1594562 h 1605039"/>
                  <a:gd name="connsiteX16" fmla="*/ 614303 w 1604843"/>
                  <a:gd name="connsiteY16" fmla="*/ 1554557 h 1605039"/>
                  <a:gd name="connsiteX17" fmla="*/ 1555373 w 1604843"/>
                  <a:gd name="connsiteY17" fmla="*/ 613487 h 1605039"/>
                  <a:gd name="connsiteX18" fmla="*/ 1595378 w 1604843"/>
                  <a:gd name="connsiteY18" fmla="*/ 463944 h 1605039"/>
                  <a:gd name="connsiteX19" fmla="*/ 1485841 w 1604843"/>
                  <a:gd name="connsiteY19" fmla="*/ 354407 h 1605039"/>
                  <a:gd name="connsiteX20" fmla="*/ 199965 w 1604843"/>
                  <a:gd name="connsiteY20" fmla="*/ 10554 h 1605039"/>
                  <a:gd name="connsiteX21" fmla="*/ 159008 w 1604843"/>
                  <a:gd name="connsiteY21" fmla="*/ 4839 h 16050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04843" h="1605039">
                    <a:moveTo>
                      <a:pt x="504765" y="1605039"/>
                    </a:moveTo>
                    <a:cubicBezTo>
                      <a:pt x="490478" y="1605039"/>
                      <a:pt x="477143" y="1603134"/>
                      <a:pt x="462856" y="1599324"/>
                    </a:cubicBezTo>
                    <a:cubicBezTo>
                      <a:pt x="406658" y="1584084"/>
                      <a:pt x="364748" y="1542174"/>
                      <a:pt x="349508" y="1485977"/>
                    </a:cubicBezTo>
                    <a:lnTo>
                      <a:pt x="5655" y="201054"/>
                    </a:lnTo>
                    <a:cubicBezTo>
                      <a:pt x="-9585" y="144857"/>
                      <a:pt x="6608" y="87707"/>
                      <a:pt x="46613" y="46749"/>
                    </a:cubicBezTo>
                    <a:cubicBezTo>
                      <a:pt x="87570" y="5792"/>
                      <a:pt x="144720" y="-9448"/>
                      <a:pt x="200918" y="5792"/>
                    </a:cubicBezTo>
                    <a:lnTo>
                      <a:pt x="1485841" y="350597"/>
                    </a:lnTo>
                    <a:cubicBezTo>
                      <a:pt x="1542038" y="365837"/>
                      <a:pt x="1583948" y="407747"/>
                      <a:pt x="1599188" y="463944"/>
                    </a:cubicBezTo>
                    <a:cubicBezTo>
                      <a:pt x="1614428" y="520142"/>
                      <a:pt x="1598236" y="577292"/>
                      <a:pt x="1558231" y="618249"/>
                    </a:cubicBezTo>
                    <a:lnTo>
                      <a:pt x="617161" y="1559319"/>
                    </a:lnTo>
                    <a:cubicBezTo>
                      <a:pt x="586681" y="1588847"/>
                      <a:pt x="546675" y="1605039"/>
                      <a:pt x="504765" y="1605039"/>
                    </a:cubicBezTo>
                    <a:close/>
                    <a:moveTo>
                      <a:pt x="159008" y="4839"/>
                    </a:moveTo>
                    <a:cubicBezTo>
                      <a:pt x="119003" y="4839"/>
                      <a:pt x="79950" y="21032"/>
                      <a:pt x="50423" y="50559"/>
                    </a:cubicBezTo>
                    <a:cubicBezTo>
                      <a:pt x="11370" y="89612"/>
                      <a:pt x="-3870" y="145809"/>
                      <a:pt x="10418" y="200102"/>
                    </a:cubicBezTo>
                    <a:lnTo>
                      <a:pt x="355223" y="1485024"/>
                    </a:lnTo>
                    <a:cubicBezTo>
                      <a:pt x="369510" y="1539317"/>
                      <a:pt x="410468" y="1579322"/>
                      <a:pt x="464760" y="1594562"/>
                    </a:cubicBezTo>
                    <a:cubicBezTo>
                      <a:pt x="519053" y="1608849"/>
                      <a:pt x="574298" y="1593609"/>
                      <a:pt x="614303" y="1554557"/>
                    </a:cubicBezTo>
                    <a:lnTo>
                      <a:pt x="1555373" y="613487"/>
                    </a:lnTo>
                    <a:cubicBezTo>
                      <a:pt x="1594426" y="574434"/>
                      <a:pt x="1609666" y="518237"/>
                      <a:pt x="1595378" y="463944"/>
                    </a:cubicBezTo>
                    <a:cubicBezTo>
                      <a:pt x="1581091" y="409652"/>
                      <a:pt x="1540133" y="369647"/>
                      <a:pt x="1485841" y="354407"/>
                    </a:cubicBezTo>
                    <a:lnTo>
                      <a:pt x="199965" y="10554"/>
                    </a:lnTo>
                    <a:cubicBezTo>
                      <a:pt x="185678" y="6744"/>
                      <a:pt x="172343" y="4839"/>
                      <a:pt x="159008" y="48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5543C42A-4AA4-4EE3-9D6A-20D705974B93}"/>
                  </a:ext>
                </a:extLst>
              </p:cNvPr>
              <p:cNvSpPr/>
              <p:nvPr/>
            </p:nvSpPr>
            <p:spPr>
              <a:xfrm>
                <a:off x="5435874" y="2634946"/>
                <a:ext cx="1515194" cy="1647175"/>
              </a:xfrm>
              <a:custGeom>
                <a:avLst/>
                <a:gdLst>
                  <a:gd name="connsiteX0" fmla="*/ 160380 w 1515194"/>
                  <a:gd name="connsiteY0" fmla="*/ 1647176 h 1647175"/>
                  <a:gd name="connsiteX1" fmla="*/ 70845 w 1515194"/>
                  <a:gd name="connsiteY1" fmla="*/ 1619553 h 1647175"/>
                  <a:gd name="connsiteX2" fmla="*/ 360 w 1515194"/>
                  <a:gd name="connsiteY2" fmla="*/ 1475726 h 1647175"/>
                  <a:gd name="connsiteX3" fmla="*/ 92752 w 1515194"/>
                  <a:gd name="connsiteY3" fmla="*/ 148893 h 1647175"/>
                  <a:gd name="connsiteX4" fmla="*/ 182287 w 1515194"/>
                  <a:gd name="connsiteY4" fmla="*/ 16496 h 1647175"/>
                  <a:gd name="connsiteX5" fmla="*/ 341355 w 1515194"/>
                  <a:gd name="connsiteY5" fmla="*/ 27926 h 1647175"/>
                  <a:gd name="connsiteX6" fmla="*/ 1444350 w 1515194"/>
                  <a:gd name="connsiteY6" fmla="*/ 771828 h 1647175"/>
                  <a:gd name="connsiteX7" fmla="*/ 1514835 w 1515194"/>
                  <a:gd name="connsiteY7" fmla="*/ 915656 h 1647175"/>
                  <a:gd name="connsiteX8" fmla="*/ 1425300 w 1515194"/>
                  <a:gd name="connsiteY8" fmla="*/ 1048053 h 1647175"/>
                  <a:gd name="connsiteX9" fmla="*/ 230865 w 1515194"/>
                  <a:gd name="connsiteY9" fmla="*/ 1630983 h 1647175"/>
                  <a:gd name="connsiteX10" fmla="*/ 160380 w 1515194"/>
                  <a:gd name="connsiteY10" fmla="*/ 1647176 h 1647175"/>
                  <a:gd name="connsiteX11" fmla="*/ 253725 w 1515194"/>
                  <a:gd name="connsiteY11" fmla="*/ 5066 h 1647175"/>
                  <a:gd name="connsiteX12" fmla="*/ 186097 w 1515194"/>
                  <a:gd name="connsiteY12" fmla="*/ 21258 h 1647175"/>
                  <a:gd name="connsiteX13" fmla="*/ 99420 w 1515194"/>
                  <a:gd name="connsiteY13" fmla="*/ 148893 h 1647175"/>
                  <a:gd name="connsiteX14" fmla="*/ 7027 w 1515194"/>
                  <a:gd name="connsiteY14" fmla="*/ 1475726 h 1647175"/>
                  <a:gd name="connsiteX15" fmla="*/ 74655 w 1515194"/>
                  <a:gd name="connsiteY15" fmla="*/ 1614791 h 1647175"/>
                  <a:gd name="connsiteX16" fmla="*/ 228960 w 1515194"/>
                  <a:gd name="connsiteY16" fmla="*/ 1625268 h 1647175"/>
                  <a:gd name="connsiteX17" fmla="*/ 1424347 w 1515194"/>
                  <a:gd name="connsiteY17" fmla="*/ 1042338 h 1647175"/>
                  <a:gd name="connsiteX18" fmla="*/ 1511025 w 1515194"/>
                  <a:gd name="connsiteY18" fmla="*/ 914703 h 1647175"/>
                  <a:gd name="connsiteX19" fmla="*/ 1443397 w 1515194"/>
                  <a:gd name="connsiteY19" fmla="*/ 775638 h 1647175"/>
                  <a:gd name="connsiteX20" fmla="*/ 340402 w 1515194"/>
                  <a:gd name="connsiteY20" fmla="*/ 31736 h 1647175"/>
                  <a:gd name="connsiteX21" fmla="*/ 253725 w 1515194"/>
                  <a:gd name="connsiteY21" fmla="*/ 5066 h 164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15194" h="1647175">
                    <a:moveTo>
                      <a:pt x="160380" y="1647176"/>
                    </a:moveTo>
                    <a:cubicBezTo>
                      <a:pt x="128947" y="1647176"/>
                      <a:pt x="98467" y="1637651"/>
                      <a:pt x="70845" y="1619553"/>
                    </a:cubicBezTo>
                    <a:cubicBezTo>
                      <a:pt x="23220" y="1587168"/>
                      <a:pt x="-3450" y="1533828"/>
                      <a:pt x="360" y="1475726"/>
                    </a:cubicBezTo>
                    <a:lnTo>
                      <a:pt x="92752" y="148893"/>
                    </a:lnTo>
                    <a:cubicBezTo>
                      <a:pt x="96562" y="90791"/>
                      <a:pt x="129900" y="41261"/>
                      <a:pt x="182287" y="16496"/>
                    </a:cubicBezTo>
                    <a:cubicBezTo>
                      <a:pt x="234675" y="-9222"/>
                      <a:pt x="293730" y="-4459"/>
                      <a:pt x="341355" y="27926"/>
                    </a:cubicBezTo>
                    <a:lnTo>
                      <a:pt x="1444350" y="771828"/>
                    </a:lnTo>
                    <a:cubicBezTo>
                      <a:pt x="1491975" y="804213"/>
                      <a:pt x="1518645" y="857553"/>
                      <a:pt x="1514835" y="915656"/>
                    </a:cubicBezTo>
                    <a:cubicBezTo>
                      <a:pt x="1511025" y="973758"/>
                      <a:pt x="1477687" y="1023288"/>
                      <a:pt x="1425300" y="1048053"/>
                    </a:cubicBezTo>
                    <a:lnTo>
                      <a:pt x="230865" y="1630983"/>
                    </a:lnTo>
                    <a:cubicBezTo>
                      <a:pt x="208005" y="1641461"/>
                      <a:pt x="184192" y="1647176"/>
                      <a:pt x="160380" y="1647176"/>
                    </a:cubicBezTo>
                    <a:close/>
                    <a:moveTo>
                      <a:pt x="253725" y="5066"/>
                    </a:moveTo>
                    <a:cubicBezTo>
                      <a:pt x="230865" y="5066"/>
                      <a:pt x="208005" y="10781"/>
                      <a:pt x="186097" y="21258"/>
                    </a:cubicBezTo>
                    <a:cubicBezTo>
                      <a:pt x="135615" y="46023"/>
                      <a:pt x="103230" y="93648"/>
                      <a:pt x="99420" y="148893"/>
                    </a:cubicBezTo>
                    <a:lnTo>
                      <a:pt x="7027" y="1475726"/>
                    </a:lnTo>
                    <a:cubicBezTo>
                      <a:pt x="3217" y="1530971"/>
                      <a:pt x="27982" y="1583358"/>
                      <a:pt x="74655" y="1614791"/>
                    </a:cubicBezTo>
                    <a:cubicBezTo>
                      <a:pt x="121327" y="1646223"/>
                      <a:pt x="178477" y="1650033"/>
                      <a:pt x="228960" y="1625268"/>
                    </a:cubicBezTo>
                    <a:lnTo>
                      <a:pt x="1424347" y="1042338"/>
                    </a:lnTo>
                    <a:cubicBezTo>
                      <a:pt x="1474830" y="1017573"/>
                      <a:pt x="1507215" y="969948"/>
                      <a:pt x="1511025" y="914703"/>
                    </a:cubicBezTo>
                    <a:cubicBezTo>
                      <a:pt x="1514835" y="859458"/>
                      <a:pt x="1490070" y="807071"/>
                      <a:pt x="1443397" y="775638"/>
                    </a:cubicBezTo>
                    <a:lnTo>
                      <a:pt x="340402" y="31736"/>
                    </a:lnTo>
                    <a:cubicBezTo>
                      <a:pt x="313732" y="14591"/>
                      <a:pt x="284205" y="5066"/>
                      <a:pt x="253725" y="506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5A06D381-5E3A-45E2-943A-D8A9CD6DDB02}"/>
                  </a:ext>
                </a:extLst>
              </p:cNvPr>
              <p:cNvSpPr/>
              <p:nvPr/>
            </p:nvSpPr>
            <p:spPr>
              <a:xfrm>
                <a:off x="5267647" y="2501714"/>
                <a:ext cx="1640193" cy="1544187"/>
              </a:xfrm>
              <a:custGeom>
                <a:avLst/>
                <a:gdLst>
                  <a:gd name="connsiteX0" fmla="*/ 159062 w 1640193"/>
                  <a:gd name="connsiteY0" fmla="*/ 1544188 h 1544187"/>
                  <a:gd name="connsiteX1" fmla="*/ 32379 w 1640193"/>
                  <a:gd name="connsiteY1" fmla="*/ 1480370 h 1544187"/>
                  <a:gd name="connsiteX2" fmla="*/ 13329 w 1640193"/>
                  <a:gd name="connsiteY2" fmla="*/ 1321303 h 1544187"/>
                  <a:gd name="connsiteX3" fmla="*/ 532442 w 1640193"/>
                  <a:gd name="connsiteY3" fmla="*/ 97340 h 1544187"/>
                  <a:gd name="connsiteX4" fmla="*/ 660077 w 1640193"/>
                  <a:gd name="connsiteY4" fmla="*/ 1138 h 1544187"/>
                  <a:gd name="connsiteX5" fmla="*/ 806762 w 1640193"/>
                  <a:gd name="connsiteY5" fmla="*/ 64003 h 1544187"/>
                  <a:gd name="connsiteX6" fmla="*/ 1607814 w 1640193"/>
                  <a:gd name="connsiteY6" fmla="*/ 1126040 h 1544187"/>
                  <a:gd name="connsiteX7" fmla="*/ 1626864 w 1640193"/>
                  <a:gd name="connsiteY7" fmla="*/ 1285108 h 1544187"/>
                  <a:gd name="connsiteX8" fmla="*/ 1499229 w 1640193"/>
                  <a:gd name="connsiteY8" fmla="*/ 1381310 h 1544187"/>
                  <a:gd name="connsiteX9" fmla="*/ 179064 w 1640193"/>
                  <a:gd name="connsiteY9" fmla="*/ 1543235 h 1544187"/>
                  <a:gd name="connsiteX10" fmla="*/ 159062 w 1640193"/>
                  <a:gd name="connsiteY10" fmla="*/ 1544188 h 1544187"/>
                  <a:gd name="connsiteX11" fmla="*/ 680079 w 1640193"/>
                  <a:gd name="connsiteY11" fmla="*/ 4948 h 1544187"/>
                  <a:gd name="connsiteX12" fmla="*/ 661029 w 1640193"/>
                  <a:gd name="connsiteY12" fmla="*/ 5900 h 1544187"/>
                  <a:gd name="connsiteX13" fmla="*/ 538157 w 1640193"/>
                  <a:gd name="connsiteY13" fmla="*/ 99245 h 1544187"/>
                  <a:gd name="connsiteX14" fmla="*/ 18092 w 1640193"/>
                  <a:gd name="connsiteY14" fmla="*/ 1324160 h 1544187"/>
                  <a:gd name="connsiteX15" fmla="*/ 37142 w 1640193"/>
                  <a:gd name="connsiteY15" fmla="*/ 1477513 h 1544187"/>
                  <a:gd name="connsiteX16" fmla="*/ 179064 w 1640193"/>
                  <a:gd name="connsiteY16" fmla="*/ 1537520 h 1544187"/>
                  <a:gd name="connsiteX17" fmla="*/ 1499229 w 1640193"/>
                  <a:gd name="connsiteY17" fmla="*/ 1375595 h 1544187"/>
                  <a:gd name="connsiteX18" fmla="*/ 1622102 w 1640193"/>
                  <a:gd name="connsiteY18" fmla="*/ 1282250 h 1544187"/>
                  <a:gd name="connsiteX19" fmla="*/ 1603052 w 1640193"/>
                  <a:gd name="connsiteY19" fmla="*/ 1128898 h 1544187"/>
                  <a:gd name="connsiteX20" fmla="*/ 802952 w 1640193"/>
                  <a:gd name="connsiteY20" fmla="*/ 66860 h 1544187"/>
                  <a:gd name="connsiteX21" fmla="*/ 680079 w 1640193"/>
                  <a:gd name="connsiteY21" fmla="*/ 4948 h 1544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0193" h="1544187">
                    <a:moveTo>
                      <a:pt x="159062" y="1544188"/>
                    </a:moveTo>
                    <a:cubicBezTo>
                      <a:pt x="109532" y="1544188"/>
                      <a:pt x="62859" y="1521328"/>
                      <a:pt x="32379" y="1480370"/>
                    </a:cubicBezTo>
                    <a:cubicBezTo>
                      <a:pt x="-2863" y="1434650"/>
                      <a:pt x="-9531" y="1374643"/>
                      <a:pt x="13329" y="1321303"/>
                    </a:cubicBezTo>
                    <a:lnTo>
                      <a:pt x="532442" y="97340"/>
                    </a:lnTo>
                    <a:cubicBezTo>
                      <a:pt x="555302" y="44000"/>
                      <a:pt x="602927" y="7805"/>
                      <a:pt x="660077" y="1138"/>
                    </a:cubicBezTo>
                    <a:cubicBezTo>
                      <a:pt x="717227" y="-5530"/>
                      <a:pt x="772472" y="17330"/>
                      <a:pt x="806762" y="64003"/>
                    </a:cubicBezTo>
                    <a:lnTo>
                      <a:pt x="1607814" y="1126040"/>
                    </a:lnTo>
                    <a:cubicBezTo>
                      <a:pt x="1643057" y="1171760"/>
                      <a:pt x="1649724" y="1231768"/>
                      <a:pt x="1626864" y="1285108"/>
                    </a:cubicBezTo>
                    <a:cubicBezTo>
                      <a:pt x="1604004" y="1338448"/>
                      <a:pt x="1556379" y="1374643"/>
                      <a:pt x="1499229" y="1381310"/>
                    </a:cubicBezTo>
                    <a:lnTo>
                      <a:pt x="179064" y="1543235"/>
                    </a:lnTo>
                    <a:cubicBezTo>
                      <a:pt x="172397" y="1544188"/>
                      <a:pt x="165729" y="1544188"/>
                      <a:pt x="159062" y="1544188"/>
                    </a:cubicBezTo>
                    <a:close/>
                    <a:moveTo>
                      <a:pt x="680079" y="4948"/>
                    </a:moveTo>
                    <a:cubicBezTo>
                      <a:pt x="673412" y="4948"/>
                      <a:pt x="666744" y="4948"/>
                      <a:pt x="661029" y="5900"/>
                    </a:cubicBezTo>
                    <a:cubicBezTo>
                      <a:pt x="605784" y="12568"/>
                      <a:pt x="559112" y="47810"/>
                      <a:pt x="538157" y="99245"/>
                    </a:cubicBezTo>
                    <a:lnTo>
                      <a:pt x="18092" y="1324160"/>
                    </a:lnTo>
                    <a:cubicBezTo>
                      <a:pt x="-3816" y="1375595"/>
                      <a:pt x="2852" y="1432745"/>
                      <a:pt x="37142" y="1477513"/>
                    </a:cubicBezTo>
                    <a:cubicBezTo>
                      <a:pt x="70479" y="1522280"/>
                      <a:pt x="123819" y="1544188"/>
                      <a:pt x="179064" y="1537520"/>
                    </a:cubicBezTo>
                    <a:lnTo>
                      <a:pt x="1499229" y="1375595"/>
                    </a:lnTo>
                    <a:cubicBezTo>
                      <a:pt x="1554474" y="1368928"/>
                      <a:pt x="1601147" y="1333685"/>
                      <a:pt x="1622102" y="1282250"/>
                    </a:cubicBezTo>
                    <a:cubicBezTo>
                      <a:pt x="1644009" y="1230815"/>
                      <a:pt x="1637342" y="1173665"/>
                      <a:pt x="1603052" y="1128898"/>
                    </a:cubicBezTo>
                    <a:lnTo>
                      <a:pt x="802952" y="66860"/>
                    </a:lnTo>
                    <a:cubicBezTo>
                      <a:pt x="773424" y="27808"/>
                      <a:pt x="728657" y="4948"/>
                      <a:pt x="680079" y="49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6A50715D-06C2-4A50-B805-7C779755D7AD}"/>
                  </a:ext>
                </a:extLst>
              </p:cNvPr>
              <p:cNvSpPr/>
              <p:nvPr/>
            </p:nvSpPr>
            <p:spPr>
              <a:xfrm>
                <a:off x="5184232" y="2459493"/>
                <a:ext cx="1623190" cy="1584503"/>
              </a:xfrm>
              <a:custGeom>
                <a:avLst/>
                <a:gdLst>
                  <a:gd name="connsiteX0" fmla="*/ 1462629 w 1623190"/>
                  <a:gd name="connsiteY0" fmla="*/ 1584504 h 1584503"/>
                  <a:gd name="connsiteX1" fmla="*/ 1428339 w 1623190"/>
                  <a:gd name="connsiteY1" fmla="*/ 1580694 h 1584503"/>
                  <a:gd name="connsiteX2" fmla="*/ 127224 w 1623190"/>
                  <a:gd name="connsiteY2" fmla="*/ 1304469 h 1584503"/>
                  <a:gd name="connsiteX3" fmla="*/ 8162 w 1623190"/>
                  <a:gd name="connsiteY3" fmla="*/ 1197789 h 1584503"/>
                  <a:gd name="connsiteX4" fmla="*/ 41499 w 1623190"/>
                  <a:gd name="connsiteY4" fmla="*/ 1041579 h 1584503"/>
                  <a:gd name="connsiteX5" fmla="*/ 932087 w 1623190"/>
                  <a:gd name="connsiteY5" fmla="*/ 52884 h 1584503"/>
                  <a:gd name="connsiteX6" fmla="*/ 1084487 w 1623190"/>
                  <a:gd name="connsiteY6" fmla="*/ 3354 h 1584503"/>
                  <a:gd name="connsiteX7" fmla="*/ 1203549 w 1623190"/>
                  <a:gd name="connsiteY7" fmla="*/ 110034 h 1584503"/>
                  <a:gd name="connsiteX8" fmla="*/ 1615029 w 1623190"/>
                  <a:gd name="connsiteY8" fmla="*/ 1374954 h 1584503"/>
                  <a:gd name="connsiteX9" fmla="*/ 1581692 w 1623190"/>
                  <a:gd name="connsiteY9" fmla="*/ 1531164 h 1584503"/>
                  <a:gd name="connsiteX10" fmla="*/ 1462629 w 1623190"/>
                  <a:gd name="connsiteY10" fmla="*/ 1584504 h 1584503"/>
                  <a:gd name="connsiteX11" fmla="*/ 1050197 w 1623190"/>
                  <a:gd name="connsiteY11" fmla="*/ 5259 h 1584503"/>
                  <a:gd name="connsiteX12" fmla="*/ 935897 w 1623190"/>
                  <a:gd name="connsiteY12" fmla="*/ 56694 h 1584503"/>
                  <a:gd name="connsiteX13" fmla="*/ 45309 w 1623190"/>
                  <a:gd name="connsiteY13" fmla="*/ 1044436 h 1584503"/>
                  <a:gd name="connsiteX14" fmla="*/ 12924 w 1623190"/>
                  <a:gd name="connsiteY14" fmla="*/ 1194931 h 1584503"/>
                  <a:gd name="connsiteX15" fmla="*/ 127224 w 1623190"/>
                  <a:gd name="connsiteY15" fmla="*/ 1297801 h 1584503"/>
                  <a:gd name="connsiteX16" fmla="*/ 1428339 w 1623190"/>
                  <a:gd name="connsiteY16" fmla="*/ 1574026 h 1584503"/>
                  <a:gd name="connsiteX17" fmla="*/ 1575024 w 1623190"/>
                  <a:gd name="connsiteY17" fmla="*/ 1526401 h 1584503"/>
                  <a:gd name="connsiteX18" fmla="*/ 1607409 w 1623190"/>
                  <a:gd name="connsiteY18" fmla="*/ 1375906 h 1584503"/>
                  <a:gd name="connsiteX19" fmla="*/ 1197834 w 1623190"/>
                  <a:gd name="connsiteY19" fmla="*/ 111939 h 1584503"/>
                  <a:gd name="connsiteX20" fmla="*/ 1083534 w 1623190"/>
                  <a:gd name="connsiteY20" fmla="*/ 9069 h 1584503"/>
                  <a:gd name="connsiteX21" fmla="*/ 1050197 w 1623190"/>
                  <a:gd name="connsiteY21" fmla="*/ 5259 h 1584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23190" h="1584503">
                    <a:moveTo>
                      <a:pt x="1462629" y="1584504"/>
                    </a:moveTo>
                    <a:cubicBezTo>
                      <a:pt x="1451199" y="1584504"/>
                      <a:pt x="1439769" y="1583551"/>
                      <a:pt x="1428339" y="1580694"/>
                    </a:cubicBezTo>
                    <a:lnTo>
                      <a:pt x="127224" y="1304469"/>
                    </a:lnTo>
                    <a:cubicBezTo>
                      <a:pt x="71027" y="1292086"/>
                      <a:pt x="26259" y="1252081"/>
                      <a:pt x="8162" y="1197789"/>
                    </a:cubicBezTo>
                    <a:cubicBezTo>
                      <a:pt x="-9936" y="1142544"/>
                      <a:pt x="2447" y="1084441"/>
                      <a:pt x="41499" y="1041579"/>
                    </a:cubicBezTo>
                    <a:lnTo>
                      <a:pt x="932087" y="52884"/>
                    </a:lnTo>
                    <a:cubicBezTo>
                      <a:pt x="971139" y="10021"/>
                      <a:pt x="1027337" y="-8076"/>
                      <a:pt x="1084487" y="3354"/>
                    </a:cubicBezTo>
                    <a:cubicBezTo>
                      <a:pt x="1140684" y="15736"/>
                      <a:pt x="1185452" y="55741"/>
                      <a:pt x="1203549" y="110034"/>
                    </a:cubicBezTo>
                    <a:lnTo>
                      <a:pt x="1615029" y="1374954"/>
                    </a:lnTo>
                    <a:cubicBezTo>
                      <a:pt x="1633127" y="1430199"/>
                      <a:pt x="1620744" y="1488301"/>
                      <a:pt x="1581692" y="1531164"/>
                    </a:cubicBezTo>
                    <a:cubicBezTo>
                      <a:pt x="1549307" y="1566406"/>
                      <a:pt x="1507397" y="1584504"/>
                      <a:pt x="1462629" y="1584504"/>
                    </a:cubicBezTo>
                    <a:close/>
                    <a:moveTo>
                      <a:pt x="1050197" y="5259"/>
                    </a:moveTo>
                    <a:cubicBezTo>
                      <a:pt x="1007334" y="5259"/>
                      <a:pt x="966377" y="23356"/>
                      <a:pt x="935897" y="56694"/>
                    </a:cubicBezTo>
                    <a:lnTo>
                      <a:pt x="45309" y="1044436"/>
                    </a:lnTo>
                    <a:cubicBezTo>
                      <a:pt x="8162" y="1086346"/>
                      <a:pt x="-4221" y="1142544"/>
                      <a:pt x="12924" y="1194931"/>
                    </a:cubicBezTo>
                    <a:cubicBezTo>
                      <a:pt x="30069" y="1248271"/>
                      <a:pt x="72932" y="1286371"/>
                      <a:pt x="127224" y="1297801"/>
                    </a:cubicBezTo>
                    <a:lnTo>
                      <a:pt x="1428339" y="1574026"/>
                    </a:lnTo>
                    <a:cubicBezTo>
                      <a:pt x="1482632" y="1585456"/>
                      <a:pt x="1537877" y="1567359"/>
                      <a:pt x="1575024" y="1526401"/>
                    </a:cubicBezTo>
                    <a:cubicBezTo>
                      <a:pt x="1612172" y="1484491"/>
                      <a:pt x="1624554" y="1428294"/>
                      <a:pt x="1607409" y="1375906"/>
                    </a:cubicBezTo>
                    <a:lnTo>
                      <a:pt x="1197834" y="111939"/>
                    </a:lnTo>
                    <a:cubicBezTo>
                      <a:pt x="1180689" y="58599"/>
                      <a:pt x="1137827" y="20499"/>
                      <a:pt x="1083534" y="9069"/>
                    </a:cubicBezTo>
                    <a:cubicBezTo>
                      <a:pt x="1072104" y="6211"/>
                      <a:pt x="1060674" y="5259"/>
                      <a:pt x="1050197" y="525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76CB3FBA-91B0-4DCE-AC92-F9A18FF4D65A}"/>
                  </a:ext>
                </a:extLst>
              </p:cNvPr>
              <p:cNvSpPr/>
              <p:nvPr/>
            </p:nvSpPr>
            <p:spPr>
              <a:xfrm>
                <a:off x="5197133" y="2512353"/>
                <a:ext cx="1483088" cy="1650706"/>
              </a:xfrm>
              <a:custGeom>
                <a:avLst/>
                <a:gdLst>
                  <a:gd name="connsiteX0" fmla="*/ 1300186 w 1483088"/>
                  <a:gd name="connsiteY0" fmla="*/ 1650706 h 1650706"/>
                  <a:gd name="connsiteX1" fmla="*/ 1218271 w 1483088"/>
                  <a:gd name="connsiteY1" fmla="*/ 1627846 h 1650706"/>
                  <a:gd name="connsiteX2" fmla="*/ 77176 w 1483088"/>
                  <a:gd name="connsiteY2" fmla="*/ 942046 h 1650706"/>
                  <a:gd name="connsiteX3" fmla="*/ 23 w 1483088"/>
                  <a:gd name="connsiteY3" fmla="*/ 802029 h 1650706"/>
                  <a:gd name="connsiteX4" fmla="*/ 81938 w 1483088"/>
                  <a:gd name="connsiteY4" fmla="*/ 664869 h 1650706"/>
                  <a:gd name="connsiteX5" fmla="*/ 1245893 w 1483088"/>
                  <a:gd name="connsiteY5" fmla="*/ 20026 h 1650706"/>
                  <a:gd name="connsiteX6" fmla="*/ 1405913 w 1483088"/>
                  <a:gd name="connsiteY6" fmla="*/ 22884 h 1650706"/>
                  <a:gd name="connsiteX7" fmla="*/ 1483066 w 1483088"/>
                  <a:gd name="connsiteY7" fmla="*/ 162901 h 1650706"/>
                  <a:gd name="connsiteX8" fmla="*/ 1460206 w 1483088"/>
                  <a:gd name="connsiteY8" fmla="*/ 1493544 h 1650706"/>
                  <a:gd name="connsiteX9" fmla="*/ 1378291 w 1483088"/>
                  <a:gd name="connsiteY9" fmla="*/ 1630704 h 1650706"/>
                  <a:gd name="connsiteX10" fmla="*/ 1300186 w 1483088"/>
                  <a:gd name="connsiteY10" fmla="*/ 1650706 h 1650706"/>
                  <a:gd name="connsiteX11" fmla="*/ 1323046 w 1483088"/>
                  <a:gd name="connsiteY11" fmla="*/ 5739 h 1650706"/>
                  <a:gd name="connsiteX12" fmla="*/ 1247798 w 1483088"/>
                  <a:gd name="connsiteY12" fmla="*/ 25741 h 1650706"/>
                  <a:gd name="connsiteX13" fmla="*/ 84796 w 1483088"/>
                  <a:gd name="connsiteY13" fmla="*/ 669631 h 1650706"/>
                  <a:gd name="connsiteX14" fmla="*/ 5738 w 1483088"/>
                  <a:gd name="connsiteY14" fmla="*/ 802029 h 1650706"/>
                  <a:gd name="connsiteX15" fmla="*/ 80033 w 1483088"/>
                  <a:gd name="connsiteY15" fmla="*/ 937284 h 1650706"/>
                  <a:gd name="connsiteX16" fmla="*/ 1220176 w 1483088"/>
                  <a:gd name="connsiteY16" fmla="*/ 1622131 h 1650706"/>
                  <a:gd name="connsiteX17" fmla="*/ 1374481 w 1483088"/>
                  <a:gd name="connsiteY17" fmla="*/ 1624989 h 1650706"/>
                  <a:gd name="connsiteX18" fmla="*/ 1453538 w 1483088"/>
                  <a:gd name="connsiteY18" fmla="*/ 1492591 h 1650706"/>
                  <a:gd name="connsiteX19" fmla="*/ 1456396 w 1483088"/>
                  <a:gd name="connsiteY19" fmla="*/ 1492591 h 1650706"/>
                  <a:gd name="connsiteX20" fmla="*/ 1453538 w 1483088"/>
                  <a:gd name="connsiteY20" fmla="*/ 1492591 h 1650706"/>
                  <a:gd name="connsiteX21" fmla="*/ 1476398 w 1483088"/>
                  <a:gd name="connsiteY21" fmla="*/ 161949 h 1650706"/>
                  <a:gd name="connsiteX22" fmla="*/ 1401151 w 1483088"/>
                  <a:gd name="connsiteY22" fmla="*/ 26694 h 1650706"/>
                  <a:gd name="connsiteX23" fmla="*/ 1323046 w 1483088"/>
                  <a:gd name="connsiteY23" fmla="*/ 5739 h 1650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83088" h="1650706">
                    <a:moveTo>
                      <a:pt x="1300186" y="1650706"/>
                    </a:moveTo>
                    <a:cubicBezTo>
                      <a:pt x="1271611" y="1650706"/>
                      <a:pt x="1243036" y="1643086"/>
                      <a:pt x="1218271" y="1627846"/>
                    </a:cubicBezTo>
                    <a:lnTo>
                      <a:pt x="77176" y="942046"/>
                    </a:lnTo>
                    <a:cubicBezTo>
                      <a:pt x="27646" y="912519"/>
                      <a:pt x="-929" y="860131"/>
                      <a:pt x="23" y="802029"/>
                    </a:cubicBezTo>
                    <a:cubicBezTo>
                      <a:pt x="976" y="743926"/>
                      <a:pt x="31456" y="693444"/>
                      <a:pt x="81938" y="664869"/>
                    </a:cubicBezTo>
                    <a:lnTo>
                      <a:pt x="1245893" y="20026"/>
                    </a:lnTo>
                    <a:cubicBezTo>
                      <a:pt x="1296376" y="-7596"/>
                      <a:pt x="1356383" y="-6644"/>
                      <a:pt x="1405913" y="22884"/>
                    </a:cubicBezTo>
                    <a:cubicBezTo>
                      <a:pt x="1455443" y="52411"/>
                      <a:pt x="1484018" y="104799"/>
                      <a:pt x="1483066" y="162901"/>
                    </a:cubicBezTo>
                    <a:lnTo>
                      <a:pt x="1460206" y="1493544"/>
                    </a:lnTo>
                    <a:cubicBezTo>
                      <a:pt x="1459253" y="1551646"/>
                      <a:pt x="1428773" y="1602129"/>
                      <a:pt x="1378291" y="1630704"/>
                    </a:cubicBezTo>
                    <a:cubicBezTo>
                      <a:pt x="1353526" y="1644039"/>
                      <a:pt x="1326856" y="1650706"/>
                      <a:pt x="1300186" y="1650706"/>
                    </a:cubicBezTo>
                    <a:close/>
                    <a:moveTo>
                      <a:pt x="1323046" y="5739"/>
                    </a:moveTo>
                    <a:cubicBezTo>
                      <a:pt x="1297328" y="5739"/>
                      <a:pt x="1271611" y="12406"/>
                      <a:pt x="1247798" y="25741"/>
                    </a:cubicBezTo>
                    <a:lnTo>
                      <a:pt x="84796" y="669631"/>
                    </a:lnTo>
                    <a:cubicBezTo>
                      <a:pt x="36218" y="696301"/>
                      <a:pt x="6691" y="745831"/>
                      <a:pt x="5738" y="802029"/>
                    </a:cubicBezTo>
                    <a:cubicBezTo>
                      <a:pt x="4786" y="858226"/>
                      <a:pt x="32408" y="908709"/>
                      <a:pt x="80033" y="937284"/>
                    </a:cubicBezTo>
                    <a:lnTo>
                      <a:pt x="1220176" y="1622131"/>
                    </a:lnTo>
                    <a:cubicBezTo>
                      <a:pt x="1267801" y="1650706"/>
                      <a:pt x="1325903" y="1651659"/>
                      <a:pt x="1374481" y="1624989"/>
                    </a:cubicBezTo>
                    <a:cubicBezTo>
                      <a:pt x="1423058" y="1598319"/>
                      <a:pt x="1452586" y="1548789"/>
                      <a:pt x="1453538" y="1492591"/>
                    </a:cubicBezTo>
                    <a:lnTo>
                      <a:pt x="1456396" y="1492591"/>
                    </a:lnTo>
                    <a:lnTo>
                      <a:pt x="1453538" y="1492591"/>
                    </a:lnTo>
                    <a:lnTo>
                      <a:pt x="1476398" y="161949"/>
                    </a:lnTo>
                    <a:cubicBezTo>
                      <a:pt x="1477351" y="105751"/>
                      <a:pt x="1449728" y="55269"/>
                      <a:pt x="1401151" y="26694"/>
                    </a:cubicBezTo>
                    <a:cubicBezTo>
                      <a:pt x="1378291" y="13359"/>
                      <a:pt x="1350668" y="5739"/>
                      <a:pt x="1323046" y="573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22045ED4-534F-4B15-8795-D2C7547978FE}"/>
                  </a:ext>
                </a:extLst>
              </p:cNvPr>
              <p:cNvSpPr/>
              <p:nvPr/>
            </p:nvSpPr>
            <p:spPr>
              <a:xfrm>
                <a:off x="5302425" y="2655449"/>
                <a:ext cx="1631597" cy="1570475"/>
              </a:xfrm>
              <a:custGeom>
                <a:avLst/>
                <a:gdLst>
                  <a:gd name="connsiteX0" fmla="*/ 1014871 w 1631597"/>
                  <a:gd name="connsiteY0" fmla="*/ 1570476 h 1570475"/>
                  <a:gd name="connsiteX1" fmla="*/ 892951 w 1631597"/>
                  <a:gd name="connsiteY1" fmla="*/ 1513326 h 1570475"/>
                  <a:gd name="connsiteX2" fmla="*/ 37606 w 1631597"/>
                  <a:gd name="connsiteY2" fmla="*/ 494151 h 1570475"/>
                  <a:gd name="connsiteX3" fmla="*/ 9984 w 1631597"/>
                  <a:gd name="connsiteY3" fmla="*/ 336988 h 1570475"/>
                  <a:gd name="connsiteX4" fmla="*/ 132856 w 1631597"/>
                  <a:gd name="connsiteY4" fmla="*/ 234118 h 1570475"/>
                  <a:gd name="connsiteX5" fmla="*/ 1443496 w 1631597"/>
                  <a:gd name="connsiteY5" fmla="*/ 2660 h 1570475"/>
                  <a:gd name="connsiteX6" fmla="*/ 1593991 w 1631597"/>
                  <a:gd name="connsiteY6" fmla="*/ 56953 h 1570475"/>
                  <a:gd name="connsiteX7" fmla="*/ 1621614 w 1631597"/>
                  <a:gd name="connsiteY7" fmla="*/ 214115 h 1570475"/>
                  <a:gd name="connsiteX8" fmla="*/ 1166319 w 1631597"/>
                  <a:gd name="connsiteY8" fmla="*/ 1464748 h 1570475"/>
                  <a:gd name="connsiteX9" fmla="*/ 1043446 w 1631597"/>
                  <a:gd name="connsiteY9" fmla="*/ 1567618 h 1570475"/>
                  <a:gd name="connsiteX10" fmla="*/ 1014871 w 1631597"/>
                  <a:gd name="connsiteY10" fmla="*/ 1570476 h 1570475"/>
                  <a:gd name="connsiteX11" fmla="*/ 1471119 w 1631597"/>
                  <a:gd name="connsiteY11" fmla="*/ 6470 h 1570475"/>
                  <a:gd name="connsiteX12" fmla="*/ 1443496 w 1631597"/>
                  <a:gd name="connsiteY12" fmla="*/ 9328 h 1570475"/>
                  <a:gd name="connsiteX13" fmla="*/ 133809 w 1631597"/>
                  <a:gd name="connsiteY13" fmla="*/ 239833 h 1570475"/>
                  <a:gd name="connsiteX14" fmla="*/ 15699 w 1631597"/>
                  <a:gd name="connsiteY14" fmla="*/ 338893 h 1570475"/>
                  <a:gd name="connsiteX15" fmla="*/ 42369 w 1631597"/>
                  <a:gd name="connsiteY15" fmla="*/ 491293 h 1570475"/>
                  <a:gd name="connsiteX16" fmla="*/ 897714 w 1631597"/>
                  <a:gd name="connsiteY16" fmla="*/ 1510468 h 1570475"/>
                  <a:gd name="connsiteX17" fmla="*/ 1042494 w 1631597"/>
                  <a:gd name="connsiteY17" fmla="*/ 1562856 h 1570475"/>
                  <a:gd name="connsiteX18" fmla="*/ 1160604 w 1631597"/>
                  <a:gd name="connsiteY18" fmla="*/ 1463796 h 1570475"/>
                  <a:gd name="connsiteX19" fmla="*/ 1163461 w 1631597"/>
                  <a:gd name="connsiteY19" fmla="*/ 1464748 h 1570475"/>
                  <a:gd name="connsiteX20" fmla="*/ 1160604 w 1631597"/>
                  <a:gd name="connsiteY20" fmla="*/ 1463796 h 1570475"/>
                  <a:gd name="connsiteX21" fmla="*/ 1615899 w 1631597"/>
                  <a:gd name="connsiteY21" fmla="*/ 213163 h 1570475"/>
                  <a:gd name="connsiteX22" fmla="*/ 1589229 w 1631597"/>
                  <a:gd name="connsiteY22" fmla="*/ 60763 h 1570475"/>
                  <a:gd name="connsiteX23" fmla="*/ 1471119 w 1631597"/>
                  <a:gd name="connsiteY23" fmla="*/ 6470 h 1570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31597" h="1570475">
                    <a:moveTo>
                      <a:pt x="1014871" y="1570476"/>
                    </a:moveTo>
                    <a:cubicBezTo>
                      <a:pt x="968199" y="1570476"/>
                      <a:pt x="924384" y="1550473"/>
                      <a:pt x="892951" y="1513326"/>
                    </a:cubicBezTo>
                    <a:lnTo>
                      <a:pt x="37606" y="494151"/>
                    </a:lnTo>
                    <a:cubicBezTo>
                      <a:pt x="459" y="450336"/>
                      <a:pt x="-10019" y="391281"/>
                      <a:pt x="9984" y="336988"/>
                    </a:cubicBezTo>
                    <a:cubicBezTo>
                      <a:pt x="29986" y="282695"/>
                      <a:pt x="75706" y="244595"/>
                      <a:pt x="132856" y="234118"/>
                    </a:cubicBezTo>
                    <a:lnTo>
                      <a:pt x="1443496" y="2660"/>
                    </a:lnTo>
                    <a:cubicBezTo>
                      <a:pt x="1500646" y="-7817"/>
                      <a:pt x="1556844" y="13138"/>
                      <a:pt x="1593991" y="56953"/>
                    </a:cubicBezTo>
                    <a:cubicBezTo>
                      <a:pt x="1631139" y="100768"/>
                      <a:pt x="1641616" y="159823"/>
                      <a:pt x="1621614" y="214115"/>
                    </a:cubicBezTo>
                    <a:lnTo>
                      <a:pt x="1166319" y="1464748"/>
                    </a:lnTo>
                    <a:cubicBezTo>
                      <a:pt x="1146316" y="1519041"/>
                      <a:pt x="1100596" y="1557141"/>
                      <a:pt x="1043446" y="1567618"/>
                    </a:cubicBezTo>
                    <a:cubicBezTo>
                      <a:pt x="1033921" y="1569523"/>
                      <a:pt x="1024396" y="1570476"/>
                      <a:pt x="1014871" y="1570476"/>
                    </a:cubicBezTo>
                    <a:close/>
                    <a:moveTo>
                      <a:pt x="1471119" y="6470"/>
                    </a:moveTo>
                    <a:cubicBezTo>
                      <a:pt x="1461594" y="6470"/>
                      <a:pt x="1453021" y="7423"/>
                      <a:pt x="1443496" y="9328"/>
                    </a:cubicBezTo>
                    <a:lnTo>
                      <a:pt x="133809" y="239833"/>
                    </a:lnTo>
                    <a:cubicBezTo>
                      <a:pt x="78564" y="249358"/>
                      <a:pt x="34749" y="286506"/>
                      <a:pt x="15699" y="338893"/>
                    </a:cubicBezTo>
                    <a:cubicBezTo>
                      <a:pt x="-3351" y="391281"/>
                      <a:pt x="6174" y="448430"/>
                      <a:pt x="42369" y="491293"/>
                    </a:cubicBezTo>
                    <a:lnTo>
                      <a:pt x="897714" y="1510468"/>
                    </a:lnTo>
                    <a:cubicBezTo>
                      <a:pt x="933909" y="1553331"/>
                      <a:pt x="988201" y="1573333"/>
                      <a:pt x="1042494" y="1562856"/>
                    </a:cubicBezTo>
                    <a:cubicBezTo>
                      <a:pt x="1097739" y="1553331"/>
                      <a:pt x="1141554" y="1516183"/>
                      <a:pt x="1160604" y="1463796"/>
                    </a:cubicBezTo>
                    <a:lnTo>
                      <a:pt x="1163461" y="1464748"/>
                    </a:lnTo>
                    <a:lnTo>
                      <a:pt x="1160604" y="1463796"/>
                    </a:lnTo>
                    <a:lnTo>
                      <a:pt x="1615899" y="213163"/>
                    </a:lnTo>
                    <a:cubicBezTo>
                      <a:pt x="1634949" y="160775"/>
                      <a:pt x="1625424" y="103625"/>
                      <a:pt x="1589229" y="60763"/>
                    </a:cubicBezTo>
                    <a:cubicBezTo>
                      <a:pt x="1558749" y="25520"/>
                      <a:pt x="1515886" y="6470"/>
                      <a:pt x="1471119" y="647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FEE68F87-0B6B-4885-866B-61423AE3724E}"/>
                  </a:ext>
                </a:extLst>
              </p:cNvPr>
              <p:cNvSpPr/>
              <p:nvPr/>
            </p:nvSpPr>
            <p:spPr>
              <a:xfrm>
                <a:off x="5490992" y="2665438"/>
                <a:ext cx="1634512" cy="1562390"/>
              </a:xfrm>
              <a:custGeom>
                <a:avLst/>
                <a:gdLst>
                  <a:gd name="connsiteX0" fmla="*/ 637710 w 1634512"/>
                  <a:gd name="connsiteY0" fmla="*/ 1562391 h 1562390"/>
                  <a:gd name="connsiteX1" fmla="*/ 611992 w 1634512"/>
                  <a:gd name="connsiteY1" fmla="*/ 1560486 h 1562390"/>
                  <a:gd name="connsiteX2" fmla="*/ 488167 w 1634512"/>
                  <a:gd name="connsiteY2" fmla="*/ 1459521 h 1562390"/>
                  <a:gd name="connsiteX3" fmla="*/ 10965 w 1634512"/>
                  <a:gd name="connsiteY3" fmla="*/ 217461 h 1562390"/>
                  <a:gd name="connsiteX4" fmla="*/ 35730 w 1634512"/>
                  <a:gd name="connsiteY4" fmla="*/ 59346 h 1562390"/>
                  <a:gd name="connsiteX5" fmla="*/ 185272 w 1634512"/>
                  <a:gd name="connsiteY5" fmla="*/ 2196 h 1562390"/>
                  <a:gd name="connsiteX6" fmla="*/ 1499723 w 1634512"/>
                  <a:gd name="connsiteY6" fmla="*/ 209841 h 1562390"/>
                  <a:gd name="connsiteX7" fmla="*/ 1623548 w 1634512"/>
                  <a:gd name="connsiteY7" fmla="*/ 310806 h 1562390"/>
                  <a:gd name="connsiteX8" fmla="*/ 1598782 w 1634512"/>
                  <a:gd name="connsiteY8" fmla="*/ 468921 h 1562390"/>
                  <a:gd name="connsiteX9" fmla="*/ 761535 w 1634512"/>
                  <a:gd name="connsiteY9" fmla="*/ 1502383 h 1562390"/>
                  <a:gd name="connsiteX10" fmla="*/ 759630 w 1634512"/>
                  <a:gd name="connsiteY10" fmla="*/ 1500478 h 1562390"/>
                  <a:gd name="connsiteX11" fmla="*/ 761535 w 1634512"/>
                  <a:gd name="connsiteY11" fmla="*/ 1502383 h 1562390"/>
                  <a:gd name="connsiteX12" fmla="*/ 637710 w 1634512"/>
                  <a:gd name="connsiteY12" fmla="*/ 1562391 h 1562390"/>
                  <a:gd name="connsiteX13" fmla="*/ 159555 w 1634512"/>
                  <a:gd name="connsiteY13" fmla="*/ 6006 h 1562390"/>
                  <a:gd name="connsiteX14" fmla="*/ 40492 w 1634512"/>
                  <a:gd name="connsiteY14" fmla="*/ 63156 h 1562390"/>
                  <a:gd name="connsiteX15" fmla="*/ 16680 w 1634512"/>
                  <a:gd name="connsiteY15" fmla="*/ 215556 h 1562390"/>
                  <a:gd name="connsiteX16" fmla="*/ 493882 w 1634512"/>
                  <a:gd name="connsiteY16" fmla="*/ 1457616 h 1562390"/>
                  <a:gd name="connsiteX17" fmla="*/ 613897 w 1634512"/>
                  <a:gd name="connsiteY17" fmla="*/ 1554771 h 1562390"/>
                  <a:gd name="connsiteX18" fmla="*/ 757725 w 1634512"/>
                  <a:gd name="connsiteY18" fmla="*/ 1499526 h 1562390"/>
                  <a:gd name="connsiteX19" fmla="*/ 1594020 w 1634512"/>
                  <a:gd name="connsiteY19" fmla="*/ 465111 h 1562390"/>
                  <a:gd name="connsiteX20" fmla="*/ 1617832 w 1634512"/>
                  <a:gd name="connsiteY20" fmla="*/ 312711 h 1562390"/>
                  <a:gd name="connsiteX21" fmla="*/ 1497817 w 1634512"/>
                  <a:gd name="connsiteY21" fmla="*/ 215556 h 1562390"/>
                  <a:gd name="connsiteX22" fmla="*/ 184320 w 1634512"/>
                  <a:gd name="connsiteY22" fmla="*/ 7911 h 1562390"/>
                  <a:gd name="connsiteX23" fmla="*/ 159555 w 1634512"/>
                  <a:gd name="connsiteY23" fmla="*/ 6006 h 1562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34512" h="1562390">
                    <a:moveTo>
                      <a:pt x="637710" y="1562391"/>
                    </a:moveTo>
                    <a:cubicBezTo>
                      <a:pt x="629137" y="1562391"/>
                      <a:pt x="620565" y="1561438"/>
                      <a:pt x="611992" y="1560486"/>
                    </a:cubicBezTo>
                    <a:cubicBezTo>
                      <a:pt x="554842" y="1551913"/>
                      <a:pt x="508170" y="1513813"/>
                      <a:pt x="488167" y="1459521"/>
                    </a:cubicBezTo>
                    <a:lnTo>
                      <a:pt x="10965" y="217461"/>
                    </a:lnTo>
                    <a:cubicBezTo>
                      <a:pt x="-9990" y="163168"/>
                      <a:pt x="-465" y="104113"/>
                      <a:pt x="35730" y="59346"/>
                    </a:cubicBezTo>
                    <a:cubicBezTo>
                      <a:pt x="71925" y="14578"/>
                      <a:pt x="128122" y="-7329"/>
                      <a:pt x="185272" y="2196"/>
                    </a:cubicBezTo>
                    <a:lnTo>
                      <a:pt x="1499723" y="209841"/>
                    </a:lnTo>
                    <a:cubicBezTo>
                      <a:pt x="1556873" y="218413"/>
                      <a:pt x="1603545" y="256513"/>
                      <a:pt x="1623548" y="310806"/>
                    </a:cubicBezTo>
                    <a:cubicBezTo>
                      <a:pt x="1644502" y="365098"/>
                      <a:pt x="1634977" y="424153"/>
                      <a:pt x="1598782" y="468921"/>
                    </a:cubicBezTo>
                    <a:lnTo>
                      <a:pt x="761535" y="1502383"/>
                    </a:lnTo>
                    <a:lnTo>
                      <a:pt x="759630" y="1500478"/>
                    </a:lnTo>
                    <a:lnTo>
                      <a:pt x="761535" y="1502383"/>
                    </a:lnTo>
                    <a:cubicBezTo>
                      <a:pt x="730102" y="1541436"/>
                      <a:pt x="685335" y="1562391"/>
                      <a:pt x="637710" y="1562391"/>
                    </a:cubicBezTo>
                    <a:close/>
                    <a:moveTo>
                      <a:pt x="159555" y="6006"/>
                    </a:moveTo>
                    <a:cubicBezTo>
                      <a:pt x="113835" y="6006"/>
                      <a:pt x="70020" y="26008"/>
                      <a:pt x="40492" y="63156"/>
                    </a:cubicBezTo>
                    <a:cubicBezTo>
                      <a:pt x="5250" y="106971"/>
                      <a:pt x="-3323" y="163168"/>
                      <a:pt x="16680" y="215556"/>
                    </a:cubicBezTo>
                    <a:lnTo>
                      <a:pt x="493882" y="1457616"/>
                    </a:lnTo>
                    <a:cubicBezTo>
                      <a:pt x="513885" y="1510003"/>
                      <a:pt x="558652" y="1546198"/>
                      <a:pt x="613897" y="1554771"/>
                    </a:cubicBezTo>
                    <a:cubicBezTo>
                      <a:pt x="669142" y="1563343"/>
                      <a:pt x="722482" y="1542388"/>
                      <a:pt x="757725" y="1499526"/>
                    </a:cubicBezTo>
                    <a:lnTo>
                      <a:pt x="1594020" y="465111"/>
                    </a:lnTo>
                    <a:cubicBezTo>
                      <a:pt x="1629262" y="421296"/>
                      <a:pt x="1637835" y="365098"/>
                      <a:pt x="1617832" y="312711"/>
                    </a:cubicBezTo>
                    <a:cubicBezTo>
                      <a:pt x="1597830" y="260323"/>
                      <a:pt x="1553062" y="224128"/>
                      <a:pt x="1497817" y="215556"/>
                    </a:cubicBezTo>
                    <a:lnTo>
                      <a:pt x="184320" y="7911"/>
                    </a:lnTo>
                    <a:cubicBezTo>
                      <a:pt x="175747" y="6958"/>
                      <a:pt x="167175" y="6006"/>
                      <a:pt x="159555" y="600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E99B4F58-0E6C-41DE-99A2-C3FCE7F11DB0}"/>
                  </a:ext>
                </a:extLst>
              </p:cNvPr>
              <p:cNvSpPr/>
              <p:nvPr/>
            </p:nvSpPr>
            <p:spPr>
              <a:xfrm>
                <a:off x="5740942" y="2518472"/>
                <a:ext cx="1494657" cy="1649348"/>
              </a:xfrm>
              <a:custGeom>
                <a:avLst/>
                <a:gdLst>
                  <a:gd name="connsiteX0" fmla="*/ 206785 w 1494657"/>
                  <a:gd name="connsiteY0" fmla="*/ 1649349 h 1649348"/>
                  <a:gd name="connsiteX1" fmla="*/ 131537 w 1494657"/>
                  <a:gd name="connsiteY1" fmla="*/ 1630299 h 1649348"/>
                  <a:gd name="connsiteX2" fmla="*/ 46765 w 1494657"/>
                  <a:gd name="connsiteY2" fmla="*/ 1495044 h 1649348"/>
                  <a:gd name="connsiteX3" fmla="*/ 92 w 1494657"/>
                  <a:gd name="connsiteY3" fmla="*/ 165354 h 1649348"/>
                  <a:gd name="connsiteX4" fmla="*/ 75340 w 1494657"/>
                  <a:gd name="connsiteY4" fmla="*/ 24384 h 1649348"/>
                  <a:gd name="connsiteX5" fmla="*/ 235360 w 1494657"/>
                  <a:gd name="connsiteY5" fmla="*/ 18669 h 1649348"/>
                  <a:gd name="connsiteX6" fmla="*/ 1409792 w 1494657"/>
                  <a:gd name="connsiteY6" fmla="*/ 643509 h 1649348"/>
                  <a:gd name="connsiteX7" fmla="*/ 1494565 w 1494657"/>
                  <a:gd name="connsiteY7" fmla="*/ 778764 h 1649348"/>
                  <a:gd name="connsiteX8" fmla="*/ 1419317 w 1494657"/>
                  <a:gd name="connsiteY8" fmla="*/ 919734 h 1649348"/>
                  <a:gd name="connsiteX9" fmla="*/ 291557 w 1494657"/>
                  <a:gd name="connsiteY9" fmla="*/ 1624584 h 1649348"/>
                  <a:gd name="connsiteX10" fmla="*/ 206785 w 1494657"/>
                  <a:gd name="connsiteY10" fmla="*/ 1649349 h 1649348"/>
                  <a:gd name="connsiteX11" fmla="*/ 160112 w 1494657"/>
                  <a:gd name="connsiteY11" fmla="*/ 4381 h 1649348"/>
                  <a:gd name="connsiteX12" fmla="*/ 78197 w 1494657"/>
                  <a:gd name="connsiteY12" fmla="*/ 28194 h 1649348"/>
                  <a:gd name="connsiteX13" fmla="*/ 5807 w 1494657"/>
                  <a:gd name="connsiteY13" fmla="*/ 164402 h 1649348"/>
                  <a:gd name="connsiteX14" fmla="*/ 52480 w 1494657"/>
                  <a:gd name="connsiteY14" fmla="*/ 1494092 h 1649348"/>
                  <a:gd name="connsiteX15" fmla="*/ 134395 w 1494657"/>
                  <a:gd name="connsiteY15" fmla="*/ 1624584 h 1649348"/>
                  <a:gd name="connsiteX16" fmla="*/ 288700 w 1494657"/>
                  <a:gd name="connsiteY16" fmla="*/ 1618869 h 1649348"/>
                  <a:gd name="connsiteX17" fmla="*/ 290605 w 1494657"/>
                  <a:gd name="connsiteY17" fmla="*/ 1620774 h 1649348"/>
                  <a:gd name="connsiteX18" fmla="*/ 288700 w 1494657"/>
                  <a:gd name="connsiteY18" fmla="*/ 1618869 h 1649348"/>
                  <a:gd name="connsiteX19" fmla="*/ 1416460 w 1494657"/>
                  <a:gd name="connsiteY19" fmla="*/ 914019 h 1649348"/>
                  <a:gd name="connsiteX20" fmla="*/ 1488850 w 1494657"/>
                  <a:gd name="connsiteY20" fmla="*/ 777812 h 1649348"/>
                  <a:gd name="connsiteX21" fmla="*/ 1406935 w 1494657"/>
                  <a:gd name="connsiteY21" fmla="*/ 647319 h 1649348"/>
                  <a:gd name="connsiteX22" fmla="*/ 232502 w 1494657"/>
                  <a:gd name="connsiteY22" fmla="*/ 23431 h 1649348"/>
                  <a:gd name="connsiteX23" fmla="*/ 160112 w 1494657"/>
                  <a:gd name="connsiteY23" fmla="*/ 4381 h 1649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494657" h="1649348">
                    <a:moveTo>
                      <a:pt x="206785" y="1649349"/>
                    </a:moveTo>
                    <a:cubicBezTo>
                      <a:pt x="181067" y="1649349"/>
                      <a:pt x="155350" y="1642682"/>
                      <a:pt x="131537" y="1630299"/>
                    </a:cubicBezTo>
                    <a:cubicBezTo>
                      <a:pt x="80102" y="1603629"/>
                      <a:pt x="48670" y="1552194"/>
                      <a:pt x="46765" y="1495044"/>
                    </a:cubicBezTo>
                    <a:lnTo>
                      <a:pt x="92" y="165354"/>
                    </a:lnTo>
                    <a:cubicBezTo>
                      <a:pt x="-1813" y="107252"/>
                      <a:pt x="25810" y="54864"/>
                      <a:pt x="75340" y="24384"/>
                    </a:cubicBezTo>
                    <a:cubicBezTo>
                      <a:pt x="123917" y="-6096"/>
                      <a:pt x="183925" y="-8001"/>
                      <a:pt x="235360" y="18669"/>
                    </a:cubicBezTo>
                    <a:lnTo>
                      <a:pt x="1409792" y="643509"/>
                    </a:lnTo>
                    <a:cubicBezTo>
                      <a:pt x="1461228" y="670179"/>
                      <a:pt x="1492660" y="721614"/>
                      <a:pt x="1494565" y="778764"/>
                    </a:cubicBezTo>
                    <a:cubicBezTo>
                      <a:pt x="1496470" y="836867"/>
                      <a:pt x="1468848" y="889254"/>
                      <a:pt x="1419317" y="919734"/>
                    </a:cubicBezTo>
                    <a:lnTo>
                      <a:pt x="291557" y="1624584"/>
                    </a:lnTo>
                    <a:cubicBezTo>
                      <a:pt x="264887" y="1640777"/>
                      <a:pt x="236312" y="1649349"/>
                      <a:pt x="206785" y="1649349"/>
                    </a:cubicBezTo>
                    <a:close/>
                    <a:moveTo>
                      <a:pt x="160112" y="4381"/>
                    </a:moveTo>
                    <a:cubicBezTo>
                      <a:pt x="131537" y="4381"/>
                      <a:pt x="103915" y="12002"/>
                      <a:pt x="78197" y="28194"/>
                    </a:cubicBezTo>
                    <a:cubicBezTo>
                      <a:pt x="30572" y="57722"/>
                      <a:pt x="3902" y="109157"/>
                      <a:pt x="5807" y="164402"/>
                    </a:cubicBezTo>
                    <a:lnTo>
                      <a:pt x="52480" y="1494092"/>
                    </a:lnTo>
                    <a:cubicBezTo>
                      <a:pt x="54385" y="1550289"/>
                      <a:pt x="84865" y="1598867"/>
                      <a:pt x="134395" y="1624584"/>
                    </a:cubicBezTo>
                    <a:cubicBezTo>
                      <a:pt x="183925" y="1651254"/>
                      <a:pt x="241075" y="1648397"/>
                      <a:pt x="288700" y="1618869"/>
                    </a:cubicBezTo>
                    <a:lnTo>
                      <a:pt x="290605" y="1620774"/>
                    </a:lnTo>
                    <a:lnTo>
                      <a:pt x="288700" y="1618869"/>
                    </a:lnTo>
                    <a:lnTo>
                      <a:pt x="1416460" y="914019"/>
                    </a:lnTo>
                    <a:cubicBezTo>
                      <a:pt x="1464085" y="884492"/>
                      <a:pt x="1490755" y="833057"/>
                      <a:pt x="1488850" y="777812"/>
                    </a:cubicBezTo>
                    <a:cubicBezTo>
                      <a:pt x="1486945" y="721614"/>
                      <a:pt x="1456465" y="673037"/>
                      <a:pt x="1406935" y="647319"/>
                    </a:cubicBezTo>
                    <a:lnTo>
                      <a:pt x="232502" y="23431"/>
                    </a:lnTo>
                    <a:cubicBezTo>
                      <a:pt x="209642" y="11049"/>
                      <a:pt x="184877" y="4381"/>
                      <a:pt x="160112" y="43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98213603-4044-4EDC-B3E0-CE20E3EE9BC2}"/>
                  </a:ext>
                </a:extLst>
              </p:cNvPr>
              <p:cNvSpPr/>
              <p:nvPr/>
            </p:nvSpPr>
            <p:spPr>
              <a:xfrm>
                <a:off x="5636186" y="2459480"/>
                <a:ext cx="1616538" cy="1592136"/>
              </a:xfrm>
              <a:custGeom>
                <a:avLst/>
                <a:gdLst>
                  <a:gd name="connsiteX0" fmla="*/ 159141 w 1616538"/>
                  <a:gd name="connsiteY0" fmla="*/ 1592136 h 1592136"/>
                  <a:gd name="connsiteX1" fmla="*/ 42936 w 1616538"/>
                  <a:gd name="connsiteY1" fmla="*/ 1541654 h 1592136"/>
                  <a:gd name="connsiteX2" fmla="*/ 6741 w 1616538"/>
                  <a:gd name="connsiteY2" fmla="*/ 1385444 h 1592136"/>
                  <a:gd name="connsiteX3" fmla="*/ 396313 w 1616538"/>
                  <a:gd name="connsiteY3" fmla="*/ 112904 h 1592136"/>
                  <a:gd name="connsiteX4" fmla="*/ 513471 w 1616538"/>
                  <a:gd name="connsiteY4" fmla="*/ 4319 h 1592136"/>
                  <a:gd name="connsiteX5" fmla="*/ 665871 w 1616538"/>
                  <a:gd name="connsiteY5" fmla="*/ 50991 h 1592136"/>
                  <a:gd name="connsiteX6" fmla="*/ 1573603 w 1616538"/>
                  <a:gd name="connsiteY6" fmla="*/ 1024446 h 1592136"/>
                  <a:gd name="connsiteX7" fmla="*/ 1609798 w 1616538"/>
                  <a:gd name="connsiteY7" fmla="*/ 1180656 h 1592136"/>
                  <a:gd name="connsiteX8" fmla="*/ 1492641 w 1616538"/>
                  <a:gd name="connsiteY8" fmla="*/ 1289241 h 1592136"/>
                  <a:gd name="connsiteX9" fmla="*/ 196288 w 1616538"/>
                  <a:gd name="connsiteY9" fmla="*/ 1588326 h 1592136"/>
                  <a:gd name="connsiteX10" fmla="*/ 195336 w 1616538"/>
                  <a:gd name="connsiteY10" fmla="*/ 1585469 h 1592136"/>
                  <a:gd name="connsiteX11" fmla="*/ 196288 w 1616538"/>
                  <a:gd name="connsiteY11" fmla="*/ 1588326 h 1592136"/>
                  <a:gd name="connsiteX12" fmla="*/ 159141 w 1616538"/>
                  <a:gd name="connsiteY12" fmla="*/ 1592136 h 1592136"/>
                  <a:gd name="connsiteX13" fmla="*/ 549666 w 1616538"/>
                  <a:gd name="connsiteY13" fmla="*/ 5271 h 1592136"/>
                  <a:gd name="connsiteX14" fmla="*/ 514423 w 1616538"/>
                  <a:gd name="connsiteY14" fmla="*/ 9081 h 1592136"/>
                  <a:gd name="connsiteX15" fmla="*/ 401076 w 1616538"/>
                  <a:gd name="connsiteY15" fmla="*/ 114809 h 1592136"/>
                  <a:gd name="connsiteX16" fmla="*/ 12456 w 1616538"/>
                  <a:gd name="connsiteY16" fmla="*/ 1387349 h 1592136"/>
                  <a:gd name="connsiteX17" fmla="*/ 46746 w 1616538"/>
                  <a:gd name="connsiteY17" fmla="*/ 1537844 h 1592136"/>
                  <a:gd name="connsiteX18" fmla="*/ 194383 w 1616538"/>
                  <a:gd name="connsiteY18" fmla="*/ 1582611 h 1592136"/>
                  <a:gd name="connsiteX19" fmla="*/ 1490736 w 1616538"/>
                  <a:gd name="connsiteY19" fmla="*/ 1283526 h 1592136"/>
                  <a:gd name="connsiteX20" fmla="*/ 1604083 w 1616538"/>
                  <a:gd name="connsiteY20" fmla="*/ 1177799 h 1592136"/>
                  <a:gd name="connsiteX21" fmla="*/ 1569793 w 1616538"/>
                  <a:gd name="connsiteY21" fmla="*/ 1027304 h 1592136"/>
                  <a:gd name="connsiteX22" fmla="*/ 662061 w 1616538"/>
                  <a:gd name="connsiteY22" fmla="*/ 54801 h 1592136"/>
                  <a:gd name="connsiteX23" fmla="*/ 549666 w 1616538"/>
                  <a:gd name="connsiteY23" fmla="*/ 5271 h 1592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1616538" h="1592136">
                    <a:moveTo>
                      <a:pt x="159141" y="1592136"/>
                    </a:moveTo>
                    <a:cubicBezTo>
                      <a:pt x="115326" y="1592136"/>
                      <a:pt x="73416" y="1574039"/>
                      <a:pt x="42936" y="1541654"/>
                    </a:cubicBezTo>
                    <a:cubicBezTo>
                      <a:pt x="3883" y="1499744"/>
                      <a:pt x="-9452" y="1441641"/>
                      <a:pt x="6741" y="1385444"/>
                    </a:cubicBezTo>
                    <a:lnTo>
                      <a:pt x="396313" y="112904"/>
                    </a:lnTo>
                    <a:cubicBezTo>
                      <a:pt x="413458" y="57659"/>
                      <a:pt x="457273" y="16701"/>
                      <a:pt x="513471" y="4319"/>
                    </a:cubicBezTo>
                    <a:cubicBezTo>
                      <a:pt x="569668" y="-9016"/>
                      <a:pt x="626818" y="9081"/>
                      <a:pt x="665871" y="50991"/>
                    </a:cubicBezTo>
                    <a:lnTo>
                      <a:pt x="1573603" y="1024446"/>
                    </a:lnTo>
                    <a:cubicBezTo>
                      <a:pt x="1612656" y="1066356"/>
                      <a:pt x="1625991" y="1124459"/>
                      <a:pt x="1609798" y="1180656"/>
                    </a:cubicBezTo>
                    <a:cubicBezTo>
                      <a:pt x="1592653" y="1235901"/>
                      <a:pt x="1548838" y="1276859"/>
                      <a:pt x="1492641" y="1289241"/>
                    </a:cubicBezTo>
                    <a:lnTo>
                      <a:pt x="196288" y="1588326"/>
                    </a:lnTo>
                    <a:lnTo>
                      <a:pt x="195336" y="1585469"/>
                    </a:lnTo>
                    <a:lnTo>
                      <a:pt x="196288" y="1588326"/>
                    </a:lnTo>
                    <a:cubicBezTo>
                      <a:pt x="183905" y="1591184"/>
                      <a:pt x="171523" y="1592136"/>
                      <a:pt x="159141" y="1592136"/>
                    </a:cubicBezTo>
                    <a:close/>
                    <a:moveTo>
                      <a:pt x="549666" y="5271"/>
                    </a:moveTo>
                    <a:cubicBezTo>
                      <a:pt x="538236" y="5271"/>
                      <a:pt x="525853" y="6224"/>
                      <a:pt x="514423" y="9081"/>
                    </a:cubicBezTo>
                    <a:cubicBezTo>
                      <a:pt x="460131" y="21464"/>
                      <a:pt x="418221" y="60516"/>
                      <a:pt x="401076" y="114809"/>
                    </a:cubicBezTo>
                    <a:lnTo>
                      <a:pt x="12456" y="1387349"/>
                    </a:lnTo>
                    <a:cubicBezTo>
                      <a:pt x="-3737" y="1440689"/>
                      <a:pt x="8646" y="1496886"/>
                      <a:pt x="46746" y="1537844"/>
                    </a:cubicBezTo>
                    <a:cubicBezTo>
                      <a:pt x="84846" y="1578801"/>
                      <a:pt x="140091" y="1595946"/>
                      <a:pt x="194383" y="1582611"/>
                    </a:cubicBezTo>
                    <a:lnTo>
                      <a:pt x="1490736" y="1283526"/>
                    </a:lnTo>
                    <a:cubicBezTo>
                      <a:pt x="1545028" y="1271144"/>
                      <a:pt x="1586938" y="1232091"/>
                      <a:pt x="1604083" y="1177799"/>
                    </a:cubicBezTo>
                    <a:cubicBezTo>
                      <a:pt x="1620276" y="1124459"/>
                      <a:pt x="1606941" y="1068261"/>
                      <a:pt x="1569793" y="1027304"/>
                    </a:cubicBezTo>
                    <a:lnTo>
                      <a:pt x="662061" y="54801"/>
                    </a:lnTo>
                    <a:cubicBezTo>
                      <a:pt x="632533" y="22416"/>
                      <a:pt x="592528" y="5271"/>
                      <a:pt x="549666" y="527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B035EF0-F3DA-4581-9198-447F52894F88}"/>
                  </a:ext>
                </a:extLst>
              </p:cNvPr>
              <p:cNvSpPr/>
              <p:nvPr/>
            </p:nvSpPr>
            <p:spPr>
              <a:xfrm>
                <a:off x="5531644" y="2497017"/>
                <a:ext cx="1643695" cy="1534597"/>
              </a:xfrm>
              <a:custGeom>
                <a:avLst/>
                <a:gdLst>
                  <a:gd name="connsiteX0" fmla="*/ 1483835 w 1643695"/>
                  <a:gd name="connsiteY0" fmla="*/ 1534598 h 1534597"/>
                  <a:gd name="connsiteX1" fmla="*/ 1466690 w 1643695"/>
                  <a:gd name="connsiteY1" fmla="*/ 1533645 h 1534597"/>
                  <a:gd name="connsiteX2" fmla="*/ 143668 w 1643695"/>
                  <a:gd name="connsiteY2" fmla="*/ 1395532 h 1534597"/>
                  <a:gd name="connsiteX3" fmla="*/ 14128 w 1643695"/>
                  <a:gd name="connsiteY3" fmla="*/ 1301235 h 1534597"/>
                  <a:gd name="connsiteX4" fmla="*/ 31273 w 1643695"/>
                  <a:gd name="connsiteY4" fmla="*/ 1142167 h 1534597"/>
                  <a:gd name="connsiteX5" fmla="*/ 813275 w 1643695"/>
                  <a:gd name="connsiteY5" fmla="*/ 65842 h 1534597"/>
                  <a:gd name="connsiteX6" fmla="*/ 959008 w 1643695"/>
                  <a:gd name="connsiteY6" fmla="*/ 1072 h 1534597"/>
                  <a:gd name="connsiteX7" fmla="*/ 1088548 w 1643695"/>
                  <a:gd name="connsiteY7" fmla="*/ 95370 h 1534597"/>
                  <a:gd name="connsiteX8" fmla="*/ 1629568 w 1643695"/>
                  <a:gd name="connsiteY8" fmla="*/ 1310760 h 1534597"/>
                  <a:gd name="connsiteX9" fmla="*/ 1612423 w 1643695"/>
                  <a:gd name="connsiteY9" fmla="*/ 1469827 h 1534597"/>
                  <a:gd name="connsiteX10" fmla="*/ 1483835 w 1643695"/>
                  <a:gd name="connsiteY10" fmla="*/ 1534598 h 1534597"/>
                  <a:gd name="connsiteX11" fmla="*/ 940910 w 1643695"/>
                  <a:gd name="connsiteY11" fmla="*/ 5835 h 1534597"/>
                  <a:gd name="connsiteX12" fmla="*/ 816133 w 1643695"/>
                  <a:gd name="connsiteY12" fmla="*/ 69652 h 1534597"/>
                  <a:gd name="connsiteX13" fmla="*/ 34130 w 1643695"/>
                  <a:gd name="connsiteY13" fmla="*/ 1145977 h 1534597"/>
                  <a:gd name="connsiteX14" fmla="*/ 17938 w 1643695"/>
                  <a:gd name="connsiteY14" fmla="*/ 1299330 h 1534597"/>
                  <a:gd name="connsiteX15" fmla="*/ 142715 w 1643695"/>
                  <a:gd name="connsiteY15" fmla="*/ 1389817 h 1534597"/>
                  <a:gd name="connsiteX16" fmla="*/ 1465738 w 1643695"/>
                  <a:gd name="connsiteY16" fmla="*/ 1528882 h 1534597"/>
                  <a:gd name="connsiteX17" fmla="*/ 1606708 w 1643695"/>
                  <a:gd name="connsiteY17" fmla="*/ 1466017 h 1534597"/>
                  <a:gd name="connsiteX18" fmla="*/ 1622900 w 1643695"/>
                  <a:gd name="connsiteY18" fmla="*/ 1312665 h 1534597"/>
                  <a:gd name="connsiteX19" fmla="*/ 1082833 w 1643695"/>
                  <a:gd name="connsiteY19" fmla="*/ 97275 h 1534597"/>
                  <a:gd name="connsiteX20" fmla="*/ 958055 w 1643695"/>
                  <a:gd name="connsiteY20" fmla="*/ 6787 h 1534597"/>
                  <a:gd name="connsiteX21" fmla="*/ 940910 w 1643695"/>
                  <a:gd name="connsiteY21" fmla="*/ 5835 h 153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3695" h="1534597">
                    <a:moveTo>
                      <a:pt x="1483835" y="1534598"/>
                    </a:moveTo>
                    <a:cubicBezTo>
                      <a:pt x="1478120" y="1534598"/>
                      <a:pt x="1472405" y="1534598"/>
                      <a:pt x="1466690" y="1533645"/>
                    </a:cubicBezTo>
                    <a:lnTo>
                      <a:pt x="143668" y="1395532"/>
                    </a:lnTo>
                    <a:cubicBezTo>
                      <a:pt x="86518" y="1389817"/>
                      <a:pt x="37940" y="1354575"/>
                      <a:pt x="14128" y="1301235"/>
                    </a:cubicBezTo>
                    <a:cubicBezTo>
                      <a:pt x="-9685" y="1248848"/>
                      <a:pt x="-3017" y="1188840"/>
                      <a:pt x="31273" y="1142167"/>
                    </a:cubicBezTo>
                    <a:lnTo>
                      <a:pt x="813275" y="65842"/>
                    </a:lnTo>
                    <a:cubicBezTo>
                      <a:pt x="847565" y="19170"/>
                      <a:pt x="901858" y="-5595"/>
                      <a:pt x="959008" y="1072"/>
                    </a:cubicBezTo>
                    <a:cubicBezTo>
                      <a:pt x="1016158" y="6787"/>
                      <a:pt x="1064735" y="42030"/>
                      <a:pt x="1088548" y="95370"/>
                    </a:cubicBezTo>
                    <a:lnTo>
                      <a:pt x="1629568" y="1310760"/>
                    </a:lnTo>
                    <a:cubicBezTo>
                      <a:pt x="1653380" y="1363148"/>
                      <a:pt x="1646713" y="1423155"/>
                      <a:pt x="1612423" y="1469827"/>
                    </a:cubicBezTo>
                    <a:cubicBezTo>
                      <a:pt x="1581943" y="1510785"/>
                      <a:pt x="1534318" y="1534598"/>
                      <a:pt x="1483835" y="1534598"/>
                    </a:cubicBezTo>
                    <a:close/>
                    <a:moveTo>
                      <a:pt x="940910" y="5835"/>
                    </a:moveTo>
                    <a:cubicBezTo>
                      <a:pt x="891380" y="5835"/>
                      <a:pt x="845660" y="28695"/>
                      <a:pt x="816133" y="69652"/>
                    </a:cubicBezTo>
                    <a:lnTo>
                      <a:pt x="34130" y="1145977"/>
                    </a:lnTo>
                    <a:cubicBezTo>
                      <a:pt x="1745" y="1190745"/>
                      <a:pt x="-4922" y="1248848"/>
                      <a:pt x="17938" y="1299330"/>
                    </a:cubicBezTo>
                    <a:cubicBezTo>
                      <a:pt x="40798" y="1350765"/>
                      <a:pt x="87470" y="1384102"/>
                      <a:pt x="142715" y="1389817"/>
                    </a:cubicBezTo>
                    <a:lnTo>
                      <a:pt x="1465738" y="1528882"/>
                    </a:lnTo>
                    <a:cubicBezTo>
                      <a:pt x="1520983" y="1534598"/>
                      <a:pt x="1574323" y="1510785"/>
                      <a:pt x="1606708" y="1466017"/>
                    </a:cubicBezTo>
                    <a:cubicBezTo>
                      <a:pt x="1639093" y="1421250"/>
                      <a:pt x="1645760" y="1363148"/>
                      <a:pt x="1622900" y="1312665"/>
                    </a:cubicBezTo>
                    <a:lnTo>
                      <a:pt x="1082833" y="97275"/>
                    </a:lnTo>
                    <a:cubicBezTo>
                      <a:pt x="1059973" y="45840"/>
                      <a:pt x="1013300" y="12502"/>
                      <a:pt x="958055" y="6787"/>
                    </a:cubicBezTo>
                    <a:cubicBezTo>
                      <a:pt x="952340" y="5835"/>
                      <a:pt x="946625" y="5835"/>
                      <a:pt x="940910" y="583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1AE2AF0-7DD9-443B-8718-D31F62D3CF64}"/>
                  </a:ext>
                </a:extLst>
              </p:cNvPr>
              <p:cNvSpPr/>
              <p:nvPr/>
            </p:nvSpPr>
            <p:spPr>
              <a:xfrm>
                <a:off x="5484232" y="2627034"/>
                <a:ext cx="1525159" cy="1644610"/>
              </a:xfrm>
              <a:custGeom>
                <a:avLst/>
                <a:gdLst>
                  <a:gd name="connsiteX0" fmla="*/ 1365512 w 1525159"/>
                  <a:gd name="connsiteY0" fmla="*/ 1644610 h 1644610"/>
                  <a:gd name="connsiteX1" fmla="*/ 1297885 w 1525159"/>
                  <a:gd name="connsiteY1" fmla="*/ 1629370 h 1644610"/>
                  <a:gd name="connsiteX2" fmla="*/ 92020 w 1525159"/>
                  <a:gd name="connsiteY2" fmla="*/ 1067395 h 1644610"/>
                  <a:gd name="connsiteX3" fmla="*/ 580 w 1525159"/>
                  <a:gd name="connsiteY3" fmla="*/ 936903 h 1644610"/>
                  <a:gd name="connsiteX4" fmla="*/ 68207 w 1525159"/>
                  <a:gd name="connsiteY4" fmla="*/ 792123 h 1644610"/>
                  <a:gd name="connsiteX5" fmla="*/ 1157867 w 1525159"/>
                  <a:gd name="connsiteY5" fmla="*/ 29170 h 1644610"/>
                  <a:gd name="connsiteX6" fmla="*/ 1316935 w 1525159"/>
                  <a:gd name="connsiteY6" fmla="*/ 14883 h 1644610"/>
                  <a:gd name="connsiteX7" fmla="*/ 1408375 w 1525159"/>
                  <a:gd name="connsiteY7" fmla="*/ 145375 h 1644610"/>
                  <a:gd name="connsiteX8" fmla="*/ 1524580 w 1525159"/>
                  <a:gd name="connsiteY8" fmla="*/ 1470303 h 1644610"/>
                  <a:gd name="connsiteX9" fmla="*/ 1456952 w 1525159"/>
                  <a:gd name="connsiteY9" fmla="*/ 1615083 h 1644610"/>
                  <a:gd name="connsiteX10" fmla="*/ 1365512 w 1525159"/>
                  <a:gd name="connsiteY10" fmla="*/ 1644610 h 1644610"/>
                  <a:gd name="connsiteX11" fmla="*/ 1249307 w 1525159"/>
                  <a:gd name="connsiteY11" fmla="*/ 4405 h 1644610"/>
                  <a:gd name="connsiteX12" fmla="*/ 1160725 w 1525159"/>
                  <a:gd name="connsiteY12" fmla="*/ 32980 h 1644610"/>
                  <a:gd name="connsiteX13" fmla="*/ 71065 w 1525159"/>
                  <a:gd name="connsiteY13" fmla="*/ 795933 h 1644610"/>
                  <a:gd name="connsiteX14" fmla="*/ 6295 w 1525159"/>
                  <a:gd name="connsiteY14" fmla="*/ 935950 h 1644610"/>
                  <a:gd name="connsiteX15" fmla="*/ 94877 w 1525159"/>
                  <a:gd name="connsiteY15" fmla="*/ 1062633 h 1644610"/>
                  <a:gd name="connsiteX16" fmla="*/ 1300742 w 1525159"/>
                  <a:gd name="connsiteY16" fmla="*/ 1624608 h 1644610"/>
                  <a:gd name="connsiteX17" fmla="*/ 1454095 w 1525159"/>
                  <a:gd name="connsiteY17" fmla="*/ 1611273 h 1644610"/>
                  <a:gd name="connsiteX18" fmla="*/ 1518865 w 1525159"/>
                  <a:gd name="connsiteY18" fmla="*/ 1471255 h 1644610"/>
                  <a:gd name="connsiteX19" fmla="*/ 1403612 w 1525159"/>
                  <a:gd name="connsiteY19" fmla="*/ 145375 h 1644610"/>
                  <a:gd name="connsiteX20" fmla="*/ 1315030 w 1525159"/>
                  <a:gd name="connsiteY20" fmla="*/ 18693 h 1644610"/>
                  <a:gd name="connsiteX21" fmla="*/ 1249307 w 1525159"/>
                  <a:gd name="connsiteY21" fmla="*/ 4405 h 1644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25159" h="1644610">
                    <a:moveTo>
                      <a:pt x="1365512" y="1644610"/>
                    </a:moveTo>
                    <a:cubicBezTo>
                      <a:pt x="1342652" y="1644610"/>
                      <a:pt x="1319792" y="1639848"/>
                      <a:pt x="1297885" y="1629370"/>
                    </a:cubicBezTo>
                    <a:lnTo>
                      <a:pt x="92020" y="1067395"/>
                    </a:lnTo>
                    <a:cubicBezTo>
                      <a:pt x="39632" y="1042630"/>
                      <a:pt x="5342" y="994053"/>
                      <a:pt x="580" y="936903"/>
                    </a:cubicBezTo>
                    <a:cubicBezTo>
                      <a:pt x="-4183" y="879753"/>
                      <a:pt x="20582" y="825460"/>
                      <a:pt x="68207" y="792123"/>
                    </a:cubicBezTo>
                    <a:lnTo>
                      <a:pt x="1157867" y="29170"/>
                    </a:lnTo>
                    <a:cubicBezTo>
                      <a:pt x="1205492" y="-4167"/>
                      <a:pt x="1264547" y="-8930"/>
                      <a:pt x="1316935" y="14883"/>
                    </a:cubicBezTo>
                    <a:cubicBezTo>
                      <a:pt x="1369322" y="39648"/>
                      <a:pt x="1403612" y="88225"/>
                      <a:pt x="1408375" y="145375"/>
                    </a:cubicBezTo>
                    <a:lnTo>
                      <a:pt x="1524580" y="1470303"/>
                    </a:lnTo>
                    <a:cubicBezTo>
                      <a:pt x="1529342" y="1527453"/>
                      <a:pt x="1504577" y="1581745"/>
                      <a:pt x="1456952" y="1615083"/>
                    </a:cubicBezTo>
                    <a:cubicBezTo>
                      <a:pt x="1429330" y="1634133"/>
                      <a:pt x="1397897" y="1644610"/>
                      <a:pt x="1365512" y="1644610"/>
                    </a:cubicBezTo>
                    <a:close/>
                    <a:moveTo>
                      <a:pt x="1249307" y="4405"/>
                    </a:moveTo>
                    <a:cubicBezTo>
                      <a:pt x="1218827" y="4405"/>
                      <a:pt x="1187395" y="13930"/>
                      <a:pt x="1160725" y="32980"/>
                    </a:cubicBezTo>
                    <a:lnTo>
                      <a:pt x="71065" y="795933"/>
                    </a:lnTo>
                    <a:cubicBezTo>
                      <a:pt x="25345" y="828318"/>
                      <a:pt x="580" y="880705"/>
                      <a:pt x="6295" y="935950"/>
                    </a:cubicBezTo>
                    <a:cubicBezTo>
                      <a:pt x="12010" y="991195"/>
                      <a:pt x="44395" y="1038820"/>
                      <a:pt x="94877" y="1062633"/>
                    </a:cubicBezTo>
                    <a:lnTo>
                      <a:pt x="1300742" y="1624608"/>
                    </a:lnTo>
                    <a:cubicBezTo>
                      <a:pt x="1351225" y="1648420"/>
                      <a:pt x="1408375" y="1642705"/>
                      <a:pt x="1454095" y="1611273"/>
                    </a:cubicBezTo>
                    <a:cubicBezTo>
                      <a:pt x="1499815" y="1578888"/>
                      <a:pt x="1524580" y="1527453"/>
                      <a:pt x="1518865" y="1471255"/>
                    </a:cubicBezTo>
                    <a:lnTo>
                      <a:pt x="1403612" y="145375"/>
                    </a:lnTo>
                    <a:cubicBezTo>
                      <a:pt x="1398850" y="90130"/>
                      <a:pt x="1365512" y="42505"/>
                      <a:pt x="1315030" y="18693"/>
                    </a:cubicBezTo>
                    <a:cubicBezTo>
                      <a:pt x="1294075" y="9168"/>
                      <a:pt x="1271215" y="4405"/>
                      <a:pt x="1249307" y="44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CB79995-5784-46B8-8607-92B5827FD726}"/>
                  </a:ext>
                </a:extLst>
              </p:cNvPr>
              <p:cNvSpPr/>
              <p:nvPr/>
            </p:nvSpPr>
            <p:spPr>
              <a:xfrm>
                <a:off x="5498775" y="2833512"/>
                <a:ext cx="1599894" cy="1610534"/>
              </a:xfrm>
              <a:custGeom>
                <a:avLst/>
                <a:gdLst>
                  <a:gd name="connsiteX0" fmla="*/ 1116654 w 1599894"/>
                  <a:gd name="connsiteY0" fmla="*/ 1610535 h 1610534"/>
                  <a:gd name="connsiteX1" fmla="*/ 1006164 w 1599894"/>
                  <a:gd name="connsiteY1" fmla="*/ 1565767 h 1610534"/>
                  <a:gd name="connsiteX2" fmla="*/ 48901 w 1599894"/>
                  <a:gd name="connsiteY2" fmla="*/ 641842 h 1610534"/>
                  <a:gd name="connsiteX3" fmla="*/ 5086 w 1599894"/>
                  <a:gd name="connsiteY3" fmla="*/ 488490 h 1610534"/>
                  <a:gd name="connsiteX4" fmla="*/ 116529 w 1599894"/>
                  <a:gd name="connsiteY4" fmla="*/ 373237 h 1610534"/>
                  <a:gd name="connsiteX5" fmla="*/ 1395736 w 1599894"/>
                  <a:gd name="connsiteY5" fmla="*/ 6525 h 1610534"/>
                  <a:gd name="connsiteX6" fmla="*/ 1550994 w 1599894"/>
                  <a:gd name="connsiteY6" fmla="*/ 45577 h 1610534"/>
                  <a:gd name="connsiteX7" fmla="*/ 1594809 w 1599894"/>
                  <a:gd name="connsiteY7" fmla="*/ 198930 h 1610534"/>
                  <a:gd name="connsiteX8" fmla="*/ 1271911 w 1599894"/>
                  <a:gd name="connsiteY8" fmla="*/ 1488615 h 1610534"/>
                  <a:gd name="connsiteX9" fmla="*/ 1160469 w 1599894"/>
                  <a:gd name="connsiteY9" fmla="*/ 1603867 h 1610534"/>
                  <a:gd name="connsiteX10" fmla="*/ 1116654 w 1599894"/>
                  <a:gd name="connsiteY10" fmla="*/ 1610535 h 1610534"/>
                  <a:gd name="connsiteX11" fmla="*/ 1439551 w 1599894"/>
                  <a:gd name="connsiteY11" fmla="*/ 4620 h 1610534"/>
                  <a:gd name="connsiteX12" fmla="*/ 1396689 w 1599894"/>
                  <a:gd name="connsiteY12" fmla="*/ 10335 h 1610534"/>
                  <a:gd name="connsiteX13" fmla="*/ 117481 w 1599894"/>
                  <a:gd name="connsiteY13" fmla="*/ 378000 h 1610534"/>
                  <a:gd name="connsiteX14" fmla="*/ 9849 w 1599894"/>
                  <a:gd name="connsiteY14" fmla="*/ 489442 h 1610534"/>
                  <a:gd name="connsiteX15" fmla="*/ 52711 w 1599894"/>
                  <a:gd name="connsiteY15" fmla="*/ 638033 h 1610534"/>
                  <a:gd name="connsiteX16" fmla="*/ 1009974 w 1599894"/>
                  <a:gd name="connsiteY16" fmla="*/ 1561958 h 1610534"/>
                  <a:gd name="connsiteX17" fmla="*/ 1159516 w 1599894"/>
                  <a:gd name="connsiteY17" fmla="*/ 1599105 h 1610534"/>
                  <a:gd name="connsiteX18" fmla="*/ 1267149 w 1599894"/>
                  <a:gd name="connsiteY18" fmla="*/ 1487663 h 1610534"/>
                  <a:gd name="connsiteX19" fmla="*/ 1589094 w 1599894"/>
                  <a:gd name="connsiteY19" fmla="*/ 197025 h 1610534"/>
                  <a:gd name="connsiteX20" fmla="*/ 1546231 w 1599894"/>
                  <a:gd name="connsiteY20" fmla="*/ 48435 h 1610534"/>
                  <a:gd name="connsiteX21" fmla="*/ 1439551 w 1599894"/>
                  <a:gd name="connsiteY21" fmla="*/ 4620 h 16105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599894" h="1610534">
                    <a:moveTo>
                      <a:pt x="1116654" y="1610535"/>
                    </a:moveTo>
                    <a:cubicBezTo>
                      <a:pt x="1075696" y="1610535"/>
                      <a:pt x="1036644" y="1595295"/>
                      <a:pt x="1006164" y="1565767"/>
                    </a:cubicBezTo>
                    <a:lnTo>
                      <a:pt x="48901" y="641842"/>
                    </a:lnTo>
                    <a:cubicBezTo>
                      <a:pt x="6991" y="601837"/>
                      <a:pt x="-9201" y="544687"/>
                      <a:pt x="5086" y="488490"/>
                    </a:cubicBezTo>
                    <a:cubicBezTo>
                      <a:pt x="19374" y="432292"/>
                      <a:pt x="60331" y="389430"/>
                      <a:pt x="116529" y="373237"/>
                    </a:cubicBezTo>
                    <a:lnTo>
                      <a:pt x="1395736" y="6525"/>
                    </a:lnTo>
                    <a:cubicBezTo>
                      <a:pt x="1450981" y="-9668"/>
                      <a:pt x="1509084" y="4620"/>
                      <a:pt x="1550994" y="45577"/>
                    </a:cubicBezTo>
                    <a:cubicBezTo>
                      <a:pt x="1592904" y="85582"/>
                      <a:pt x="1609096" y="142732"/>
                      <a:pt x="1594809" y="198930"/>
                    </a:cubicBezTo>
                    <a:lnTo>
                      <a:pt x="1271911" y="1488615"/>
                    </a:lnTo>
                    <a:cubicBezTo>
                      <a:pt x="1257624" y="1544813"/>
                      <a:pt x="1216666" y="1587675"/>
                      <a:pt x="1160469" y="1603867"/>
                    </a:cubicBezTo>
                    <a:cubicBezTo>
                      <a:pt x="1146181" y="1607678"/>
                      <a:pt x="1130941" y="1610535"/>
                      <a:pt x="1116654" y="1610535"/>
                    </a:cubicBezTo>
                    <a:close/>
                    <a:moveTo>
                      <a:pt x="1439551" y="4620"/>
                    </a:moveTo>
                    <a:cubicBezTo>
                      <a:pt x="1425264" y="4620"/>
                      <a:pt x="1410976" y="6525"/>
                      <a:pt x="1396689" y="10335"/>
                    </a:cubicBezTo>
                    <a:lnTo>
                      <a:pt x="117481" y="378000"/>
                    </a:lnTo>
                    <a:cubicBezTo>
                      <a:pt x="64141" y="393240"/>
                      <a:pt x="24136" y="435150"/>
                      <a:pt x="9849" y="489442"/>
                    </a:cubicBezTo>
                    <a:cubicBezTo>
                      <a:pt x="-3487" y="543735"/>
                      <a:pt x="12706" y="598980"/>
                      <a:pt x="52711" y="638033"/>
                    </a:cubicBezTo>
                    <a:lnTo>
                      <a:pt x="1009974" y="1561958"/>
                    </a:lnTo>
                    <a:cubicBezTo>
                      <a:pt x="1049979" y="1601010"/>
                      <a:pt x="1106176" y="1614345"/>
                      <a:pt x="1159516" y="1599105"/>
                    </a:cubicBezTo>
                    <a:cubicBezTo>
                      <a:pt x="1212856" y="1583865"/>
                      <a:pt x="1252861" y="1541955"/>
                      <a:pt x="1267149" y="1487663"/>
                    </a:cubicBezTo>
                    <a:lnTo>
                      <a:pt x="1589094" y="197025"/>
                    </a:lnTo>
                    <a:cubicBezTo>
                      <a:pt x="1602429" y="142732"/>
                      <a:pt x="1586236" y="87487"/>
                      <a:pt x="1546231" y="48435"/>
                    </a:cubicBezTo>
                    <a:cubicBezTo>
                      <a:pt x="1516704" y="19860"/>
                      <a:pt x="1478604" y="4620"/>
                      <a:pt x="1439551" y="462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C2CD6B3F-A5CA-4C9E-A462-6CF2EE2A5719}"/>
                  </a:ext>
                </a:extLst>
              </p:cNvPr>
              <p:cNvSpPr/>
              <p:nvPr/>
            </p:nvSpPr>
            <p:spPr>
              <a:xfrm>
                <a:off x="5574695" y="3024613"/>
                <a:ext cx="1649985" cy="1506110"/>
              </a:xfrm>
              <a:custGeom>
                <a:avLst/>
                <a:gdLst>
                  <a:gd name="connsiteX0" fmla="*/ 764509 w 1649985"/>
                  <a:gd name="connsiteY0" fmla="*/ 1506111 h 1506110"/>
                  <a:gd name="connsiteX1" fmla="*/ 755937 w 1649985"/>
                  <a:gd name="connsiteY1" fmla="*/ 1506111 h 1506110"/>
                  <a:gd name="connsiteX2" fmla="*/ 621634 w 1649985"/>
                  <a:gd name="connsiteY2" fmla="*/ 1419433 h 1506110"/>
                  <a:gd name="connsiteX3" fmla="*/ 17749 w 1649985"/>
                  <a:gd name="connsiteY3" fmla="*/ 232618 h 1506110"/>
                  <a:gd name="connsiteX4" fmla="*/ 26322 w 1649985"/>
                  <a:gd name="connsiteY4" fmla="*/ 72598 h 1506110"/>
                  <a:gd name="connsiteX5" fmla="*/ 169197 w 1649985"/>
                  <a:gd name="connsiteY5" fmla="*/ 208 h 1506110"/>
                  <a:gd name="connsiteX6" fmla="*/ 1497934 w 1649985"/>
                  <a:gd name="connsiteY6" fmla="*/ 69741 h 1506110"/>
                  <a:gd name="connsiteX7" fmla="*/ 1632237 w 1649985"/>
                  <a:gd name="connsiteY7" fmla="*/ 156418 h 1506110"/>
                  <a:gd name="connsiteX8" fmla="*/ 1623664 w 1649985"/>
                  <a:gd name="connsiteY8" fmla="*/ 316438 h 1506110"/>
                  <a:gd name="connsiteX9" fmla="*/ 898812 w 1649985"/>
                  <a:gd name="connsiteY9" fmla="*/ 1431816 h 1506110"/>
                  <a:gd name="connsiteX10" fmla="*/ 764509 w 1649985"/>
                  <a:gd name="connsiteY10" fmla="*/ 1506111 h 1506110"/>
                  <a:gd name="connsiteX11" fmla="*/ 22512 w 1649985"/>
                  <a:gd name="connsiteY11" fmla="*/ 230713 h 1506110"/>
                  <a:gd name="connsiteX12" fmla="*/ 626397 w 1649985"/>
                  <a:gd name="connsiteY12" fmla="*/ 1415623 h 1506110"/>
                  <a:gd name="connsiteX13" fmla="*/ 755937 w 1649985"/>
                  <a:gd name="connsiteY13" fmla="*/ 1499443 h 1506110"/>
                  <a:gd name="connsiteX14" fmla="*/ 893097 w 1649985"/>
                  <a:gd name="connsiteY14" fmla="*/ 1428958 h 1506110"/>
                  <a:gd name="connsiteX15" fmla="*/ 1617949 w 1649985"/>
                  <a:gd name="connsiteY15" fmla="*/ 313581 h 1506110"/>
                  <a:gd name="connsiteX16" fmla="*/ 1625569 w 1649985"/>
                  <a:gd name="connsiteY16" fmla="*/ 159276 h 1506110"/>
                  <a:gd name="connsiteX17" fmla="*/ 1496029 w 1649985"/>
                  <a:gd name="connsiteY17" fmla="*/ 75456 h 1506110"/>
                  <a:gd name="connsiteX18" fmla="*/ 168244 w 1649985"/>
                  <a:gd name="connsiteY18" fmla="*/ 5923 h 1506110"/>
                  <a:gd name="connsiteX19" fmla="*/ 31084 w 1649985"/>
                  <a:gd name="connsiteY19" fmla="*/ 76408 h 1506110"/>
                  <a:gd name="connsiteX20" fmla="*/ 22512 w 1649985"/>
                  <a:gd name="connsiteY20" fmla="*/ 230713 h 1506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649985" h="1506110">
                    <a:moveTo>
                      <a:pt x="764509" y="1506111"/>
                    </a:moveTo>
                    <a:cubicBezTo>
                      <a:pt x="761652" y="1506111"/>
                      <a:pt x="758794" y="1506111"/>
                      <a:pt x="755937" y="1506111"/>
                    </a:cubicBezTo>
                    <a:cubicBezTo>
                      <a:pt x="697834" y="1503253"/>
                      <a:pt x="648304" y="1470868"/>
                      <a:pt x="621634" y="1419433"/>
                    </a:cubicBezTo>
                    <a:lnTo>
                      <a:pt x="17749" y="232618"/>
                    </a:lnTo>
                    <a:cubicBezTo>
                      <a:pt x="-8921" y="181183"/>
                      <a:pt x="-5111" y="121176"/>
                      <a:pt x="26322" y="72598"/>
                    </a:cubicBezTo>
                    <a:cubicBezTo>
                      <a:pt x="57754" y="24021"/>
                      <a:pt x="111094" y="-2649"/>
                      <a:pt x="169197" y="208"/>
                    </a:cubicBezTo>
                    <a:lnTo>
                      <a:pt x="1497934" y="69741"/>
                    </a:lnTo>
                    <a:cubicBezTo>
                      <a:pt x="1556037" y="72598"/>
                      <a:pt x="1605567" y="104983"/>
                      <a:pt x="1632237" y="156418"/>
                    </a:cubicBezTo>
                    <a:cubicBezTo>
                      <a:pt x="1658907" y="207853"/>
                      <a:pt x="1655097" y="267861"/>
                      <a:pt x="1623664" y="316438"/>
                    </a:cubicBezTo>
                    <a:lnTo>
                      <a:pt x="898812" y="1431816"/>
                    </a:lnTo>
                    <a:cubicBezTo>
                      <a:pt x="868332" y="1478488"/>
                      <a:pt x="818802" y="1506111"/>
                      <a:pt x="764509" y="1506111"/>
                    </a:cubicBezTo>
                    <a:close/>
                    <a:moveTo>
                      <a:pt x="22512" y="230713"/>
                    </a:moveTo>
                    <a:lnTo>
                      <a:pt x="626397" y="1415623"/>
                    </a:lnTo>
                    <a:cubicBezTo>
                      <a:pt x="652114" y="1465153"/>
                      <a:pt x="699739" y="1496586"/>
                      <a:pt x="755937" y="1499443"/>
                    </a:cubicBezTo>
                    <a:cubicBezTo>
                      <a:pt x="812134" y="1502301"/>
                      <a:pt x="862617" y="1476583"/>
                      <a:pt x="893097" y="1428958"/>
                    </a:cubicBezTo>
                    <a:lnTo>
                      <a:pt x="1617949" y="313581"/>
                    </a:lnTo>
                    <a:cubicBezTo>
                      <a:pt x="1648429" y="266908"/>
                      <a:pt x="1651287" y="208806"/>
                      <a:pt x="1625569" y="159276"/>
                    </a:cubicBezTo>
                    <a:cubicBezTo>
                      <a:pt x="1599852" y="109746"/>
                      <a:pt x="1552227" y="78313"/>
                      <a:pt x="1496029" y="75456"/>
                    </a:cubicBezTo>
                    <a:lnTo>
                      <a:pt x="168244" y="5923"/>
                    </a:lnTo>
                    <a:cubicBezTo>
                      <a:pt x="112999" y="3066"/>
                      <a:pt x="61564" y="28783"/>
                      <a:pt x="31084" y="76408"/>
                    </a:cubicBezTo>
                    <a:cubicBezTo>
                      <a:pt x="604" y="123081"/>
                      <a:pt x="-3206" y="181183"/>
                      <a:pt x="22512" y="230713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078CAE18-6328-4577-A1E2-68D4E723AA5D}"/>
                  </a:ext>
                </a:extLst>
              </p:cNvPr>
              <p:cNvSpPr/>
              <p:nvPr/>
            </p:nvSpPr>
            <p:spPr>
              <a:xfrm>
                <a:off x="5703352" y="2884241"/>
                <a:ext cx="1552692" cy="1637910"/>
              </a:xfrm>
              <a:custGeom>
                <a:avLst/>
                <a:gdLst>
                  <a:gd name="connsiteX0" fmla="*/ 345340 w 1552692"/>
                  <a:gd name="connsiteY0" fmla="*/ 1637910 h 1637910"/>
                  <a:gd name="connsiteX1" fmla="*/ 285332 w 1552692"/>
                  <a:gd name="connsiteY1" fmla="*/ 1626480 h 1637910"/>
                  <a:gd name="connsiteX2" fmla="*/ 187225 w 1552692"/>
                  <a:gd name="connsiteY2" fmla="*/ 1500750 h 1637910"/>
                  <a:gd name="connsiteX3" fmla="*/ 1487 w 1552692"/>
                  <a:gd name="connsiteY3" fmla="*/ 182490 h 1637910"/>
                  <a:gd name="connsiteX4" fmla="*/ 61495 w 1552692"/>
                  <a:gd name="connsiteY4" fmla="*/ 33900 h 1637910"/>
                  <a:gd name="connsiteX5" fmla="*/ 219610 w 1552692"/>
                  <a:gd name="connsiteY5" fmla="*/ 11993 h 1637910"/>
                  <a:gd name="connsiteX6" fmla="*/ 1453097 w 1552692"/>
                  <a:gd name="connsiteY6" fmla="*/ 510150 h 1637910"/>
                  <a:gd name="connsiteX7" fmla="*/ 1551205 w 1552692"/>
                  <a:gd name="connsiteY7" fmla="*/ 635880 h 1637910"/>
                  <a:gd name="connsiteX8" fmla="*/ 1491197 w 1552692"/>
                  <a:gd name="connsiteY8" fmla="*/ 784470 h 1637910"/>
                  <a:gd name="connsiteX9" fmla="*/ 442495 w 1552692"/>
                  <a:gd name="connsiteY9" fmla="*/ 1603620 h 1637910"/>
                  <a:gd name="connsiteX10" fmla="*/ 345340 w 1552692"/>
                  <a:gd name="connsiteY10" fmla="*/ 1637910 h 1637910"/>
                  <a:gd name="connsiteX11" fmla="*/ 7202 w 1552692"/>
                  <a:gd name="connsiteY11" fmla="*/ 182490 h 1637910"/>
                  <a:gd name="connsiteX12" fmla="*/ 191987 w 1552692"/>
                  <a:gd name="connsiteY12" fmla="*/ 1499798 h 1637910"/>
                  <a:gd name="connsiteX13" fmla="*/ 287237 w 1552692"/>
                  <a:gd name="connsiteY13" fmla="*/ 1621718 h 1637910"/>
                  <a:gd name="connsiteX14" fmla="*/ 439637 w 1552692"/>
                  <a:gd name="connsiteY14" fmla="*/ 1599810 h 1637910"/>
                  <a:gd name="connsiteX15" fmla="*/ 1488340 w 1552692"/>
                  <a:gd name="connsiteY15" fmla="*/ 780660 h 1637910"/>
                  <a:gd name="connsiteX16" fmla="*/ 1546442 w 1552692"/>
                  <a:gd name="connsiteY16" fmla="*/ 637785 h 1637910"/>
                  <a:gd name="connsiteX17" fmla="*/ 1451192 w 1552692"/>
                  <a:gd name="connsiteY17" fmla="*/ 515865 h 1637910"/>
                  <a:gd name="connsiteX18" fmla="*/ 217705 w 1552692"/>
                  <a:gd name="connsiteY18" fmla="*/ 17708 h 1637910"/>
                  <a:gd name="connsiteX19" fmla="*/ 65305 w 1552692"/>
                  <a:gd name="connsiteY19" fmla="*/ 39615 h 1637910"/>
                  <a:gd name="connsiteX20" fmla="*/ 7202 w 1552692"/>
                  <a:gd name="connsiteY20" fmla="*/ 182490 h 16379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52692" h="1637910">
                    <a:moveTo>
                      <a:pt x="345340" y="1637910"/>
                    </a:moveTo>
                    <a:cubicBezTo>
                      <a:pt x="325337" y="1637910"/>
                      <a:pt x="304382" y="1634100"/>
                      <a:pt x="285332" y="1626480"/>
                    </a:cubicBezTo>
                    <a:cubicBezTo>
                      <a:pt x="231992" y="1604573"/>
                      <a:pt x="194845" y="1557900"/>
                      <a:pt x="187225" y="1500750"/>
                    </a:cubicBezTo>
                    <a:lnTo>
                      <a:pt x="1487" y="182490"/>
                    </a:lnTo>
                    <a:cubicBezTo>
                      <a:pt x="-6133" y="125340"/>
                      <a:pt x="15775" y="70095"/>
                      <a:pt x="61495" y="33900"/>
                    </a:cubicBezTo>
                    <a:cubicBezTo>
                      <a:pt x="107215" y="-1342"/>
                      <a:pt x="166270" y="-9915"/>
                      <a:pt x="219610" y="11993"/>
                    </a:cubicBezTo>
                    <a:lnTo>
                      <a:pt x="1453097" y="510150"/>
                    </a:lnTo>
                    <a:cubicBezTo>
                      <a:pt x="1506437" y="532058"/>
                      <a:pt x="1543585" y="578730"/>
                      <a:pt x="1551205" y="635880"/>
                    </a:cubicBezTo>
                    <a:cubicBezTo>
                      <a:pt x="1558825" y="693030"/>
                      <a:pt x="1536917" y="748275"/>
                      <a:pt x="1491197" y="784470"/>
                    </a:cubicBezTo>
                    <a:lnTo>
                      <a:pt x="442495" y="1603620"/>
                    </a:lnTo>
                    <a:cubicBezTo>
                      <a:pt x="414872" y="1626480"/>
                      <a:pt x="380582" y="1637910"/>
                      <a:pt x="345340" y="1637910"/>
                    </a:cubicBezTo>
                    <a:close/>
                    <a:moveTo>
                      <a:pt x="7202" y="182490"/>
                    </a:moveTo>
                    <a:lnTo>
                      <a:pt x="191987" y="1499798"/>
                    </a:lnTo>
                    <a:cubicBezTo>
                      <a:pt x="199607" y="1555043"/>
                      <a:pt x="234850" y="1600763"/>
                      <a:pt x="287237" y="1621718"/>
                    </a:cubicBezTo>
                    <a:cubicBezTo>
                      <a:pt x="338672" y="1642673"/>
                      <a:pt x="395822" y="1635053"/>
                      <a:pt x="439637" y="1599810"/>
                    </a:cubicBezTo>
                    <a:lnTo>
                      <a:pt x="1488340" y="780660"/>
                    </a:lnTo>
                    <a:cubicBezTo>
                      <a:pt x="1532155" y="746370"/>
                      <a:pt x="1554062" y="693030"/>
                      <a:pt x="1546442" y="637785"/>
                    </a:cubicBezTo>
                    <a:cubicBezTo>
                      <a:pt x="1538822" y="582540"/>
                      <a:pt x="1503580" y="536820"/>
                      <a:pt x="1451192" y="515865"/>
                    </a:cubicBezTo>
                    <a:lnTo>
                      <a:pt x="217705" y="17708"/>
                    </a:lnTo>
                    <a:cubicBezTo>
                      <a:pt x="166270" y="-3247"/>
                      <a:pt x="109120" y="4373"/>
                      <a:pt x="65305" y="39615"/>
                    </a:cubicBezTo>
                    <a:cubicBezTo>
                      <a:pt x="20537" y="72953"/>
                      <a:pt x="-418" y="127245"/>
                      <a:pt x="7202" y="18249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EBA2E409-2F87-44E1-BDE0-C3F0C5F0EE68}"/>
                  </a:ext>
                </a:extLst>
              </p:cNvPr>
              <p:cNvSpPr/>
              <p:nvPr/>
            </p:nvSpPr>
            <p:spPr>
              <a:xfrm>
                <a:off x="5617251" y="2793839"/>
                <a:ext cx="1577256" cy="1626394"/>
              </a:xfrm>
              <a:custGeom>
                <a:avLst/>
                <a:gdLst>
                  <a:gd name="connsiteX0" fmla="*/ 159026 w 1577256"/>
                  <a:gd name="connsiteY0" fmla="*/ 1626395 h 1626394"/>
                  <a:gd name="connsiteX1" fmla="*/ 55203 w 1577256"/>
                  <a:gd name="connsiteY1" fmla="*/ 1587342 h 1626394"/>
                  <a:gd name="connsiteX2" fmla="*/ 2816 w 1577256"/>
                  <a:gd name="connsiteY2" fmla="*/ 1435895 h 1626394"/>
                  <a:gd name="connsiteX3" fmla="*/ 256181 w 1577256"/>
                  <a:gd name="connsiteY3" fmla="*/ 130017 h 1626394"/>
                  <a:gd name="connsiteX4" fmla="*/ 360956 w 1577256"/>
                  <a:gd name="connsiteY4" fmla="*/ 9050 h 1626394"/>
                  <a:gd name="connsiteX5" fmla="*/ 518118 w 1577256"/>
                  <a:gd name="connsiteY5" fmla="*/ 39530 h 1626394"/>
                  <a:gd name="connsiteX6" fmla="*/ 1522053 w 1577256"/>
                  <a:gd name="connsiteY6" fmla="*/ 912019 h 1626394"/>
                  <a:gd name="connsiteX7" fmla="*/ 1574441 w 1577256"/>
                  <a:gd name="connsiteY7" fmla="*/ 1063467 h 1626394"/>
                  <a:gd name="connsiteX8" fmla="*/ 1469666 w 1577256"/>
                  <a:gd name="connsiteY8" fmla="*/ 1184435 h 1626394"/>
                  <a:gd name="connsiteX9" fmla="*/ 211413 w 1577256"/>
                  <a:gd name="connsiteY9" fmla="*/ 1616870 h 1626394"/>
                  <a:gd name="connsiteX10" fmla="*/ 159026 w 1577256"/>
                  <a:gd name="connsiteY10" fmla="*/ 1626395 h 1626394"/>
                  <a:gd name="connsiteX11" fmla="*/ 259038 w 1577256"/>
                  <a:gd name="connsiteY11" fmla="*/ 130017 h 1626394"/>
                  <a:gd name="connsiteX12" fmla="*/ 261896 w 1577256"/>
                  <a:gd name="connsiteY12" fmla="*/ 130970 h 1626394"/>
                  <a:gd name="connsiteX13" fmla="*/ 7578 w 1577256"/>
                  <a:gd name="connsiteY13" fmla="*/ 1436847 h 1626394"/>
                  <a:gd name="connsiteX14" fmla="*/ 58061 w 1577256"/>
                  <a:gd name="connsiteY14" fmla="*/ 1582580 h 1626394"/>
                  <a:gd name="connsiteX15" fmla="*/ 209508 w 1577256"/>
                  <a:gd name="connsiteY15" fmla="*/ 1612107 h 1626394"/>
                  <a:gd name="connsiteX16" fmla="*/ 1467761 w 1577256"/>
                  <a:gd name="connsiteY16" fmla="*/ 1178720 h 1626394"/>
                  <a:gd name="connsiteX17" fmla="*/ 1568726 w 1577256"/>
                  <a:gd name="connsiteY17" fmla="*/ 1062515 h 1626394"/>
                  <a:gd name="connsiteX18" fmla="*/ 1518243 w 1577256"/>
                  <a:gd name="connsiteY18" fmla="*/ 916782 h 1626394"/>
                  <a:gd name="connsiteX19" fmla="*/ 514308 w 1577256"/>
                  <a:gd name="connsiteY19" fmla="*/ 43340 h 1626394"/>
                  <a:gd name="connsiteX20" fmla="*/ 362861 w 1577256"/>
                  <a:gd name="connsiteY20" fmla="*/ 13812 h 1626394"/>
                  <a:gd name="connsiteX21" fmla="*/ 261896 w 1577256"/>
                  <a:gd name="connsiteY21" fmla="*/ 130017 h 1626394"/>
                  <a:gd name="connsiteX22" fmla="*/ 259038 w 1577256"/>
                  <a:gd name="connsiteY22" fmla="*/ 130017 h 1626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577256" h="1626394">
                    <a:moveTo>
                      <a:pt x="159026" y="1626395"/>
                    </a:moveTo>
                    <a:cubicBezTo>
                      <a:pt x="120926" y="1626395"/>
                      <a:pt x="84731" y="1613060"/>
                      <a:pt x="55203" y="1587342"/>
                    </a:cubicBezTo>
                    <a:cubicBezTo>
                      <a:pt x="11388" y="1549242"/>
                      <a:pt x="-7662" y="1493045"/>
                      <a:pt x="2816" y="1435895"/>
                    </a:cubicBezTo>
                    <a:lnTo>
                      <a:pt x="256181" y="130017"/>
                    </a:lnTo>
                    <a:cubicBezTo>
                      <a:pt x="267611" y="72867"/>
                      <a:pt x="306663" y="28100"/>
                      <a:pt x="360956" y="9050"/>
                    </a:cubicBezTo>
                    <a:cubicBezTo>
                      <a:pt x="415248" y="-10000"/>
                      <a:pt x="474303" y="1430"/>
                      <a:pt x="518118" y="39530"/>
                    </a:cubicBezTo>
                    <a:lnTo>
                      <a:pt x="1522053" y="912019"/>
                    </a:lnTo>
                    <a:cubicBezTo>
                      <a:pt x="1565868" y="950119"/>
                      <a:pt x="1584918" y="1006317"/>
                      <a:pt x="1574441" y="1063467"/>
                    </a:cubicBezTo>
                    <a:cubicBezTo>
                      <a:pt x="1563011" y="1120617"/>
                      <a:pt x="1523958" y="1165385"/>
                      <a:pt x="1469666" y="1184435"/>
                    </a:cubicBezTo>
                    <a:lnTo>
                      <a:pt x="211413" y="1616870"/>
                    </a:lnTo>
                    <a:cubicBezTo>
                      <a:pt x="194268" y="1623537"/>
                      <a:pt x="176171" y="1626395"/>
                      <a:pt x="159026" y="1626395"/>
                    </a:cubicBezTo>
                    <a:close/>
                    <a:moveTo>
                      <a:pt x="259038" y="130017"/>
                    </a:moveTo>
                    <a:lnTo>
                      <a:pt x="261896" y="130970"/>
                    </a:lnTo>
                    <a:lnTo>
                      <a:pt x="7578" y="1436847"/>
                    </a:lnTo>
                    <a:cubicBezTo>
                      <a:pt x="-2899" y="1492092"/>
                      <a:pt x="16151" y="1546385"/>
                      <a:pt x="58061" y="1582580"/>
                    </a:cubicBezTo>
                    <a:cubicBezTo>
                      <a:pt x="99971" y="1618775"/>
                      <a:pt x="157121" y="1630205"/>
                      <a:pt x="209508" y="1612107"/>
                    </a:cubicBezTo>
                    <a:lnTo>
                      <a:pt x="1467761" y="1178720"/>
                    </a:lnTo>
                    <a:cubicBezTo>
                      <a:pt x="1520148" y="1160622"/>
                      <a:pt x="1558248" y="1116807"/>
                      <a:pt x="1568726" y="1062515"/>
                    </a:cubicBezTo>
                    <a:cubicBezTo>
                      <a:pt x="1579203" y="1007269"/>
                      <a:pt x="1560153" y="952977"/>
                      <a:pt x="1518243" y="916782"/>
                    </a:cubicBezTo>
                    <a:lnTo>
                      <a:pt x="514308" y="43340"/>
                    </a:lnTo>
                    <a:cubicBezTo>
                      <a:pt x="472398" y="7145"/>
                      <a:pt x="415248" y="-4285"/>
                      <a:pt x="362861" y="13812"/>
                    </a:cubicBezTo>
                    <a:cubicBezTo>
                      <a:pt x="310473" y="31910"/>
                      <a:pt x="272373" y="75725"/>
                      <a:pt x="261896" y="130017"/>
                    </a:cubicBezTo>
                    <a:lnTo>
                      <a:pt x="259038" y="130017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B3569C1-CDDE-4300-A777-F5A88095235D}"/>
                  </a:ext>
                </a:extLst>
              </p:cNvPr>
              <p:cNvSpPr/>
              <p:nvPr/>
            </p:nvSpPr>
            <p:spPr>
              <a:xfrm>
                <a:off x="5392895" y="2761931"/>
                <a:ext cx="1648777" cy="1472564"/>
              </a:xfrm>
              <a:custGeom>
                <a:avLst/>
                <a:gdLst>
                  <a:gd name="connsiteX0" fmla="*/ 1490186 w 1648777"/>
                  <a:gd name="connsiteY0" fmla="*/ 1472565 h 1472564"/>
                  <a:gd name="connsiteX1" fmla="*/ 159544 w 1648777"/>
                  <a:gd name="connsiteY1" fmla="*/ 1472565 h 1472564"/>
                  <a:gd name="connsiteX2" fmla="*/ 21431 w 1648777"/>
                  <a:gd name="connsiteY2" fmla="*/ 1392555 h 1472564"/>
                  <a:gd name="connsiteX3" fmla="*/ 21431 w 1648777"/>
                  <a:gd name="connsiteY3" fmla="*/ 1232535 h 1472564"/>
                  <a:gd name="connsiteX4" fmla="*/ 686276 w 1648777"/>
                  <a:gd name="connsiteY4" fmla="*/ 80010 h 1472564"/>
                  <a:gd name="connsiteX5" fmla="*/ 824389 w 1648777"/>
                  <a:gd name="connsiteY5" fmla="*/ 0 h 1472564"/>
                  <a:gd name="connsiteX6" fmla="*/ 824389 w 1648777"/>
                  <a:gd name="connsiteY6" fmla="*/ 0 h 1472564"/>
                  <a:gd name="connsiteX7" fmla="*/ 962501 w 1648777"/>
                  <a:gd name="connsiteY7" fmla="*/ 80010 h 1472564"/>
                  <a:gd name="connsiteX8" fmla="*/ 1627346 w 1648777"/>
                  <a:gd name="connsiteY8" fmla="*/ 1232535 h 1472564"/>
                  <a:gd name="connsiteX9" fmla="*/ 1627346 w 1648777"/>
                  <a:gd name="connsiteY9" fmla="*/ 1392555 h 1472564"/>
                  <a:gd name="connsiteX10" fmla="*/ 1490186 w 1648777"/>
                  <a:gd name="connsiteY10" fmla="*/ 1472565 h 1472564"/>
                  <a:gd name="connsiteX11" fmla="*/ 691039 w 1648777"/>
                  <a:gd name="connsiteY11" fmla="*/ 83820 h 1472564"/>
                  <a:gd name="connsiteX12" fmla="*/ 26194 w 1648777"/>
                  <a:gd name="connsiteY12" fmla="*/ 1236345 h 1472564"/>
                  <a:gd name="connsiteX13" fmla="*/ 26194 w 1648777"/>
                  <a:gd name="connsiteY13" fmla="*/ 1390650 h 1472564"/>
                  <a:gd name="connsiteX14" fmla="*/ 159544 w 1648777"/>
                  <a:gd name="connsiteY14" fmla="*/ 1467803 h 1472564"/>
                  <a:gd name="connsiteX15" fmla="*/ 1490186 w 1648777"/>
                  <a:gd name="connsiteY15" fmla="*/ 1467803 h 1472564"/>
                  <a:gd name="connsiteX16" fmla="*/ 1623536 w 1648777"/>
                  <a:gd name="connsiteY16" fmla="*/ 1390650 h 1472564"/>
                  <a:gd name="connsiteX17" fmla="*/ 1623536 w 1648777"/>
                  <a:gd name="connsiteY17" fmla="*/ 1236345 h 1472564"/>
                  <a:gd name="connsiteX18" fmla="*/ 958691 w 1648777"/>
                  <a:gd name="connsiteY18" fmla="*/ 83820 h 1472564"/>
                  <a:gd name="connsiteX19" fmla="*/ 825341 w 1648777"/>
                  <a:gd name="connsiteY19" fmla="*/ 6668 h 1472564"/>
                  <a:gd name="connsiteX20" fmla="*/ 691039 w 1648777"/>
                  <a:gd name="connsiteY20" fmla="*/ 83820 h 1472564"/>
                  <a:gd name="connsiteX21" fmla="*/ 691039 w 1648777"/>
                  <a:gd name="connsiteY21" fmla="*/ 83820 h 14725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648777" h="1472564">
                    <a:moveTo>
                      <a:pt x="1490186" y="1472565"/>
                    </a:moveTo>
                    <a:lnTo>
                      <a:pt x="159544" y="1472565"/>
                    </a:lnTo>
                    <a:cubicBezTo>
                      <a:pt x="101441" y="1472565"/>
                      <a:pt x="50006" y="1443038"/>
                      <a:pt x="21431" y="1392555"/>
                    </a:cubicBezTo>
                    <a:cubicBezTo>
                      <a:pt x="-7144" y="1342073"/>
                      <a:pt x="-7144" y="1283018"/>
                      <a:pt x="21431" y="1232535"/>
                    </a:cubicBezTo>
                    <a:lnTo>
                      <a:pt x="686276" y="80010"/>
                    </a:lnTo>
                    <a:cubicBezTo>
                      <a:pt x="714851" y="29528"/>
                      <a:pt x="767239" y="0"/>
                      <a:pt x="824389" y="0"/>
                    </a:cubicBezTo>
                    <a:cubicBezTo>
                      <a:pt x="824389" y="0"/>
                      <a:pt x="824389" y="0"/>
                      <a:pt x="824389" y="0"/>
                    </a:cubicBezTo>
                    <a:cubicBezTo>
                      <a:pt x="882491" y="0"/>
                      <a:pt x="933926" y="29528"/>
                      <a:pt x="962501" y="80010"/>
                    </a:cubicBezTo>
                    <a:lnTo>
                      <a:pt x="1627346" y="1232535"/>
                    </a:lnTo>
                    <a:cubicBezTo>
                      <a:pt x="1655921" y="1283018"/>
                      <a:pt x="1655921" y="1342073"/>
                      <a:pt x="1627346" y="1392555"/>
                    </a:cubicBezTo>
                    <a:cubicBezTo>
                      <a:pt x="1599724" y="1443038"/>
                      <a:pt x="1548289" y="1472565"/>
                      <a:pt x="1490186" y="1472565"/>
                    </a:cubicBezTo>
                    <a:close/>
                    <a:moveTo>
                      <a:pt x="691039" y="83820"/>
                    </a:moveTo>
                    <a:lnTo>
                      <a:pt x="26194" y="1236345"/>
                    </a:lnTo>
                    <a:cubicBezTo>
                      <a:pt x="-1429" y="1284923"/>
                      <a:pt x="-1429" y="1342073"/>
                      <a:pt x="26194" y="1390650"/>
                    </a:cubicBezTo>
                    <a:cubicBezTo>
                      <a:pt x="53816" y="1439228"/>
                      <a:pt x="104299" y="1467803"/>
                      <a:pt x="159544" y="1467803"/>
                    </a:cubicBezTo>
                    <a:lnTo>
                      <a:pt x="1490186" y="1467803"/>
                    </a:lnTo>
                    <a:cubicBezTo>
                      <a:pt x="1546384" y="1467803"/>
                      <a:pt x="1595914" y="1439228"/>
                      <a:pt x="1623536" y="1390650"/>
                    </a:cubicBezTo>
                    <a:cubicBezTo>
                      <a:pt x="1651159" y="1342073"/>
                      <a:pt x="1651159" y="1284923"/>
                      <a:pt x="1623536" y="1236345"/>
                    </a:cubicBezTo>
                    <a:lnTo>
                      <a:pt x="958691" y="83820"/>
                    </a:lnTo>
                    <a:cubicBezTo>
                      <a:pt x="931069" y="35243"/>
                      <a:pt x="880586" y="6668"/>
                      <a:pt x="825341" y="6668"/>
                    </a:cubicBezTo>
                    <a:cubicBezTo>
                      <a:pt x="769144" y="6668"/>
                      <a:pt x="719614" y="35243"/>
                      <a:pt x="691039" y="83820"/>
                    </a:cubicBezTo>
                    <a:lnTo>
                      <a:pt x="691039" y="83820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730"/>
              </a:p>
            </p:txBody>
          </p: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E111FB-FF99-4626-BF15-A4F33CA3E1B5}"/>
                </a:ext>
              </a:extLst>
            </p:cNvPr>
            <p:cNvSpPr/>
            <p:nvPr userDrawn="1"/>
          </p:nvSpPr>
          <p:spPr bwMode="auto">
            <a:xfrm>
              <a:off x="7282905" y="3548967"/>
              <a:ext cx="124272" cy="124290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EBF4D1F-7718-4CBE-B978-16FFCC2E3239}"/>
                </a:ext>
              </a:extLst>
            </p:cNvPr>
            <p:cNvSpPr/>
            <p:nvPr userDrawn="1"/>
          </p:nvSpPr>
          <p:spPr bwMode="auto">
            <a:xfrm>
              <a:off x="10896617" y="2909240"/>
              <a:ext cx="124272" cy="124290"/>
            </a:xfrm>
            <a:prstGeom prst="ellipse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59426D11-A3B4-4FDE-8641-D925588DAB39}"/>
                </a:ext>
              </a:extLst>
            </p:cNvPr>
            <p:cNvSpPr/>
            <p:nvPr userDrawn="1"/>
          </p:nvSpPr>
          <p:spPr bwMode="auto">
            <a:xfrm>
              <a:off x="9437993" y="5187887"/>
              <a:ext cx="124272" cy="1242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57EDB010-9BE7-4344-984B-7453B4FF8307}"/>
                </a:ext>
              </a:extLst>
            </p:cNvPr>
            <p:cNvSpPr/>
            <p:nvPr userDrawn="1"/>
          </p:nvSpPr>
          <p:spPr bwMode="auto">
            <a:xfrm>
              <a:off x="9087616" y="1541433"/>
              <a:ext cx="124272" cy="12429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6CA2CE-9797-4C92-9057-B3C8D9338727}"/>
                </a:ext>
              </a:extLst>
            </p:cNvPr>
            <p:cNvSpPr/>
            <p:nvPr userDrawn="1"/>
          </p:nvSpPr>
          <p:spPr bwMode="auto">
            <a:xfrm>
              <a:off x="9052314" y="3314275"/>
              <a:ext cx="229418" cy="229450"/>
            </a:xfrm>
            <a:prstGeom prst="ellipse">
              <a:avLst/>
            </a:prstGeom>
            <a:solidFill>
              <a:schemeClr val="accent5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9A1662E-1481-432B-8DC4-FF834AA60F57}"/>
                </a:ext>
              </a:extLst>
            </p:cNvPr>
            <p:cNvSpPr/>
            <p:nvPr userDrawn="1"/>
          </p:nvSpPr>
          <p:spPr bwMode="auto">
            <a:xfrm>
              <a:off x="9104887" y="2889394"/>
              <a:ext cx="124272" cy="124290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15F718A-84C5-42DA-9B9C-64E200753714}"/>
                </a:ext>
              </a:extLst>
            </p:cNvPr>
            <p:cNvSpPr/>
            <p:nvPr userDrawn="1"/>
          </p:nvSpPr>
          <p:spPr bwMode="auto">
            <a:xfrm>
              <a:off x="9104887" y="3844315"/>
              <a:ext cx="124272" cy="124290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48AC1770-CB0D-4E0F-BBE4-41A23A7256AC}"/>
                </a:ext>
              </a:extLst>
            </p:cNvPr>
            <p:cNvSpPr/>
            <p:nvPr userDrawn="1"/>
          </p:nvSpPr>
          <p:spPr bwMode="auto">
            <a:xfrm rot="16200000">
              <a:off x="8628699" y="3366864"/>
              <a:ext cx="124290" cy="124272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DE4736B-6655-4B31-833F-1C130B67E3D0}"/>
                </a:ext>
              </a:extLst>
            </p:cNvPr>
            <p:cNvSpPr/>
            <p:nvPr userDrawn="1"/>
          </p:nvSpPr>
          <p:spPr bwMode="auto">
            <a:xfrm rot="16200000">
              <a:off x="9583486" y="3366864"/>
              <a:ext cx="124290" cy="124272"/>
            </a:xfrm>
            <a:prstGeom prst="ellipse">
              <a:avLst/>
            </a:prstGeom>
            <a:solidFill>
              <a:schemeClr val="tx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02" fontAlgn="base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571263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90B4C-4B23-479D-ADA8-DD6E0658DF5A}"/>
              </a:ext>
            </a:extLst>
          </p:cNvPr>
          <p:cNvSpPr/>
          <p:nvPr/>
        </p:nvSpPr>
        <p:spPr bwMode="auto">
          <a:xfrm>
            <a:off x="1" y="2526646"/>
            <a:ext cx="9697686" cy="1784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sz="3600" spc="-49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7DCD7-2A9A-4303-B73A-A8AA23BAF4B6}"/>
              </a:ext>
            </a:extLst>
          </p:cNvPr>
          <p:cNvSpPr/>
          <p:nvPr/>
        </p:nvSpPr>
        <p:spPr bwMode="auto">
          <a:xfrm>
            <a:off x="9697686" y="2526646"/>
            <a:ext cx="2082603" cy="178404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5CEB5-AAB3-4E98-82B0-2B2EDFAC7F19}"/>
              </a:ext>
            </a:extLst>
          </p:cNvPr>
          <p:cNvSpPr/>
          <p:nvPr/>
        </p:nvSpPr>
        <p:spPr bwMode="auto">
          <a:xfrm>
            <a:off x="11569483" y="2481083"/>
            <a:ext cx="203874" cy="1875174"/>
          </a:xfrm>
          <a:custGeom>
            <a:avLst/>
            <a:gdLst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861580 h 1819564"/>
              <a:gd name="connsiteX5" fmla="*/ 0 w 329334"/>
              <a:gd name="connsiteY5" fmla="*/ 0 h 1819564"/>
              <a:gd name="connsiteX0" fmla="*/ 0 w 329334"/>
              <a:gd name="connsiteY0" fmla="*/ 861580 h 1819564"/>
              <a:gd name="connsiteX1" fmla="*/ 0 w 329334"/>
              <a:gd name="connsiteY1" fmla="*/ 0 h 1819564"/>
              <a:gd name="connsiteX2" fmla="*/ 329334 w 329334"/>
              <a:gd name="connsiteY2" fmla="*/ 0 h 1819564"/>
              <a:gd name="connsiteX3" fmla="*/ 329334 w 329334"/>
              <a:gd name="connsiteY3" fmla="*/ 1819564 h 1819564"/>
              <a:gd name="connsiteX4" fmla="*/ 0 w 329334"/>
              <a:gd name="connsiteY4" fmla="*/ 1819564 h 1819564"/>
              <a:gd name="connsiteX5" fmla="*/ 91440 w 329334"/>
              <a:gd name="connsiteY5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91440 w 329334"/>
              <a:gd name="connsiteY4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34" h="1819564">
                <a:moveTo>
                  <a:pt x="0" y="0"/>
                </a:moveTo>
                <a:lnTo>
                  <a:pt x="329334" y="0"/>
                </a:lnTo>
                <a:lnTo>
                  <a:pt x="329334" y="1819564"/>
                </a:lnTo>
                <a:lnTo>
                  <a:pt x="0" y="1819564"/>
                </a:lnTo>
              </a:path>
            </a:pathLst>
          </a:cu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39A4550-468E-4965-BBF3-650AD824060F}"/>
              </a:ext>
            </a:extLst>
          </p:cNvPr>
          <p:cNvSpPr/>
          <p:nvPr/>
        </p:nvSpPr>
        <p:spPr bwMode="auto">
          <a:xfrm flipH="1">
            <a:off x="9697686" y="2481083"/>
            <a:ext cx="203874" cy="1875174"/>
          </a:xfrm>
          <a:custGeom>
            <a:avLst/>
            <a:gdLst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861580 h 1819564"/>
              <a:gd name="connsiteX5" fmla="*/ 0 w 329334"/>
              <a:gd name="connsiteY5" fmla="*/ 0 h 1819564"/>
              <a:gd name="connsiteX0" fmla="*/ 0 w 329334"/>
              <a:gd name="connsiteY0" fmla="*/ 861580 h 1819564"/>
              <a:gd name="connsiteX1" fmla="*/ 0 w 329334"/>
              <a:gd name="connsiteY1" fmla="*/ 0 h 1819564"/>
              <a:gd name="connsiteX2" fmla="*/ 329334 w 329334"/>
              <a:gd name="connsiteY2" fmla="*/ 0 h 1819564"/>
              <a:gd name="connsiteX3" fmla="*/ 329334 w 329334"/>
              <a:gd name="connsiteY3" fmla="*/ 1819564 h 1819564"/>
              <a:gd name="connsiteX4" fmla="*/ 0 w 329334"/>
              <a:gd name="connsiteY4" fmla="*/ 1819564 h 1819564"/>
              <a:gd name="connsiteX5" fmla="*/ 91440 w 329334"/>
              <a:gd name="connsiteY5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91440 w 329334"/>
              <a:gd name="connsiteY4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34" h="1819564">
                <a:moveTo>
                  <a:pt x="0" y="0"/>
                </a:moveTo>
                <a:lnTo>
                  <a:pt x="329334" y="0"/>
                </a:lnTo>
                <a:lnTo>
                  <a:pt x="329334" y="1819564"/>
                </a:lnTo>
                <a:lnTo>
                  <a:pt x="0" y="1819564"/>
                </a:lnTo>
              </a:path>
            </a:pathLst>
          </a:cu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F18A81-5AF1-41EB-B335-9EF670629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98361" y="2777952"/>
            <a:ext cx="1281254" cy="1281436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6B75234-9944-48A2-8A21-99500C7BBB40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8593600"/>
      </p:ext>
    </p:extLst>
  </p:cSld>
  <p:clrMapOvr>
    <a:masterClrMapping/>
  </p:clrMapOvr>
  <p:transition>
    <p:fade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ulleted Text Layout_two columns_ful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440494"/>
            <a:ext cx="11341268" cy="6801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563B9-B8EE-4B13-A96C-8A3EA8059E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8642" y="1456897"/>
            <a:ext cx="5394960" cy="4734629"/>
          </a:xfrm>
        </p:spPr>
        <p:txBody>
          <a:bodyPr/>
          <a:lstStyle>
            <a:lvl1pPr>
              <a:spcBef>
                <a:spcPts val="392"/>
              </a:spcBef>
              <a:spcAft>
                <a:spcPts val="588"/>
              </a:spcAft>
              <a:defRPr sz="2400"/>
            </a:lvl1pPr>
            <a:lvl2pPr marL="336145" indent="-224097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280121" indent="-28012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672290" indent="-280121">
              <a:spcBef>
                <a:spcPts val="392"/>
              </a:spcBef>
              <a:spcAft>
                <a:spcPts val="588"/>
              </a:spcAft>
              <a:buSzPct val="100000"/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  <a:latin typeface="+mn-lt"/>
              </a:defRPr>
            </a:lvl4pPr>
            <a:lvl5pPr marL="168072" indent="-168072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500235-F506-479A-8FC5-E0FA2D9B0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89276" y="1611250"/>
            <a:ext cx="0" cy="4563213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D17555C6-D911-440E-98E2-C7A43ED55E6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64951" y="1456897"/>
            <a:ext cx="5394960" cy="4734629"/>
          </a:xfrm>
        </p:spPr>
        <p:txBody>
          <a:bodyPr/>
          <a:lstStyle>
            <a:lvl1pPr>
              <a:spcBef>
                <a:spcPts val="392"/>
              </a:spcBef>
              <a:spcAft>
                <a:spcPts val="588"/>
              </a:spcAft>
              <a:defRPr sz="2400"/>
            </a:lvl1pPr>
            <a:lvl2pPr marL="336145" indent="-224097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2pPr>
            <a:lvl3pPr marL="280121" indent="-280121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3pPr>
            <a:lvl4pPr marL="672290" indent="-280121">
              <a:spcBef>
                <a:spcPts val="392"/>
              </a:spcBef>
              <a:spcAft>
                <a:spcPts val="588"/>
              </a:spcAft>
              <a:buSzPct val="100000"/>
              <a:buFont typeface="Arial" panose="020B0604020202020204" pitchFamily="34" charset="0"/>
              <a:buChar char="‒"/>
              <a:defRPr>
                <a:solidFill>
                  <a:schemeClr val="tx1"/>
                </a:solidFill>
                <a:latin typeface="+mn-lt"/>
              </a:defRPr>
            </a:lvl4pPr>
            <a:lvl5pPr marL="168072" indent="-168072">
              <a:spcBef>
                <a:spcPts val="392"/>
              </a:spcBef>
              <a:spcAft>
                <a:spcPts val="588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7A06669-B2CF-43F2-99B5-001A005A3AA1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40548008"/>
      </p:ext>
    </p:extLst>
  </p:cSld>
  <p:clrMapOvr>
    <a:masterClrMapping/>
  </p:clrMapOvr>
  <p:transition>
    <p:fade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563B9-B8EE-4B13-A96C-8A3EA8059E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456897"/>
            <a:ext cx="11340811" cy="2544286"/>
          </a:xfrm>
        </p:spPr>
        <p:txBody>
          <a:bodyPr/>
          <a:lstStyle>
            <a:lvl1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1pPr>
            <a:lvl2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2pPr>
            <a:lvl3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3pPr>
            <a:lvl4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4pPr>
            <a:lvl5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5B60E-29D3-45EF-9FD0-D9924E0B78BB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5386972"/>
      </p:ext>
    </p:extLst>
  </p:cSld>
  <p:clrMapOvr>
    <a:masterClrMapping/>
  </p:clrMapOvr>
  <p:transition>
    <p:fade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29445A-A014-4223-90E2-3D3353E0CE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32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852478B-55EF-4189-A468-2CD5FFD82747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4041109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C0EC-2910-149C-FAC1-1B318056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644B9-2711-751D-6C7C-9B193A86C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3567F-EE16-4BE7-3D7D-DDE26E3E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2552C-3FF4-D5C9-0599-B2D7DAA4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E164A-ABBF-9A72-DE9F-C97676C9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819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74278-F0C5-383A-1817-434CFF01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96D58-A421-D86B-8966-595F5E9A0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BF2FE-096D-D362-3F7A-E7988895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44A3-E911-C38C-7D6E-40DC6F73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05A39-A004-9311-5AFB-F0762034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39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9CD6B-5C5F-C9B7-8D43-8A5B61B8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D96B-773D-77B9-F792-08E32665F4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2A2EDE-3975-782D-4EDF-95C0F1BD5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B50C1-D126-F866-51D2-BE95F8F90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808F5-378A-560E-E735-991D9F986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5F995-EA61-EB1B-2630-22E2A4EB1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809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E428D-E935-064B-F124-CC2B3D50B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D910-001D-7587-6432-AC8B0FBFC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1AA7E-1776-9E78-E266-E8DACAB8E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FD2C4-D0F4-FD07-89DD-FBB3E46FA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8B2DD-3C78-0E21-A82F-EF15CA920D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403803-D9D0-1577-7E73-94E9366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260908-275B-3354-C047-6913E0EF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689B2C-BC8A-DCA6-5CD0-9C142874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25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2249-A712-685D-7DFC-3154CFF9C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C4666-22DE-5A0D-3754-081E10E1E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63BDBC-E23F-2F1F-A2E2-6A7DB27F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926781-ADC5-F733-7CB1-DBAD77E7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31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878459-3A13-354A-184F-E6687353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82A6A-7DB0-E989-AAE9-4D68478C8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0EC84-14DC-0805-6808-86033D1B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9A7F9-866B-8A4E-AFF5-E0448205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C0532-224E-5D5E-7E3A-1C6F83E260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BA2D99-F643-A82A-329A-5913743F0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57BD6-FF36-F97D-29B1-A8A12F4BB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A3691-400F-A0A7-6AD0-70CDA248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0AADCA-40DF-073D-5CBE-16CB267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BBDB-EDB0-3A92-6B5E-D1F45924E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D5F869-8E80-A29B-3B2D-FC0EC3DB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F6B0F-EB57-45F8-E1FF-298C92D5F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26CA-400D-ED53-BDAA-40D41211C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E41F2-BD09-9594-B1EB-3F31E1A9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E575E-27B4-14AC-1655-3B4B6D75D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67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710855-EE57-4481-2942-43369AE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813EA-D0B8-5132-2781-71FF0A2FE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DB91E-C13E-39DA-4F1D-C541462FD0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535754-5A04-4B8C-939E-6F0EFC94D6A3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69E3-5F26-3436-7BE5-9FB758793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22919-30CA-F2AD-8389-289A88529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EF7D9-7467-4677-9FA0-8E97668CA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Segoe UI Semibold (Headings)"/>
              </a:rPr>
              <a:t>AZ-900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Learning Path 01: </a:t>
            </a:r>
            <a:br>
              <a:rPr lang="en-US" dirty="0">
                <a:solidFill>
                  <a:schemeClr val="tx1"/>
                </a:solidFill>
                <a:latin typeface="Segoe UI Semibold (Headings)"/>
              </a:rPr>
            </a:br>
            <a:r>
              <a:rPr lang="en-US" dirty="0">
                <a:solidFill>
                  <a:schemeClr val="tx1"/>
                </a:solidFill>
                <a:latin typeface="Segoe UI Semibold (Headings)"/>
              </a:rPr>
              <a:t>Cloud concepts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409F4D-C245-4C67-98B1-2C7AEECB071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466" y="4350114"/>
            <a:ext cx="5413394" cy="10156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Ali Khawaja</a:t>
            </a:r>
          </a:p>
          <a:p>
            <a:pPr marL="0" indent="0">
              <a:buNone/>
            </a:pPr>
            <a:r>
              <a:rPr lang="en-US" dirty="0"/>
              <a:t>Sr. Cloud Solutions Architect</a:t>
            </a:r>
          </a:p>
          <a:p>
            <a:pPr marL="0" indent="0">
              <a:buNone/>
            </a:pPr>
            <a:r>
              <a:rPr lang="en-US" dirty="0"/>
              <a:t>Microsoft Arabia</a:t>
            </a:r>
          </a:p>
        </p:txBody>
      </p:sp>
    </p:spTree>
    <p:extLst>
      <p:ext uri="{BB962C8B-B14F-4D97-AF65-F5344CB8AC3E}">
        <p14:creationId xmlns:p14="http://schemas.microsoft.com/office/powerpoint/2010/main" val="3635852913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303030"/>
                </a:solidFill>
                <a:latin typeface="Segoe UI Semibold (Headings)"/>
              </a:rPr>
              <a:t>Hybrid cloud</a:t>
            </a:r>
            <a:endParaRPr lang="en-US" dirty="0"/>
          </a:p>
        </p:txBody>
      </p:sp>
      <p:pic>
        <p:nvPicPr>
          <p:cNvPr id="5" name="Picture 4" descr="The public cloud image and private cloud image are connected with a plus sign, demonstrating that a hybrid cloud is a combination of the two.">
            <a:extLst>
              <a:ext uri="{FF2B5EF4-FFF2-40B4-BE49-F238E27FC236}">
                <a16:creationId xmlns:a16="http://schemas.microsoft.com/office/drawing/2014/main" id="{14976C97-24C8-4AD8-BD44-300CAFDDB0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916" y="538900"/>
            <a:ext cx="7517223" cy="3984128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285661" y="4488577"/>
            <a:ext cx="11340811" cy="923330"/>
          </a:xfrm>
        </p:spPr>
        <p:txBody>
          <a:bodyPr vert="horz" wrap="square" lIns="0" tIns="91440" rIns="146304" bIns="91440" rtlCol="0" anchor="t">
            <a:spAutoFit/>
          </a:bodyPr>
          <a:lstStyle/>
          <a:p>
            <a:pPr algn="ctr"/>
            <a:r>
              <a:rPr lang="en-US" dirty="0">
                <a:latin typeface="+mn-lt"/>
              </a:rPr>
              <a:t>Combines </a:t>
            </a:r>
            <a:r>
              <a:rPr lang="en-US" b="1" dirty="0">
                <a:latin typeface="+mn-lt"/>
              </a:rPr>
              <a:t>Public</a:t>
            </a:r>
            <a:r>
              <a:rPr lang="en-US" dirty="0">
                <a:latin typeface="+mn-lt"/>
              </a:rPr>
              <a:t> and </a:t>
            </a:r>
            <a:r>
              <a:rPr lang="en-US" b="1" dirty="0">
                <a:latin typeface="+mn-lt"/>
              </a:rPr>
              <a:t>Private</a:t>
            </a:r>
            <a:r>
              <a:rPr lang="en-US" dirty="0">
                <a:latin typeface="+mn-lt"/>
              </a:rPr>
              <a:t> clouds to allow applications to run in the</a:t>
            </a:r>
            <a:r>
              <a:rPr lang="en-US" dirty="0"/>
              <a:t> </a:t>
            </a:r>
            <a:r>
              <a:rPr lang="en-US" dirty="0">
                <a:latin typeface="+mn-lt"/>
              </a:rPr>
              <a:t> </a:t>
            </a:r>
            <a:br>
              <a:rPr lang="en-US" dirty="0"/>
            </a:br>
            <a:r>
              <a:rPr lang="en-US" dirty="0">
                <a:latin typeface="+mn-lt"/>
              </a:rPr>
              <a:t>most appropriate location.</a:t>
            </a:r>
          </a:p>
        </p:txBody>
      </p:sp>
    </p:spTree>
    <p:extLst>
      <p:ext uri="{BB962C8B-B14F-4D97-AF65-F5344CB8AC3E}">
        <p14:creationId xmlns:p14="http://schemas.microsoft.com/office/powerpoint/2010/main" val="33821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8643" y="440494"/>
            <a:ext cx="11341268" cy="680196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Cloud model comparison</a:t>
            </a:r>
          </a:p>
        </p:txBody>
      </p:sp>
      <p:graphicFrame>
        <p:nvGraphicFramePr>
          <p:cNvPr id="2" name="Diagram 1" descr="Summary of the public, private, and hybrid cloud as described in the student materials. ">
            <a:extLst>
              <a:ext uri="{FF2B5EF4-FFF2-40B4-BE49-F238E27FC236}">
                <a16:creationId xmlns:a16="http://schemas.microsoft.com/office/drawing/2014/main" id="{2024A0FD-B1AE-41C3-946B-BCE59193A2AF}"/>
              </a:ext>
            </a:extLst>
          </p:cNvPr>
          <p:cNvGraphicFramePr/>
          <p:nvPr/>
        </p:nvGraphicFramePr>
        <p:xfrm>
          <a:off x="419100" y="1457325"/>
          <a:ext cx="11341100" cy="402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28159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8643" y="257608"/>
            <a:ext cx="11341268" cy="680196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</a:t>
            </a:r>
            <a:r>
              <a:rPr lang="en-US" dirty="0" err="1"/>
              <a:t>CapEx</a:t>
            </a:r>
            <a:r>
              <a:rPr lang="en-US" dirty="0"/>
              <a:t> vs. </a:t>
            </a:r>
            <a:r>
              <a:rPr lang="en-US" dirty="0" err="1"/>
              <a:t>OpEx</a:t>
            </a:r>
            <a:endParaRPr lang="en-US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D916D7D-E004-4AC2-A5EB-C908C1B5F98E}"/>
              </a:ext>
            </a:extLst>
          </p:cNvPr>
          <p:cNvSpPr txBox="1">
            <a:spLocks/>
          </p:cNvSpPr>
          <p:nvPr/>
        </p:nvSpPr>
        <p:spPr>
          <a:xfrm>
            <a:off x="418022" y="1065292"/>
            <a:ext cx="9217224" cy="12557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i="0" dirty="0">
                <a:solidFill>
                  <a:srgbClr val="171717"/>
                </a:solidFill>
                <a:effectLst/>
                <a:latin typeface="+mj-lt"/>
              </a:rPr>
              <a:t>Capital Expenditure (</a:t>
            </a:r>
            <a:r>
              <a:rPr lang="en-US" sz="2400" b="1" i="0" dirty="0" err="1">
                <a:solidFill>
                  <a:srgbClr val="171717"/>
                </a:solidFill>
                <a:effectLst/>
                <a:latin typeface="+mj-lt"/>
              </a:rPr>
              <a:t>CapEx</a:t>
            </a:r>
            <a:r>
              <a:rPr lang="en-US" sz="2400" b="1" i="0" dirty="0">
                <a:solidFill>
                  <a:srgbClr val="171717"/>
                </a:solidFill>
                <a:effectLst/>
                <a:latin typeface="+mj-lt"/>
              </a:rPr>
              <a:t>)</a:t>
            </a:r>
            <a:endParaRPr lang="en-US" sz="2400" b="0" i="0" dirty="0">
              <a:solidFill>
                <a:srgbClr val="171717"/>
              </a:solidFill>
              <a:effectLst/>
              <a:latin typeface="+mj-lt"/>
            </a:endParaRPr>
          </a:p>
          <a:p>
            <a:r>
              <a:rPr lang="en-US" sz="2400" b="0" i="0" dirty="0">
                <a:solidFill>
                  <a:srgbClr val="171717"/>
                </a:solidFill>
                <a:effectLst/>
                <a:latin typeface="+mn-lt"/>
              </a:rPr>
              <a:t>The up-front spending of money on physical infrastructure.</a:t>
            </a:r>
          </a:p>
          <a:p>
            <a:r>
              <a:rPr lang="en-US" sz="2400" dirty="0">
                <a:solidFill>
                  <a:srgbClr val="171717"/>
                </a:solidFill>
                <a:latin typeface="+mn-lt"/>
              </a:rPr>
              <a:t>C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+mn-lt"/>
              </a:rPr>
              <a:t>osts from </a:t>
            </a:r>
            <a:r>
              <a:rPr lang="en-US" sz="2400" b="0" i="0" dirty="0" err="1">
                <a:solidFill>
                  <a:srgbClr val="171717"/>
                </a:solidFill>
                <a:effectLst/>
                <a:latin typeface="+mn-lt"/>
              </a:rPr>
              <a:t>CapEx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+mn-lt"/>
              </a:rPr>
              <a:t> have a value that reduces over time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+mj-lt"/>
              </a:rPr>
              <a:t>.</a:t>
            </a:r>
            <a:endParaRPr lang="en-US" sz="3600" dirty="0">
              <a:latin typeface="+mj-lt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BB168742-A921-43BB-B052-698DDA956797}"/>
              </a:ext>
            </a:extLst>
          </p:cNvPr>
          <p:cNvSpPr txBox="1">
            <a:spLocks/>
          </p:cNvSpPr>
          <p:nvPr/>
        </p:nvSpPr>
        <p:spPr>
          <a:xfrm>
            <a:off x="418022" y="2534017"/>
            <a:ext cx="10058666" cy="12557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8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solidFill>
                  <a:srgbClr val="171717"/>
                </a:solidFill>
                <a:latin typeface="+mj-lt"/>
              </a:rPr>
              <a:t>Operational Expenditure (</a:t>
            </a:r>
            <a:r>
              <a:rPr lang="en-US" sz="2400" b="1" dirty="0" err="1">
                <a:solidFill>
                  <a:srgbClr val="171717"/>
                </a:solidFill>
                <a:latin typeface="+mj-lt"/>
              </a:rPr>
              <a:t>OpEx</a:t>
            </a:r>
            <a:r>
              <a:rPr lang="en-US" sz="2400" b="1" dirty="0">
                <a:solidFill>
                  <a:srgbClr val="171717"/>
                </a:solidFill>
                <a:latin typeface="+mj-lt"/>
              </a:rPr>
              <a:t>)</a:t>
            </a:r>
          </a:p>
          <a:p>
            <a:r>
              <a:rPr lang="en-US" sz="2400" dirty="0">
                <a:solidFill>
                  <a:srgbClr val="171717"/>
                </a:solidFill>
                <a:latin typeface="Segoe UI"/>
                <a:cs typeface="Segoe UI Semilight"/>
              </a:rPr>
              <a:t>Spend on products and services</a:t>
            </a:r>
            <a:r>
              <a:rPr lang="en-US" sz="2400" b="0" i="0" dirty="0">
                <a:solidFill>
                  <a:srgbClr val="171717"/>
                </a:solidFill>
                <a:effectLst/>
                <a:latin typeface="Segoe UI"/>
                <a:cs typeface="Segoe UI Semilight"/>
              </a:rPr>
              <a:t> as needed</a:t>
            </a:r>
            <a:r>
              <a:rPr lang="en-US" sz="2400" dirty="0">
                <a:solidFill>
                  <a:srgbClr val="171717"/>
                </a:solidFill>
                <a:latin typeface="Segoe UI"/>
                <a:cs typeface="Segoe UI Semilight"/>
              </a:rPr>
              <a:t>, pay-as-you-go </a:t>
            </a:r>
            <a:endParaRPr lang="en-US" sz="2400" b="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400" dirty="0">
                <a:solidFill>
                  <a:srgbClr val="171717"/>
                </a:solidFill>
                <a:latin typeface="Segoe UI"/>
                <a:cs typeface="Segoe UI Semilight"/>
              </a:rPr>
              <a:t>Get billed immediately</a:t>
            </a:r>
            <a:endParaRPr lang="en-US" sz="3600" dirty="0"/>
          </a:p>
        </p:txBody>
      </p:sp>
      <p:pic>
        <p:nvPicPr>
          <p:cNvPr id="4" name="Picture 3" descr="Two sided graphic to show a larger dollar bill on the left, and several smaller dollar bills on the right.  This represents that CapEx (left) usually results in large bulk expenses; while OpEx (right) results in savings and many smaller expenses.">
            <a:extLst>
              <a:ext uri="{FF2B5EF4-FFF2-40B4-BE49-F238E27FC236}">
                <a16:creationId xmlns:a16="http://schemas.microsoft.com/office/drawing/2014/main" id="{5972BCE5-5A45-4B9B-A132-A19D61D7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387" y="3809429"/>
            <a:ext cx="8837225" cy="1826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76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Consumption-based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A1F15-45F6-4B2F-822D-14E80BF966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8643" y="1388802"/>
            <a:ext cx="10616929" cy="3129062"/>
          </a:xfrm>
        </p:spPr>
        <p:txBody>
          <a:bodyPr/>
          <a:lstStyle/>
          <a:p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Cloud service providers operate on a </a:t>
            </a:r>
            <a:r>
              <a:rPr lang="en-US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consumption-based model, 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which means that end users only pay for the resources that they use. Whatever they use is what they pay for.</a:t>
            </a:r>
          </a:p>
          <a:p>
            <a:endParaRPr lang="en-US" sz="1000" i="0" dirty="0">
              <a:solidFill>
                <a:srgbClr val="171717"/>
              </a:solidFill>
              <a:effectLst/>
              <a:latin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B</a:t>
            </a: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etter cost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Prices for individual resources and services are provided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71717"/>
                </a:solidFill>
                <a:latin typeface="Segoe UI" panose="020B0502040204020203" pitchFamily="34" charset="0"/>
              </a:rPr>
              <a:t>Billing is based on actual usage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F3450F1-8740-4288-8FC0-17BA4189A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9872" y="2080548"/>
            <a:ext cx="3019063" cy="3019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96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8644" y="2526646"/>
            <a:ext cx="9189910" cy="1784048"/>
          </a:xfrm>
        </p:spPr>
        <p:txBody>
          <a:bodyPr wrap="square" anchor="ctr">
            <a:normAutofit/>
          </a:bodyPr>
          <a:lstStyle/>
          <a:p>
            <a:r>
              <a:rPr lang="en-US" dirty="0">
                <a:cs typeface="Segoe UI"/>
              </a:rPr>
              <a:t>Cloud benefits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B300504-8BEE-4A63-A55C-0F9B8DCCA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01471" y="2729948"/>
            <a:ext cx="1398104" cy="1398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20350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DFFDB-4B49-400E-8051-5ADF2E1D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Cloud Benefits - Objective Domain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738D9-FBD4-4D55-8B7E-615088B025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446957"/>
            <a:ext cx="11340811" cy="2046714"/>
          </a:xfrm>
        </p:spPr>
        <p:txBody>
          <a:bodyPr vert="horz" wrap="square" lIns="0" tIns="91440" rIns="146304" bIns="91440" rtlCol="0" anchor="t">
            <a:spAutoFit/>
          </a:bodyPr>
          <a:lstStyle/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dirty="0">
                <a:latin typeface="+mn-lt"/>
              </a:rPr>
              <a:t>Describe the benefits of high availability and scalability in the cloud.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dirty="0">
                <a:latin typeface="+mn-lt"/>
              </a:rPr>
              <a:t>Describe the benefits of reliability and predictability in the cloud.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dirty="0">
                <a:latin typeface="+mn-lt"/>
              </a:rPr>
              <a:t>Describe the benefits of security and governance in the cloud.</a:t>
            </a:r>
          </a:p>
          <a:p>
            <a:pPr marL="342900" indent="-342900">
              <a:buFont typeface="Arial" panose="05000000000000000000" pitchFamily="2" charset="2"/>
              <a:buChar char="•"/>
            </a:pPr>
            <a:r>
              <a:rPr lang="en-US" dirty="0">
                <a:latin typeface="+mn-lt"/>
              </a:rPr>
              <a:t>Describe the benefits of manageability in the cloud.</a:t>
            </a:r>
          </a:p>
        </p:txBody>
      </p:sp>
    </p:spTree>
    <p:extLst>
      <p:ext uri="{BB962C8B-B14F-4D97-AF65-F5344CB8AC3E}">
        <p14:creationId xmlns:p14="http://schemas.microsoft.com/office/powerpoint/2010/main" val="30962739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loud Benefits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Cloud Benefits</a:t>
            </a:r>
            <a:endParaRPr lang="en-US" dirty="0"/>
          </a:p>
        </p:txBody>
      </p:sp>
      <p:sp>
        <p:nvSpPr>
          <p:cNvPr id="56" name="High Availability">
            <a:extLst>
              <a:ext uri="{FF2B5EF4-FFF2-40B4-BE49-F238E27FC236}">
                <a16:creationId xmlns:a16="http://schemas.microsoft.com/office/drawing/2014/main" id="{90A13BD3-2997-1822-920E-7BBA0F052A0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418642" y="1298300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 pitchFamily="34" charset="0"/>
              </a:rPr>
              <a:t>High availability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  <p:sp>
        <p:nvSpPr>
          <p:cNvPr id="3" name="Elasticity">
            <a:extLst>
              <a:ext uri="{FF2B5EF4-FFF2-40B4-BE49-F238E27FC236}">
                <a16:creationId xmlns:a16="http://schemas.microsoft.com/office/drawing/2014/main" id="{CE998A1A-17F2-1125-37B9-4C1C59ECCC42}"/>
              </a:ext>
            </a:extLst>
          </p:cNvPr>
          <p:cNvSpPr txBox="1">
            <a:spLocks/>
          </p:cNvSpPr>
          <p:nvPr/>
        </p:nvSpPr>
        <p:spPr>
          <a:xfrm>
            <a:off x="6195890" y="1298300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Elasticity</a:t>
            </a:r>
          </a:p>
        </p:txBody>
      </p:sp>
      <p:sp>
        <p:nvSpPr>
          <p:cNvPr id="52" name="Scalability">
            <a:extLst>
              <a:ext uri="{FF2B5EF4-FFF2-40B4-BE49-F238E27FC236}">
                <a16:creationId xmlns:a16="http://schemas.microsoft.com/office/drawing/2014/main" id="{99D77E5E-B5B5-2104-75AF-31BDCE5D3C68}"/>
              </a:ext>
            </a:extLst>
          </p:cNvPr>
          <p:cNvSpPr txBox="1">
            <a:spLocks/>
          </p:cNvSpPr>
          <p:nvPr/>
        </p:nvSpPr>
        <p:spPr>
          <a:xfrm>
            <a:off x="418642" y="2085082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defPPr>
              <a:defRPr lang="en-US"/>
            </a:defPPr>
            <a:lvl1pPr marR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400" spc="-49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marR="0" indent="0" fontAlgn="auto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spc="0" baseline="0"/>
            </a:lvl2pPr>
            <a:lvl3pPr marL="0" marR="0" indent="0" fontAlgn="auto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spc="0" baseline="0">
                <a:latin typeface="+mj-lt"/>
              </a:defRPr>
            </a:lvl3pPr>
            <a:lvl4pPr marL="0" marR="0" indent="0" fontAlgn="auto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spc="0" baseline="0"/>
            </a:lvl4pPr>
            <a:lvl5pPr marL="0" marR="0" indent="0" fontAlgn="auto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spc="0" baseline="0"/>
            </a:lvl5pPr>
            <a:lvl6pPr marL="2285916" indent="0">
              <a:spcBef>
                <a:spcPct val="20000"/>
              </a:spcBef>
              <a:buFont typeface="Arial" pitchFamily="34" charset="0"/>
              <a:buNone/>
              <a:defRPr sz="1961"/>
            </a:lvl6pPr>
            <a:lvl7pPr marL="0" indent="0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/>
            </a:lvl7pPr>
            <a:lvl8pPr marL="3428877" indent="-228592">
              <a:spcBef>
                <a:spcPct val="20000"/>
              </a:spcBef>
              <a:buFont typeface="Arial" pitchFamily="34" charset="0"/>
              <a:buChar char="•"/>
              <a:defRPr sz="1961"/>
            </a:lvl8pPr>
            <a:lvl9pPr marL="3886061" indent="-228592">
              <a:spcBef>
                <a:spcPct val="20000"/>
              </a:spcBef>
              <a:buFont typeface="Arial" pitchFamily="34" charset="0"/>
              <a:buChar char="•"/>
              <a:defRPr sz="1961"/>
            </a:lvl9pPr>
          </a:lstStyle>
          <a:p>
            <a:r>
              <a:rPr lang="en-US" dirty="0"/>
              <a:t>Scalability</a:t>
            </a:r>
          </a:p>
        </p:txBody>
      </p:sp>
      <p:sp>
        <p:nvSpPr>
          <p:cNvPr id="51" name="Reliability">
            <a:extLst>
              <a:ext uri="{FF2B5EF4-FFF2-40B4-BE49-F238E27FC236}">
                <a16:creationId xmlns:a16="http://schemas.microsoft.com/office/drawing/2014/main" id="{6C734A75-A4FD-6BB5-D374-51555908AE8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/>
        </p:nvSpPr>
        <p:spPr>
          <a:xfrm>
            <a:off x="6195890" y="2085082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cs typeface="Segoe UI"/>
              </a:rPr>
              <a:t>Reliability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/>
            </a:endParaRPr>
          </a:p>
        </p:txBody>
      </p:sp>
      <p:sp>
        <p:nvSpPr>
          <p:cNvPr id="54" name="Predictability">
            <a:extLst>
              <a:ext uri="{FF2B5EF4-FFF2-40B4-BE49-F238E27FC236}">
                <a16:creationId xmlns:a16="http://schemas.microsoft.com/office/drawing/2014/main" id="{179BF0CE-83B9-AEBF-AB35-F99FA6850165}"/>
              </a:ext>
            </a:extLst>
          </p:cNvPr>
          <p:cNvSpPr txBox="1">
            <a:spLocks/>
          </p:cNvSpPr>
          <p:nvPr/>
        </p:nvSpPr>
        <p:spPr>
          <a:xfrm>
            <a:off x="418642" y="2871864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Predictability</a:t>
            </a:r>
          </a:p>
        </p:txBody>
      </p:sp>
      <p:sp>
        <p:nvSpPr>
          <p:cNvPr id="50" name="Security">
            <a:extLst>
              <a:ext uri="{FF2B5EF4-FFF2-40B4-BE49-F238E27FC236}">
                <a16:creationId xmlns:a16="http://schemas.microsoft.com/office/drawing/2014/main" id="{099F9278-E2E9-5C59-EE31-E43627A918EC}"/>
              </a:ext>
            </a:extLst>
          </p:cNvPr>
          <p:cNvSpPr txBox="1">
            <a:spLocks/>
          </p:cNvSpPr>
          <p:nvPr/>
        </p:nvSpPr>
        <p:spPr>
          <a:xfrm>
            <a:off x="6195890" y="2871864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Security</a:t>
            </a:r>
          </a:p>
        </p:txBody>
      </p:sp>
      <p:sp>
        <p:nvSpPr>
          <p:cNvPr id="55" name="Governance">
            <a:extLst>
              <a:ext uri="{FF2B5EF4-FFF2-40B4-BE49-F238E27FC236}">
                <a16:creationId xmlns:a16="http://schemas.microsoft.com/office/drawing/2014/main" id="{101E3894-1161-A0C8-0C69-45930953C007}"/>
              </a:ext>
            </a:extLst>
          </p:cNvPr>
          <p:cNvSpPr txBox="1">
            <a:spLocks/>
          </p:cNvSpPr>
          <p:nvPr/>
        </p:nvSpPr>
        <p:spPr>
          <a:xfrm>
            <a:off x="418642" y="3658645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Governance</a:t>
            </a: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3" name="Manageability">
            <a:extLst>
              <a:ext uri="{FF2B5EF4-FFF2-40B4-BE49-F238E27FC236}">
                <a16:creationId xmlns:a16="http://schemas.microsoft.com/office/drawing/2014/main" id="{CCD47604-BD7E-B0AC-7DE0-47DD7E46FD31}"/>
              </a:ext>
            </a:extLst>
          </p:cNvPr>
          <p:cNvSpPr txBox="1">
            <a:spLocks/>
          </p:cNvSpPr>
          <p:nvPr/>
        </p:nvSpPr>
        <p:spPr>
          <a:xfrm>
            <a:off x="6195890" y="3658645"/>
            <a:ext cx="5486400" cy="685800"/>
          </a:xfrm>
          <a:prstGeom prst="rect">
            <a:avLst/>
          </a:prstGeom>
          <a:solidFill>
            <a:srgbClr val="243A5E"/>
          </a:solidFill>
        </p:spPr>
        <p:txBody>
          <a:bodyPr vert="horz" wrap="square" lIns="91440" tIns="91440" rIns="91440" bIns="91440" rtlCol="0" anchor="ctr">
            <a:no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2353" kern="1200" spc="-49" baseline="0">
                <a:solidFill>
                  <a:srgbClr val="000000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Tx/>
              <a:buNone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marR="0" indent="0" algn="l" defTabSz="914367" rtl="0" eaLnBrk="1" fontAlgn="auto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200" b="1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392"/>
              </a:spcBef>
              <a:spcAft>
                <a:spcPts val="588"/>
              </a:spcAft>
              <a:buFont typeface="Arial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Manageability</a:t>
            </a:r>
            <a:endParaRPr lang="en-US" sz="2400" b="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 (Headings)"/>
              </a:rPr>
              <a:t>Learning Path Outline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F4A4F23-E9C8-491E-B17A-8895B3DE1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42376" y="2771192"/>
            <a:ext cx="1315616" cy="131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3694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Segoe UI"/>
              </a:rPr>
              <a:t>Learning Path 01 - Outline</a:t>
            </a:r>
            <a:endParaRPr lang="en-US" dirty="0"/>
          </a:p>
        </p:txBody>
      </p:sp>
      <p:pic>
        <p:nvPicPr>
          <p:cNvPr id="2" name="Graphic 3">
            <a:extLst>
              <a:ext uri="{FF2B5EF4-FFF2-40B4-BE49-F238E27FC236}">
                <a16:creationId xmlns:a16="http://schemas.microsoft.com/office/drawing/2014/main" id="{C25D2AF6-901F-47CD-82A8-5128D5A1B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464" b="-315"/>
          <a:stretch/>
        </p:blipFill>
        <p:spPr>
          <a:xfrm>
            <a:off x="6690248" y="1378281"/>
            <a:ext cx="4718458" cy="4711397"/>
          </a:xfrm>
          <a:prstGeom prst="rect">
            <a:avLst/>
          </a:prstGeom>
        </p:spPr>
      </p:pic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6877184-9CC1-4EBD-ACA1-BA6A2150651C}"/>
              </a:ext>
            </a:extLst>
          </p:cNvPr>
          <p:cNvSpPr>
            <a:spLocks noGrp="1"/>
          </p:cNvSpPr>
          <p:nvPr/>
        </p:nvSpPr>
        <p:spPr>
          <a:xfrm>
            <a:off x="570492" y="1378281"/>
            <a:ext cx="5394960" cy="40626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Tx/>
              <a:buNone/>
              <a:tabLst/>
              <a:defRPr sz="196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 marL="67229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372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896386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980" b="1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5916" indent="0" algn="l" defTabSz="914367" rtl="0" eaLnBrk="1" latinLnBrk="0" hangingPunct="1">
              <a:spcBef>
                <a:spcPct val="20000"/>
              </a:spcBef>
              <a:buFont typeface="Arial" pitchFamily="34" charset="0"/>
              <a:buNone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6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98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You will learn the following concepts: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/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Cloud Computing</a:t>
            </a:r>
          </a:p>
          <a:p>
            <a:pPr marL="560241" lvl="1" indent="-336145">
              <a:buFont typeface="Arial" panose="020B0604020202020204" pitchFamily="34" charset="0"/>
              <a:buChar char="•"/>
            </a:pPr>
            <a:r>
              <a:rPr lang="en-US" sz="2400" dirty="0"/>
              <a:t>What is cloud computing</a:t>
            </a:r>
          </a:p>
          <a:p>
            <a:pPr marL="560241" lvl="1" indent="-336145">
              <a:buFont typeface="Arial" panose="020B0604020202020204" pitchFamily="34" charset="0"/>
              <a:buChar char="•"/>
            </a:pPr>
            <a:r>
              <a:rPr lang="en-US" sz="2400" dirty="0"/>
              <a:t>Shared responsibility</a:t>
            </a:r>
          </a:p>
          <a:p>
            <a:pPr marL="560241" lvl="1" indent="-336145">
              <a:buFont typeface="Arial" panose="020B0604020202020204" pitchFamily="34" charset="0"/>
              <a:buChar char="•"/>
            </a:pPr>
            <a:r>
              <a:rPr lang="en-US" sz="2400" dirty="0"/>
              <a:t>Cloud models</a:t>
            </a:r>
          </a:p>
          <a:p>
            <a:pPr marL="560241" lvl="1" indent="-336145">
              <a:buFont typeface="Arial" panose="020B0604020202020204" pitchFamily="34" charset="0"/>
              <a:buChar char="•"/>
            </a:pPr>
            <a:r>
              <a:rPr lang="en-US" sz="2400" dirty="0"/>
              <a:t>Capital vs Operational costing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Cloud Benefits</a:t>
            </a:r>
          </a:p>
          <a:p>
            <a:pPr marL="560241" lvl="1" indent="-336145">
              <a:buFont typeface="Arial" panose="020B0604020202020204" pitchFamily="34" charset="0"/>
              <a:buChar char="•"/>
            </a:pPr>
            <a:r>
              <a:rPr lang="en-US" sz="2400" dirty="0"/>
              <a:t>Benefits of the cloud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Cloud Service Types</a:t>
            </a:r>
          </a:p>
          <a:p>
            <a:pPr marL="560241" lvl="1" indent="-336145">
              <a:buFont typeface="Arial" panose="020B0604020202020204" pitchFamily="34" charset="0"/>
              <a:buChar char="•"/>
            </a:pPr>
            <a:r>
              <a:rPr lang="en-US" sz="2400" dirty="0"/>
              <a:t>IaaS, PaaS, </a:t>
            </a:r>
            <a:r>
              <a:rPr lang="en-US" sz="2400"/>
              <a:t>and SaaS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5772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Semibold (Headings)"/>
                <a:cs typeface="Segoe UI"/>
              </a:rPr>
              <a:t>Cloud Computing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099CE8D-AA91-4A5A-91F6-5CF7E0C05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41834" y="2749826"/>
            <a:ext cx="1358347" cy="135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0847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6BC0-4227-4311-9C8C-653ACC1A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Cloud computing -</a:t>
            </a:r>
            <a:r>
              <a:rPr lang="en-US" dirty="0">
                <a:cs typeface="Segoe UI Semibold"/>
              </a:rPr>
              <a:t> </a:t>
            </a:r>
            <a:r>
              <a:rPr lang="en-US" dirty="0">
                <a:cs typeface="Segoe UI"/>
              </a:rPr>
              <a:t>Objective Domain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9FA5A5-C1E3-436B-AF74-E375BB2473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456897"/>
            <a:ext cx="11340811" cy="2857192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Segoe UI Semilight"/>
              </a:rPr>
              <a:t>Define cloud computing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Segoe UI Semilight"/>
              </a:rPr>
              <a:t>Describe the shared responsibility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Segoe UI Semilight"/>
              </a:rPr>
              <a:t>Define cloud models, including public, private, and hybrid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Segoe UI Semilight"/>
              </a:rPr>
              <a:t>Identify appropriate use cases for each cloud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Segoe UI Semilight"/>
              </a:rPr>
              <a:t>Describe the consumption-based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Segoe UI Semilight"/>
              </a:rPr>
              <a:t>Compare cloud pricing models</a:t>
            </a:r>
          </a:p>
        </p:txBody>
      </p:sp>
    </p:spTree>
    <p:extLst>
      <p:ext uri="{BB962C8B-B14F-4D97-AF65-F5344CB8AC3E}">
        <p14:creationId xmlns:p14="http://schemas.microsoft.com/office/powerpoint/2010/main" val="328155852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A0DD-AACB-4E81-89A9-F9712B2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computing?</a:t>
            </a:r>
          </a:p>
        </p:txBody>
      </p:sp>
      <p:grpSp>
        <p:nvGrpSpPr>
          <p:cNvPr id="11" name="Group 10" descr="Group of three icons representing the primary cloud computing services of Compute, Networking, and Storage.">
            <a:extLst>
              <a:ext uri="{FF2B5EF4-FFF2-40B4-BE49-F238E27FC236}">
                <a16:creationId xmlns:a16="http://schemas.microsoft.com/office/drawing/2014/main" id="{68904154-111F-4304-AA2F-7C4A251519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1966153" y="2916926"/>
            <a:ext cx="8259694" cy="2391444"/>
            <a:chOff x="539445" y="3228212"/>
            <a:chExt cx="8259694" cy="239144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52F5B9A-A7EC-4198-A7FA-6ACD5E118C7B}"/>
                </a:ext>
              </a:extLst>
            </p:cNvPr>
            <p:cNvGrpSpPr/>
            <p:nvPr/>
          </p:nvGrpSpPr>
          <p:grpSpPr>
            <a:xfrm>
              <a:off x="539445" y="3269921"/>
              <a:ext cx="2224207" cy="2308027"/>
              <a:chOff x="399296" y="1585661"/>
              <a:chExt cx="2224207" cy="2308027"/>
            </a:xfrm>
          </p:grpSpPr>
          <p:pic>
            <p:nvPicPr>
              <p:cNvPr id="10" name="Picture 9" descr="Icon representing racks of servers for compute.">
                <a:extLst>
                  <a:ext uri="{FF2B5EF4-FFF2-40B4-BE49-F238E27FC236}">
                    <a16:creationId xmlns:a16="http://schemas.microsoft.com/office/drawing/2014/main" id="{DA68CE46-13B0-4933-82FB-AAEC33D636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236" y="1585661"/>
                <a:ext cx="1660327" cy="1660327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30D0D9-8AD5-4B81-8E9B-734313E84CAA}"/>
                  </a:ext>
                </a:extLst>
              </p:cNvPr>
              <p:cNvSpPr txBox="1"/>
              <p:nvPr/>
            </p:nvSpPr>
            <p:spPr>
              <a:xfrm>
                <a:off x="399296" y="3265824"/>
                <a:ext cx="2224207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Compute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99D3FED-EEB3-4446-8014-6420D6D4E348}"/>
                </a:ext>
              </a:extLst>
            </p:cNvPr>
            <p:cNvGrpSpPr/>
            <p:nvPr/>
          </p:nvGrpSpPr>
          <p:grpSpPr>
            <a:xfrm>
              <a:off x="6865233" y="3260162"/>
              <a:ext cx="1933906" cy="2327544"/>
              <a:chOff x="3510964" y="1555011"/>
              <a:chExt cx="1933906" cy="2327544"/>
            </a:xfrm>
          </p:grpSpPr>
          <p:pic>
            <p:nvPicPr>
              <p:cNvPr id="14" name="Picture 13" descr="Bar graphic representing data being stored on cloud servers">
                <a:extLst>
                  <a:ext uri="{FF2B5EF4-FFF2-40B4-BE49-F238E27FC236}">
                    <a16:creationId xmlns:a16="http://schemas.microsoft.com/office/drawing/2014/main" id="{331D7798-697F-4A11-B086-1F02D32E04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7753" y="1555011"/>
                <a:ext cx="1660328" cy="166343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032DBA-378A-4146-9E00-4FBFE800FB40}"/>
                  </a:ext>
                </a:extLst>
              </p:cNvPr>
              <p:cNvSpPr txBox="1"/>
              <p:nvPr/>
            </p:nvSpPr>
            <p:spPr>
              <a:xfrm>
                <a:off x="3510964" y="3254691"/>
                <a:ext cx="1933906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Storage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5ACEE51-B89F-4E8E-B2E5-8D04E253717F}"/>
                </a:ext>
              </a:extLst>
            </p:cNvPr>
            <p:cNvGrpSpPr/>
            <p:nvPr/>
          </p:nvGrpSpPr>
          <p:grpSpPr>
            <a:xfrm>
              <a:off x="3406209" y="3228212"/>
              <a:ext cx="2683067" cy="2391444"/>
              <a:chOff x="169865" y="3944174"/>
              <a:chExt cx="2683067" cy="2391444"/>
            </a:xfrm>
          </p:grpSpPr>
          <p:pic>
            <p:nvPicPr>
              <p:cNvPr id="18" name="Picture 17" descr="Picture of two arrows showing data flowing on a network.">
                <a:extLst>
                  <a:ext uri="{FF2B5EF4-FFF2-40B4-BE49-F238E27FC236}">
                    <a16:creationId xmlns:a16="http://schemas.microsoft.com/office/drawing/2014/main" id="{1EFC28B6-3501-43D3-9036-F670AF4265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1235" y="3944174"/>
                <a:ext cx="1660327" cy="166032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4A1AF07-6F89-403A-8343-D7F5B160CC63}"/>
                  </a:ext>
                </a:extLst>
              </p:cNvPr>
              <p:cNvSpPr txBox="1"/>
              <p:nvPr/>
            </p:nvSpPr>
            <p:spPr>
              <a:xfrm>
                <a:off x="169865" y="5707754"/>
                <a:ext cx="2683067" cy="627864"/>
              </a:xfrm>
              <a:prstGeom prst="rect">
                <a:avLst/>
              </a:prstGeom>
              <a:noFill/>
            </p:spPr>
            <p:txBody>
              <a:bodyPr wrap="square" lIns="182880" tIns="146304" rIns="182880" bIns="146304" rtlCol="0">
                <a:spAutoFit/>
              </a:bodyPr>
              <a:lstStyle/>
              <a:p>
                <a:pPr algn="ctr"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Networking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3D8F8BF-C2E4-4D25-BBC4-AD21DF7ED1B5}"/>
              </a:ext>
            </a:extLst>
          </p:cNvPr>
          <p:cNvSpPr txBox="1"/>
          <p:nvPr/>
        </p:nvSpPr>
        <p:spPr>
          <a:xfrm>
            <a:off x="418643" y="1459942"/>
            <a:ext cx="11031484" cy="960263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>
            <a:defPPr>
              <a:defRPr lang="en-US"/>
            </a:defPPr>
            <a:lvl1pPr algn="ctr">
              <a:lnSpc>
                <a:spcPct val="90000"/>
              </a:lnSpc>
              <a:spcAft>
                <a:spcPts val="600"/>
              </a:spcAft>
              <a:defRPr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pPr algn="l"/>
            <a:r>
              <a:rPr lang="en-US" dirty="0">
                <a:latin typeface="+mj-lt"/>
              </a:rPr>
              <a:t>Cloud Computing </a:t>
            </a:r>
            <a:r>
              <a:rPr lang="en-US" dirty="0"/>
              <a:t>is the delivery of computing services over the internet, enabling faster innovation, flexible resources, and economies of scale. </a:t>
            </a:r>
          </a:p>
        </p:txBody>
      </p:sp>
    </p:spTree>
    <p:extLst>
      <p:ext uri="{BB962C8B-B14F-4D97-AF65-F5344CB8AC3E}">
        <p14:creationId xmlns:p14="http://schemas.microsoft.com/office/powerpoint/2010/main" val="42029280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Diagram showing the responsibilities of the shared responsibility model.">
            <a:extLst>
              <a:ext uri="{FF2B5EF4-FFF2-40B4-BE49-F238E27FC236}">
                <a16:creationId xmlns:a16="http://schemas.microsoft.com/office/drawing/2014/main" id="{5270039E-20EE-B593-2920-1DA3A25CE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90511" y="975166"/>
            <a:ext cx="9010979" cy="5317290"/>
          </a:xfrm>
          <a:prstGeom prst="rect">
            <a:avLst/>
          </a:prstGeom>
        </p:spPr>
      </p:pic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25366" y="268380"/>
            <a:ext cx="11341268" cy="680196"/>
          </a:xfrm>
        </p:spPr>
        <p:txBody>
          <a:bodyPr>
            <a:normAutofit fontScale="90000"/>
          </a:bodyPr>
          <a:lstStyle/>
          <a:p>
            <a:r>
              <a:rPr lang="en-US" dirty="0"/>
              <a:t>Shared responsibility model</a:t>
            </a:r>
          </a:p>
        </p:txBody>
      </p:sp>
    </p:spTree>
    <p:extLst>
      <p:ext uri="{BB962C8B-B14F-4D97-AF65-F5344CB8AC3E}">
        <p14:creationId xmlns:p14="http://schemas.microsoft.com/office/powerpoint/2010/main" val="3820881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8643" y="440494"/>
            <a:ext cx="11341268" cy="680196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Private cloud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7021BB-6482-4966-80A5-EE898A7BD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987" y="699222"/>
            <a:ext cx="2580372" cy="4734629"/>
          </a:xfrm>
          <a:prstGeom prst="rect">
            <a:avLst/>
          </a:prstGeom>
          <a:noFill/>
        </p:spPr>
      </p:pic>
      <p:sp>
        <p:nvSpPr>
          <p:cNvPr id="6" name="Text Placeholder 5"/>
          <p:cNvSpPr>
            <a:spLocks noGrp="1"/>
          </p:cNvSpPr>
          <p:nvPr>
            <p:ph sz="quarter" idx="12"/>
          </p:nvPr>
        </p:nvSpPr>
        <p:spPr>
          <a:xfrm>
            <a:off x="307744" y="1682877"/>
            <a:ext cx="5394960" cy="4734629"/>
          </a:xfrm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Organizations create a cloud environment in their datacenter.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Organization is responsible for operating the services they provide.</a:t>
            </a:r>
          </a:p>
          <a:p>
            <a:endParaRPr lang="en-US" sz="1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Does not provide access to users outside of the organization. </a:t>
            </a:r>
          </a:p>
        </p:txBody>
      </p:sp>
    </p:spTree>
    <p:extLst>
      <p:ext uri="{BB962C8B-B14F-4D97-AF65-F5344CB8AC3E}">
        <p14:creationId xmlns:p14="http://schemas.microsoft.com/office/powerpoint/2010/main" val="234882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418643" y="440494"/>
            <a:ext cx="11341268" cy="680196"/>
          </a:xfrm>
        </p:spPr>
        <p:txBody>
          <a:bodyPr wrap="square" anchor="t">
            <a:normAutofit fontScale="90000"/>
          </a:bodyPr>
          <a:lstStyle/>
          <a:p>
            <a:r>
              <a:rPr lang="en-US" dirty="0"/>
              <a:t>Public cloud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418642" y="1456897"/>
            <a:ext cx="5394960" cy="4734629"/>
          </a:xfrm>
        </p:spPr>
        <p:txBody>
          <a:bodyPr wrap="square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Owned by cloud services or hosting provider.</a:t>
            </a:r>
          </a:p>
          <a:p>
            <a:endParaRPr lang="en-US" sz="9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Provides resources and services to multiple organizations and users.</a:t>
            </a:r>
          </a:p>
          <a:p>
            <a:endParaRPr lang="en-US" sz="1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Accessed via secure network connection (typically over the internet).</a:t>
            </a:r>
          </a:p>
        </p:txBody>
      </p:sp>
      <p:pic>
        <p:nvPicPr>
          <p:cNvPr id="5" name="Picture 4" descr="Multiple hands hold data up to servers in the clouds.">
            <a:extLst>
              <a:ext uri="{FF2B5EF4-FFF2-40B4-BE49-F238E27FC236}">
                <a16:creationId xmlns:a16="http://schemas.microsoft.com/office/drawing/2014/main" id="{24C1C11F-6E6D-4250-8043-EA724A676D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2"/>
          <a:stretch/>
        </p:blipFill>
        <p:spPr>
          <a:xfrm>
            <a:off x="6428181" y="1860326"/>
            <a:ext cx="5394960" cy="31373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64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1558</Words>
  <Application>Microsoft Office PowerPoint</Application>
  <PresentationFormat>Widescreen</PresentationFormat>
  <Paragraphs>195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Segoe UI Light</vt:lpstr>
      <vt:lpstr>Segoe UI Semibold (Headings)</vt:lpstr>
      <vt:lpstr>Segoe UI Semilight</vt:lpstr>
      <vt:lpstr>Wingdings</vt:lpstr>
      <vt:lpstr>Office Theme</vt:lpstr>
      <vt:lpstr>AZ-900 Learning Path 01:  Cloud concepts</vt:lpstr>
      <vt:lpstr>Learning Path Outline</vt:lpstr>
      <vt:lpstr>Learning Path 01 - Outline</vt:lpstr>
      <vt:lpstr>Cloud Computing</vt:lpstr>
      <vt:lpstr>Cloud computing - Objective Domain </vt:lpstr>
      <vt:lpstr>What is cloud computing?</vt:lpstr>
      <vt:lpstr>Shared responsibility model</vt:lpstr>
      <vt:lpstr>Private cloud</vt:lpstr>
      <vt:lpstr>Public cloud</vt:lpstr>
      <vt:lpstr>Hybrid cloud</vt:lpstr>
      <vt:lpstr>Cloud model comparison</vt:lpstr>
      <vt:lpstr>Compare CapEx vs. OpEx</vt:lpstr>
      <vt:lpstr>Consumption-based model</vt:lpstr>
      <vt:lpstr>Cloud benefits</vt:lpstr>
      <vt:lpstr>Cloud Benefits - Objective Domain</vt:lpstr>
      <vt:lpstr>Cloud Benefits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AZ-900 Learning Path 01:  Cloud concepts</dc:title>
  <dc:creator>Ali Khawaja</dc:creator>
  <cp:lastModifiedBy>Ali Khawaja</cp:lastModifiedBy>
  <cp:revision>2</cp:revision>
  <dcterms:created xsi:type="dcterms:W3CDTF">2023-02-14T10:11:26Z</dcterms:created>
  <dcterms:modified xsi:type="dcterms:W3CDTF">2023-02-14T10:12:35Z</dcterms:modified>
</cp:coreProperties>
</file>