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818" r:id="rId5"/>
    <p:sldMasterId id="2147484745" r:id="rId6"/>
  </p:sldMasterIdLst>
  <p:notesMasterIdLst>
    <p:notesMasterId r:id="rId15"/>
  </p:notesMasterIdLst>
  <p:handoutMasterIdLst>
    <p:handoutMasterId r:id="rId16"/>
  </p:handoutMasterIdLst>
  <p:sldIdLst>
    <p:sldId id="1719" r:id="rId7"/>
    <p:sldId id="1895" r:id="rId8"/>
    <p:sldId id="2239" r:id="rId9"/>
    <p:sldId id="2244" r:id="rId10"/>
    <p:sldId id="2249" r:id="rId11"/>
    <p:sldId id="2248" r:id="rId12"/>
    <p:sldId id="1862" r:id="rId13"/>
    <p:sldId id="2247"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895"/>
            <p14:sldId id="2239"/>
            <p14:sldId id="2244"/>
            <p14:sldId id="2249"/>
            <p14:sldId id="2248"/>
            <p14:sldId id="1862"/>
            <p14:sldId id="2247"/>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D0DAF1"/>
    <a:srgbClr val="0078D4"/>
    <a:srgbClr val="1A1A1A"/>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97A632-998D-4F9B-B6BD-7C7FD9BE0341}" v="5" dt="2021-05-07T22:38:05.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041" autoAdjust="0"/>
  </p:normalViewPr>
  <p:slideViewPr>
    <p:cSldViewPr snapToGrid="0">
      <p:cViewPr varScale="1">
        <p:scale>
          <a:sx n="52" d="100"/>
          <a:sy n="52" d="100"/>
        </p:scale>
        <p:origin x="1843" y="3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2/14/2023 3:10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2/14/2023 3:09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0" dirty="0">
                <a:solidFill>
                  <a:srgbClr val="2061BC"/>
                </a:solidFill>
                <a:effectLst/>
                <a:latin typeface="Segoe UI" panose="020B0502040204020203" pitchFamily="34" charset="0"/>
                <a:ea typeface="Segoe UI" panose="020B0502040204020203" pitchFamily="34" charset="0"/>
                <a:cs typeface="Segoe UI (Body)"/>
              </a:rPr>
              <a:t>https://docs.microsoft.com/learn/paths/microsoft-azure-fundamentals-describe-cloud-concepts/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2/14/2023 3:09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https://docs.microsoft.com/learn/modules/describe-cloud-service-types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2/14/2023 3:09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4080981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https://docs.microsoft.com/learn/modules/describe-cloud-service-types/1-introduction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2/14/2023 3:09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04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https://docs.microsoft.com/learn/modules/describe-cloud-service-types/2-describe-infrastructure-service</a:t>
            </a: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IaaS, visit </a:t>
            </a:r>
            <a:r>
              <a:rPr lang="en-IE" sz="900" u="sng" dirty="0"/>
              <a:t>https://azure.microsoft.com/en-us/overview/what-is-iaas/ </a:t>
            </a:r>
          </a:p>
          <a:p>
            <a:endParaRPr lang="en-IE" sz="900" u="sng" dirty="0">
              <a:latin typeface="Segoe UI Semilight" panose="020B0402040204020203" pitchFamily="34" charset="0"/>
              <a:cs typeface="Segoe UI Semilight" panose="020B0402040204020203" pitchFamily="34" charset="0"/>
            </a:endParaRP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Most basic cloud computing services category.</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Build pay-as-you-go IT infrastructure by renting servers, virtual machines, storage, networks, and operating systems from a cloud provider.</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Instant computing infrastructure, provisioned and managed over the internet.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2/14/2023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67849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https://docs.microsoft.com/learn/modules/describe-cloud-service-types/3-describe-platform-service</a:t>
            </a:r>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PaaS, see </a:t>
            </a:r>
            <a:r>
              <a:rPr lang="en-IE" sz="900" u="sng" dirty="0"/>
              <a:t>https://azure.microsoft.com/en-us/overview/what-is-paas/</a:t>
            </a:r>
          </a:p>
          <a:p>
            <a:endParaRPr lang="en-IE" sz="900" u="sng" dirty="0"/>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Provides environment for building, testing, and deploying software applications. </a:t>
            </a:r>
          </a:p>
          <a:p>
            <a:pPr marL="342900" indent="-342900">
              <a:buFont typeface="Arial" panose="020B0604020202020204" pitchFamily="34" charset="0"/>
              <a:buChar char="•"/>
            </a:pPr>
            <a:r>
              <a:rPr lang="en-US" sz="2400" dirty="0">
                <a:latin typeface="Segoe UI Semilight" panose="020B0402040204020203" pitchFamily="34" charset="0"/>
                <a:cs typeface="Segoe UI Semilight" panose="020B0402040204020203" pitchFamily="34" charset="0"/>
              </a:rPr>
              <a:t>Helps create applications quickly, without focusing on managing underlying infrastructure.</a:t>
            </a:r>
          </a:p>
          <a:p>
            <a:endParaRPr lang="en-US" sz="90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2/14/2023 3:09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513822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dirty="0"/>
              <a:t>https://docs.microsoft.com/learn/modules/describe-cloud-service-types/4-describe-software-service</a:t>
            </a:r>
            <a:endPar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endPar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endParaRPr>
          </a:p>
          <a:p>
            <a:r>
              <a:rPr lang="en-IE" sz="900" b="1"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Common usage scenarios:</a:t>
            </a:r>
          </a:p>
          <a:p>
            <a:pPr marL="171450" indent="-171450">
              <a:buFont typeface="Arial" panose="020B0604020202020204" pitchFamily="34" charset="0"/>
              <a:buChar char="•"/>
            </a:pPr>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Examples of Microsoft SaaS services include Microsoft Office 365, Skype, and Microsoft Dynamics CRM Online.</a:t>
            </a:r>
          </a:p>
          <a:p>
            <a:endParaRPr lang="en-US" sz="900" dirty="0">
              <a:latin typeface="Segoe UI Semilight" panose="020B0402040204020203" pitchFamily="34" charset="0"/>
              <a:cs typeface="Segoe UI Semilight" panose="020B0402040204020203" pitchFamily="34" charset="0"/>
            </a:endParaRPr>
          </a:p>
          <a:p>
            <a:r>
              <a:rPr lang="en-IE" sz="900" b="0" i="0" u="none" strike="noStrike" kern="1200" dirty="0">
                <a:solidFill>
                  <a:schemeClr val="tx1"/>
                </a:solidFill>
                <a:effectLst/>
                <a:latin typeface="Segoe UI Semilight" panose="020B0402040204020203" pitchFamily="34" charset="0"/>
                <a:ea typeface="+mn-ea"/>
                <a:cs typeface="Segoe UI Semilight" panose="020B0402040204020203" pitchFamily="34" charset="0"/>
              </a:rPr>
              <a:t>For more information on SaaS, see </a:t>
            </a:r>
            <a:r>
              <a:rPr lang="en-IE" sz="900" u="sng" dirty="0"/>
              <a:t>https://azure.microsoft.com/en-us/overview/what-is-saas/</a:t>
            </a:r>
          </a:p>
          <a:p>
            <a:endParaRPr lang="en-IE" sz="900" u="sng" dirty="0">
              <a:latin typeface="Segoe UI Semilight" panose="020B0402040204020203" pitchFamily="34" charset="0"/>
              <a:cs typeface="Segoe UI Semilight" panose="020B0402040204020203" pitchFamily="34" charset="0"/>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2/14/2023 3:09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2709123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2/14/2023 3:09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141691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sz="900" b="0" dirty="0">
              <a:effectLst/>
              <a:latin typeface="Calibri" panose="020F0502020204030204" pitchFamily="34" charset="0"/>
              <a:ea typeface="Calibri" panose="020F0502020204030204"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2/14/2023 3:09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7807023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142354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7011429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55399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9336479"/>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209020008"/>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20563916"/>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33744043"/>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4417764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47046860"/>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36882262"/>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127187918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spTree>
    <p:extLst>
      <p:ext uri="{BB962C8B-B14F-4D97-AF65-F5344CB8AC3E}">
        <p14:creationId xmlns:p14="http://schemas.microsoft.com/office/powerpoint/2010/main" val="2541974147"/>
      </p:ext>
    </p:extLst>
  </p:cSld>
  <p:clrMapOvr>
    <a:masterClrMapping/>
  </p:clrMapOvr>
  <p:transition>
    <p:fade/>
  </p:transition>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020600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40389776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b="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544286"/>
          </a:xfrm>
        </p:spPr>
        <p:txBody>
          <a:bodyPr/>
          <a:lstStyle>
            <a:lvl1pPr>
              <a:spcBef>
                <a:spcPts val="392"/>
              </a:spcBef>
              <a:spcAft>
                <a:spcPts val="588"/>
              </a:spcAft>
              <a:defRPr sz="2400" b="0">
                <a:latin typeface="+mn-lt"/>
              </a:defRPr>
            </a:lvl1pPr>
            <a:lvl2pPr marL="336145" indent="-224097">
              <a:spcBef>
                <a:spcPts val="392"/>
              </a:spcBef>
              <a:spcAft>
                <a:spcPts val="588"/>
              </a:spcAft>
              <a:buFont typeface="Arial" panose="020B0604020202020204" pitchFamily="34" charset="0"/>
              <a:buChar char="•"/>
              <a:defRPr sz="2400" b="0">
                <a:solidFill>
                  <a:schemeClr val="tx1"/>
                </a:solidFill>
                <a:latin typeface="+mn-lt"/>
              </a:defRPr>
            </a:lvl2pPr>
            <a:lvl3pPr marL="280121" indent="-280121">
              <a:spcBef>
                <a:spcPts val="392"/>
              </a:spcBef>
              <a:spcAft>
                <a:spcPts val="588"/>
              </a:spcAft>
              <a:buFont typeface="Arial" panose="020B0604020202020204" pitchFamily="34" charset="0"/>
              <a:buChar char="•"/>
              <a:defRPr sz="2400" b="0">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sz="2400" b="0">
                <a:solidFill>
                  <a:schemeClr val="tx1"/>
                </a:solidFill>
                <a:latin typeface="+mn-lt"/>
              </a:defRPr>
            </a:lvl4pPr>
            <a:lvl5pPr marL="168072" indent="-168072">
              <a:spcBef>
                <a:spcPts val="392"/>
              </a:spcBef>
              <a:spcAft>
                <a:spcPts val="588"/>
              </a:spcAft>
              <a:buFont typeface="Arial" panose="020B0604020202020204" pitchFamily="34" charset="0"/>
              <a:buChar char="•"/>
              <a:defRPr sz="2400" b="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683783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a:solidFill>
                  <a:schemeClr val="tx1"/>
                </a:solidFill>
              </a:rPr>
              <a:t>Microsoft Security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9572715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1304853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764488484"/>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820691641"/>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48341196"/>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520250928"/>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291693"/>
            <a:ext cx="11340811" cy="2544286"/>
          </a:xfrm>
        </p:spPr>
        <p:txBody>
          <a:bodyPr/>
          <a:lstStyle>
            <a:lvl1pPr>
              <a:spcBef>
                <a:spcPts val="392"/>
              </a:spcBef>
              <a:spcAft>
                <a:spcPts val="588"/>
              </a:spcAft>
              <a:defRPr sz="2400">
                <a:latin typeface="+mn-lt"/>
              </a:defRPr>
            </a:lvl1pPr>
            <a:lvl2pPr>
              <a:spcBef>
                <a:spcPts val="392"/>
              </a:spcBef>
              <a:spcAft>
                <a:spcPts val="588"/>
              </a:spcAft>
              <a:defRPr sz="2400">
                <a:latin typeface="+mn-lt"/>
              </a:defRPr>
            </a:lvl2pPr>
            <a:lvl3pPr>
              <a:spcBef>
                <a:spcPts val="392"/>
              </a:spcBef>
              <a:spcAft>
                <a:spcPts val="588"/>
              </a:spcAft>
              <a:defRPr sz="2400">
                <a:latin typeface="+mn-lt"/>
              </a:defRPr>
            </a:lvl3pPr>
            <a:lvl4pPr>
              <a:spcBef>
                <a:spcPts val="392"/>
              </a:spcBef>
              <a:spcAft>
                <a:spcPts val="588"/>
              </a:spcAft>
              <a:defRPr sz="2400">
                <a:latin typeface="+mn-lt"/>
              </a:defRPr>
            </a:lvl4pPr>
            <a:lvl5pPr>
              <a:spcBef>
                <a:spcPts val="392"/>
              </a:spcBef>
              <a:spcAft>
                <a:spcPts val="588"/>
              </a:spcAft>
              <a:defRPr sz="2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44001028"/>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1979072"/>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11478266"/>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33641158"/>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34975272"/>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5448584"/>
      </p:ext>
    </p:extLst>
  </p:cSld>
  <p:clrMapOvr>
    <a:masterClrMapping/>
  </p:clrMapOvr>
  <p:transition>
    <p:fade/>
  </p:transition>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4563045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8616648"/>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330913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1659178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891796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65432839"/>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03411097"/>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1947683112"/>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85524829"/>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307464012"/>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3155003"/>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059165031"/>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Regular 20/24</a:t>
            </a:r>
            <a:endParaRPr lang="en-US"/>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37001350"/>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87521090"/>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313885856"/>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45576104"/>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62569207"/>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4711312"/>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988937734"/>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96906512"/>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164011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47" Type="http://schemas.openxmlformats.org/officeDocument/2006/relationships/slideLayout" Target="../slideLayouts/slideLayout62.xml"/><Relationship Id="rId50" Type="http://schemas.openxmlformats.org/officeDocument/2006/relationships/slideLayout" Target="../slideLayouts/slideLayout65.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49" Type="http://schemas.openxmlformats.org/officeDocument/2006/relationships/slideLayout" Target="../slideLayouts/slideLayout64.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52"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48" Type="http://schemas.openxmlformats.org/officeDocument/2006/relationships/slideLayout" Target="../slideLayouts/slideLayout63.xml"/><Relationship Id="rId8" Type="http://schemas.openxmlformats.org/officeDocument/2006/relationships/slideLayout" Target="../slideLayouts/slideLayout23.xml"/><Relationship Id="rId51" Type="http://schemas.openxmlformats.org/officeDocument/2006/relationships/slideLayout" Target="../slideLayouts/slideLayout66.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slideLayout" Target="../slideLayouts/slideLayout61.xml"/><Relationship Id="rId20" Type="http://schemas.openxmlformats.org/officeDocument/2006/relationships/slideLayout" Target="../slideLayouts/slideLayout35.xml"/><Relationship Id="rId41" Type="http://schemas.openxmlformats.org/officeDocument/2006/relationships/slideLayout" Target="../slideLayouts/slideLayout56.xml"/><Relationship Id="rId1" Type="http://schemas.openxmlformats.org/officeDocument/2006/relationships/slideLayout" Target="../slideLayouts/slideLayout16.xml"/><Relationship Id="rId6"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9.xml"/><Relationship Id="rId18" Type="http://schemas.openxmlformats.org/officeDocument/2006/relationships/slideLayout" Target="../slideLayouts/slideLayout84.xml"/><Relationship Id="rId26" Type="http://schemas.openxmlformats.org/officeDocument/2006/relationships/slideLayout" Target="../slideLayouts/slideLayout92.xml"/><Relationship Id="rId39" Type="http://schemas.openxmlformats.org/officeDocument/2006/relationships/slideLayout" Target="../slideLayouts/slideLayout105.xml"/><Relationship Id="rId21" Type="http://schemas.openxmlformats.org/officeDocument/2006/relationships/slideLayout" Target="../slideLayouts/slideLayout87.xml"/><Relationship Id="rId34" Type="http://schemas.openxmlformats.org/officeDocument/2006/relationships/slideLayout" Target="../slideLayouts/slideLayout100.xml"/><Relationship Id="rId42" Type="http://schemas.openxmlformats.org/officeDocument/2006/relationships/slideLayout" Target="../slideLayouts/slideLayout108.xml"/><Relationship Id="rId47" Type="http://schemas.openxmlformats.org/officeDocument/2006/relationships/slideLayout" Target="../slideLayouts/slideLayout113.xml"/><Relationship Id="rId7" Type="http://schemas.openxmlformats.org/officeDocument/2006/relationships/slideLayout" Target="../slideLayouts/slideLayout73.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29" Type="http://schemas.openxmlformats.org/officeDocument/2006/relationships/slideLayout" Target="../slideLayouts/slideLayout95.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24" Type="http://schemas.openxmlformats.org/officeDocument/2006/relationships/slideLayout" Target="../slideLayouts/slideLayout90.xml"/><Relationship Id="rId32" Type="http://schemas.openxmlformats.org/officeDocument/2006/relationships/slideLayout" Target="../slideLayouts/slideLayout98.xml"/><Relationship Id="rId37" Type="http://schemas.openxmlformats.org/officeDocument/2006/relationships/slideLayout" Target="../slideLayouts/slideLayout103.xml"/><Relationship Id="rId40" Type="http://schemas.openxmlformats.org/officeDocument/2006/relationships/slideLayout" Target="../slideLayouts/slideLayout106.xml"/><Relationship Id="rId45" Type="http://schemas.openxmlformats.org/officeDocument/2006/relationships/slideLayout" Target="../slideLayouts/slideLayout111.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23" Type="http://schemas.openxmlformats.org/officeDocument/2006/relationships/slideLayout" Target="../slideLayouts/slideLayout89.xml"/><Relationship Id="rId28" Type="http://schemas.openxmlformats.org/officeDocument/2006/relationships/slideLayout" Target="../slideLayouts/slideLayout94.xml"/><Relationship Id="rId36" Type="http://schemas.openxmlformats.org/officeDocument/2006/relationships/slideLayout" Target="../slideLayouts/slideLayout102.xml"/><Relationship Id="rId10" Type="http://schemas.openxmlformats.org/officeDocument/2006/relationships/slideLayout" Target="../slideLayouts/slideLayout76.xml"/><Relationship Id="rId19" Type="http://schemas.openxmlformats.org/officeDocument/2006/relationships/slideLayout" Target="../slideLayouts/slideLayout85.xml"/><Relationship Id="rId31" Type="http://schemas.openxmlformats.org/officeDocument/2006/relationships/slideLayout" Target="../slideLayouts/slideLayout97.xml"/><Relationship Id="rId44" Type="http://schemas.openxmlformats.org/officeDocument/2006/relationships/slideLayout" Target="../slideLayouts/slideLayout110.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 Id="rId22" Type="http://schemas.openxmlformats.org/officeDocument/2006/relationships/slideLayout" Target="../slideLayouts/slideLayout88.xml"/><Relationship Id="rId27" Type="http://schemas.openxmlformats.org/officeDocument/2006/relationships/slideLayout" Target="../slideLayouts/slideLayout93.xml"/><Relationship Id="rId30" Type="http://schemas.openxmlformats.org/officeDocument/2006/relationships/slideLayout" Target="../slideLayouts/slideLayout96.xml"/><Relationship Id="rId35" Type="http://schemas.openxmlformats.org/officeDocument/2006/relationships/slideLayout" Target="../slideLayouts/slideLayout101.xml"/><Relationship Id="rId43" Type="http://schemas.openxmlformats.org/officeDocument/2006/relationships/slideLayout" Target="../slideLayouts/slideLayout109.xml"/><Relationship Id="rId48" Type="http://schemas.openxmlformats.org/officeDocument/2006/relationships/theme" Target="../theme/theme3.xml"/><Relationship Id="rId8" Type="http://schemas.openxmlformats.org/officeDocument/2006/relationships/slideLayout" Target="../slideLayouts/slideLayout74.xml"/><Relationship Id="rId3" Type="http://schemas.openxmlformats.org/officeDocument/2006/relationships/slideLayout" Target="../slideLayouts/slideLayout69.xml"/><Relationship Id="rId12" Type="http://schemas.openxmlformats.org/officeDocument/2006/relationships/slideLayout" Target="../slideLayouts/slideLayout78.xml"/><Relationship Id="rId17" Type="http://schemas.openxmlformats.org/officeDocument/2006/relationships/slideLayout" Target="../slideLayouts/slideLayout83.xml"/><Relationship Id="rId25" Type="http://schemas.openxmlformats.org/officeDocument/2006/relationships/slideLayout" Target="../slideLayouts/slideLayout91.xml"/><Relationship Id="rId33" Type="http://schemas.openxmlformats.org/officeDocument/2006/relationships/slideLayout" Target="../slideLayouts/slideLayout99.xml"/><Relationship Id="rId38" Type="http://schemas.openxmlformats.org/officeDocument/2006/relationships/slideLayout" Target="../slideLayouts/slideLayout104.xml"/><Relationship Id="rId46" Type="http://schemas.openxmlformats.org/officeDocument/2006/relationships/slideLayout" Target="../slideLayouts/slideLayout112.xml"/><Relationship Id="rId20" Type="http://schemas.openxmlformats.org/officeDocument/2006/relationships/slideLayout" Target="../slideLayouts/slideLayout86.xml"/><Relationship Id="rId41"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584" r:id="rId10"/>
    <p:sldLayoutId id="2147484583" r:id="rId11"/>
    <p:sldLayoutId id="2147484256" r:id="rId12"/>
    <p:sldLayoutId id="2147484257" r:id="rId13"/>
    <p:sldLayoutId id="2147484585" r:id="rId14"/>
    <p:sldLayoutId id="2147484299" r:id="rId1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 id="2147484831" r:id="rId13"/>
    <p:sldLayoutId id="2147484832" r:id="rId14"/>
    <p:sldLayoutId id="2147484833" r:id="rId15"/>
    <p:sldLayoutId id="2147484834" r:id="rId16"/>
    <p:sldLayoutId id="2147484835" r:id="rId17"/>
    <p:sldLayoutId id="2147484836" r:id="rId18"/>
    <p:sldLayoutId id="2147484837" r:id="rId19"/>
    <p:sldLayoutId id="2147484838" r:id="rId20"/>
    <p:sldLayoutId id="2147484839" r:id="rId21"/>
    <p:sldLayoutId id="2147484840" r:id="rId22"/>
    <p:sldLayoutId id="2147484841" r:id="rId23"/>
    <p:sldLayoutId id="2147484842" r:id="rId24"/>
    <p:sldLayoutId id="2147484843" r:id="rId25"/>
    <p:sldLayoutId id="2147484844" r:id="rId26"/>
    <p:sldLayoutId id="2147484845" r:id="rId27"/>
    <p:sldLayoutId id="2147484846" r:id="rId28"/>
    <p:sldLayoutId id="2147484847" r:id="rId29"/>
    <p:sldLayoutId id="2147484848" r:id="rId30"/>
    <p:sldLayoutId id="2147484849"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3"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a:t>Large: subhead Segoe UI Regular 20/24</a:t>
            </a:r>
          </a:p>
          <a:p>
            <a:pPr lvl="2"/>
            <a:r>
              <a:rPr lang="en-US"/>
              <a:t>Medium: paragraph heading Segoe UI </a:t>
            </a:r>
            <a:r>
              <a:rPr lang="en-US" err="1"/>
              <a:t>Semibold</a:t>
            </a:r>
            <a:r>
              <a:rPr lang="en-US"/>
              <a:t> 14/18</a:t>
            </a:r>
          </a:p>
          <a:p>
            <a:pPr lvl="3"/>
            <a:r>
              <a:rPr lang="en-US"/>
              <a:t>Medium: paragraph body copy Segoe UI Regular 14/18</a:t>
            </a:r>
          </a:p>
          <a:p>
            <a:pPr lvl="4"/>
            <a:r>
              <a:rPr lang="en-US"/>
              <a:t>Small: caption heading Segoe UI Bold 10/12</a:t>
            </a:r>
          </a:p>
          <a:p>
            <a:pPr lvl="6"/>
            <a:r>
              <a:rPr lang="en-US"/>
              <a:t>Small: caption body copy Segoe UI Regular 10/12</a:t>
            </a:r>
          </a:p>
          <a:p>
            <a:pPr lvl="6"/>
            <a:endParaRPr lang="en-US"/>
          </a:p>
          <a:p>
            <a:pPr lvl="6"/>
            <a:endParaRPr lang="en-US"/>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76BB5A45-271D-4D53-BD8B-4B5CFB16FD0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8A6D886-5D45-4E0C-99EE-458518DE682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9A9057E0-C0E0-48C4-8CFF-2A9A167A4978}"/>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C958B833-C2E4-43F9-8803-144479A60455}"/>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92AFA66-3E39-4ED1-A9C5-E44733888DBA}"/>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FB8CD7F-106A-47C0-84E6-4D87D89791F1}"/>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453082C-4B9C-4180-A393-1F90996BBCC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28BB0BA-322C-4D11-A556-3D9BF86D4A45}"/>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6C156BE-DC8C-4BF4-B81F-C74DC513EB0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9BBA139-D62F-4B5A-BF45-EE89C124FCF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E3F55A0-D7A5-42EE-8CED-3A814F1B950A}"/>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FF3B85F-E436-4397-9EE9-422A0267946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8B809C-724A-4BFD-B871-2DF381F59C5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4868ED3-56B4-4176-AB07-DBE7A11DE7AC}"/>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7BD61D9-CC26-48F5-9642-A38BE5806FCA}"/>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C7AB05B-6281-4236-A529-512FB136C8D3}"/>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47EB70C-3766-4D54-9729-798BC6C8A8C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B68E69B-85CA-49D4-8D18-7D0BAFBCE3CA}"/>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1847621-191C-4F5F-B10C-EE1A6563C5E6}"/>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F8CE86-94F5-4955-B722-93A7479A5E7F}"/>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D91B32-338A-47AF-B026-3DB56D2EBD03}"/>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30240AE-9F68-499E-B3D4-2E3D39E9A1F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EA8C58B-863A-4ECA-BF8F-588AC338B344}"/>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360630F-5E65-425D-8FAB-DAFACF3DAB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3E2AD-707A-4ABE-8DD8-75AD62A0346B}"/>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26CC6ED-EE4D-4743-B5E6-AF29F7541679}"/>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5131F5D-66B1-4ED4-BEE8-87E7AFCCD0A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42EBE24-A3A7-4CEC-9402-724C34CC4915}"/>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73EAF58-88A4-46A6-8294-D1E7ACD5314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C08900E-4279-40CF-B123-F7B6C3962F02}"/>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D5A62F-7E03-4559-A54D-87BD12A56A82}"/>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11E0242-3665-4FF8-BF11-EAA64DCBDF9B}"/>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948F96D-56FB-493B-AB4F-5CCBCC0E6E25}"/>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AB3077C-9773-4CDC-ADCB-7950709AE74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45188AB-DB72-47FD-ACF4-45308CF5B3A6}"/>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CCE7D75-17D2-4A50-BA5E-CF3AFACE7FD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7B0584E-229A-4276-B9AD-3A7E6F4330D1}"/>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9B275EFD-15F8-402F-9DDA-CCF1472A8145}"/>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2B20129-936B-4BC0-874D-4BA08831922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33498174"/>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3" r:id="rId7"/>
    <p:sldLayoutId id="2147484754" r:id="rId8"/>
    <p:sldLayoutId id="2147484755" r:id="rId9"/>
    <p:sldLayoutId id="2147484756" r:id="rId10"/>
    <p:sldLayoutId id="2147484757" r:id="rId11"/>
    <p:sldLayoutId id="2147484758" r:id="rId12"/>
    <p:sldLayoutId id="2147484759" r:id="rId13"/>
    <p:sldLayoutId id="2147484760" r:id="rId14"/>
    <p:sldLayoutId id="2147484761" r:id="rId15"/>
    <p:sldLayoutId id="2147484762" r:id="rId16"/>
    <p:sldLayoutId id="2147484763" r:id="rId17"/>
    <p:sldLayoutId id="2147484764" r:id="rId18"/>
    <p:sldLayoutId id="2147484765" r:id="rId19"/>
    <p:sldLayoutId id="2147484766" r:id="rId20"/>
    <p:sldLayoutId id="2147484767" r:id="rId21"/>
    <p:sldLayoutId id="2147484768" r:id="rId22"/>
    <p:sldLayoutId id="2147484769" r:id="rId23"/>
    <p:sldLayoutId id="2147484770" r:id="rId24"/>
    <p:sldLayoutId id="2147484771" r:id="rId25"/>
    <p:sldLayoutId id="2147484772" r:id="rId26"/>
    <p:sldLayoutId id="2147484773" r:id="rId27"/>
    <p:sldLayoutId id="2147484774" r:id="rId28"/>
    <p:sldLayoutId id="2147484775" r:id="rId29"/>
    <p:sldLayoutId id="2147484776" r:id="rId30"/>
    <p:sldLayoutId id="2147484777" r:id="rId31"/>
    <p:sldLayoutId id="2147484778" r:id="rId32"/>
    <p:sldLayoutId id="2147484779" r:id="rId33"/>
    <p:sldLayoutId id="2147484780" r:id="rId34"/>
    <p:sldLayoutId id="2147484781" r:id="rId35"/>
    <p:sldLayoutId id="2147484782" r:id="rId36"/>
    <p:sldLayoutId id="2147484783" r:id="rId37"/>
    <p:sldLayoutId id="2147484784" r:id="rId38"/>
    <p:sldLayoutId id="2147484785" r:id="rId39"/>
    <p:sldLayoutId id="2147484786" r:id="rId40"/>
    <p:sldLayoutId id="2147484787" r:id="rId41"/>
    <p:sldLayoutId id="2147484788" r:id="rId42"/>
    <p:sldLayoutId id="2147484789" r:id="rId43"/>
    <p:sldLayoutId id="2147484790" r:id="rId44"/>
    <p:sldLayoutId id="2147484791" r:id="rId45"/>
    <p:sldLayoutId id="2147484792" r:id="rId46"/>
    <p:sldLayoutId id="2147484793" r:id="rId47"/>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5.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3.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1"/>
                </a:solidFill>
                <a:latin typeface="Segoe UI Semibold (Headings)"/>
              </a:rPr>
              <a:t>AZ-900</a:t>
            </a:r>
            <a:br>
              <a:rPr lang="en-US" dirty="0">
                <a:solidFill>
                  <a:schemeClr val="tx1"/>
                </a:solidFill>
                <a:latin typeface="Segoe UI Semibold (Headings)"/>
              </a:rPr>
            </a:br>
            <a:r>
              <a:rPr lang="en-US" dirty="0">
                <a:solidFill>
                  <a:schemeClr val="tx1"/>
                </a:solidFill>
                <a:latin typeface="Segoe UI Semibold (Headings)"/>
              </a:rPr>
              <a:t>Cloud Service Types</a:t>
            </a:r>
            <a:endParaRPr lang="en-US" dirty="0"/>
          </a:p>
        </p:txBody>
      </p:sp>
      <p:sp>
        <p:nvSpPr>
          <p:cNvPr id="2" name="Text Placeholder 1">
            <a:extLst>
              <a:ext uri="{FF2B5EF4-FFF2-40B4-BE49-F238E27FC236}">
                <a16:creationId xmlns:a16="http://schemas.microsoft.com/office/drawing/2014/main" id="{8E409F4D-C245-4C67-98B1-2C7AEECB071A}"/>
              </a:ext>
            </a:extLst>
          </p:cNvPr>
          <p:cNvSpPr>
            <a:spLocks noGrp="1"/>
          </p:cNvSpPr>
          <p:nvPr>
            <p:ph type="body" sz="quarter" idx="15"/>
          </p:nvPr>
        </p:nvSpPr>
        <p:spPr>
          <a:xfrm>
            <a:off x="442466" y="4350114"/>
            <a:ext cx="5413394" cy="1015663"/>
          </a:xfrm>
        </p:spPr>
        <p:txBody>
          <a:bodyPr/>
          <a:lstStyle/>
          <a:p>
            <a:r>
              <a:rPr lang="en-US" dirty="0"/>
              <a:t>Ali Khawaja</a:t>
            </a:r>
          </a:p>
          <a:p>
            <a:r>
              <a:rPr lang="en-US" dirty="0"/>
              <a:t>Sr. Cloud Architect</a:t>
            </a:r>
          </a:p>
          <a:p>
            <a:r>
              <a:rPr lang="en-US" dirty="0"/>
              <a:t>Microsoft Arabia</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Segoe UI"/>
              </a:rPr>
              <a:t>Cloud service types</a:t>
            </a:r>
          </a:p>
        </p:txBody>
      </p:sp>
      <p:pic>
        <p:nvPicPr>
          <p:cNvPr id="3" name="Graphic 2">
            <a:extLst>
              <a:ext uri="{FF2B5EF4-FFF2-40B4-BE49-F238E27FC236}">
                <a16:creationId xmlns:a16="http://schemas.microsoft.com/office/drawing/2014/main" id="{144184B0-410A-4022-B5C4-B38B91047B0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91530" y="2692918"/>
            <a:ext cx="1451504" cy="1451504"/>
          </a:xfrm>
          <a:prstGeom prst="rect">
            <a:avLst/>
          </a:prstGeom>
        </p:spPr>
      </p:pic>
    </p:spTree>
    <p:extLst>
      <p:ext uri="{BB962C8B-B14F-4D97-AF65-F5344CB8AC3E}">
        <p14:creationId xmlns:p14="http://schemas.microsoft.com/office/powerpoint/2010/main" val="147633212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4205-D43F-41C5-9664-6C084D7B0EAE}"/>
              </a:ext>
            </a:extLst>
          </p:cNvPr>
          <p:cNvSpPr>
            <a:spLocks noGrp="1"/>
          </p:cNvSpPr>
          <p:nvPr>
            <p:ph type="title"/>
          </p:nvPr>
        </p:nvSpPr>
        <p:spPr/>
        <p:txBody>
          <a:bodyPr/>
          <a:lstStyle/>
          <a:p>
            <a:r>
              <a:rPr lang="en-US" dirty="0">
                <a:cs typeface="Segoe UI"/>
              </a:rPr>
              <a:t>Cloud Services - Objective Domain</a:t>
            </a:r>
            <a:endParaRPr lang="en-US" dirty="0"/>
          </a:p>
        </p:txBody>
      </p:sp>
      <p:sp>
        <p:nvSpPr>
          <p:cNvPr id="3" name="Text Placeholder 2">
            <a:extLst>
              <a:ext uri="{FF2B5EF4-FFF2-40B4-BE49-F238E27FC236}">
                <a16:creationId xmlns:a16="http://schemas.microsoft.com/office/drawing/2014/main" id="{606CE680-64DF-4DE7-82EC-F8B06BEE4A5A}"/>
              </a:ext>
            </a:extLst>
          </p:cNvPr>
          <p:cNvSpPr>
            <a:spLocks noGrp="1"/>
          </p:cNvSpPr>
          <p:nvPr>
            <p:ph sz="quarter" idx="10"/>
          </p:nvPr>
        </p:nvSpPr>
        <p:spPr>
          <a:xfrm>
            <a:off x="419100" y="1417141"/>
            <a:ext cx="11340811" cy="2544286"/>
          </a:xfrm>
        </p:spPr>
        <p:txBody>
          <a:bodyPr/>
          <a:lstStyle/>
          <a:p>
            <a:pPr marL="342900" indent="-342900">
              <a:buFont typeface="Arial" panose="020B0604020202020204" pitchFamily="34" charset="0"/>
              <a:buChar char="•"/>
            </a:pPr>
            <a:r>
              <a:rPr lang="en-US" dirty="0">
                <a:latin typeface="+mn-lt"/>
              </a:rPr>
              <a:t>Describe Infrastructure as a Service (IaaS)</a:t>
            </a:r>
          </a:p>
          <a:p>
            <a:pPr marL="342900" indent="-342900">
              <a:buFont typeface="Arial" panose="020B0604020202020204" pitchFamily="34" charset="0"/>
              <a:buChar char="•"/>
            </a:pPr>
            <a:r>
              <a:rPr lang="en-US" dirty="0">
                <a:latin typeface="+mn-lt"/>
              </a:rPr>
              <a:t>Describe Platform as a Service (PaaS)</a:t>
            </a:r>
          </a:p>
          <a:p>
            <a:pPr marL="342900" indent="-342900">
              <a:buFont typeface="Arial" panose="020B0604020202020204" pitchFamily="34" charset="0"/>
              <a:buChar char="•"/>
            </a:pPr>
            <a:r>
              <a:rPr lang="en-US" dirty="0">
                <a:latin typeface="+mn-lt"/>
              </a:rPr>
              <a:t>Describe Software as a Service (SaaS)</a:t>
            </a:r>
          </a:p>
          <a:p>
            <a:pPr marL="342900" indent="-342900">
              <a:buFont typeface="Arial" panose="020B0604020202020204" pitchFamily="34" charset="0"/>
              <a:buChar char="•"/>
            </a:pPr>
            <a:r>
              <a:rPr lang="en-US" dirty="0">
                <a:latin typeface="+mn-lt"/>
              </a:rPr>
              <a:t>Identify appropriate use cases for each cloud service (IaaS, PaaS, SaaS)</a:t>
            </a:r>
          </a:p>
          <a:p>
            <a:pPr marL="342900" indent="-342900">
              <a:buFont typeface="Arial" panose="020B0604020202020204" pitchFamily="34" charset="0"/>
              <a:buChar char="•"/>
            </a:pPr>
            <a:endParaRPr lang="en-US" dirty="0">
              <a:latin typeface="+mn-lt"/>
            </a:endParaRPr>
          </a:p>
        </p:txBody>
      </p:sp>
    </p:spTree>
    <p:extLst>
      <p:ext uri="{BB962C8B-B14F-4D97-AF65-F5344CB8AC3E}">
        <p14:creationId xmlns:p14="http://schemas.microsoft.com/office/powerpoint/2010/main" val="28873581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03818"/>
            <a:ext cx="11341268" cy="642840"/>
          </a:xfrm>
        </p:spPr>
        <p:txBody>
          <a:bodyPr>
            <a:normAutofit fontScale="90000"/>
          </a:bodyPr>
          <a:lstStyle/>
          <a:p>
            <a:r>
              <a:rPr lang="en-US" sz="3600" dirty="0">
                <a:latin typeface="Segoe UI Semibold (Headings)"/>
              </a:rPr>
              <a:t>Infrastructure as a Service (IaaS)</a:t>
            </a:r>
            <a:endParaRPr lang="en-US" sz="3600" dirty="0"/>
          </a:p>
        </p:txBody>
      </p:sp>
      <p:sp>
        <p:nvSpPr>
          <p:cNvPr id="6" name="Text Placeholder 5"/>
          <p:cNvSpPr>
            <a:spLocks noGrp="1"/>
          </p:cNvSpPr>
          <p:nvPr>
            <p:ph type="body" sz="quarter" idx="10"/>
          </p:nvPr>
        </p:nvSpPr>
        <p:spPr>
          <a:xfrm>
            <a:off x="418643" y="1421383"/>
            <a:ext cx="11573852" cy="1288565"/>
          </a:xfrm>
        </p:spPr>
        <p:txBody>
          <a:bodyPr>
            <a:noAutofit/>
          </a:bodyPr>
          <a:lstStyle/>
          <a:p>
            <a:r>
              <a:rPr lang="en-US" sz="2400" dirty="0">
                <a:latin typeface="+mn-lt"/>
                <a:cs typeface="Segoe UI Semilight" panose="020B0402040204020203" pitchFamily="34" charset="0"/>
              </a:rPr>
              <a:t>Build pay-as-you-go IT infrastructure by renting servers, virtual machines, storage, networks, and operating systems from a cloud provider.</a:t>
            </a:r>
          </a:p>
        </p:txBody>
      </p:sp>
      <p:pic>
        <p:nvPicPr>
          <p:cNvPr id="5" name="Picture 4" descr="IaaS is encompassing the following three icons: Servers and storage, Networking firewalls and security, and Datacenter physical plant and building.">
            <a:extLst>
              <a:ext uri="{FF2B5EF4-FFF2-40B4-BE49-F238E27FC236}">
                <a16:creationId xmlns:a16="http://schemas.microsoft.com/office/drawing/2014/main" id="{37CCC6CC-3378-418A-A85F-803240191429}"/>
              </a:ext>
            </a:extLst>
          </p:cNvPr>
          <p:cNvPicPr>
            <a:picLocks noChangeAspect="1"/>
          </p:cNvPicPr>
          <p:nvPr/>
        </p:nvPicPr>
        <p:blipFill>
          <a:blip r:embed="rId3"/>
          <a:stretch>
            <a:fillRect/>
          </a:stretch>
        </p:blipFill>
        <p:spPr>
          <a:xfrm>
            <a:off x="3257436" y="2196208"/>
            <a:ext cx="5402086" cy="3521091"/>
          </a:xfrm>
          <a:prstGeom prst="rect">
            <a:avLst/>
          </a:prstGeom>
        </p:spPr>
      </p:pic>
    </p:spTree>
    <p:extLst>
      <p:ext uri="{BB962C8B-B14F-4D97-AF65-F5344CB8AC3E}">
        <p14:creationId xmlns:p14="http://schemas.microsoft.com/office/powerpoint/2010/main" val="132016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normAutofit fontScale="90000"/>
          </a:bodyPr>
          <a:lstStyle/>
          <a:p>
            <a:r>
              <a:rPr lang="en-US" sz="3600" dirty="0">
                <a:latin typeface="Segoe UI Semibold (Headings)"/>
              </a:rPr>
              <a:t>Platform as a Service (PaaS)</a:t>
            </a:r>
            <a:endParaRPr lang="en-US" sz="3600" dirty="0"/>
          </a:p>
        </p:txBody>
      </p:sp>
      <p:sp>
        <p:nvSpPr>
          <p:cNvPr id="6" name="Text Placeholder 5"/>
          <p:cNvSpPr>
            <a:spLocks noGrp="1"/>
          </p:cNvSpPr>
          <p:nvPr>
            <p:ph type="body" sz="quarter" idx="10"/>
          </p:nvPr>
        </p:nvSpPr>
        <p:spPr>
          <a:xfrm>
            <a:off x="418643" y="1214843"/>
            <a:ext cx="11341268" cy="1316273"/>
          </a:xfrm>
        </p:spPr>
        <p:txBody>
          <a:bodyPr>
            <a:normAutofit/>
          </a:bodyPr>
          <a:lstStyle/>
          <a:p>
            <a:r>
              <a:rPr lang="en-US" sz="2400" dirty="0">
                <a:latin typeface="+mn-lt"/>
                <a:cs typeface="Segoe UI Semilight" panose="020B0402040204020203" pitchFamily="34" charset="0"/>
              </a:rPr>
              <a:t>Provides environment for building, testing, and deploying software applications; without focusing on managing underlying infrastructure.</a:t>
            </a:r>
          </a:p>
        </p:txBody>
      </p:sp>
      <p:pic>
        <p:nvPicPr>
          <p:cNvPr id="3" name="Picture 2" descr="PaaS encompassing all of IaaS from the previous slide, and adding Operating Systems and Development tools.">
            <a:extLst>
              <a:ext uri="{FF2B5EF4-FFF2-40B4-BE49-F238E27FC236}">
                <a16:creationId xmlns:a16="http://schemas.microsoft.com/office/drawing/2014/main" id="{3A9A17F7-4726-449D-AD60-6FC6D01B9B6A}"/>
              </a:ext>
            </a:extLst>
          </p:cNvPr>
          <p:cNvPicPr>
            <a:picLocks noChangeAspect="1"/>
          </p:cNvPicPr>
          <p:nvPr/>
        </p:nvPicPr>
        <p:blipFill>
          <a:blip r:embed="rId3"/>
          <a:stretch>
            <a:fillRect/>
          </a:stretch>
        </p:blipFill>
        <p:spPr>
          <a:xfrm>
            <a:off x="1798976" y="2211456"/>
            <a:ext cx="7906999" cy="3252865"/>
          </a:xfrm>
          <a:prstGeom prst="rect">
            <a:avLst/>
          </a:prstGeom>
        </p:spPr>
      </p:pic>
    </p:spTree>
    <p:extLst>
      <p:ext uri="{BB962C8B-B14F-4D97-AF65-F5344CB8AC3E}">
        <p14:creationId xmlns:p14="http://schemas.microsoft.com/office/powerpoint/2010/main" val="1271252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79124"/>
            <a:ext cx="11341268" cy="680196"/>
          </a:xfrm>
        </p:spPr>
        <p:txBody>
          <a:bodyPr>
            <a:normAutofit/>
          </a:bodyPr>
          <a:lstStyle/>
          <a:p>
            <a:r>
              <a:rPr lang="en-US" dirty="0">
                <a:latin typeface="Segoe UI Semibold (Headings)"/>
              </a:rPr>
              <a:t>Software as a Service (SaaS)</a:t>
            </a:r>
            <a:endParaRPr lang="en-US" dirty="0"/>
          </a:p>
        </p:txBody>
      </p:sp>
      <p:pic>
        <p:nvPicPr>
          <p:cNvPr id="2050" name="Picture 2" descr="SaaS encompasses PaaS, which encompasses IaaS. The IaaS icons are Servers and Storage, Networking firewalls and security, and Datacenter physical plant and security. In addition to the IaaS icons, PaaS icons include an Operating systems icon, and a Development tools, database management, and business analytics icon. The SaaS icon includes all of the PaaS icon and a Hosted applications and apps icon.">
            <a:extLst>
              <a:ext uri="{FF2B5EF4-FFF2-40B4-BE49-F238E27FC236}">
                <a16:creationId xmlns:a16="http://schemas.microsoft.com/office/drawing/2014/main" id="{C1F44843-E050-47B2-BDDB-BE6FEDB4B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861" y="1924359"/>
            <a:ext cx="9404278" cy="368647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SaaS encompassing all of  the PaaS and IaaS capabilities from the previous slide, and adding the ability to use Hosted applications on any device.">
            <a:extLst>
              <a:ext uri="{FF2B5EF4-FFF2-40B4-BE49-F238E27FC236}">
                <a16:creationId xmlns:a16="http://schemas.microsoft.com/office/drawing/2014/main" id="{F014373F-A99B-4B26-B334-0CD50A7A02D2}"/>
              </a:ext>
            </a:extLst>
          </p:cNvPr>
          <p:cNvPicPr>
            <a:picLocks noChangeAspect="1"/>
          </p:cNvPicPr>
          <p:nvPr/>
        </p:nvPicPr>
        <p:blipFill>
          <a:blip r:embed="rId4"/>
          <a:stretch>
            <a:fillRect/>
          </a:stretch>
        </p:blipFill>
        <p:spPr>
          <a:xfrm>
            <a:off x="1164779" y="1687683"/>
            <a:ext cx="9848537" cy="3962868"/>
          </a:xfrm>
          <a:prstGeom prst="rect">
            <a:avLst/>
          </a:prstGeom>
        </p:spPr>
      </p:pic>
      <p:sp>
        <p:nvSpPr>
          <p:cNvPr id="6" name="Text Placeholder 5"/>
          <p:cNvSpPr>
            <a:spLocks noGrp="1"/>
          </p:cNvSpPr>
          <p:nvPr>
            <p:ph sz="quarter" idx="10"/>
          </p:nvPr>
        </p:nvSpPr>
        <p:spPr>
          <a:xfrm>
            <a:off x="418643" y="1027399"/>
            <a:ext cx="11340811" cy="876925"/>
          </a:xfrm>
        </p:spPr>
        <p:txBody>
          <a:bodyPr>
            <a:noAutofit/>
          </a:bodyPr>
          <a:lstStyle/>
          <a:p>
            <a:pPr marL="0" indent="0">
              <a:buNone/>
            </a:pPr>
            <a:r>
              <a:rPr lang="en-US" dirty="0">
                <a:latin typeface="+mn-lt"/>
                <a:cs typeface="Segoe UI Semilight" panose="020B0402040204020203" pitchFamily="34" charset="0"/>
              </a:rPr>
              <a:t>Users connect to and use cloud-based apps over the internet: for example, Microsoft Office 365, email, and calendars.</a:t>
            </a:r>
            <a:endParaRPr lang="en-US" dirty="0">
              <a:solidFill>
                <a:schemeClr val="bg1"/>
              </a:solidFill>
              <a:latin typeface="+mn-lt"/>
              <a:cs typeface="Segoe UI Semilight" panose="020B0402040204020203" pitchFamily="34" charset="0"/>
            </a:endParaRPr>
          </a:p>
        </p:txBody>
      </p:sp>
    </p:spTree>
    <p:extLst>
      <p:ext uri="{BB962C8B-B14F-4D97-AF65-F5344CB8AC3E}">
        <p14:creationId xmlns:p14="http://schemas.microsoft.com/office/powerpoint/2010/main" val="179297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Cloud service comparison</a:t>
            </a:r>
          </a:p>
        </p:txBody>
      </p:sp>
      <p:grpSp>
        <p:nvGrpSpPr>
          <p:cNvPr id="51" name="Group 50">
            <a:extLst>
              <a:ext uri="{FF2B5EF4-FFF2-40B4-BE49-F238E27FC236}">
                <a16:creationId xmlns:a16="http://schemas.microsoft.com/office/drawing/2014/main" id="{8845793D-918B-44DB-B9C7-A24048571F3E}"/>
              </a:ext>
              <a:ext uri="{C183D7F6-B498-43B3-948B-1728B52AA6E4}">
                <adec:decorative xmlns:adec="http://schemas.microsoft.com/office/drawing/2017/decorative" val="1"/>
              </a:ext>
            </a:extLst>
          </p:cNvPr>
          <p:cNvGrpSpPr/>
          <p:nvPr/>
        </p:nvGrpSpPr>
        <p:grpSpPr>
          <a:xfrm>
            <a:off x="295684" y="1457323"/>
            <a:ext cx="3629278" cy="2690702"/>
            <a:chOff x="295684" y="1457323"/>
            <a:chExt cx="3629278" cy="2690702"/>
          </a:xfrm>
        </p:grpSpPr>
        <p:sp>
          <p:nvSpPr>
            <p:cNvPr id="47" name="Text Placeholder 14">
              <a:extLst>
                <a:ext uri="{FF2B5EF4-FFF2-40B4-BE49-F238E27FC236}">
                  <a16:creationId xmlns:a16="http://schemas.microsoft.com/office/drawing/2014/main" id="{C66AEADA-E041-496E-BCD0-86C1C563E2F3}"/>
                </a:ext>
              </a:extLst>
            </p:cNvPr>
            <p:cNvSpPr txBox="1">
              <a:spLocks/>
            </p:cNvSpPr>
            <p:nvPr/>
          </p:nvSpPr>
          <p:spPr>
            <a:xfrm>
              <a:off x="295684" y="3194188"/>
              <a:ext cx="3618381" cy="953837"/>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You configure and manage the hardware for your application.</a:t>
              </a:r>
              <a:endParaRPr lang="en-US" sz="2400" dirty="0">
                <a:latin typeface="+mn-lt"/>
              </a:endParaRPr>
            </a:p>
          </p:txBody>
        </p:sp>
        <p:sp>
          <p:nvSpPr>
            <p:cNvPr id="49" name="Text Placeholder 10">
              <a:extLst>
                <a:ext uri="{FF2B5EF4-FFF2-40B4-BE49-F238E27FC236}">
                  <a16:creationId xmlns:a16="http://schemas.microsoft.com/office/drawing/2014/main" id="{8957A083-EE7B-48E6-8B51-77B6092F5F0A}"/>
                </a:ext>
              </a:extLst>
            </p:cNvPr>
            <p:cNvSpPr txBox="1">
              <a:spLocks/>
            </p:cNvSpPr>
            <p:nvPr/>
          </p:nvSpPr>
          <p:spPr>
            <a:xfrm>
              <a:off x="295684"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IaaS</a:t>
              </a:r>
            </a:p>
          </p:txBody>
        </p:sp>
        <p:sp>
          <p:nvSpPr>
            <p:cNvPr id="50" name="Text Placeholder 1">
              <a:extLst>
                <a:ext uri="{FF2B5EF4-FFF2-40B4-BE49-F238E27FC236}">
                  <a16:creationId xmlns:a16="http://schemas.microsoft.com/office/drawing/2014/main" id="{47761BD0-BC47-4149-93D4-75BA13A70AA6}"/>
                </a:ext>
              </a:extLst>
            </p:cNvPr>
            <p:cNvSpPr txBox="1">
              <a:spLocks/>
            </p:cNvSpPr>
            <p:nvPr/>
          </p:nvSpPr>
          <p:spPr>
            <a:xfrm>
              <a:off x="295684" y="2285654"/>
              <a:ext cx="3618381"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The most flexible cloud service.</a:t>
              </a:r>
              <a:endParaRPr lang="en-US" sz="2400" dirty="0">
                <a:latin typeface="+mn-lt"/>
              </a:endParaRPr>
            </a:p>
          </p:txBody>
        </p:sp>
      </p:grpSp>
      <p:grpSp>
        <p:nvGrpSpPr>
          <p:cNvPr id="52" name="Group 51">
            <a:extLst>
              <a:ext uri="{FF2B5EF4-FFF2-40B4-BE49-F238E27FC236}">
                <a16:creationId xmlns:a16="http://schemas.microsoft.com/office/drawing/2014/main" id="{A2B8088D-ED0F-4044-8D00-71071CB1AFC3}"/>
              </a:ext>
              <a:ext uri="{C183D7F6-B498-43B3-948B-1728B52AA6E4}">
                <adec:decorative xmlns:adec="http://schemas.microsoft.com/office/drawing/2017/decorative" val="1"/>
              </a:ext>
            </a:extLst>
          </p:cNvPr>
          <p:cNvGrpSpPr/>
          <p:nvPr/>
        </p:nvGrpSpPr>
        <p:grpSpPr>
          <a:xfrm>
            <a:off x="4159182" y="1457323"/>
            <a:ext cx="3629278" cy="2600154"/>
            <a:chOff x="4249061" y="1457323"/>
            <a:chExt cx="3629278" cy="2600154"/>
          </a:xfrm>
        </p:grpSpPr>
        <p:sp>
          <p:nvSpPr>
            <p:cNvPr id="43" name="Text Placeholder 11">
              <a:extLst>
                <a:ext uri="{FF2B5EF4-FFF2-40B4-BE49-F238E27FC236}">
                  <a16:creationId xmlns:a16="http://schemas.microsoft.com/office/drawing/2014/main" id="{689B627A-0441-4103-912B-FB29C5CA96D4}"/>
                </a:ext>
              </a:extLst>
            </p:cNvPr>
            <p:cNvSpPr txBox="1">
              <a:spLocks/>
            </p:cNvSpPr>
            <p:nvPr/>
          </p:nvSpPr>
          <p:spPr>
            <a:xfrm>
              <a:off x="4249061"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PaaS</a:t>
              </a:r>
            </a:p>
          </p:txBody>
        </p:sp>
        <p:sp>
          <p:nvSpPr>
            <p:cNvPr id="45" name="Text Placeholder 5">
              <a:extLst>
                <a:ext uri="{FF2B5EF4-FFF2-40B4-BE49-F238E27FC236}">
                  <a16:creationId xmlns:a16="http://schemas.microsoft.com/office/drawing/2014/main" id="{42E6EC0F-52E0-4D89-BF38-F3851F481133}"/>
                </a:ext>
              </a:extLst>
            </p:cNvPr>
            <p:cNvSpPr txBox="1">
              <a:spLocks/>
            </p:cNvSpPr>
            <p:nvPr/>
          </p:nvSpPr>
          <p:spPr>
            <a:xfrm>
              <a:off x="4249061"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Focus on application development.</a:t>
              </a:r>
              <a:endParaRPr lang="en-US" sz="2400" dirty="0">
                <a:latin typeface="+mn-lt"/>
              </a:endParaRPr>
            </a:p>
          </p:txBody>
        </p:sp>
        <p:sp>
          <p:nvSpPr>
            <p:cNvPr id="46" name="Text Placeholder 15">
              <a:extLst>
                <a:ext uri="{FF2B5EF4-FFF2-40B4-BE49-F238E27FC236}">
                  <a16:creationId xmlns:a16="http://schemas.microsoft.com/office/drawing/2014/main" id="{F85FEC0E-C3FA-4DAF-9421-A874D138851C}"/>
                </a:ext>
              </a:extLst>
            </p:cNvPr>
            <p:cNvSpPr txBox="1">
              <a:spLocks/>
            </p:cNvSpPr>
            <p:nvPr/>
          </p:nvSpPr>
          <p:spPr>
            <a:xfrm>
              <a:off x="4249061" y="328473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Platform management is handled by the cloud provider.</a:t>
              </a:r>
              <a:endParaRPr lang="en-US" sz="2400" dirty="0">
                <a:latin typeface="+mn-lt"/>
              </a:endParaRPr>
            </a:p>
          </p:txBody>
        </p:sp>
      </p:grpSp>
      <p:grpSp>
        <p:nvGrpSpPr>
          <p:cNvPr id="53" name="Group 52">
            <a:extLst>
              <a:ext uri="{FF2B5EF4-FFF2-40B4-BE49-F238E27FC236}">
                <a16:creationId xmlns:a16="http://schemas.microsoft.com/office/drawing/2014/main" id="{BD890FE1-7D7B-44AC-9CF2-CC22F3FA9C7D}"/>
              </a:ext>
              <a:ext uri="{C183D7F6-B498-43B3-948B-1728B52AA6E4}">
                <adec:decorative xmlns:adec="http://schemas.microsoft.com/office/drawing/2017/decorative" val="1"/>
              </a:ext>
            </a:extLst>
          </p:cNvPr>
          <p:cNvGrpSpPr/>
          <p:nvPr/>
        </p:nvGrpSpPr>
        <p:grpSpPr>
          <a:xfrm>
            <a:off x="8022680" y="1457323"/>
            <a:ext cx="3629278" cy="2635874"/>
            <a:chOff x="8022680" y="1457323"/>
            <a:chExt cx="3629278" cy="2635874"/>
          </a:xfrm>
        </p:grpSpPr>
        <p:sp>
          <p:nvSpPr>
            <p:cNvPr id="42" name="Text Placeholder 13">
              <a:extLst>
                <a:ext uri="{FF2B5EF4-FFF2-40B4-BE49-F238E27FC236}">
                  <a16:creationId xmlns:a16="http://schemas.microsoft.com/office/drawing/2014/main" id="{7C557D7A-78E8-4174-A562-11B71A143F15}"/>
                </a:ext>
              </a:extLst>
            </p:cNvPr>
            <p:cNvSpPr txBox="1">
              <a:spLocks/>
            </p:cNvSpPr>
            <p:nvPr/>
          </p:nvSpPr>
          <p:spPr>
            <a:xfrm>
              <a:off x="8022680" y="2285653"/>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dirty="0">
                  <a:latin typeface="+mn-lt"/>
                </a:rPr>
                <a:t>Pay-as-you-go pricing model.</a:t>
              </a:r>
              <a:endParaRPr lang="en-US" sz="2400" dirty="0">
                <a:latin typeface="+mn-lt"/>
              </a:endParaRPr>
            </a:p>
          </p:txBody>
        </p:sp>
        <p:sp>
          <p:nvSpPr>
            <p:cNvPr id="44" name="Text Placeholder 12">
              <a:extLst>
                <a:ext uri="{FF2B5EF4-FFF2-40B4-BE49-F238E27FC236}">
                  <a16:creationId xmlns:a16="http://schemas.microsoft.com/office/drawing/2014/main" id="{7C8557EF-5481-4F1C-A1B4-87230D6C6780}"/>
                </a:ext>
              </a:extLst>
            </p:cNvPr>
            <p:cNvSpPr txBox="1">
              <a:spLocks/>
            </p:cNvSpPr>
            <p:nvPr/>
          </p:nvSpPr>
          <p:spPr>
            <a:xfrm>
              <a:off x="8022680" y="1457323"/>
              <a:ext cx="3629278" cy="680197"/>
            </a:xfrm>
            <a:prstGeom prst="rect">
              <a:avLst/>
            </a:prstGeom>
            <a:solidFill>
              <a:srgbClr val="243A5E"/>
            </a:solidFill>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lgn="ctr"/>
              <a:r>
                <a:rPr lang="en-US" sz="3200" dirty="0">
                  <a:solidFill>
                    <a:schemeClr val="bg1"/>
                  </a:solidFill>
                </a:rPr>
                <a:t>SaaS</a:t>
              </a:r>
            </a:p>
          </p:txBody>
        </p:sp>
        <p:sp>
          <p:nvSpPr>
            <p:cNvPr id="48" name="Text Placeholder 17">
              <a:extLst>
                <a:ext uri="{FF2B5EF4-FFF2-40B4-BE49-F238E27FC236}">
                  <a16:creationId xmlns:a16="http://schemas.microsoft.com/office/drawing/2014/main" id="{F82AFDF1-E1AB-4A33-B642-84AD2681FF16}"/>
                </a:ext>
              </a:extLst>
            </p:cNvPr>
            <p:cNvSpPr txBox="1">
              <a:spLocks/>
            </p:cNvSpPr>
            <p:nvPr/>
          </p:nvSpPr>
          <p:spPr>
            <a:xfrm>
              <a:off x="8022680" y="3320454"/>
              <a:ext cx="3607487" cy="772743"/>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IE" sz="2400">
                  <a:latin typeface="+mn-lt"/>
                </a:rPr>
                <a:t>Users pay for the software they use on a subscription model.</a:t>
              </a:r>
              <a:endParaRPr lang="en-US" sz="2400" dirty="0">
                <a:latin typeface="+mn-lt"/>
              </a:endParaRPr>
            </a:p>
          </p:txBody>
        </p:sp>
      </p:grpSp>
    </p:spTree>
    <p:extLst>
      <p:ext uri="{BB962C8B-B14F-4D97-AF65-F5344CB8AC3E}">
        <p14:creationId xmlns:p14="http://schemas.microsoft.com/office/powerpoint/2010/main" val="2868144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8853F-16F1-44DD-AC5D-6BB2F2A971AF}"/>
              </a:ext>
            </a:extLst>
          </p:cNvPr>
          <p:cNvSpPr>
            <a:spLocks noGrp="1"/>
          </p:cNvSpPr>
          <p:nvPr>
            <p:ph type="title"/>
          </p:nvPr>
        </p:nvSpPr>
        <p:spPr/>
        <p:txBody>
          <a:bodyPr wrap="square" anchor="t">
            <a:normAutofit/>
          </a:bodyPr>
          <a:lstStyle/>
          <a:p>
            <a:r>
              <a:rPr lang="en-US" dirty="0"/>
              <a:t>Learning Path 01 Review</a:t>
            </a:r>
          </a:p>
        </p:txBody>
      </p:sp>
      <p:sp>
        <p:nvSpPr>
          <p:cNvPr id="9" name="Content Placeholder 8">
            <a:extLst>
              <a:ext uri="{FF2B5EF4-FFF2-40B4-BE49-F238E27FC236}">
                <a16:creationId xmlns:a16="http://schemas.microsoft.com/office/drawing/2014/main" id="{889B922C-71E2-4868-B986-02EC5DF08368}"/>
              </a:ext>
            </a:extLst>
          </p:cNvPr>
          <p:cNvSpPr>
            <a:spLocks noGrp="1"/>
          </p:cNvSpPr>
          <p:nvPr>
            <p:ph sz="quarter" idx="10"/>
          </p:nvPr>
        </p:nvSpPr>
        <p:spPr>
          <a:xfrm>
            <a:off x="4118382" y="1413746"/>
            <a:ext cx="7752247" cy="2046714"/>
          </a:xfrm>
        </p:spPr>
        <p:txBody>
          <a:bodyPr vert="horz" wrap="square" lIns="0" tIns="91440" rIns="146304" bIns="91440" rtlCol="0" anchor="t">
            <a:spAutoFit/>
          </a:bodyPr>
          <a:lstStyle/>
          <a:p>
            <a:pPr marL="342900" indent="-342900">
              <a:buFont typeface="Arial" panose="020B0604020202020204" pitchFamily="34" charset="0"/>
              <a:buChar char="•"/>
            </a:pPr>
            <a:r>
              <a:rPr lang="en-US" dirty="0">
                <a:solidFill>
                  <a:srgbClr val="171717"/>
                </a:solidFill>
                <a:latin typeface="Segoe UI"/>
                <a:cs typeface="Segoe UI"/>
              </a:rPr>
              <a:t>The shared</a:t>
            </a:r>
            <a:r>
              <a:rPr lang="en-US" b="0" i="0" dirty="0">
                <a:solidFill>
                  <a:srgbClr val="171717"/>
                </a:solidFill>
                <a:effectLst/>
                <a:latin typeface="Segoe UI"/>
                <a:cs typeface="Segoe UI"/>
              </a:rPr>
              <a:t> responsibility model</a:t>
            </a:r>
          </a:p>
          <a:p>
            <a:pPr marL="342900" indent="-342900">
              <a:buFont typeface="Arial" panose="020B0604020202020204" pitchFamily="34" charset="0"/>
              <a:buChar char="•"/>
            </a:pPr>
            <a:r>
              <a:rPr lang="en-US" dirty="0">
                <a:solidFill>
                  <a:srgbClr val="171717"/>
                </a:solidFill>
                <a:latin typeface="Segoe UI"/>
                <a:cs typeface="Segoe UI"/>
              </a:rPr>
              <a:t>Public, private, and hybrid-cloud</a:t>
            </a:r>
            <a:endParaRPr lang="en-US" b="0" i="0" dirty="0">
              <a:solidFill>
                <a:srgbClr val="171717"/>
              </a:solidFill>
              <a:effectLst/>
              <a:latin typeface="Segoe UI"/>
              <a:cs typeface="Segoe UI"/>
            </a:endParaRPr>
          </a:p>
          <a:p>
            <a:pPr marL="342900" indent="-342900">
              <a:buFont typeface="Arial" panose="020B0604020202020204" pitchFamily="34" charset="0"/>
              <a:buChar char="•"/>
            </a:pPr>
            <a:r>
              <a:rPr lang="en-US" b="0" i="0" dirty="0">
                <a:solidFill>
                  <a:srgbClr val="171717"/>
                </a:solidFill>
                <a:effectLst/>
                <a:latin typeface="Segoe UI" panose="020B0502040204020203" pitchFamily="34" charset="0"/>
              </a:rPr>
              <a:t>Benefits of cloud computing</a:t>
            </a:r>
            <a:endParaRPr lang="en-US" b="0" i="0" dirty="0">
              <a:solidFill>
                <a:srgbClr val="171717"/>
              </a:solidFill>
              <a:effectLst/>
              <a:latin typeface="Segoe UI" panose="020B0502040204020203" pitchFamily="34" charset="0"/>
              <a:cs typeface="Segoe UI"/>
            </a:endParaRPr>
          </a:p>
          <a:p>
            <a:pPr marL="342900" indent="-342900">
              <a:buFont typeface="Arial" panose="020B0604020202020204" pitchFamily="34" charset="0"/>
              <a:buChar char="•"/>
            </a:pPr>
            <a:r>
              <a:rPr lang="en-US" b="0" i="0" dirty="0">
                <a:solidFill>
                  <a:srgbClr val="171717"/>
                </a:solidFill>
                <a:effectLst/>
                <a:latin typeface="Segoe UI"/>
                <a:cs typeface="Segoe UI"/>
              </a:rPr>
              <a:t>Cloud service types</a:t>
            </a:r>
          </a:p>
        </p:txBody>
      </p:sp>
      <p:grpSp>
        <p:nvGrpSpPr>
          <p:cNvPr id="10" name="Group 9">
            <a:extLst>
              <a:ext uri="{FF2B5EF4-FFF2-40B4-BE49-F238E27FC236}">
                <a16:creationId xmlns:a16="http://schemas.microsoft.com/office/drawing/2014/main" id="{08BF4695-1CC0-4FF0-9CA3-1D20C5EEE338}"/>
              </a:ext>
              <a:ext uri="{C183D7F6-B498-43B3-948B-1728B52AA6E4}">
                <adec:decorative xmlns:adec="http://schemas.microsoft.com/office/drawing/2017/decorative" val="1"/>
              </a:ext>
            </a:extLst>
          </p:cNvPr>
          <p:cNvGrpSpPr/>
          <p:nvPr/>
        </p:nvGrpSpPr>
        <p:grpSpPr>
          <a:xfrm>
            <a:off x="-96777" y="2403834"/>
            <a:ext cx="4320000" cy="2751795"/>
            <a:chOff x="1378631" y="3579049"/>
            <a:chExt cx="4320000" cy="2751795"/>
          </a:xfrm>
        </p:grpSpPr>
        <p:sp>
          <p:nvSpPr>
            <p:cNvPr id="7" name="Rectangle 6" descr="Books">
              <a:extLst>
                <a:ext uri="{FF2B5EF4-FFF2-40B4-BE49-F238E27FC236}">
                  <a16:creationId xmlns:a16="http://schemas.microsoft.com/office/drawing/2014/main" id="{0A6C4884-4E57-490E-A2CF-BFB270DC45DD}"/>
                </a:ext>
              </a:extLst>
            </p:cNvPr>
            <p:cNvSpPr/>
            <p:nvPr/>
          </p:nvSpPr>
          <p:spPr>
            <a:xfrm>
              <a:off x="2436389" y="3579049"/>
              <a:ext cx="1944000" cy="1944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Freeform: Shape 7">
              <a:extLst>
                <a:ext uri="{FF2B5EF4-FFF2-40B4-BE49-F238E27FC236}">
                  <a16:creationId xmlns:a16="http://schemas.microsoft.com/office/drawing/2014/main" id="{C412844F-E6A1-43BC-B1AB-89184FFF20D2}"/>
                </a:ext>
              </a:extLst>
            </p:cNvPr>
            <p:cNvSpPr/>
            <p:nvPr/>
          </p:nvSpPr>
          <p:spPr>
            <a:xfrm>
              <a:off x="1378631" y="5610844"/>
              <a:ext cx="4320000" cy="720000"/>
            </a:xfrm>
            <a:custGeom>
              <a:avLst/>
              <a:gdLst>
                <a:gd name="connsiteX0" fmla="*/ 0 w 4320000"/>
                <a:gd name="connsiteY0" fmla="*/ 0 h 720000"/>
                <a:gd name="connsiteX1" fmla="*/ 4320000 w 4320000"/>
                <a:gd name="connsiteY1" fmla="*/ 0 h 720000"/>
                <a:gd name="connsiteX2" fmla="*/ 4320000 w 4320000"/>
                <a:gd name="connsiteY2" fmla="*/ 720000 h 720000"/>
                <a:gd name="connsiteX3" fmla="*/ 0 w 4320000"/>
                <a:gd name="connsiteY3" fmla="*/ 720000 h 720000"/>
                <a:gd name="connsiteX4" fmla="*/ 0 w 432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000" h="720000">
                  <a:moveTo>
                    <a:pt x="0" y="0"/>
                  </a:moveTo>
                  <a:lnTo>
                    <a:pt x="4320000" y="0"/>
                  </a:lnTo>
                  <a:lnTo>
                    <a:pt x="432000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100" kern="1200" baseline="0" dirty="0"/>
                <a:t>Microsoft Learn Modules (docs.microsoft.com/Learn)</a:t>
              </a:r>
              <a:endParaRPr lang="en-US" sz="2100" kern="1200" dirty="0"/>
            </a:p>
          </p:txBody>
        </p:sp>
      </p:grpSp>
    </p:spTree>
    <p:extLst>
      <p:ext uri="{BB962C8B-B14F-4D97-AF65-F5344CB8AC3E}">
        <p14:creationId xmlns:p14="http://schemas.microsoft.com/office/powerpoint/2010/main" val="3044634792"/>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EC5D45-9261-4D8E-BB6F-6EDCCD3351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41A27A-878C-426A-BE1F-FD6C109B7049}">
  <ds:schemaRefs>
    <ds:schemaRef ds:uri="http://schemas.microsoft.com/office/2006/documentManagement/types"/>
    <ds:schemaRef ds:uri="e7cc3f53-dbdf-4ffb-90f1-33d3d1806439"/>
    <ds:schemaRef ds:uri="http://schemas.microsoft.com/office/2006/metadata/properties"/>
    <ds:schemaRef ds:uri="http://purl.org/dc/dcmitype/"/>
    <ds:schemaRef ds:uri="http://schemas.microsoft.com/office/infopath/2007/PartnerControls"/>
    <ds:schemaRef ds:uri="6656ffad-92b0-4efb-bc78-5d5af2c7fd93"/>
    <ds:schemaRef ds:uri="http://schemas.openxmlformats.org/package/2006/metadata/core-properties"/>
    <ds:schemaRef ds:uri="http://www.w3.org/XML/1998/namespace"/>
    <ds:schemaRef ds:uri="http://purl.org/dc/terms/"/>
    <ds:schemaRef ds:uri="http://purl.org/dc/elements/1.1/"/>
  </ds:schemaRefs>
</ds:datastoreItem>
</file>

<file path=customXml/itemProps3.xml><?xml version="1.0" encoding="utf-8"?>
<ds:datastoreItem xmlns:ds="http://schemas.openxmlformats.org/officeDocument/2006/customXml" ds:itemID="{C4064600-4854-4CD3-88DC-4DD71F11CFFE}">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Widescreen</PresentationFormat>
  <Paragraphs>78</Paragraphs>
  <Slides>8</Slides>
  <Notes>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vt:i4>
      </vt:variant>
    </vt:vector>
  </HeadingPairs>
  <TitlesOfParts>
    <vt:vector size="20" baseType="lpstr">
      <vt:lpstr>Arial</vt:lpstr>
      <vt:lpstr>Calibri</vt:lpstr>
      <vt:lpstr>Consolas</vt:lpstr>
      <vt:lpstr>Segoe UI</vt:lpstr>
      <vt:lpstr>Segoe UI Light</vt:lpstr>
      <vt:lpstr>Segoe UI Semibold</vt:lpstr>
      <vt:lpstr>Segoe UI Semibold (Headings)</vt:lpstr>
      <vt:lpstr>Segoe UI Semilight</vt:lpstr>
      <vt:lpstr>Wingdings</vt:lpstr>
      <vt:lpstr>WHITE TEMPLATE</vt:lpstr>
      <vt:lpstr>Microsoft Power Platform Template</vt:lpstr>
      <vt:lpstr>Microsoft Power Platform Template</vt:lpstr>
      <vt:lpstr>AZ-900 Cloud Service Types</vt:lpstr>
      <vt:lpstr>Cloud service types</vt:lpstr>
      <vt:lpstr>Cloud Services - Objective Domain</vt:lpstr>
      <vt:lpstr>Infrastructure as a Service (IaaS)</vt:lpstr>
      <vt:lpstr>Platform as a Service (PaaS)</vt:lpstr>
      <vt:lpstr>Software as a Service (SaaS)</vt:lpstr>
      <vt:lpstr>Cloud service comparison</vt:lpstr>
      <vt:lpstr>Learning Path 01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AZ-900T00 Module 01:  Cloud concepts</dc:title>
  <dc:creator/>
  <cp:lastModifiedBy/>
  <cp:revision>11</cp:revision>
  <dcterms:created xsi:type="dcterms:W3CDTF">2020-08-24T20:48:51Z</dcterms:created>
  <dcterms:modified xsi:type="dcterms:W3CDTF">2023-02-14T10:13:49Z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