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1911" r:id="rId2"/>
    <p:sldId id="1921" r:id="rId3"/>
    <p:sldId id="1956" r:id="rId4"/>
    <p:sldId id="1670" r:id="rId5"/>
    <p:sldId id="1858" r:id="rId6"/>
    <p:sldId id="1931" r:id="rId7"/>
    <p:sldId id="1905" r:id="rId8"/>
    <p:sldId id="1917" r:id="rId9"/>
    <p:sldId id="192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2F722F-930A-4902-BE8F-7F39276DBFE0}" v="1" dt="2023-02-20T07:40:56.5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i Khawaja" userId="8e88ebdc43366ea6" providerId="LiveId" clId="{592F722F-930A-4902-BE8F-7F39276DBFE0}"/>
    <pc:docChg chg="custSel addSld modSld">
      <pc:chgData name="Ali Khawaja" userId="8e88ebdc43366ea6" providerId="LiveId" clId="{592F722F-930A-4902-BE8F-7F39276DBFE0}" dt="2023-02-20T07:40:56.608" v="1" actId="27636"/>
      <pc:docMkLst>
        <pc:docMk/>
      </pc:docMkLst>
      <pc:sldChg chg="add">
        <pc:chgData name="Ali Khawaja" userId="8e88ebdc43366ea6" providerId="LiveId" clId="{592F722F-930A-4902-BE8F-7F39276DBFE0}" dt="2023-02-20T07:40:56.521" v="0"/>
        <pc:sldMkLst>
          <pc:docMk/>
          <pc:sldMk cId="3894113518" sldId="1905"/>
        </pc:sldMkLst>
      </pc:sldChg>
      <pc:sldChg chg="add">
        <pc:chgData name="Ali Khawaja" userId="8e88ebdc43366ea6" providerId="LiveId" clId="{592F722F-930A-4902-BE8F-7F39276DBFE0}" dt="2023-02-20T07:40:56.521" v="0"/>
        <pc:sldMkLst>
          <pc:docMk/>
          <pc:sldMk cId="1376989564" sldId="1917"/>
        </pc:sldMkLst>
      </pc:sldChg>
      <pc:sldChg chg="add">
        <pc:chgData name="Ali Khawaja" userId="8e88ebdc43366ea6" providerId="LiveId" clId="{592F722F-930A-4902-BE8F-7F39276DBFE0}" dt="2023-02-20T07:40:56.521" v="0"/>
        <pc:sldMkLst>
          <pc:docMk/>
          <pc:sldMk cId="273610958" sldId="1920"/>
        </pc:sldMkLst>
      </pc:sldChg>
      <pc:sldChg chg="modSp add mod">
        <pc:chgData name="Ali Khawaja" userId="8e88ebdc43366ea6" providerId="LiveId" clId="{592F722F-930A-4902-BE8F-7F39276DBFE0}" dt="2023-02-20T07:40:56.608" v="1" actId="27636"/>
        <pc:sldMkLst>
          <pc:docMk/>
          <pc:sldMk cId="3133054815" sldId="1979"/>
        </pc:sldMkLst>
        <pc:spChg chg="mod">
          <ac:chgData name="Ali Khawaja" userId="8e88ebdc43366ea6" providerId="LiveId" clId="{592F722F-930A-4902-BE8F-7F39276DBFE0}" dt="2023-02-20T07:40:56.608" v="1" actId="27636"/>
          <ac:spMkLst>
            <pc:docMk/>
            <pc:sldMk cId="3133054815" sldId="1979"/>
            <ac:spMk id="2" creationId="{B4D0CE92-1D76-4F61-8208-4BBDE2BA1DA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34EF9E-97BB-4AFC-B843-A3DD2F31A04D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0D383-E824-4C4E-8A9C-04CC014607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277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azure/governance/management-groups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https://docs.microsoft.com/learn/modules/describe-core-architectural-components-of-azure/1-introduction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1/29/25 10:00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244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https://docs.microsoft.com/learn/modules/describe-core-architectural-components-of-azure/1-introduction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1/29/25 10:00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032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IE" sz="2400" dirty="0">
                <a:latin typeface="Segoe UI Semilight"/>
                <a:cs typeface="Segoe UI Semilight"/>
              </a:rPr>
              <a:t>https://docs.microsoft.com/en-us/learn/modules/describe-core-architectural-components-of-azure/5-describe-azure-physical-infrastructure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IE" sz="2400" dirty="0">
              <a:latin typeface="Segoe UI Semilight"/>
              <a:cs typeface="Segoe UI Semilight"/>
            </a:endParaRP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>
                <a:latin typeface="Segoe UI Semilight"/>
                <a:cs typeface="Segoe UI Semilight"/>
              </a:rPr>
              <a:t>A region represents a collection of </a:t>
            </a:r>
            <a:r>
              <a:rPr lang="en-IE" sz="2400" dirty="0" err="1">
                <a:latin typeface="Segoe UI Semilight"/>
                <a:cs typeface="Segoe UI Semilight"/>
              </a:rPr>
              <a:t>datacenters</a:t>
            </a:r>
            <a:r>
              <a:rPr lang="en-IE" sz="2400" dirty="0">
                <a:latin typeface="Segoe UI Semilight"/>
                <a:cs typeface="Segoe UI Semilight"/>
              </a:rPr>
              <a:t>.</a:t>
            </a:r>
            <a:endParaRPr lang="en-IE" sz="24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/>
              <a:t>Provide flexibility and scale.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/>
              <a:t>Preserve data residency.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/>
              <a:t>Select regions close to your users.</a:t>
            </a:r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>
                <a:latin typeface="Segoe UI Semilight"/>
                <a:cs typeface="Segoe UI Semilight"/>
              </a:rPr>
              <a:t>Be aware of region deployment availability.</a:t>
            </a:r>
            <a:endParaRPr lang="en-IE" sz="2400" dirty="0"/>
          </a:p>
          <a:p>
            <a:pPr marL="225425" indent="-225425">
              <a:buFont typeface="Arial" panose="020B0604020202020204" pitchFamily="34" charset="0"/>
              <a:buChar char="•"/>
            </a:pPr>
            <a:r>
              <a:rPr lang="en-IE" sz="2400" dirty="0">
                <a:latin typeface="Segoe UI Semilight"/>
                <a:cs typeface="Segoe UI Semilight"/>
              </a:rPr>
              <a:t>There are global services that are region independent.</a:t>
            </a: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 list of regions and their locations is available at </a:t>
            </a:r>
            <a:r>
              <a:rPr lang="en-IE" sz="900" u="sng" dirty="0"/>
              <a:t>https://azure.microsoft.com/en-us/global-infrastructure/locations/</a:t>
            </a:r>
          </a:p>
          <a:p>
            <a:endParaRPr lang="en-IE" sz="900" u="sng" dirty="0"/>
          </a:p>
          <a:p>
            <a:r>
              <a:rPr lang="en-US" sz="900" b="1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Learn and SkillPipe content order note: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Slides 6-10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https://docs.microsoft.com/en-us/learn/modules/azure-architecture-fundamentals/regions-availability-zones</a:t>
            </a:r>
            <a:endParaRPr lang="en-IE" sz="900" u="sng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1/29/25 10:00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055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sz="2800" dirty="0">
                <a:latin typeface="Segoe UI Semilight"/>
                <a:cs typeface="Segoe UI Semilight"/>
              </a:rPr>
              <a:t>https://docs.microsoft.com/learn/modules/describe-core-architectural-components-of-azure/5-describe-azure-physical-infrastructure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IE" sz="2800" dirty="0">
              <a:latin typeface="Segoe UI Semilight"/>
              <a:cs typeface="Segoe UI Semiligh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IE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Physically separate locations within an Azure region.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Takes availability sets to the next level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Includes one or more </a:t>
            </a:r>
            <a:r>
              <a:rPr lang="en-IE" sz="2800" dirty="0" err="1"/>
              <a:t>datacenters</a:t>
            </a:r>
            <a:r>
              <a:rPr lang="en-IE" sz="2800" dirty="0"/>
              <a:t>, equipped with independent power, cooling, and networking.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Acts as an isolation boundary.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sz="2800" dirty="0"/>
              <a:t>If one availability zone goes down, the other continues working.</a:t>
            </a:r>
            <a:endParaRPr lang="en-IE" sz="2800" b="1" dirty="0"/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endParaRPr lang="en-IE" sz="9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r>
              <a:rPr lang="en-IE" sz="9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More details about Availability Zones in Azure are available at </a:t>
            </a:r>
            <a:r>
              <a:rPr lang="en-IE" sz="900" u="sng" dirty="0"/>
              <a:t>https://docs.microsoft.com/en-us/azure/availability-zones/az-overview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1/29/25 10:00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IE" sz="900" dirty="0">
                <a:latin typeface="Segoe UI Semilight"/>
                <a:cs typeface="Segoe UI Semilight"/>
              </a:rPr>
              <a:t>https://docs.microsoft.com/learn/modules/describe-core-architectural-components-of-azure/5-describe-azure-physical-infrastructure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900" dirty="0"/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900" dirty="0"/>
              <a:t>Each Azure region is paired with another region.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900" dirty="0"/>
              <a:t>Azure prefers at least 300 miles of separation between datacenters in a regional pair.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900" dirty="0"/>
              <a:t>Some services provide automatic replication to the paired region.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900" dirty="0"/>
              <a:t>In an outage, recovery of one region is prioritized out of every pair.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900" dirty="0"/>
              <a:t>Azure system updates are rolled out to paired regions sequentially (not at the same time).</a:t>
            </a:r>
          </a:p>
          <a:p>
            <a:endParaRPr lang="en-IE" sz="900" dirty="0"/>
          </a:p>
          <a:p>
            <a:r>
              <a:rPr lang="en-IE" sz="900" dirty="0"/>
              <a:t>List of geographies, regions, region-pairs, and other details -https://azure.microsoft.com/en-us/global-infrastructure/geographies/</a:t>
            </a:r>
          </a:p>
          <a:p>
            <a:r>
              <a:rPr lang="en-IE" sz="900" dirty="0"/>
              <a:t>A full list of region pairs is available at </a:t>
            </a:r>
            <a:r>
              <a:rPr lang="en-IE" sz="900" u="sng" dirty="0"/>
              <a:t>https://docs.microsoft.com/en-us/azure/best-practices-availability-paired-regions#what-are-paired-regions </a:t>
            </a:r>
          </a:p>
          <a:p>
            <a:endParaRPr lang="en-IE" sz="900" u="sng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1/29/25 10:00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144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https://docs.microsoft.com/learn/modules/describe-core-architectural-components-of-azure/6-describe-azure-management-infrastructure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1/29/25 10:00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9799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800" dirty="0"/>
              <a:t>https://docs.microsoft.com/learn/modules/describe-core-architectural-components-of-azure/6-describe-azure-management-infrastructure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Containers for multiple resources that share the same life cycle. 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Aggregates resources into a single manageable unit.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Every Azure resource must exist in one (and only one) resource group.</a:t>
            </a:r>
          </a:p>
          <a:p>
            <a:pPr marL="287338" indent="-287338">
              <a:buFont typeface="Arial" panose="020B0604020202020204" pitchFamily="34" charset="0"/>
              <a:buChar char="•"/>
            </a:pPr>
            <a:r>
              <a:rPr lang="en-US" sz="1800" dirty="0"/>
              <a:t>Secure at the resource group </a:t>
            </a:r>
            <a:br>
              <a:rPr lang="en-US" sz="1800" dirty="0"/>
            </a:br>
            <a:r>
              <a:rPr lang="en-US" sz="1800" dirty="0"/>
              <a:t>(or resource) level - using role-based access control (RBAC).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US" sz="900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72E0C910-0166-48E0-B8EF-5071277A02A8}" type="datetime8">
              <a:rPr lang="en-US" smtClean="0"/>
              <a:t>1/29/25 10:00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0896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900" dirty="0"/>
              <a:t>https://docs.microsoft.com/learn/modules/describe-core-architectural-components-of-azure/6-describe-azure-management-infrastructure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dirty="0"/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dirty="0"/>
              <a:t>An account can have one subscription or multiple subscriptions.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900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9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Azure subscription offers - </a:t>
            </a:r>
            <a:r>
              <a:rPr lang="en-IE" u="sng" dirty="0"/>
              <a:t>https://azure.microsoft.com/en-us/support/legal/offer-details/ 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u="sng" dirty="0"/>
          </a:p>
          <a:p>
            <a:endParaRPr lang="en-IE" u="sng" dirty="0"/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1/29/25 10:00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5196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/>
              <a:t>https://docs.microsoft.com/learn/modules/describe-core-architectural-components-of-azure/6-describe-azure-management-infrastructure</a:t>
            </a:r>
          </a:p>
          <a:p>
            <a:endParaRPr lang="en-US" sz="2000" dirty="0"/>
          </a:p>
          <a:p>
            <a:r>
              <a:rPr lang="en-US" sz="2000" dirty="0"/>
              <a:t>Management groups can include multiple Azure subscriptions.</a:t>
            </a:r>
          </a:p>
          <a:p>
            <a:r>
              <a:rPr lang="en-US" sz="2000" dirty="0"/>
              <a:t>Subscriptions inherit conditions applied to the management group.</a:t>
            </a:r>
          </a:p>
          <a:p>
            <a:r>
              <a:rPr lang="en-US" sz="2000" dirty="0"/>
              <a:t>10,000 management groups can be supported in a single directory.</a:t>
            </a:r>
          </a:p>
          <a:p>
            <a:r>
              <a:rPr lang="en-US" sz="2000" dirty="0"/>
              <a:t>A management group tree can support up to six levels of depth.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800" b="1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r>
              <a:rPr lang="en-IE" sz="800" b="1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Management groups </a:t>
            </a:r>
            <a:r>
              <a:rPr lang="en-IE" sz="800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</a:rPr>
              <a:t>- </a:t>
            </a:r>
            <a:r>
              <a:rPr lang="en-IE" sz="800" b="0" i="0" u="none" strike="noStrike" kern="1200" dirty="0">
                <a:solidFill>
                  <a:schemeClr val="tx1"/>
                </a:solidFill>
                <a:effectLst/>
                <a:latin typeface="Segoe UI Light" pitchFamily="34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https://docs.microsoft.com/en-us/azure/governance/management-groups/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333"/>
              </a:spcAft>
              <a:buClrTx/>
              <a:buSzTx/>
              <a:buFontTx/>
              <a:buNone/>
              <a:tabLst/>
              <a:defRPr/>
            </a:pPr>
            <a:endParaRPr lang="en-IE" sz="800" b="0" i="0" u="none" strike="noStrike" kern="1200" dirty="0">
              <a:solidFill>
                <a:schemeClr val="tx1"/>
              </a:solidFill>
              <a:effectLst/>
              <a:latin typeface="Segoe UI Light" pitchFamily="34" charset="0"/>
              <a:ea typeface="+mn-ea"/>
              <a:cs typeface="+mn-cs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2"/>
          </p:nvPr>
        </p:nvSpPr>
        <p:spPr/>
        <p:txBody>
          <a:bodyPr/>
          <a:lstStyle/>
          <a:p>
            <a:fld id="{9427A7F7-BB1E-479D-AFAA-B52F4D0C99F2}" type="datetime8">
              <a:rPr lang="en-US" smtClean="0"/>
              <a:t>1/29/25 10:00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885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9788A-EB32-CEB4-EEC0-140B70FF8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8D352B-32AC-0B99-9417-F804281DA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A34E0-8856-3BC5-CB82-01961F051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0B4B0-1E6A-0DBA-8C69-BFD656AED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55CA9-EC5C-4CCF-6706-0E4915E4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0421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1F4B2-98C9-A6B0-F9A8-42C06F88E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0AA43B-3783-9B1F-1AF1-9D48933267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964E2-A444-C3C6-11B0-7F157D50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46C2B-12B2-F70A-BF5F-3AD0FF80A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E1FC8D-7BD9-6F98-7984-65A73F4D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02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7C27D-0D98-E146-74FE-E9A0B4B27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11A315-DB0A-BD64-0BFB-6C3BDB2FB5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CA42C-2D3F-2119-03FB-3294F0193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F01DF-4C56-F762-EEB4-51DC60BBE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DEB98-EF82-2313-6E04-68047FDD9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21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990B4C-4B23-479D-ADA8-DD6E0658DF5A}"/>
              </a:ext>
            </a:extLst>
          </p:cNvPr>
          <p:cNvSpPr/>
          <p:nvPr/>
        </p:nvSpPr>
        <p:spPr bwMode="auto">
          <a:xfrm>
            <a:off x="1" y="2526646"/>
            <a:ext cx="9697686" cy="1784048"/>
          </a:xfrm>
          <a:prstGeom prst="rect">
            <a:avLst/>
          </a:prstGeom>
          <a:solidFill>
            <a:schemeClr val="accent1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4" name="Title 35"/>
          <p:cNvSpPr>
            <a:spLocks noGrp="1"/>
          </p:cNvSpPr>
          <p:nvPr>
            <p:ph type="title" hasCustomPrompt="1"/>
          </p:nvPr>
        </p:nvSpPr>
        <p:spPr>
          <a:xfrm>
            <a:off x="418644" y="2526646"/>
            <a:ext cx="9189910" cy="178404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>
            <a:lvl1pPr>
              <a:defRPr lang="en-US" sz="3600" spc="-49" baseline="0" dirty="0">
                <a:solidFill>
                  <a:schemeClr val="bg1"/>
                </a:solidFill>
              </a:defRPr>
            </a:lvl1pPr>
          </a:lstStyle>
          <a:p>
            <a:pPr marL="0" lvl="0">
              <a:lnSpc>
                <a:spcPts val="5490"/>
              </a:lnSpc>
            </a:pPr>
            <a:r>
              <a:rPr lang="en-US" dirty="0"/>
              <a:t>Section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7A7DCD7-2A9A-4303-B73A-A8AA23BAF4B6}"/>
              </a:ext>
            </a:extLst>
          </p:cNvPr>
          <p:cNvSpPr/>
          <p:nvPr/>
        </p:nvSpPr>
        <p:spPr bwMode="auto">
          <a:xfrm>
            <a:off x="9697686" y="2526646"/>
            <a:ext cx="2082603" cy="1784048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F5CEB5-AAB3-4E98-82B0-2B2EDFAC7F19}"/>
              </a:ext>
            </a:extLst>
          </p:cNvPr>
          <p:cNvSpPr/>
          <p:nvPr/>
        </p:nvSpPr>
        <p:spPr bwMode="auto">
          <a:xfrm>
            <a:off x="11569483" y="2481083"/>
            <a:ext cx="203874" cy="1875174"/>
          </a:xfrm>
          <a:custGeom>
            <a:avLst/>
            <a:gdLst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0 w 329334"/>
              <a:gd name="connsiteY4" fmla="*/ 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0 w 329334"/>
              <a:gd name="connsiteY4" fmla="*/ 861580 h 1819564"/>
              <a:gd name="connsiteX5" fmla="*/ 0 w 329334"/>
              <a:gd name="connsiteY5" fmla="*/ 0 h 1819564"/>
              <a:gd name="connsiteX0" fmla="*/ 0 w 329334"/>
              <a:gd name="connsiteY0" fmla="*/ 861580 h 1819564"/>
              <a:gd name="connsiteX1" fmla="*/ 0 w 329334"/>
              <a:gd name="connsiteY1" fmla="*/ 0 h 1819564"/>
              <a:gd name="connsiteX2" fmla="*/ 329334 w 329334"/>
              <a:gd name="connsiteY2" fmla="*/ 0 h 1819564"/>
              <a:gd name="connsiteX3" fmla="*/ 329334 w 329334"/>
              <a:gd name="connsiteY3" fmla="*/ 1819564 h 1819564"/>
              <a:gd name="connsiteX4" fmla="*/ 0 w 329334"/>
              <a:gd name="connsiteY4" fmla="*/ 1819564 h 1819564"/>
              <a:gd name="connsiteX5" fmla="*/ 91440 w 329334"/>
              <a:gd name="connsiteY5" fmla="*/ 95302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91440 w 329334"/>
              <a:gd name="connsiteY4" fmla="*/ 95302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334" h="1819564">
                <a:moveTo>
                  <a:pt x="0" y="0"/>
                </a:moveTo>
                <a:lnTo>
                  <a:pt x="329334" y="0"/>
                </a:lnTo>
                <a:lnTo>
                  <a:pt x="329334" y="1819564"/>
                </a:lnTo>
                <a:lnTo>
                  <a:pt x="0" y="1819564"/>
                </a:lnTo>
              </a:path>
            </a:pathLst>
          </a:cu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39A4550-468E-4965-BBF3-650AD824060F}"/>
              </a:ext>
            </a:extLst>
          </p:cNvPr>
          <p:cNvSpPr/>
          <p:nvPr/>
        </p:nvSpPr>
        <p:spPr bwMode="auto">
          <a:xfrm flipH="1">
            <a:off x="9697686" y="2481083"/>
            <a:ext cx="203874" cy="1875174"/>
          </a:xfrm>
          <a:custGeom>
            <a:avLst/>
            <a:gdLst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0 w 329334"/>
              <a:gd name="connsiteY4" fmla="*/ 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0 w 329334"/>
              <a:gd name="connsiteY4" fmla="*/ 861580 h 1819564"/>
              <a:gd name="connsiteX5" fmla="*/ 0 w 329334"/>
              <a:gd name="connsiteY5" fmla="*/ 0 h 1819564"/>
              <a:gd name="connsiteX0" fmla="*/ 0 w 329334"/>
              <a:gd name="connsiteY0" fmla="*/ 861580 h 1819564"/>
              <a:gd name="connsiteX1" fmla="*/ 0 w 329334"/>
              <a:gd name="connsiteY1" fmla="*/ 0 h 1819564"/>
              <a:gd name="connsiteX2" fmla="*/ 329334 w 329334"/>
              <a:gd name="connsiteY2" fmla="*/ 0 h 1819564"/>
              <a:gd name="connsiteX3" fmla="*/ 329334 w 329334"/>
              <a:gd name="connsiteY3" fmla="*/ 1819564 h 1819564"/>
              <a:gd name="connsiteX4" fmla="*/ 0 w 329334"/>
              <a:gd name="connsiteY4" fmla="*/ 1819564 h 1819564"/>
              <a:gd name="connsiteX5" fmla="*/ 91440 w 329334"/>
              <a:gd name="connsiteY5" fmla="*/ 95302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  <a:gd name="connsiteX4" fmla="*/ 91440 w 329334"/>
              <a:gd name="connsiteY4" fmla="*/ 953020 h 1819564"/>
              <a:gd name="connsiteX0" fmla="*/ 0 w 329334"/>
              <a:gd name="connsiteY0" fmla="*/ 0 h 1819564"/>
              <a:gd name="connsiteX1" fmla="*/ 329334 w 329334"/>
              <a:gd name="connsiteY1" fmla="*/ 0 h 1819564"/>
              <a:gd name="connsiteX2" fmla="*/ 329334 w 329334"/>
              <a:gd name="connsiteY2" fmla="*/ 1819564 h 1819564"/>
              <a:gd name="connsiteX3" fmla="*/ 0 w 329334"/>
              <a:gd name="connsiteY3" fmla="*/ 1819564 h 1819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9334" h="1819564">
                <a:moveTo>
                  <a:pt x="0" y="0"/>
                </a:moveTo>
                <a:lnTo>
                  <a:pt x="329334" y="0"/>
                </a:lnTo>
                <a:lnTo>
                  <a:pt x="329334" y="1819564"/>
                </a:lnTo>
                <a:lnTo>
                  <a:pt x="0" y="1819564"/>
                </a:lnTo>
              </a:path>
            </a:pathLst>
          </a:custGeom>
          <a:noFill/>
          <a:ln w="19050" cap="sq">
            <a:solidFill>
              <a:schemeClr val="accent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A0F18A81-5AF1-41EB-B335-9EF670629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098361" y="2777952"/>
            <a:ext cx="1281254" cy="1281436"/>
          </a:xfrm>
        </p:spPr>
        <p:txBody>
          <a:bodyPr anchor="ctr">
            <a:noAutofit/>
          </a:bodyPr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6B75234-9944-48A2-8A21-99500C7BBB40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73952861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48C836-D6EA-47AA-B133-C4C5DAB39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9563B9-B8EE-4B13-A96C-8A3EA8059E0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100" y="1456897"/>
            <a:ext cx="11340811" cy="2544286"/>
          </a:xfrm>
        </p:spPr>
        <p:txBody>
          <a:bodyPr/>
          <a:lstStyle>
            <a:lvl1pPr>
              <a:spcBef>
                <a:spcPts val="392"/>
              </a:spcBef>
              <a:spcAft>
                <a:spcPts val="588"/>
              </a:spcAft>
              <a:defRPr sz="2400" b="0">
                <a:latin typeface="+mn-lt"/>
              </a:defRPr>
            </a:lvl1pPr>
            <a:lvl2pPr>
              <a:spcBef>
                <a:spcPts val="392"/>
              </a:spcBef>
              <a:spcAft>
                <a:spcPts val="588"/>
              </a:spcAft>
              <a:defRPr sz="2400">
                <a:latin typeface="+mn-lt"/>
              </a:defRPr>
            </a:lvl2pPr>
            <a:lvl3pPr>
              <a:spcBef>
                <a:spcPts val="392"/>
              </a:spcBef>
              <a:spcAft>
                <a:spcPts val="588"/>
              </a:spcAft>
              <a:defRPr sz="2400" b="0">
                <a:latin typeface="+mn-lt"/>
              </a:defRPr>
            </a:lvl3pPr>
            <a:lvl4pPr>
              <a:spcBef>
                <a:spcPts val="392"/>
              </a:spcBef>
              <a:spcAft>
                <a:spcPts val="588"/>
              </a:spcAft>
              <a:defRPr sz="2400" b="0">
                <a:latin typeface="+mn-lt"/>
              </a:defRPr>
            </a:lvl4pPr>
            <a:lvl5pPr>
              <a:spcBef>
                <a:spcPts val="392"/>
              </a:spcBef>
              <a:spcAft>
                <a:spcPts val="588"/>
              </a:spcAft>
              <a:defRPr sz="2400" b="0"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4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15B60E-29D3-45EF-9FD0-D9924E0B78BB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729989130"/>
      </p:ext>
    </p:extLst>
  </p:cSld>
  <p:clrMapOvr>
    <a:masterClrMapping/>
  </p:clrMapOvr>
  <p:transition>
    <p:fade/>
  </p:transition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9E195-78B2-E5FE-0C07-8700CF494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26C32-6FEF-F1C3-FB44-2DBFB7820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C32E4-B371-F924-3455-A0A1D24D2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8DD1-383B-CF88-7EE1-7815F0C5B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D90B7-C83B-7274-37B7-3DC804915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51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1523B-5FA2-E416-7991-15427D810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0CB66-D42D-7351-7057-6FE3AB262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F5C7D-4E5E-8055-18C8-90C0FFCB0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C8093-F25A-22A2-D998-CE3445219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577EE-2470-B67A-B73D-C63427541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01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060BA-9DC7-B90B-7D66-818AD3416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F514F-C91C-79AF-3913-4422B4BF7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B106E-5E9F-D757-314F-E32CE8D2D6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70891-CA4F-037A-2E4A-B14F6B1A9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CD347-C89D-C873-926B-BE708DFB7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FAB27-BA20-ECDE-7D12-4E46E8C77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238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76044-237E-BDE3-6C4C-489A5E5F5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EE80B6-B0AF-F9A1-9800-BA151A73A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AD0BF-3141-4ECB-DADE-6C25B4C20E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166503-2395-B4EB-3FE7-20809BC2FD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745E64-983F-67EB-6F23-4F2BBB74FF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F2F071-AE24-6E1E-3823-A08461FC0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DBF7EB-1AE4-AFA7-12F8-19DFF611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2D3ABB-AD86-824C-113C-BC96E9083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43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4DA57-4A11-9424-1CE9-F3EEAF847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198724-AD85-D02F-17A2-D8AEAC292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011380-5ECF-FBCD-4739-A3CF7100B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4FB58F-5E33-E0BC-D18E-D86357D77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622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DB49DE-9ABE-B9AF-11E0-E225EF0FA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2FEF98-8436-9C3E-AE2F-03147FF09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022AB-21B3-3468-EC1D-72298A0C6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1884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63B5E-3FAF-3D6F-4DC8-DAA238A7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8A60-29A5-FAA5-39FB-CCB01F41F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92E0E-0AD5-B15D-2AA8-3753B4325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418867-53DF-5D96-782A-7AC151480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748B7-992E-0888-C17E-F85AE9ABB3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642924-A1FE-B5A9-C420-A5B53E83C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02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A963-382F-4A58-8EF2-CAD3C2FC0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0FC7CC-E7F4-A714-89F0-6D572F24A2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C96ED-DE90-6B77-541E-4BCD980B3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476693-854B-D03D-F240-3FC7084C4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5DB495-7092-B67A-890F-EC9060E09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22E0AA-FEF0-F5F7-9DF3-9C020CAB8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49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BAE07F-B5F2-84F6-0DFE-D15C7165D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7814C-C05F-9B4C-C6A9-D95430A83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0CBC3-B3C4-4D82-074B-76B355489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BFB8F4-0079-4278-9115-D2814710E0BB}" type="datetimeFigureOut">
              <a:rPr lang="en-US" smtClean="0"/>
              <a:t>1/29/25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14B324-CCC6-1414-27A6-C42A002743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37EAD-0BA1-EE0D-0478-DA2E6CEB5A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071CC6-136E-42B8-97A2-B74E4C99A6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353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ka.ms/PairedRegion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1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F388A-DA23-47B5-B1B4-5AA1C4F44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Azure architectural components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D04FC6F-7C51-44B7-A2B8-1E3093C8BF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210800" y="2754863"/>
            <a:ext cx="1348273" cy="1348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7914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C51F7-C138-4579-99AA-765A48F87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Segoe UI"/>
              </a:rPr>
              <a:t>Core Azure architectural components – Objective Domain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448C38-AE4B-4541-BB99-DFEA840E180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84143" y="1456897"/>
            <a:ext cx="11075768" cy="4037003"/>
          </a:xfrm>
        </p:spPr>
        <p:txBody>
          <a:bodyPr vert="horz" wrap="square" lIns="0" tIns="91440" rIns="146304" bIns="91440" rtlCol="0" anchor="t">
            <a:sp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Describe Azure regions, region pairs, and sovereign regions.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Describe Availability Zones.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Describe Azure datacenters.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Describe Azure resources and Resource Groups.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Describe subscriptions.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Describe management groups.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Describe the hierarchy of resource groups, subscriptions, and management groups.</a:t>
            </a:r>
            <a:endParaRPr lang="en-US" dirty="0">
              <a:latin typeface="+mn-lt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3440100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A1EC0-5AF2-4D21-8437-ACF71E7A3AAF}"/>
              </a:ext>
            </a:extLst>
          </p:cNvPr>
          <p:cNvSpPr/>
          <p:nvPr/>
        </p:nvSpPr>
        <p:spPr>
          <a:xfrm>
            <a:off x="192959" y="1825795"/>
            <a:ext cx="3297493" cy="1200329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spAutoFit/>
          </a:bodyPr>
          <a:lstStyle/>
          <a:p>
            <a:pPr algn="ctr"/>
            <a:r>
              <a:rPr lang="en-IE" sz="1800" i="1" dirty="0">
                <a:cs typeface="Segoe UI Semilight"/>
              </a:rPr>
              <a:t>Azure offers more global regions than any other cloud provider with 60+ regions representing over 140 countries</a:t>
            </a:r>
            <a:endParaRPr lang="en-US" sz="1800" i="1" dirty="0">
              <a:cs typeface="Segoe UI Semilight"/>
            </a:endParaRPr>
          </a:p>
        </p:txBody>
      </p:sp>
      <p:pic>
        <p:nvPicPr>
          <p:cNvPr id="2" name="Picture 1" descr="World map with blue dots showing the 60-plus regions where Azure datacenters exist. Largest concentration on the US Coastlines, Europe and the Asia coasts.">
            <a:extLst>
              <a:ext uri="{FF2B5EF4-FFF2-40B4-BE49-F238E27FC236}">
                <a16:creationId xmlns:a16="http://schemas.microsoft.com/office/drawing/2014/main" id="{64D7F689-1612-4C9D-B065-39FDE92B4CB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910775" y="254613"/>
            <a:ext cx="7940000" cy="378390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1225346" y="4080417"/>
            <a:ext cx="9275506" cy="1364476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latin typeface="+mn-lt"/>
              </a:rPr>
              <a:t>Regions are made up of one or more </a:t>
            </a:r>
            <a:r>
              <a:rPr lang="en-IE" dirty="0" err="1">
                <a:latin typeface="+mn-lt"/>
              </a:rPr>
              <a:t>datacenters</a:t>
            </a:r>
            <a:r>
              <a:rPr lang="en-IE" dirty="0">
                <a:latin typeface="+mn-lt"/>
              </a:rPr>
              <a:t> in close proximity.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latin typeface="+mn-lt"/>
              </a:rPr>
              <a:t>Provide flexibility and scale to reduce customer latency.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latin typeface="+mn-lt"/>
              </a:rPr>
              <a:t>Preserve data residency with a comprehensive compliance offering.</a:t>
            </a: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CFEEFDEC-A344-470A-A33B-F11336462650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053865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 zones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441252" y="1453155"/>
            <a:ext cx="6319409" cy="3893374"/>
          </a:xfrm>
        </p:spPr>
        <p:txBody>
          <a:bodyPr vert="horz" wrap="square" lIns="0" tIns="91440" rIns="146304" bIns="91440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latin typeface="+mn-lt"/>
              </a:rPr>
              <a:t>Provide protection against downtime due to datacenter failure.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latin typeface="+mn-lt"/>
              </a:rPr>
              <a:t>Physically separate datacenters within the same region.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latin typeface="+mn-lt"/>
              </a:rPr>
              <a:t>Each datacenter is equipped with independent power, cooling, and networking.</a:t>
            </a:r>
            <a:r>
              <a:rPr lang="en-IE" dirty="0"/>
              <a:t> </a:t>
            </a:r>
            <a:endParaRPr lang="en-IE" dirty="0">
              <a:latin typeface="+mn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E" dirty="0">
                <a:latin typeface="+mn-lt"/>
              </a:rPr>
              <a:t>Connected through private </a:t>
            </a:r>
            <a:r>
              <a:rPr lang="en-IE" dirty="0" err="1">
                <a:latin typeface="+mn-lt"/>
              </a:rPr>
              <a:t>fiber</a:t>
            </a:r>
            <a:r>
              <a:rPr lang="en-IE" dirty="0">
                <a:latin typeface="+mn-lt"/>
              </a:rPr>
              <a:t>-optic networks.</a:t>
            </a:r>
          </a:p>
        </p:txBody>
      </p:sp>
      <p:grpSp>
        <p:nvGrpSpPr>
          <p:cNvPr id="5" name="Group 4" descr="Conceptual graphic containing a box entitled Azure region and within that box re three separate pictures of Availability zones, each with arrows point to the other two so show connectivity.">
            <a:extLst>
              <a:ext uri="{FF2B5EF4-FFF2-40B4-BE49-F238E27FC236}">
                <a16:creationId xmlns:a16="http://schemas.microsoft.com/office/drawing/2014/main" id="{3AEDB905-FC8D-448D-AC0A-15F4C45D8B15}"/>
              </a:ext>
            </a:extLst>
          </p:cNvPr>
          <p:cNvGrpSpPr/>
          <p:nvPr/>
        </p:nvGrpSpPr>
        <p:grpSpPr>
          <a:xfrm>
            <a:off x="7050529" y="1255870"/>
            <a:ext cx="4719046" cy="4189761"/>
            <a:chOff x="6818439" y="1571306"/>
            <a:chExt cx="4785298" cy="424858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ADC3C6-7E2B-431E-80AD-8E39793EC04B}"/>
                </a:ext>
              </a:extLst>
            </p:cNvPr>
            <p:cNvGrpSpPr/>
            <p:nvPr/>
          </p:nvGrpSpPr>
          <p:grpSpPr>
            <a:xfrm>
              <a:off x="7117431" y="2517295"/>
              <a:ext cx="1691584" cy="999225"/>
              <a:chOff x="6999098" y="4432150"/>
              <a:chExt cx="1691584" cy="999225"/>
            </a:xfrm>
          </p:grpSpPr>
          <p:pic>
            <p:nvPicPr>
              <p:cNvPr id="23" name="Picture 22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59A63A6C-4FD2-435A-A924-75784D6AF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4" name="Picture 23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33D9E7F5-BEF0-4433-B11F-A53824A7A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21F8F84-DD3C-48AE-87D9-64E79023DDE7}"/>
                </a:ext>
              </a:extLst>
            </p:cNvPr>
            <p:cNvGrpSpPr/>
            <p:nvPr/>
          </p:nvGrpSpPr>
          <p:grpSpPr>
            <a:xfrm>
              <a:off x="9586238" y="2513688"/>
              <a:ext cx="1691584" cy="999225"/>
              <a:chOff x="6999098" y="4432150"/>
              <a:chExt cx="1691584" cy="999225"/>
            </a:xfrm>
          </p:grpSpPr>
          <p:pic>
            <p:nvPicPr>
              <p:cNvPr id="21" name="Picture 20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27DD964D-B9C7-449F-8749-704A22005B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2" name="Picture 21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EF911D1C-93E1-4852-9B3A-C1BB75155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2360E82-8941-4388-8D8C-6A94D5EA18A1}"/>
                </a:ext>
              </a:extLst>
            </p:cNvPr>
            <p:cNvGrpSpPr/>
            <p:nvPr/>
          </p:nvGrpSpPr>
          <p:grpSpPr>
            <a:xfrm>
              <a:off x="8425270" y="4311420"/>
              <a:ext cx="1691584" cy="999225"/>
              <a:chOff x="6999098" y="4432150"/>
              <a:chExt cx="1691584" cy="999225"/>
            </a:xfrm>
          </p:grpSpPr>
          <p:pic>
            <p:nvPicPr>
              <p:cNvPr id="19" name="Picture 18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2B24F88C-F664-4133-91D6-9C69424D1E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51498" y="45845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20" name="Picture 19" descr="diagram of three fault domains, FD0, FD1 and FD1. FD0 contains one UD 0 and FD1 contains two update domains, UD1 and UD2.">
                <a:extLst>
                  <a:ext uri="{FF2B5EF4-FFF2-40B4-BE49-F238E27FC236}">
                    <a16:creationId xmlns:a16="http://schemas.microsoft.com/office/drawing/2014/main" id="{109A3630-DE95-4268-B3A6-1CFB48B851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99098" y="4432150"/>
                <a:ext cx="1539184" cy="8468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0C3513A-1756-4789-9F87-82047F90C544}"/>
                </a:ext>
              </a:extLst>
            </p:cNvPr>
            <p:cNvSpPr/>
            <p:nvPr/>
          </p:nvSpPr>
          <p:spPr>
            <a:xfrm>
              <a:off x="6926019" y="2138699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 dirty="0"/>
                <a:t>Availability Zone 1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118B9BF-950B-4A33-B5EC-A51AF5CD77DB}"/>
                </a:ext>
              </a:extLst>
            </p:cNvPr>
            <p:cNvSpPr/>
            <p:nvPr/>
          </p:nvSpPr>
          <p:spPr>
            <a:xfrm>
              <a:off x="8288645" y="5360218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3</a:t>
              </a:r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ED9248F-ADD8-4814-8471-968A3DC3042E}"/>
                </a:ext>
              </a:extLst>
            </p:cNvPr>
            <p:cNvSpPr/>
            <p:nvPr/>
          </p:nvSpPr>
          <p:spPr>
            <a:xfrm>
              <a:off x="9426309" y="2104282"/>
              <a:ext cx="2009653" cy="36394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E"/>
                <a:t>Availability Zone 2</a:t>
              </a:r>
              <a:endParaRPr lang="en-US"/>
            </a:p>
          </p:txBody>
        </p:sp>
        <p:sp>
          <p:nvSpPr>
            <p:cNvPr id="13" name="Arrow: Left-Right 12">
              <a:extLst>
                <a:ext uri="{FF2B5EF4-FFF2-40B4-BE49-F238E27FC236}">
                  <a16:creationId xmlns:a16="http://schemas.microsoft.com/office/drawing/2014/main" id="{D2351211-A447-4536-AACF-ED13AB686E72}"/>
                </a:ext>
              </a:extLst>
            </p:cNvPr>
            <p:cNvSpPr/>
            <p:nvPr/>
          </p:nvSpPr>
          <p:spPr bwMode="auto">
            <a:xfrm>
              <a:off x="8870804" y="2861541"/>
              <a:ext cx="734489" cy="346616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4" name="Arrow: Left-Right 13">
              <a:extLst>
                <a:ext uri="{FF2B5EF4-FFF2-40B4-BE49-F238E27FC236}">
                  <a16:creationId xmlns:a16="http://schemas.microsoft.com/office/drawing/2014/main" id="{06D8D8D5-8485-4E62-809C-7D564FFE123D}"/>
                </a:ext>
              </a:extLst>
            </p:cNvPr>
            <p:cNvSpPr/>
            <p:nvPr/>
          </p:nvSpPr>
          <p:spPr bwMode="auto">
            <a:xfrm rot="3143699">
              <a:off x="8184190" y="3712099"/>
              <a:ext cx="734489" cy="346616"/>
            </a:xfrm>
            <a:prstGeom prst="leftRightArrow">
              <a:avLst/>
            </a:prstGeom>
            <a:solidFill>
              <a:srgbClr val="2E6CA4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805E6B2A-E6C2-4E3A-BA2E-226A1E5A32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598649" y="3590370"/>
              <a:ext cx="518205" cy="585267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DE5154-A715-4498-B1F6-76C92411F7AD}"/>
                </a:ext>
              </a:extLst>
            </p:cNvPr>
            <p:cNvSpPr/>
            <p:nvPr/>
          </p:nvSpPr>
          <p:spPr bwMode="auto">
            <a:xfrm>
              <a:off x="6818439" y="1775012"/>
              <a:ext cx="4785298" cy="404487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0FC8344-0717-4DF1-8D6C-319B8618D90C}"/>
                </a:ext>
              </a:extLst>
            </p:cNvPr>
            <p:cNvSpPr/>
            <p:nvPr/>
          </p:nvSpPr>
          <p:spPr>
            <a:xfrm>
              <a:off x="8330344" y="1571306"/>
              <a:ext cx="1693797" cy="4001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r>
                <a:rPr lang="en-IE" sz="2000"/>
                <a:t>Azure Region</a:t>
              </a:r>
              <a:endParaRPr lang="en-US" sz="2000"/>
            </a:p>
          </p:txBody>
        </p:sp>
      </p:grp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ED33A386-9779-4C37-94E8-F2D8A9F6206D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1793706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 Pairs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487467" y="1661910"/>
            <a:ext cx="5924447" cy="2970044"/>
          </a:xfrm>
        </p:spPr>
        <p:txBody>
          <a:bodyPr vert="horz" wrap="square" lIns="0" tIns="0" rIns="0" bIns="0" rtlCol="0" anchor="t">
            <a:spAutoFit/>
          </a:bodyPr>
          <a:lstStyle/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At least 300 miles of separation between region pairs.</a:t>
            </a:r>
            <a:endParaRPr lang="en-US" sz="1000" dirty="0">
              <a:latin typeface="+mn-lt"/>
            </a:endParaRP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Automatic replication for some services.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sz="2400" dirty="0">
                <a:latin typeface="+mn-lt"/>
              </a:rPr>
              <a:t>Prioritized region recovery </a:t>
            </a:r>
            <a:r>
              <a:rPr lang="en-US" dirty="0">
                <a:latin typeface="+mn-lt"/>
              </a:rPr>
              <a:t>in the event of outage.</a:t>
            </a:r>
          </a:p>
          <a:p>
            <a:pPr marL="290195" indent="-290195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Updates are rollout sequentially to minimize downtime. </a:t>
            </a:r>
            <a:endParaRPr lang="en-US" sz="2400" dirty="0">
              <a:latin typeface="+mn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D66516-044B-4422-8CA5-FA6FFBDF8E5D}"/>
              </a:ext>
            </a:extLst>
          </p:cNvPr>
          <p:cNvSpPr txBox="1"/>
          <p:nvPr/>
        </p:nvSpPr>
        <p:spPr>
          <a:xfrm>
            <a:off x="640861" y="4691836"/>
            <a:ext cx="6097302" cy="5447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800" dirty="0">
                <a:cs typeface="Segoe UI"/>
              </a:rPr>
              <a:t>Web Link: </a:t>
            </a:r>
            <a:r>
              <a:rPr lang="en-US" sz="1800" dirty="0">
                <a:ea typeface="+mn-lt"/>
                <a:cs typeface="+mn-lt"/>
                <a:hlinkClick r:id="rId3"/>
              </a:rPr>
              <a:t>https://aka.ms/PairedRegions</a:t>
            </a:r>
            <a:endParaRPr lang="en-US" sz="1800" dirty="0">
              <a:cs typeface="Segoe UI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812C242-CE3D-40CD-A21F-9B770DE69246}"/>
              </a:ext>
            </a:extLst>
          </p:cNvPr>
          <p:cNvGraphicFramePr>
            <a:graphicFrameLocks noGrp="1"/>
          </p:cNvGraphicFramePr>
          <p:nvPr/>
        </p:nvGraphicFramePr>
        <p:xfrm>
          <a:off x="6947333" y="331517"/>
          <a:ext cx="1776548" cy="51164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776548">
                  <a:extLst>
                    <a:ext uri="{9D8B030D-6E8A-4147-A177-3AD203B41FA5}">
                      <a16:colId xmlns:a16="http://schemas.microsoft.com/office/drawing/2014/main" val="1438438675"/>
                    </a:ext>
                  </a:extLst>
                </a:gridCol>
              </a:tblGrid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Region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+mj-lt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25405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North Central US​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East US​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West US 2​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US East 2​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Canada Central​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North Europe​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UK West​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5689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Germany Central​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South East Asia​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East China​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Japan East​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Australia Southeast​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India South​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5666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dirty="0">
                          <a:effectLst/>
                        </a:rPr>
                        <a:t>Brazil South (Primary)​</a:t>
                      </a:r>
                      <a:endParaRPr lang="en-US" sz="1600" b="1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  <p:sp>
        <p:nvSpPr>
          <p:cNvPr id="21" name="Arrow: Left-Right 20">
            <a:extLst>
              <a:ext uri="{FF2B5EF4-FFF2-40B4-BE49-F238E27FC236}">
                <a16:creationId xmlns:a16="http://schemas.microsoft.com/office/drawing/2014/main" id="{3BF19608-4E55-40DF-8F76-EFF39FE48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8911281" y="2693014"/>
            <a:ext cx="771011" cy="393486"/>
          </a:xfrm>
          <a:prstGeom prst="leftRightArrow">
            <a:avLst>
              <a:gd name="adj1" fmla="val 50001"/>
              <a:gd name="adj2" fmla="val 50000"/>
            </a:avLst>
          </a:prstGeom>
          <a:solidFill>
            <a:srgbClr val="243A5E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 defTabSz="932472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A1625483-567C-4965-88E9-3C4013EAEE2C}"/>
              </a:ext>
            </a:extLst>
          </p:cNvPr>
          <p:cNvGraphicFramePr>
            <a:graphicFrameLocks noGrp="1"/>
          </p:cNvGraphicFramePr>
          <p:nvPr/>
        </p:nvGraphicFramePr>
        <p:xfrm>
          <a:off x="9869692" y="331517"/>
          <a:ext cx="1776548" cy="5116481"/>
        </p:xfrm>
        <a:graphic>
          <a:graphicData uri="http://schemas.openxmlformats.org/drawingml/2006/table">
            <a:tbl>
              <a:tblPr firstRow="1">
                <a:tableStyleId>{2D5ABB26-0587-4C30-8999-92F81FD0307C}</a:tableStyleId>
              </a:tblPr>
              <a:tblGrid>
                <a:gridCol w="1776548">
                  <a:extLst>
                    <a:ext uri="{9D8B030D-6E8A-4147-A177-3AD203B41FA5}">
                      <a16:colId xmlns:a16="http://schemas.microsoft.com/office/drawing/2014/main" val="1438438675"/>
                    </a:ext>
                  </a:extLst>
                </a:gridCol>
              </a:tblGrid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bg1"/>
                          </a:solidFill>
                          <a:effectLst/>
                          <a:latin typeface="+mj-lt"/>
                        </a:rPr>
                        <a:t>Region</a:t>
                      </a:r>
                      <a:endParaRPr lang="en-US" sz="1600" b="0" i="0" dirty="0">
                        <a:solidFill>
                          <a:schemeClr val="bg1"/>
                        </a:solidFill>
                        <a:effectLst/>
                        <a:latin typeface="+mj-lt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43A5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325405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South Central US​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5774094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West US​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5649983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West Central US​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91051283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Central US​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7662494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Canada East​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272622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West Europe​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321702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>
                          <a:solidFill>
                            <a:schemeClr val="tx1"/>
                          </a:solidFill>
                          <a:effectLst/>
                        </a:rPr>
                        <a:t>UK South​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418596"/>
                  </a:ext>
                </a:extLst>
              </a:tr>
              <a:tr h="568984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Germany Northeast​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196076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East Asia​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8798151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North China​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3023007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Japan West​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3175280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Australia East​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8797014"/>
                  </a:ext>
                </a:extLst>
              </a:tr>
              <a:tr h="306219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India Central​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315572"/>
                  </a:ext>
                </a:extLst>
              </a:tr>
              <a:tr h="56665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South Central US ​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Segoe UI Semilight" panose="020B0402040204020203" pitchFamily="34" charset="0"/>
                        <a:cs typeface="Segoe UI Semilight" panose="020B0402040204020203" pitchFamily="34" charset="0"/>
                      </a:endParaRPr>
                    </a:p>
                  </a:txBody>
                  <a:tcPr marL="27650" marR="27650" marT="13825" marB="138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298458"/>
                  </a:ext>
                </a:extLst>
              </a:tr>
            </a:tbl>
          </a:graphicData>
        </a:graphic>
      </p:graphicFrame>
      <p:sp>
        <p:nvSpPr>
          <p:cNvPr id="4" name="Footer Placeholder 1">
            <a:extLst>
              <a:ext uri="{FF2B5EF4-FFF2-40B4-BE49-F238E27FC236}">
                <a16:creationId xmlns:a16="http://schemas.microsoft.com/office/drawing/2014/main" id="{4240E434-9668-4343-85DE-ED8115B07FDA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18144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3922517-322A-43B7-9CF0-D6D66DD3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643" y="183319"/>
            <a:ext cx="11341268" cy="680196"/>
          </a:xfrm>
        </p:spPr>
        <p:txBody>
          <a:bodyPr>
            <a:normAutofit fontScale="90000"/>
          </a:bodyPr>
          <a:lstStyle/>
          <a:p>
            <a:r>
              <a:rPr lang="en-US" dirty="0"/>
              <a:t>Azure Resources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FF092D-7D8A-4651-A3C4-98C7FC9A768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4510" y="1002016"/>
            <a:ext cx="11340811" cy="923330"/>
          </a:xfrm>
        </p:spPr>
        <p:txBody>
          <a:bodyPr vert="horz" wrap="square" lIns="0" tIns="91440" rIns="146304" bIns="91440" rtlCol="0" anchor="t">
            <a:spAutoFit/>
          </a:bodyPr>
          <a:lstStyle/>
          <a:p>
            <a:r>
              <a:rPr lang="en-US" dirty="0">
                <a:latin typeface="Segoe UI"/>
                <a:cs typeface="Segoe UI"/>
              </a:rPr>
              <a:t>Azure </a:t>
            </a:r>
            <a:r>
              <a:rPr lang="en-US" b="1" dirty="0">
                <a:latin typeface="Segoe UI"/>
                <a:cs typeface="Segoe UI"/>
              </a:rPr>
              <a:t>resources</a:t>
            </a:r>
            <a:r>
              <a:rPr lang="en-US" dirty="0">
                <a:latin typeface="Segoe UI"/>
                <a:cs typeface="Segoe UI"/>
              </a:rPr>
              <a:t> are components like storage, virtual machines, and networks that are available to build cloud solutions.</a:t>
            </a:r>
          </a:p>
        </p:txBody>
      </p:sp>
      <p:grpSp>
        <p:nvGrpSpPr>
          <p:cNvPr id="40" name="Group 39" descr="Group of 6 icons showing different types of Azure resources available.  The are Virtual Machine, Storage, Networks, App Services, SQL Databases, and Functions.">
            <a:extLst>
              <a:ext uri="{FF2B5EF4-FFF2-40B4-BE49-F238E27FC236}">
                <a16:creationId xmlns:a16="http://schemas.microsoft.com/office/drawing/2014/main" id="{B122006E-D25E-4CBD-9B42-EC2BB5B0F25E}"/>
              </a:ext>
            </a:extLst>
          </p:cNvPr>
          <p:cNvGrpSpPr/>
          <p:nvPr/>
        </p:nvGrpSpPr>
        <p:grpSpPr>
          <a:xfrm>
            <a:off x="1207858" y="1889478"/>
            <a:ext cx="9776285" cy="3704067"/>
            <a:chOff x="1091695" y="2530110"/>
            <a:chExt cx="9776285" cy="3704067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4E7AC43-C3DB-4D3F-B94D-5F486AC7C88B}"/>
                </a:ext>
              </a:extLst>
            </p:cNvPr>
            <p:cNvGrpSpPr/>
            <p:nvPr/>
          </p:nvGrpSpPr>
          <p:grpSpPr>
            <a:xfrm>
              <a:off x="1091695" y="2641404"/>
              <a:ext cx="2638415" cy="1678252"/>
              <a:chOff x="552680" y="2675092"/>
              <a:chExt cx="2638415" cy="1678252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4FD7DEAC-8E87-4AC2-81B9-437471FB6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rcRect/>
              <a:stretch/>
            </p:blipFill>
            <p:spPr>
              <a:xfrm>
                <a:off x="1299094" y="2675092"/>
                <a:ext cx="1141353" cy="1141353"/>
              </a:xfrm>
              <a:prstGeom prst="rect">
                <a:avLst/>
              </a:prstGeom>
            </p:spPr>
          </p:pic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D0F08480-CCB0-437B-8C78-A36C810934C8}"/>
                  </a:ext>
                </a:extLst>
              </p:cNvPr>
              <p:cNvSpPr txBox="1"/>
              <p:nvPr/>
            </p:nvSpPr>
            <p:spPr>
              <a:xfrm>
                <a:off x="552680" y="3725480"/>
                <a:ext cx="2638415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Virtual Machines</a:t>
                </a: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C3A9148-E402-4A38-8986-71A09FC6353C}"/>
                </a:ext>
              </a:extLst>
            </p:cNvPr>
            <p:cNvGrpSpPr/>
            <p:nvPr/>
          </p:nvGrpSpPr>
          <p:grpSpPr>
            <a:xfrm>
              <a:off x="4608372" y="2667191"/>
              <a:ext cx="2745432" cy="1652465"/>
              <a:chOff x="3759281" y="2700879"/>
              <a:chExt cx="2745432" cy="1652465"/>
            </a:xfrm>
          </p:grpSpPr>
          <p:pic>
            <p:nvPicPr>
              <p:cNvPr id="25" name="Graphic 24">
                <a:extLst>
                  <a:ext uri="{FF2B5EF4-FFF2-40B4-BE49-F238E27FC236}">
                    <a16:creationId xmlns:a16="http://schemas.microsoft.com/office/drawing/2014/main" id="{88F29FB0-B242-4567-84B1-E49DD154323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9562" b="7965"/>
              <a:stretch/>
            </p:blipFill>
            <p:spPr>
              <a:xfrm>
                <a:off x="4468751" y="2700879"/>
                <a:ext cx="1326493" cy="1094013"/>
              </a:xfrm>
              <a:prstGeom prst="rect">
                <a:avLst/>
              </a:prstGeom>
            </p:spPr>
          </p:pic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AD5727A-D0F2-48A0-83C4-E848BD10AB09}"/>
                  </a:ext>
                </a:extLst>
              </p:cNvPr>
              <p:cNvSpPr txBox="1"/>
              <p:nvPr/>
            </p:nvSpPr>
            <p:spPr>
              <a:xfrm>
                <a:off x="3759281" y="3725480"/>
                <a:ext cx="2745432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Storage Accounts</a:t>
                </a:r>
              </a:p>
            </p:txBody>
          </p:sp>
        </p:grp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2D0A42B-FDB0-4970-BFEB-A9BDCA5E6038}"/>
                </a:ext>
              </a:extLst>
            </p:cNvPr>
            <p:cNvGrpSpPr/>
            <p:nvPr/>
          </p:nvGrpSpPr>
          <p:grpSpPr>
            <a:xfrm>
              <a:off x="8232066" y="2530110"/>
              <a:ext cx="2635914" cy="1789546"/>
              <a:chOff x="7693051" y="2563798"/>
              <a:chExt cx="2635914" cy="1789546"/>
            </a:xfrm>
          </p:grpSpPr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9D9A277B-EC91-412A-8467-C1232A6B28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rcRect/>
              <a:stretch/>
            </p:blipFill>
            <p:spPr>
              <a:xfrm>
                <a:off x="8326921" y="2563798"/>
                <a:ext cx="1368175" cy="1368175"/>
              </a:xfrm>
              <a:prstGeom prst="rect">
                <a:avLst/>
              </a:prstGeom>
            </p:spPr>
          </p:pic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A19368E-E94C-4716-998F-FDC4BBDFA1A8}"/>
                  </a:ext>
                </a:extLst>
              </p:cNvPr>
              <p:cNvSpPr txBox="1"/>
              <p:nvPr/>
            </p:nvSpPr>
            <p:spPr>
              <a:xfrm>
                <a:off x="7693051" y="3725480"/>
                <a:ext cx="2635914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Virtual Networks</a:t>
                </a:r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9FB2BF0-DC09-4397-AF96-867CA42C6976}"/>
                </a:ext>
              </a:extLst>
            </p:cNvPr>
            <p:cNvGrpSpPr/>
            <p:nvPr/>
          </p:nvGrpSpPr>
          <p:grpSpPr>
            <a:xfrm>
              <a:off x="1353657" y="4425721"/>
              <a:ext cx="2114490" cy="1808456"/>
              <a:chOff x="814643" y="4528018"/>
              <a:chExt cx="2114490" cy="1808456"/>
            </a:xfrm>
          </p:grpSpPr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389E0D63-D73E-4B9B-A1D0-CEC5496B13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rcRect/>
              <a:stretch/>
            </p:blipFill>
            <p:spPr>
              <a:xfrm>
                <a:off x="1299095" y="4528018"/>
                <a:ext cx="1145586" cy="1145586"/>
              </a:xfrm>
              <a:prstGeom prst="rect">
                <a:avLst/>
              </a:prstGeom>
            </p:spPr>
          </p:pic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B68CFE9-7315-45B3-BC83-F23B058383BC}"/>
                  </a:ext>
                </a:extLst>
              </p:cNvPr>
              <p:cNvSpPr txBox="1"/>
              <p:nvPr/>
            </p:nvSpPr>
            <p:spPr>
              <a:xfrm>
                <a:off x="814643" y="5708610"/>
                <a:ext cx="2114490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App Services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6E24FB3E-78F6-4D83-8FC0-7A33DBFDD352}"/>
                </a:ext>
              </a:extLst>
            </p:cNvPr>
            <p:cNvGrpSpPr/>
            <p:nvPr/>
          </p:nvGrpSpPr>
          <p:grpSpPr>
            <a:xfrm>
              <a:off x="4737243" y="4425721"/>
              <a:ext cx="2390719" cy="1808456"/>
              <a:chOff x="3668838" y="4528018"/>
              <a:chExt cx="2390719" cy="1808456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529D27F6-8177-4231-9DCC-022A63BD63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>
                <a:extLst>
                  <a:ext uri="{96DAC541-7B7A-43D3-8B79-37D633B846F1}">
                    <asvg:svgBlip xmlns:asvg="http://schemas.microsoft.com/office/drawing/2016/SVG/main" r:embed="rId12"/>
                  </a:ext>
                </a:extLst>
              </a:blip>
              <a:srcRect/>
              <a:stretch/>
            </p:blipFill>
            <p:spPr>
              <a:xfrm>
                <a:off x="4291404" y="4528018"/>
                <a:ext cx="1145586" cy="1145586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C87DB8-DFA1-451C-9999-EE9DD0D3B4E1}"/>
                  </a:ext>
                </a:extLst>
              </p:cNvPr>
              <p:cNvSpPr txBox="1"/>
              <p:nvPr/>
            </p:nvSpPr>
            <p:spPr>
              <a:xfrm>
                <a:off x="3668838" y="5708610"/>
                <a:ext cx="2390719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SQL Databases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65486E5-4B44-4E77-9E28-297A8F046048}"/>
                </a:ext>
              </a:extLst>
            </p:cNvPr>
            <p:cNvGrpSpPr/>
            <p:nvPr/>
          </p:nvGrpSpPr>
          <p:grpSpPr>
            <a:xfrm>
              <a:off x="8657100" y="4466719"/>
              <a:ext cx="1677382" cy="1767458"/>
              <a:chOff x="7333626" y="4569016"/>
              <a:chExt cx="1677382" cy="1767458"/>
            </a:xfrm>
          </p:grpSpPr>
          <p:pic>
            <p:nvPicPr>
              <p:cNvPr id="27" name="Graphic 26">
                <a:extLst>
                  <a:ext uri="{FF2B5EF4-FFF2-40B4-BE49-F238E27FC236}">
                    <a16:creationId xmlns:a16="http://schemas.microsoft.com/office/drawing/2014/main" id="{3740DC95-358B-4C11-9982-6AA809E982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stretch/>
            </p:blipFill>
            <p:spPr>
              <a:xfrm>
                <a:off x="7640522" y="4569016"/>
                <a:ext cx="1145586" cy="1145586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DA81A19-FA5C-4E6D-8465-C7EB31542308}"/>
                  </a:ext>
                </a:extLst>
              </p:cNvPr>
              <p:cNvSpPr txBox="1"/>
              <p:nvPr/>
            </p:nvSpPr>
            <p:spPr>
              <a:xfrm>
                <a:off x="7333626" y="5708610"/>
                <a:ext cx="1677382" cy="627864"/>
              </a:xfrm>
              <a:prstGeom prst="rect">
                <a:avLst/>
              </a:prstGeom>
              <a:noFill/>
            </p:spPr>
            <p:txBody>
              <a:bodyPr wrap="none" lIns="182880" tIns="146304" rIns="182880" bIns="146304" rtlCol="0">
                <a:spAutoFit/>
              </a:bodyPr>
              <a:lstStyle/>
              <a:p>
                <a:pPr>
                  <a:lnSpc>
                    <a:spcPct val="90000"/>
                  </a:lnSpc>
                  <a:spcAft>
                    <a:spcPts val="600"/>
                  </a:spcAft>
                </a:pPr>
                <a:r>
                  <a:rPr lang="en-US" sz="2400" dirty="0">
                    <a:gradFill>
                      <a:gsLst>
                        <a:gs pos="2917">
                          <a:schemeClr val="tx1"/>
                        </a:gs>
                        <a:gs pos="30000">
                          <a:schemeClr val="tx1"/>
                        </a:gs>
                      </a:gsLst>
                      <a:lin ang="5400000" scaled="0"/>
                    </a:gradFill>
                  </a:rPr>
                  <a:t>Functions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4173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Resource groups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660EB7-DC05-45A1-9F5C-02ABC31AF64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100" y="1456896"/>
            <a:ext cx="5808907" cy="4519186"/>
          </a:xfrm>
        </p:spPr>
        <p:txBody>
          <a:bodyPr/>
          <a:lstStyle/>
          <a:p>
            <a:r>
              <a:rPr lang="en-US" dirty="0">
                <a:latin typeface="+mn-lt"/>
              </a:rPr>
              <a:t>A </a:t>
            </a:r>
            <a:r>
              <a:rPr lang="en-US" b="1" dirty="0">
                <a:latin typeface="+mn-lt"/>
              </a:rPr>
              <a:t>resource group</a:t>
            </a:r>
            <a:r>
              <a:rPr lang="en-US" dirty="0">
                <a:latin typeface="+mn-lt"/>
              </a:rPr>
              <a:t> is a container to manage and aggregate resources in a single unit.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Resources can exist in only one resource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Resources can exist in different regions.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Resources can be moved to different resource groups.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Applications can utilize multiple resource groups.</a:t>
            </a:r>
          </a:p>
          <a:p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E2B8897-2C33-44F4-BA75-D7C3B7E5C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54422" y="2719608"/>
            <a:ext cx="5236495" cy="451535"/>
            <a:chOff x="5241462" y="3342290"/>
            <a:chExt cx="6612401" cy="554762"/>
          </a:xfrm>
        </p:grpSpPr>
        <p:sp>
          <p:nvSpPr>
            <p:cNvPr id="19" name="Freeform 306">
              <a:extLst>
                <a:ext uri="{FF2B5EF4-FFF2-40B4-BE49-F238E27FC236}">
                  <a16:creationId xmlns:a16="http://schemas.microsoft.com/office/drawing/2014/main" id="{E6AAD464-9EF6-4786-B20C-7800D2EE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1462" y="3615197"/>
              <a:ext cx="6612401" cy="8948"/>
            </a:xfrm>
            <a:custGeom>
              <a:avLst/>
              <a:gdLst>
                <a:gd name="T0" fmla="*/ 0 w 3695"/>
                <a:gd name="T1" fmla="*/ 5 h 5"/>
                <a:gd name="T2" fmla="*/ 3695 w 3695"/>
                <a:gd name="T3" fmla="*/ 5 h 5"/>
                <a:gd name="T4" fmla="*/ 3695 w 3695"/>
                <a:gd name="T5" fmla="*/ 0 h 5"/>
                <a:gd name="T6" fmla="*/ 0 w 369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95" h="5">
                  <a:moveTo>
                    <a:pt x="0" y="5"/>
                  </a:moveTo>
                  <a:lnTo>
                    <a:pt x="3695" y="5"/>
                  </a:lnTo>
                  <a:lnTo>
                    <a:pt x="3695" y="0"/>
                  </a:lnTo>
                  <a:lnTo>
                    <a:pt x="0" y="0"/>
                  </a:lnTo>
                </a:path>
              </a:pathLst>
            </a:custGeom>
            <a:noFill/>
            <a:ln w="9525">
              <a:solidFill>
                <a:schemeClr val="bg1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36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0" name="Oval 307">
              <a:extLst>
                <a:ext uri="{FF2B5EF4-FFF2-40B4-BE49-F238E27FC236}">
                  <a16:creationId xmlns:a16="http://schemas.microsoft.com/office/drawing/2014/main" id="{1975E4FF-A96A-4FA6-AF7E-63D8644295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0281" y="3342290"/>
              <a:ext cx="554762" cy="554762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non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36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rPr>
                <a:t>OR</a:t>
              </a:r>
            </a:p>
          </p:txBody>
        </p:sp>
      </p:grpSp>
      <p:grpSp>
        <p:nvGrpSpPr>
          <p:cNvPr id="3" name="Group 2" descr="One resource group is shown with web, database, virtual machine, and storage resources. ">
            <a:extLst>
              <a:ext uri="{FF2B5EF4-FFF2-40B4-BE49-F238E27FC236}">
                <a16:creationId xmlns:a16="http://schemas.microsoft.com/office/drawing/2014/main" id="{71C0458E-EF11-4ED0-AC3D-73D36D47C00F}"/>
              </a:ext>
            </a:extLst>
          </p:cNvPr>
          <p:cNvGrpSpPr/>
          <p:nvPr/>
        </p:nvGrpSpPr>
        <p:grpSpPr>
          <a:xfrm>
            <a:off x="6454420" y="967680"/>
            <a:ext cx="5236495" cy="1675123"/>
            <a:chOff x="6509084" y="1326857"/>
            <a:chExt cx="5236495" cy="1675123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802B0BE-69D8-48BA-B2E3-940A5229ED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9084" y="1326857"/>
              <a:ext cx="5236495" cy="167512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solidFill>
                <a:schemeClr val="bg1">
                  <a:lumMod val="75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1200" cap="none" spc="0" normalizeH="0" baseline="0" noProof="0">
                <a:ln>
                  <a:noFill/>
                </a:ln>
                <a:gradFill>
                  <a:gsLst>
                    <a:gs pos="2917">
                      <a:srgbClr val="FFFFFF"/>
                    </a:gs>
                    <a:gs pos="30000">
                      <a:srgbClr val="FFFFFF"/>
                    </a:gs>
                  </a:gsLst>
                  <a:lin ang="5400000" scaled="0"/>
                </a:gra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31" name="Group 4">
              <a:extLst>
                <a:ext uri="{FF2B5EF4-FFF2-40B4-BE49-F238E27FC236}">
                  <a16:creationId xmlns:a16="http://schemas.microsoft.com/office/drawing/2014/main" id="{D3EC6A38-C549-4DD3-BDC6-53A24DE919C5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8006248" y="2406935"/>
              <a:ext cx="336922" cy="219659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FBF3F1B5-6240-4510-88DF-969B57755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3" name="Freeform 6">
                <a:extLst>
                  <a:ext uri="{FF2B5EF4-FFF2-40B4-BE49-F238E27FC236}">
                    <a16:creationId xmlns:a16="http://schemas.microsoft.com/office/drawing/2014/main" id="{597DD81C-9BD8-4FD5-9BEC-DFCBCD217A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B76E200A-2E13-4260-AD7A-E5C3CE6C98E1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955496" y="2406935"/>
              <a:ext cx="336922" cy="219659"/>
              <a:chOff x="2" y="0"/>
              <a:chExt cx="268" cy="170"/>
            </a:xfrm>
            <a:solidFill>
              <a:schemeClr val="bg1">
                <a:lumMod val="75000"/>
              </a:schemeClr>
            </a:solidFill>
          </p:grpSpPr>
          <p:sp>
            <p:nvSpPr>
              <p:cNvPr id="35" name="Freeform 5">
                <a:extLst>
                  <a:ext uri="{FF2B5EF4-FFF2-40B4-BE49-F238E27FC236}">
                    <a16:creationId xmlns:a16="http://schemas.microsoft.com/office/drawing/2014/main" id="{B404A507-054A-4A2A-A483-61AD685AB9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" y="0"/>
                <a:ext cx="168" cy="119"/>
              </a:xfrm>
              <a:custGeom>
                <a:avLst/>
                <a:gdLst>
                  <a:gd name="T0" fmla="*/ 80 w 80"/>
                  <a:gd name="T1" fmla="*/ 40 h 56"/>
                  <a:gd name="T2" fmla="*/ 72 w 80"/>
                  <a:gd name="T3" fmla="*/ 40 h 56"/>
                  <a:gd name="T4" fmla="*/ 64 w 80"/>
                  <a:gd name="T5" fmla="*/ 48 h 56"/>
                  <a:gd name="T6" fmla="*/ 16 w 80"/>
                  <a:gd name="T7" fmla="*/ 48 h 56"/>
                  <a:gd name="T8" fmla="*/ 8 w 80"/>
                  <a:gd name="T9" fmla="*/ 40 h 56"/>
                  <a:gd name="T10" fmla="*/ 8 w 80"/>
                  <a:gd name="T11" fmla="*/ 16 h 56"/>
                  <a:gd name="T12" fmla="*/ 16 w 80"/>
                  <a:gd name="T13" fmla="*/ 8 h 56"/>
                  <a:gd name="T14" fmla="*/ 64 w 80"/>
                  <a:gd name="T15" fmla="*/ 8 h 56"/>
                  <a:gd name="T16" fmla="*/ 72 w 80"/>
                  <a:gd name="T17" fmla="*/ 16 h 56"/>
                  <a:gd name="T18" fmla="*/ 80 w 80"/>
                  <a:gd name="T19" fmla="*/ 16 h 56"/>
                  <a:gd name="T20" fmla="*/ 64 w 80"/>
                  <a:gd name="T21" fmla="*/ 0 h 56"/>
                  <a:gd name="T22" fmla="*/ 16 w 80"/>
                  <a:gd name="T23" fmla="*/ 0 h 56"/>
                  <a:gd name="T24" fmla="*/ 0 w 80"/>
                  <a:gd name="T25" fmla="*/ 16 h 56"/>
                  <a:gd name="T26" fmla="*/ 0 w 80"/>
                  <a:gd name="T27" fmla="*/ 40 h 56"/>
                  <a:gd name="T28" fmla="*/ 16 w 80"/>
                  <a:gd name="T29" fmla="*/ 56 h 56"/>
                  <a:gd name="T30" fmla="*/ 64 w 80"/>
                  <a:gd name="T31" fmla="*/ 56 h 56"/>
                  <a:gd name="T32" fmla="*/ 80 w 80"/>
                  <a:gd name="T33" fmla="*/ 4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80" y="40"/>
                    </a:move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36" name="Freeform 6">
                <a:extLst>
                  <a:ext uri="{FF2B5EF4-FFF2-40B4-BE49-F238E27FC236}">
                    <a16:creationId xmlns:a16="http://schemas.microsoft.com/office/drawing/2014/main" id="{F72B929F-B240-4181-BF4F-1FBE206CC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" y="51"/>
                <a:ext cx="168" cy="119"/>
              </a:xfrm>
              <a:custGeom>
                <a:avLst/>
                <a:gdLst>
                  <a:gd name="T0" fmla="*/ 64 w 80"/>
                  <a:gd name="T1" fmla="*/ 0 h 56"/>
                  <a:gd name="T2" fmla="*/ 16 w 80"/>
                  <a:gd name="T3" fmla="*/ 0 h 56"/>
                  <a:gd name="T4" fmla="*/ 0 w 80"/>
                  <a:gd name="T5" fmla="*/ 16 h 56"/>
                  <a:gd name="T6" fmla="*/ 8 w 80"/>
                  <a:gd name="T7" fmla="*/ 16 h 56"/>
                  <a:gd name="T8" fmla="*/ 16 w 80"/>
                  <a:gd name="T9" fmla="*/ 8 h 56"/>
                  <a:gd name="T10" fmla="*/ 64 w 80"/>
                  <a:gd name="T11" fmla="*/ 8 h 56"/>
                  <a:gd name="T12" fmla="*/ 72 w 80"/>
                  <a:gd name="T13" fmla="*/ 16 h 56"/>
                  <a:gd name="T14" fmla="*/ 72 w 80"/>
                  <a:gd name="T15" fmla="*/ 40 h 56"/>
                  <a:gd name="T16" fmla="*/ 64 w 80"/>
                  <a:gd name="T17" fmla="*/ 48 h 56"/>
                  <a:gd name="T18" fmla="*/ 16 w 80"/>
                  <a:gd name="T19" fmla="*/ 48 h 56"/>
                  <a:gd name="T20" fmla="*/ 8 w 80"/>
                  <a:gd name="T21" fmla="*/ 40 h 56"/>
                  <a:gd name="T22" fmla="*/ 0 w 80"/>
                  <a:gd name="T23" fmla="*/ 40 h 56"/>
                  <a:gd name="T24" fmla="*/ 16 w 80"/>
                  <a:gd name="T25" fmla="*/ 56 h 56"/>
                  <a:gd name="T26" fmla="*/ 64 w 80"/>
                  <a:gd name="T27" fmla="*/ 56 h 56"/>
                  <a:gd name="T28" fmla="*/ 80 w 80"/>
                  <a:gd name="T29" fmla="*/ 40 h 56"/>
                  <a:gd name="T30" fmla="*/ 80 w 80"/>
                  <a:gd name="T31" fmla="*/ 16 h 56"/>
                  <a:gd name="T32" fmla="*/ 64 w 80"/>
                  <a:gd name="T33" fmla="*/ 0 h 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0" h="56">
                    <a:moveTo>
                      <a:pt x="64" y="0"/>
                    </a:moveTo>
                    <a:cubicBezTo>
                      <a:pt x="16" y="0"/>
                      <a:pt x="16" y="0"/>
                      <a:pt x="16" y="0"/>
                    </a:cubicBezTo>
                    <a:cubicBezTo>
                      <a:pt x="7" y="0"/>
                      <a:pt x="0" y="7"/>
                      <a:pt x="0" y="16"/>
                    </a:cubicBezTo>
                    <a:cubicBezTo>
                      <a:pt x="8" y="16"/>
                      <a:pt x="8" y="16"/>
                      <a:pt x="8" y="16"/>
                    </a:cubicBezTo>
                    <a:cubicBezTo>
                      <a:pt x="8" y="12"/>
                      <a:pt x="12" y="8"/>
                      <a:pt x="16" y="8"/>
                    </a:cubicBezTo>
                    <a:cubicBezTo>
                      <a:pt x="64" y="8"/>
                      <a:pt x="64" y="8"/>
                      <a:pt x="64" y="8"/>
                    </a:cubicBezTo>
                    <a:cubicBezTo>
                      <a:pt x="68" y="8"/>
                      <a:pt x="72" y="12"/>
                      <a:pt x="72" y="16"/>
                    </a:cubicBezTo>
                    <a:cubicBezTo>
                      <a:pt x="72" y="40"/>
                      <a:pt x="72" y="40"/>
                      <a:pt x="72" y="40"/>
                    </a:cubicBezTo>
                    <a:cubicBezTo>
                      <a:pt x="72" y="44"/>
                      <a:pt x="68" y="48"/>
                      <a:pt x="64" y="48"/>
                    </a:cubicBezTo>
                    <a:cubicBezTo>
                      <a:pt x="16" y="48"/>
                      <a:pt x="16" y="48"/>
                      <a:pt x="16" y="48"/>
                    </a:cubicBezTo>
                    <a:cubicBezTo>
                      <a:pt x="12" y="48"/>
                      <a:pt x="8" y="44"/>
                      <a:pt x="8" y="40"/>
                    </a:cubicBezTo>
                    <a:cubicBezTo>
                      <a:pt x="0" y="40"/>
                      <a:pt x="0" y="40"/>
                      <a:pt x="0" y="40"/>
                    </a:cubicBezTo>
                    <a:cubicBezTo>
                      <a:pt x="0" y="49"/>
                      <a:pt x="7" y="56"/>
                      <a:pt x="16" y="56"/>
                    </a:cubicBezTo>
                    <a:cubicBezTo>
                      <a:pt x="64" y="56"/>
                      <a:pt x="64" y="56"/>
                      <a:pt x="64" y="56"/>
                    </a:cubicBezTo>
                    <a:cubicBezTo>
                      <a:pt x="73" y="56"/>
                      <a:pt x="80" y="49"/>
                      <a:pt x="80" y="40"/>
                    </a:cubicBezTo>
                    <a:cubicBezTo>
                      <a:pt x="80" y="16"/>
                      <a:pt x="80" y="16"/>
                      <a:pt x="80" y="16"/>
                    </a:cubicBezTo>
                    <a:cubicBezTo>
                      <a:pt x="80" y="7"/>
                      <a:pt x="73" y="0"/>
                      <a:pt x="64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37" name="Freeform 256">
              <a:extLst>
                <a:ext uri="{FF2B5EF4-FFF2-40B4-BE49-F238E27FC236}">
                  <a16:creationId xmlns:a16="http://schemas.microsoft.com/office/drawing/2014/main" id="{594B90BD-C27F-4229-A1CD-55F245F0F9E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8" name="Freeform 257">
              <a:extLst>
                <a:ext uri="{FF2B5EF4-FFF2-40B4-BE49-F238E27FC236}">
                  <a16:creationId xmlns:a16="http://schemas.microsoft.com/office/drawing/2014/main" id="{4BA2D207-8796-4D0F-9FBD-0E2BC09E642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40706" y="2149807"/>
              <a:ext cx="735447" cy="733914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39" name="Text Placeholder 1">
              <a:extLst>
                <a:ext uri="{FF2B5EF4-FFF2-40B4-BE49-F238E27FC236}">
                  <a16:creationId xmlns:a16="http://schemas.microsoft.com/office/drawing/2014/main" id="{8BBAEE7F-10F8-4F14-963A-392D68322743}"/>
                </a:ext>
              </a:extLst>
            </p:cNvPr>
            <p:cNvSpPr txBox="1">
              <a:spLocks/>
            </p:cNvSpPr>
            <p:nvPr/>
          </p:nvSpPr>
          <p:spPr>
            <a:xfrm>
              <a:off x="6531834" y="1326857"/>
              <a:ext cx="4657534" cy="680356"/>
            </a:xfrm>
            <a:prstGeom prst="rect">
              <a:avLst/>
            </a:prstGeom>
          </p:spPr>
          <p:txBody>
            <a:bodyPr vert="horz" wrap="square" lIns="147600" tIns="90000" rIns="147600" bIns="90000" rtlCol="0">
              <a:spAutoFit/>
            </a:bodyPr>
            <a:lstStyle>
              <a:lvl1pPr marL="347472" indent="-347472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6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1pPr>
              <a:lvl2pPr marL="583200" indent="-2412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2pPr>
              <a:lvl3pPr marL="8046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4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3pPr>
              <a:lvl4pPr marL="1029600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4pPr>
              <a:lvl5pPr marL="1261872" indent="-230400" algn="l" defTabSz="914400" rtl="0" eaLnBrk="1" latinLnBrk="0" hangingPunct="1">
                <a:lnSpc>
                  <a:spcPct val="90000"/>
                </a:lnSpc>
                <a:spcBef>
                  <a:spcPts val="24"/>
                </a:spcBef>
                <a:buFont typeface="Arial" panose="020B0604020202020204" pitchFamily="34" charset="0"/>
                <a:buChar char="•"/>
                <a:defRPr lang="en-US" sz="2000" kern="1200">
                  <a:solidFill>
                    <a:schemeClr val="tx1"/>
                  </a:solidFill>
                  <a:latin typeface="+mn-lt"/>
                  <a:ea typeface="+mn-ea"/>
                  <a:cs typeface="Segoe UI" panose="020B0502040204020203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24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Resource groups </a:t>
              </a:r>
              <a:b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</a:br>
              <a:r>
                <a: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+mn-ea"/>
                  <a:cs typeface="Segoe UI" panose="020B0502040204020203" pitchFamily="34" charset="0"/>
                </a:rPr>
                <a:t>(web + DB, VM, Storage) in one group</a:t>
              </a: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9A723F40-0B6E-48D3-B8E0-FAD40D926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2153334"/>
              <a:ext cx="707213" cy="72686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E8DC7FF9-BC18-4DC0-811C-02D2F3C38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39530" y="2095575"/>
              <a:ext cx="819606" cy="842378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96C1778D-52C5-4D38-BAF1-406BC09B56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97411" y="2401356"/>
              <a:ext cx="229579" cy="235958"/>
            </a:xfrm>
            <a:prstGeom prst="rect">
              <a:avLst/>
            </a:prstGeom>
          </p:spPr>
        </p:pic>
      </p:grpSp>
      <p:grpSp>
        <p:nvGrpSpPr>
          <p:cNvPr id="4" name="Group 3" descr="Three separate resource groups are shown. One for web and databases. One for virtual machines. One for storage. ">
            <a:extLst>
              <a:ext uri="{FF2B5EF4-FFF2-40B4-BE49-F238E27FC236}">
                <a16:creationId xmlns:a16="http://schemas.microsoft.com/office/drawing/2014/main" id="{A73583E8-7340-4B7D-AA31-50A9B4F50673}"/>
              </a:ext>
            </a:extLst>
          </p:cNvPr>
          <p:cNvGrpSpPr/>
          <p:nvPr/>
        </p:nvGrpSpPr>
        <p:grpSpPr>
          <a:xfrm>
            <a:off x="6454422" y="3231875"/>
            <a:ext cx="5236495" cy="2107615"/>
            <a:chOff x="6509084" y="3591976"/>
            <a:chExt cx="5236495" cy="2107615"/>
          </a:xfrm>
        </p:grpSpPr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B8996744-E131-4185-9584-7B4DE5106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7986133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3" name="Freeform 6">
              <a:extLst>
                <a:ext uri="{FF2B5EF4-FFF2-40B4-BE49-F238E27FC236}">
                  <a16:creationId xmlns:a16="http://schemas.microsoft.com/office/drawing/2014/main" id="{60A9C15B-B498-4347-8A2D-3B0213921C5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1851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6251F2C3-5D8F-4D03-832C-31D8A60AB3E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40410" y="4550692"/>
              <a:ext cx="211205" cy="153760"/>
            </a:xfrm>
            <a:custGeom>
              <a:avLst/>
              <a:gdLst>
                <a:gd name="T0" fmla="*/ 80 w 80"/>
                <a:gd name="T1" fmla="*/ 40 h 56"/>
                <a:gd name="T2" fmla="*/ 72 w 80"/>
                <a:gd name="T3" fmla="*/ 40 h 56"/>
                <a:gd name="T4" fmla="*/ 64 w 80"/>
                <a:gd name="T5" fmla="*/ 48 h 56"/>
                <a:gd name="T6" fmla="*/ 16 w 80"/>
                <a:gd name="T7" fmla="*/ 48 h 56"/>
                <a:gd name="T8" fmla="*/ 8 w 80"/>
                <a:gd name="T9" fmla="*/ 40 h 56"/>
                <a:gd name="T10" fmla="*/ 8 w 80"/>
                <a:gd name="T11" fmla="*/ 16 h 56"/>
                <a:gd name="T12" fmla="*/ 16 w 80"/>
                <a:gd name="T13" fmla="*/ 8 h 56"/>
                <a:gd name="T14" fmla="*/ 64 w 80"/>
                <a:gd name="T15" fmla="*/ 8 h 56"/>
                <a:gd name="T16" fmla="*/ 72 w 80"/>
                <a:gd name="T17" fmla="*/ 16 h 56"/>
                <a:gd name="T18" fmla="*/ 80 w 80"/>
                <a:gd name="T19" fmla="*/ 16 h 56"/>
                <a:gd name="T20" fmla="*/ 64 w 80"/>
                <a:gd name="T21" fmla="*/ 0 h 56"/>
                <a:gd name="T22" fmla="*/ 16 w 80"/>
                <a:gd name="T23" fmla="*/ 0 h 56"/>
                <a:gd name="T24" fmla="*/ 0 w 80"/>
                <a:gd name="T25" fmla="*/ 16 h 56"/>
                <a:gd name="T26" fmla="*/ 0 w 80"/>
                <a:gd name="T27" fmla="*/ 40 h 56"/>
                <a:gd name="T28" fmla="*/ 16 w 80"/>
                <a:gd name="T29" fmla="*/ 56 h 56"/>
                <a:gd name="T30" fmla="*/ 64 w 80"/>
                <a:gd name="T31" fmla="*/ 56 h 56"/>
                <a:gd name="T32" fmla="*/ 80 w 80"/>
                <a:gd name="T33" fmla="*/ 4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80" y="40"/>
                  </a:move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ED248921-17BF-4CB3-B3D1-3D3F315FC1A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128" y="4616589"/>
              <a:ext cx="211205" cy="153760"/>
            </a:xfrm>
            <a:custGeom>
              <a:avLst/>
              <a:gdLst>
                <a:gd name="T0" fmla="*/ 64 w 80"/>
                <a:gd name="T1" fmla="*/ 0 h 56"/>
                <a:gd name="T2" fmla="*/ 16 w 80"/>
                <a:gd name="T3" fmla="*/ 0 h 56"/>
                <a:gd name="T4" fmla="*/ 0 w 80"/>
                <a:gd name="T5" fmla="*/ 16 h 56"/>
                <a:gd name="T6" fmla="*/ 8 w 80"/>
                <a:gd name="T7" fmla="*/ 16 h 56"/>
                <a:gd name="T8" fmla="*/ 16 w 80"/>
                <a:gd name="T9" fmla="*/ 8 h 56"/>
                <a:gd name="T10" fmla="*/ 64 w 80"/>
                <a:gd name="T11" fmla="*/ 8 h 56"/>
                <a:gd name="T12" fmla="*/ 72 w 80"/>
                <a:gd name="T13" fmla="*/ 16 h 56"/>
                <a:gd name="T14" fmla="*/ 72 w 80"/>
                <a:gd name="T15" fmla="*/ 40 h 56"/>
                <a:gd name="T16" fmla="*/ 64 w 80"/>
                <a:gd name="T17" fmla="*/ 48 h 56"/>
                <a:gd name="T18" fmla="*/ 16 w 80"/>
                <a:gd name="T19" fmla="*/ 48 h 56"/>
                <a:gd name="T20" fmla="*/ 8 w 80"/>
                <a:gd name="T21" fmla="*/ 40 h 56"/>
                <a:gd name="T22" fmla="*/ 0 w 80"/>
                <a:gd name="T23" fmla="*/ 40 h 56"/>
                <a:gd name="T24" fmla="*/ 16 w 80"/>
                <a:gd name="T25" fmla="*/ 56 h 56"/>
                <a:gd name="T26" fmla="*/ 64 w 80"/>
                <a:gd name="T27" fmla="*/ 56 h 56"/>
                <a:gd name="T28" fmla="*/ 80 w 80"/>
                <a:gd name="T29" fmla="*/ 40 h 56"/>
                <a:gd name="T30" fmla="*/ 80 w 80"/>
                <a:gd name="T31" fmla="*/ 16 h 56"/>
                <a:gd name="T32" fmla="*/ 64 w 80"/>
                <a:gd name="T3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0" h="56">
                  <a:moveTo>
                    <a:pt x="64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6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8" y="12"/>
                    <a:pt x="12" y="8"/>
                    <a:pt x="16" y="8"/>
                  </a:cubicBezTo>
                  <a:cubicBezTo>
                    <a:pt x="64" y="8"/>
                    <a:pt x="64" y="8"/>
                    <a:pt x="64" y="8"/>
                  </a:cubicBezTo>
                  <a:cubicBezTo>
                    <a:pt x="68" y="8"/>
                    <a:pt x="72" y="12"/>
                    <a:pt x="72" y="16"/>
                  </a:cubicBezTo>
                  <a:cubicBezTo>
                    <a:pt x="72" y="40"/>
                    <a:pt x="72" y="40"/>
                    <a:pt x="72" y="40"/>
                  </a:cubicBezTo>
                  <a:cubicBezTo>
                    <a:pt x="72" y="44"/>
                    <a:pt x="68" y="48"/>
                    <a:pt x="64" y="48"/>
                  </a:cubicBezTo>
                  <a:cubicBezTo>
                    <a:pt x="16" y="48"/>
                    <a:pt x="16" y="48"/>
                    <a:pt x="16" y="48"/>
                  </a:cubicBezTo>
                  <a:cubicBezTo>
                    <a:pt x="12" y="48"/>
                    <a:pt x="8" y="44"/>
                    <a:pt x="8" y="40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0" y="49"/>
                    <a:pt x="7" y="56"/>
                    <a:pt x="16" y="56"/>
                  </a:cubicBezTo>
                  <a:cubicBezTo>
                    <a:pt x="64" y="56"/>
                    <a:pt x="64" y="56"/>
                    <a:pt x="64" y="56"/>
                  </a:cubicBezTo>
                  <a:cubicBezTo>
                    <a:pt x="73" y="56"/>
                    <a:pt x="80" y="49"/>
                    <a:pt x="80" y="40"/>
                  </a:cubicBezTo>
                  <a:cubicBezTo>
                    <a:pt x="80" y="16"/>
                    <a:pt x="80" y="16"/>
                    <a:pt x="80" y="16"/>
                  </a:cubicBezTo>
                  <a:cubicBezTo>
                    <a:pt x="80" y="7"/>
                    <a:pt x="73" y="0"/>
                    <a:pt x="64" y="0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EF2A56D-873A-4E9A-9338-76C04A2F44A7}"/>
                </a:ext>
              </a:extLst>
            </p:cNvPr>
            <p:cNvSpPr/>
            <p:nvPr/>
          </p:nvSpPr>
          <p:spPr bwMode="auto">
            <a:xfrm>
              <a:off x="10427816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Storage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 resource group</a:t>
              </a:r>
            </a:p>
          </p:txBody>
        </p:sp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B00D76A6-FEE6-454B-AE5F-DF706BFB5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744975" y="3753355"/>
              <a:ext cx="707212" cy="716837"/>
            </a:xfrm>
            <a:prstGeom prst="rect">
              <a:avLst/>
            </a:prstGeom>
          </p:spPr>
        </p:pic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24ED2E3-9A09-4880-A8DF-6990B9C409C5}"/>
                </a:ext>
              </a:extLst>
            </p:cNvPr>
            <p:cNvSpPr/>
            <p:nvPr/>
          </p:nvSpPr>
          <p:spPr bwMode="auto">
            <a:xfrm>
              <a:off x="8468449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9144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Virtual machine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348C082F-8D05-4AA6-B8CE-FDC0CE95BD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29411" y="3726291"/>
              <a:ext cx="819606" cy="830759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462B821-48A6-4216-86B4-E815748F1FAB}"/>
                </a:ext>
              </a:extLst>
            </p:cNvPr>
            <p:cNvSpPr/>
            <p:nvPr/>
          </p:nvSpPr>
          <p:spPr bwMode="auto">
            <a:xfrm>
              <a:off x="6509084" y="3591976"/>
              <a:ext cx="1317763" cy="2107615"/>
            </a:xfrm>
            <a:prstGeom prst="rect">
              <a:avLst/>
            </a:prstGeom>
            <a:solidFill>
              <a:srgbClr val="FFFFFF"/>
            </a:solidFill>
            <a:ln w="3175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182880" tIns="146304" rIns="182880" bIns="146304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32472" rtl="0" eaLnBrk="1" fontAlgn="base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Web and DB </a:t>
              </a:r>
              <a:r>
                <a:rPr kumimoji="0" 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505050"/>
                  </a:solidFill>
                  <a:effectLst/>
                  <a:uLnTx/>
                  <a:uFillTx/>
                  <a:latin typeface="Segoe UI"/>
                  <a:ea typeface="Segoe UI" pitchFamily="34" charset="0"/>
                  <a:cs typeface="Segoe UI" pitchFamily="34" charset="0"/>
                </a:rPr>
                <a:t>resource group</a:t>
              </a:r>
            </a:p>
          </p:txBody>
        </p:sp>
        <p:sp>
          <p:nvSpPr>
            <p:cNvPr id="48" name="Freeform 256">
              <a:extLst>
                <a:ext uri="{FF2B5EF4-FFF2-40B4-BE49-F238E27FC236}">
                  <a16:creationId xmlns:a16="http://schemas.microsoft.com/office/drawing/2014/main" id="{D138ECF2-659B-4571-8AA6-0BA92CC2990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423 w 517"/>
                <a:gd name="T1" fmla="*/ 502 h 502"/>
                <a:gd name="T2" fmla="*/ 161 w 517"/>
                <a:gd name="T3" fmla="*/ 348 h 502"/>
                <a:gd name="T4" fmla="*/ 24 w 517"/>
                <a:gd name="T5" fmla="*/ 158 h 502"/>
                <a:gd name="T6" fmla="*/ 31 w 517"/>
                <a:gd name="T7" fmla="*/ 24 h 502"/>
                <a:gd name="T8" fmla="*/ 94 w 517"/>
                <a:gd name="T9" fmla="*/ 0 h 502"/>
                <a:gd name="T10" fmla="*/ 356 w 517"/>
                <a:gd name="T11" fmla="*/ 154 h 502"/>
                <a:gd name="T12" fmla="*/ 493 w 517"/>
                <a:gd name="T13" fmla="*/ 344 h 502"/>
                <a:gd name="T14" fmla="*/ 486 w 517"/>
                <a:gd name="T15" fmla="*/ 479 h 502"/>
                <a:gd name="T16" fmla="*/ 423 w 517"/>
                <a:gd name="T17" fmla="*/ 502 h 502"/>
                <a:gd name="T18" fmla="*/ 94 w 517"/>
                <a:gd name="T19" fmla="*/ 31 h 502"/>
                <a:gd name="T20" fmla="*/ 53 w 517"/>
                <a:gd name="T21" fmla="*/ 46 h 502"/>
                <a:gd name="T22" fmla="*/ 52 w 517"/>
                <a:gd name="T23" fmla="*/ 147 h 502"/>
                <a:gd name="T24" fmla="*/ 183 w 517"/>
                <a:gd name="T25" fmla="*/ 327 h 502"/>
                <a:gd name="T26" fmla="*/ 423 w 517"/>
                <a:gd name="T27" fmla="*/ 471 h 502"/>
                <a:gd name="T28" fmla="*/ 464 w 517"/>
                <a:gd name="T29" fmla="*/ 457 h 502"/>
                <a:gd name="T30" fmla="*/ 465 w 517"/>
                <a:gd name="T31" fmla="*/ 356 h 502"/>
                <a:gd name="T32" fmla="*/ 334 w 517"/>
                <a:gd name="T33" fmla="*/ 176 h 502"/>
                <a:gd name="T34" fmla="*/ 94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423" y="502"/>
                  </a:moveTo>
                  <a:cubicBezTo>
                    <a:pt x="355" y="502"/>
                    <a:pt x="259" y="446"/>
                    <a:pt x="161" y="348"/>
                  </a:cubicBezTo>
                  <a:cubicBezTo>
                    <a:pt x="95" y="282"/>
                    <a:pt x="47" y="216"/>
                    <a:pt x="24" y="158"/>
                  </a:cubicBezTo>
                  <a:cubicBezTo>
                    <a:pt x="0" y="100"/>
                    <a:pt x="2" y="52"/>
                    <a:pt x="31" y="24"/>
                  </a:cubicBezTo>
                  <a:cubicBezTo>
                    <a:pt x="46" y="8"/>
                    <a:pt x="68" y="0"/>
                    <a:pt x="94" y="0"/>
                  </a:cubicBezTo>
                  <a:cubicBezTo>
                    <a:pt x="162" y="0"/>
                    <a:pt x="258" y="56"/>
                    <a:pt x="356" y="154"/>
                  </a:cubicBezTo>
                  <a:cubicBezTo>
                    <a:pt x="422" y="221"/>
                    <a:pt x="470" y="286"/>
                    <a:pt x="493" y="344"/>
                  </a:cubicBezTo>
                  <a:cubicBezTo>
                    <a:pt x="517" y="402"/>
                    <a:pt x="515" y="450"/>
                    <a:pt x="486" y="479"/>
                  </a:cubicBezTo>
                  <a:cubicBezTo>
                    <a:pt x="471" y="494"/>
                    <a:pt x="449" y="502"/>
                    <a:pt x="423" y="502"/>
                  </a:cubicBezTo>
                  <a:close/>
                  <a:moveTo>
                    <a:pt x="94" y="31"/>
                  </a:moveTo>
                  <a:cubicBezTo>
                    <a:pt x="76" y="31"/>
                    <a:pt x="62" y="36"/>
                    <a:pt x="53" y="46"/>
                  </a:cubicBezTo>
                  <a:cubicBezTo>
                    <a:pt x="34" y="65"/>
                    <a:pt x="33" y="101"/>
                    <a:pt x="52" y="147"/>
                  </a:cubicBezTo>
                  <a:cubicBezTo>
                    <a:pt x="74" y="201"/>
                    <a:pt x="119" y="263"/>
                    <a:pt x="183" y="327"/>
                  </a:cubicBezTo>
                  <a:cubicBezTo>
                    <a:pt x="274" y="417"/>
                    <a:pt x="364" y="471"/>
                    <a:pt x="423" y="471"/>
                  </a:cubicBezTo>
                  <a:cubicBezTo>
                    <a:pt x="441" y="471"/>
                    <a:pt x="455" y="467"/>
                    <a:pt x="464" y="457"/>
                  </a:cubicBezTo>
                  <a:cubicBezTo>
                    <a:pt x="483" y="438"/>
                    <a:pt x="484" y="402"/>
                    <a:pt x="465" y="356"/>
                  </a:cubicBezTo>
                  <a:cubicBezTo>
                    <a:pt x="443" y="302"/>
                    <a:pt x="398" y="240"/>
                    <a:pt x="334" y="176"/>
                  </a:cubicBezTo>
                  <a:cubicBezTo>
                    <a:pt x="243" y="85"/>
                    <a:pt x="153" y="31"/>
                    <a:pt x="94" y="31"/>
                  </a:cubicBezTo>
                  <a:close/>
                </a:path>
              </a:pathLst>
            </a:custGeom>
            <a:solidFill>
              <a:srgbClr val="D8D9D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49" name="Freeform 257">
              <a:extLst>
                <a:ext uri="{FF2B5EF4-FFF2-40B4-BE49-F238E27FC236}">
                  <a16:creationId xmlns:a16="http://schemas.microsoft.com/office/drawing/2014/main" id="{A98F4A3F-CE50-480A-90FF-C0C555ABA31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812125" y="3790309"/>
              <a:ext cx="735447" cy="723791"/>
            </a:xfrm>
            <a:custGeom>
              <a:avLst/>
              <a:gdLst>
                <a:gd name="T0" fmla="*/ 94 w 517"/>
                <a:gd name="T1" fmla="*/ 502 h 502"/>
                <a:gd name="T2" fmla="*/ 31 w 517"/>
                <a:gd name="T3" fmla="*/ 479 h 502"/>
                <a:gd name="T4" fmla="*/ 24 w 517"/>
                <a:gd name="T5" fmla="*/ 344 h 502"/>
                <a:gd name="T6" fmla="*/ 161 w 517"/>
                <a:gd name="T7" fmla="*/ 154 h 502"/>
                <a:gd name="T8" fmla="*/ 423 w 517"/>
                <a:gd name="T9" fmla="*/ 0 h 502"/>
                <a:gd name="T10" fmla="*/ 486 w 517"/>
                <a:gd name="T11" fmla="*/ 24 h 502"/>
                <a:gd name="T12" fmla="*/ 493 w 517"/>
                <a:gd name="T13" fmla="*/ 158 h 502"/>
                <a:gd name="T14" fmla="*/ 356 w 517"/>
                <a:gd name="T15" fmla="*/ 348 h 502"/>
                <a:gd name="T16" fmla="*/ 94 w 517"/>
                <a:gd name="T17" fmla="*/ 502 h 502"/>
                <a:gd name="T18" fmla="*/ 423 w 517"/>
                <a:gd name="T19" fmla="*/ 31 h 502"/>
                <a:gd name="T20" fmla="*/ 183 w 517"/>
                <a:gd name="T21" fmla="*/ 176 h 502"/>
                <a:gd name="T22" fmla="*/ 52 w 517"/>
                <a:gd name="T23" fmla="*/ 356 h 502"/>
                <a:gd name="T24" fmla="*/ 53 w 517"/>
                <a:gd name="T25" fmla="*/ 457 h 502"/>
                <a:gd name="T26" fmla="*/ 94 w 517"/>
                <a:gd name="T27" fmla="*/ 471 h 502"/>
                <a:gd name="T28" fmla="*/ 334 w 517"/>
                <a:gd name="T29" fmla="*/ 327 h 502"/>
                <a:gd name="T30" fmla="*/ 465 w 517"/>
                <a:gd name="T31" fmla="*/ 147 h 502"/>
                <a:gd name="T32" fmla="*/ 464 w 517"/>
                <a:gd name="T33" fmla="*/ 46 h 502"/>
                <a:gd name="T34" fmla="*/ 423 w 517"/>
                <a:gd name="T35" fmla="*/ 31 h 5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517" h="502">
                  <a:moveTo>
                    <a:pt x="94" y="502"/>
                  </a:moveTo>
                  <a:cubicBezTo>
                    <a:pt x="68" y="502"/>
                    <a:pt x="46" y="494"/>
                    <a:pt x="31" y="479"/>
                  </a:cubicBezTo>
                  <a:cubicBezTo>
                    <a:pt x="2" y="450"/>
                    <a:pt x="0" y="402"/>
                    <a:pt x="24" y="344"/>
                  </a:cubicBezTo>
                  <a:cubicBezTo>
                    <a:pt x="47" y="286"/>
                    <a:pt x="95" y="221"/>
                    <a:pt x="161" y="154"/>
                  </a:cubicBezTo>
                  <a:cubicBezTo>
                    <a:pt x="259" y="56"/>
                    <a:pt x="355" y="0"/>
                    <a:pt x="423" y="0"/>
                  </a:cubicBezTo>
                  <a:cubicBezTo>
                    <a:pt x="449" y="0"/>
                    <a:pt x="471" y="8"/>
                    <a:pt x="486" y="24"/>
                  </a:cubicBezTo>
                  <a:cubicBezTo>
                    <a:pt x="515" y="52"/>
                    <a:pt x="517" y="100"/>
                    <a:pt x="493" y="158"/>
                  </a:cubicBezTo>
                  <a:cubicBezTo>
                    <a:pt x="470" y="216"/>
                    <a:pt x="422" y="282"/>
                    <a:pt x="356" y="348"/>
                  </a:cubicBezTo>
                  <a:cubicBezTo>
                    <a:pt x="258" y="446"/>
                    <a:pt x="162" y="502"/>
                    <a:pt x="94" y="502"/>
                  </a:cubicBezTo>
                  <a:close/>
                  <a:moveTo>
                    <a:pt x="423" y="31"/>
                  </a:moveTo>
                  <a:cubicBezTo>
                    <a:pt x="364" y="31"/>
                    <a:pt x="274" y="85"/>
                    <a:pt x="183" y="176"/>
                  </a:cubicBezTo>
                  <a:cubicBezTo>
                    <a:pt x="119" y="240"/>
                    <a:pt x="74" y="302"/>
                    <a:pt x="52" y="356"/>
                  </a:cubicBezTo>
                  <a:cubicBezTo>
                    <a:pt x="33" y="402"/>
                    <a:pt x="34" y="438"/>
                    <a:pt x="53" y="457"/>
                  </a:cubicBezTo>
                  <a:cubicBezTo>
                    <a:pt x="62" y="467"/>
                    <a:pt x="76" y="471"/>
                    <a:pt x="94" y="471"/>
                  </a:cubicBezTo>
                  <a:cubicBezTo>
                    <a:pt x="153" y="471"/>
                    <a:pt x="243" y="417"/>
                    <a:pt x="334" y="327"/>
                  </a:cubicBezTo>
                  <a:cubicBezTo>
                    <a:pt x="398" y="263"/>
                    <a:pt x="443" y="201"/>
                    <a:pt x="465" y="147"/>
                  </a:cubicBezTo>
                  <a:cubicBezTo>
                    <a:pt x="484" y="101"/>
                    <a:pt x="483" y="65"/>
                    <a:pt x="464" y="46"/>
                  </a:cubicBezTo>
                  <a:cubicBezTo>
                    <a:pt x="455" y="36"/>
                    <a:pt x="441" y="31"/>
                    <a:pt x="423" y="31"/>
                  </a:cubicBezTo>
                  <a:close/>
                </a:path>
              </a:pathLst>
            </a:custGeom>
            <a:solidFill>
              <a:srgbClr val="98999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505050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4C5681D0-3D50-4966-942E-93D797E197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4984" y="4027569"/>
              <a:ext cx="229579" cy="235958"/>
            </a:xfrm>
            <a:prstGeom prst="rect">
              <a:avLst/>
            </a:prstGeom>
          </p:spPr>
        </p:pic>
      </p:grp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BAB9D31E-7B43-4304-A89A-89AFAD0C7470}"/>
              </a:ext>
            </a:extLst>
          </p:cNvPr>
          <p:cNvSpPr txBox="1">
            <a:spLocks/>
          </p:cNvSpPr>
          <p:nvPr/>
        </p:nvSpPr>
        <p:spPr>
          <a:xfrm>
            <a:off x="4038600" y="6551269"/>
            <a:ext cx="4114800" cy="138499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>
              <a:defRPr sz="900">
                <a:solidFill>
                  <a:srgbClr val="000000"/>
                </a:solidFill>
              </a:defRPr>
            </a:lvl1pPr>
            <a:lvl2pPr marL="457183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67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50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3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18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01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284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469" algn="l" defTabSz="914367" rtl="0" eaLnBrk="1" latinLnBrk="0" hangingPunct="1">
              <a:defRPr sz="17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/>
            <a:r>
              <a:rPr lang="en-US" dirty="0"/>
              <a:t>© Copyright Microsoft Corporation. All rights reserved.</a:t>
            </a:r>
          </a:p>
        </p:txBody>
      </p:sp>
    </p:spTree>
    <p:extLst>
      <p:ext uri="{BB962C8B-B14F-4D97-AF65-F5344CB8AC3E}">
        <p14:creationId xmlns:p14="http://schemas.microsoft.com/office/powerpoint/2010/main" val="3894113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Azure Subscriptions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303287" y="1440862"/>
            <a:ext cx="6441141" cy="3395801"/>
          </a:xfrm>
        </p:spPr>
        <p:txBody>
          <a:bodyPr/>
          <a:lstStyle/>
          <a:p>
            <a:r>
              <a:rPr lang="en-IE" dirty="0">
                <a:latin typeface="+mn-lt"/>
              </a:rPr>
              <a:t>An Azure subscription provides you with authenticated and authorized access to Azure accounts.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>
                <a:latin typeface="+mj-lt"/>
              </a:rPr>
              <a:t>Billing boundary:</a:t>
            </a:r>
            <a:r>
              <a:rPr lang="en-IE" dirty="0">
                <a:latin typeface="+mj-lt"/>
              </a:rPr>
              <a:t> </a:t>
            </a:r>
            <a:r>
              <a:rPr lang="en-US" dirty="0">
                <a:latin typeface="+mn-lt"/>
              </a:rPr>
              <a:t>generate separate billing reports and invoices for each subscription.</a:t>
            </a:r>
            <a:endParaRPr lang="en-IE" dirty="0">
              <a:latin typeface="+mn-lt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b="1" dirty="0">
                <a:latin typeface="+mj-lt"/>
              </a:rPr>
              <a:t>Access control boundary:</a:t>
            </a:r>
            <a:r>
              <a:rPr lang="en-IE" dirty="0">
                <a:latin typeface="+mj-lt"/>
              </a:rPr>
              <a:t> </a:t>
            </a:r>
            <a:r>
              <a:rPr lang="en-US" dirty="0">
                <a:latin typeface="+mn-lt"/>
              </a:rPr>
              <a:t>manage and control access to the resources that users can provision with specific subscriptions.</a:t>
            </a:r>
            <a:endParaRPr lang="en-IE" dirty="0">
              <a:latin typeface="+mn-lt"/>
            </a:endParaRPr>
          </a:p>
        </p:txBody>
      </p:sp>
      <p:pic>
        <p:nvPicPr>
          <p:cNvPr id="2050" name="Picture 2" descr="Azure subscriptions are using authentication and authorization to access Azure accounts.">
            <a:extLst>
              <a:ext uri="{FF2B5EF4-FFF2-40B4-BE49-F238E27FC236}">
                <a16:creationId xmlns:a16="http://schemas.microsoft.com/office/drawing/2014/main" id="{C969DF39-E758-4DFC-8030-0DD803DAE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4428" y="813039"/>
            <a:ext cx="5271408" cy="2168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45D8C8-A5B2-4A27-9362-7451956B9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 bwMode="auto">
          <a:xfrm>
            <a:off x="7569636" y="3058374"/>
            <a:ext cx="3561999" cy="0"/>
          </a:xfrm>
          <a:custGeom>
            <a:avLst/>
            <a:gdLst>
              <a:gd name="connsiteX0" fmla="*/ 0 w 1296238"/>
              <a:gd name="connsiteY0" fmla="*/ 0 h 0"/>
              <a:gd name="connsiteX1" fmla="*/ 1296238 w 1296238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296238">
                <a:moveTo>
                  <a:pt x="0" y="0"/>
                </a:moveTo>
                <a:lnTo>
                  <a:pt x="1296238" y="0"/>
                </a:lnTo>
              </a:path>
            </a:pathLst>
          </a:custGeom>
          <a:noFill/>
          <a:ln w="15875">
            <a:solidFill>
              <a:srgbClr val="243A5E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89635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Semilight"/>
              <a:ea typeface="+mn-ea"/>
              <a:cs typeface="+mn-cs"/>
            </a:endParaRPr>
          </a:p>
        </p:txBody>
      </p:sp>
      <p:pic>
        <p:nvPicPr>
          <p:cNvPr id="3074" name="Picture 2" descr="Flowchart style diagram showing an example of setting up a billing structure where different groups like marketing or development have their own Azure Subscription, that rolls up into a larger company paid Azure billing account.">
            <a:extLst>
              <a:ext uri="{FF2B5EF4-FFF2-40B4-BE49-F238E27FC236}">
                <a16:creationId xmlns:a16="http://schemas.microsoft.com/office/drawing/2014/main" id="{BB6F14C8-7966-4A94-BADE-49B1D22326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993" y="3135041"/>
            <a:ext cx="5112277" cy="2259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989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Management Groups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sz="quarter" idx="10"/>
          </p:nvPr>
        </p:nvSpPr>
        <p:spPr>
          <a:xfrm>
            <a:off x="418643" y="1719867"/>
            <a:ext cx="5636587" cy="402161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Management groups can include multiple Azure subscriptions.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Subscriptions inherit conditions applied to the management group.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10,000 management groups can be supported in a single directory.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A management group tree can support up to six levels of depth.</a:t>
            </a:r>
          </a:p>
          <a:p>
            <a:endParaRPr lang="en-US" dirty="0">
              <a:latin typeface="+mn-lt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43F234-CC3B-4AB0-A706-FA919966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914690" y="1957848"/>
            <a:ext cx="4124325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610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1327</Words>
  <Application>Microsoft Macintosh PowerPoint</Application>
  <PresentationFormat>Widescreen</PresentationFormat>
  <Paragraphs>176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Segoe UI</vt:lpstr>
      <vt:lpstr>Segoe UI Light</vt:lpstr>
      <vt:lpstr>Segoe UI Semilight</vt:lpstr>
      <vt:lpstr>Office Theme</vt:lpstr>
      <vt:lpstr>Azure architectural components</vt:lpstr>
      <vt:lpstr>Core Azure architectural components – Objective Domain</vt:lpstr>
      <vt:lpstr>Regions</vt:lpstr>
      <vt:lpstr>Availability zones</vt:lpstr>
      <vt:lpstr>Region Pairs</vt:lpstr>
      <vt:lpstr>Azure Resources</vt:lpstr>
      <vt:lpstr>Resource groups</vt:lpstr>
      <vt:lpstr>Azure Subscriptions</vt:lpstr>
      <vt:lpstr>Management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architectural components</dc:title>
  <dc:creator>Ali Khawaja</dc:creator>
  <cp:lastModifiedBy>Zaeem  Yousaf</cp:lastModifiedBy>
  <cp:revision>2</cp:revision>
  <dcterms:created xsi:type="dcterms:W3CDTF">2023-02-17T18:22:47Z</dcterms:created>
  <dcterms:modified xsi:type="dcterms:W3CDTF">2025-01-29T17:00:45Z</dcterms:modified>
</cp:coreProperties>
</file>