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1"/>
  </p:notesMasterIdLst>
  <p:handoutMasterIdLst>
    <p:handoutMasterId r:id="rId42"/>
  </p:handoutMasterIdLst>
  <p:sldIdLst>
    <p:sldId id="1719" r:id="rId8"/>
    <p:sldId id="1922" r:id="rId9"/>
    <p:sldId id="1937" r:id="rId10"/>
    <p:sldId id="1866" r:id="rId11"/>
    <p:sldId id="2552" r:id="rId12"/>
    <p:sldId id="2224" r:id="rId13"/>
    <p:sldId id="1980" r:id="rId14"/>
    <p:sldId id="2242" r:id="rId15"/>
    <p:sldId id="2206" r:id="rId16"/>
    <p:sldId id="2245" r:id="rId17"/>
    <p:sldId id="1981" r:id="rId18"/>
    <p:sldId id="2202" r:id="rId19"/>
    <p:sldId id="2203" r:id="rId20"/>
    <p:sldId id="2547" r:id="rId21"/>
    <p:sldId id="1950" r:id="rId22"/>
    <p:sldId id="1868" r:id="rId23"/>
    <p:sldId id="298" r:id="rId24"/>
    <p:sldId id="2553" r:id="rId25"/>
    <p:sldId id="2001" r:id="rId26"/>
    <p:sldId id="1949" r:id="rId27"/>
    <p:sldId id="2556" r:id="rId28"/>
    <p:sldId id="2003" r:id="rId29"/>
    <p:sldId id="2336" r:id="rId30"/>
    <p:sldId id="2341" r:id="rId31"/>
    <p:sldId id="2337" r:id="rId32"/>
    <p:sldId id="1982" r:id="rId33"/>
    <p:sldId id="1983" r:id="rId34"/>
    <p:sldId id="2554" r:id="rId35"/>
    <p:sldId id="2555" r:id="rId36"/>
    <p:sldId id="1984" r:id="rId37"/>
    <p:sldId id="2405" r:id="rId38"/>
    <p:sldId id="2406" r:id="rId39"/>
    <p:sldId id="2378" r:id="rId40"/>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22"/>
            <p14:sldId id="1937"/>
            <p14:sldId id="1866"/>
            <p14:sldId id="2552"/>
            <p14:sldId id="2224"/>
            <p14:sldId id="1980"/>
            <p14:sldId id="2242"/>
            <p14:sldId id="2206"/>
            <p14:sldId id="2245"/>
            <p14:sldId id="1981"/>
            <p14:sldId id="2202"/>
            <p14:sldId id="2203"/>
            <p14:sldId id="2547"/>
            <p14:sldId id="1950"/>
            <p14:sldId id="1868"/>
            <p14:sldId id="298"/>
            <p14:sldId id="2553"/>
            <p14:sldId id="2001"/>
            <p14:sldId id="1949"/>
            <p14:sldId id="2556"/>
            <p14:sldId id="2003"/>
            <p14:sldId id="2336"/>
            <p14:sldId id="2341"/>
            <p14:sldId id="2337"/>
            <p14:sldId id="1982"/>
            <p14:sldId id="1983"/>
            <p14:sldId id="2554"/>
            <p14:sldId id="2555"/>
            <p14:sldId id="1984"/>
            <p14:sldId id="2405"/>
            <p14:sldId id="2406"/>
            <p14:sldId id="23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1FACE-4250-422E-AC14-AB603DD76E7E}" v="29" dt="2023-03-17T11:13:08.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4940" autoAdjust="0"/>
  </p:normalViewPr>
  <p:slideViewPr>
    <p:cSldViewPr snapToGrid="0">
      <p:cViewPr varScale="1">
        <p:scale>
          <a:sx n="116" d="100"/>
          <a:sy n="116" d="100"/>
        </p:scale>
        <p:origin x="84" y="11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3/18/2023 6:41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3/18/2023 6:40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cisco.com/c/en/us/support/docs/security-vpn/ipsec-negotiation-ike-protocols/217432-understand-ipsec-ikev1-protocol.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0" indent="0">
              <a:spcBef>
                <a:spcPts val="0"/>
              </a:spcBef>
              <a:spcAft>
                <a:spcPts val="1800"/>
              </a:spcAft>
              <a:buFont typeface="Arial" panose="020B0604020202020204" pitchFamily="34" charset="0"/>
              <a:buNone/>
            </a:pPr>
            <a:r>
              <a:rPr lang="en-US" dirty="0">
                <a:latin typeface="+mn-lt"/>
              </a:rPr>
              <a:t>Update domain keeps VMs grouped if they can be rebooted at the same time without causing an outage.</a:t>
            </a:r>
          </a:p>
          <a:p>
            <a:pPr marL="0" indent="0">
              <a:spcBef>
                <a:spcPts val="0"/>
              </a:spcBef>
              <a:spcAft>
                <a:spcPts val="1800"/>
              </a:spcAft>
              <a:buFont typeface="Arial" panose="020B0604020202020204" pitchFamily="34" charset="0"/>
              <a:buNone/>
            </a:pPr>
            <a:r>
              <a:rPr lang="en-US" dirty="0">
                <a:latin typeface="+mn-lt"/>
              </a:rPr>
              <a:t>Fault domains group VMs based on common power and 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2800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3/18/2023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3/18/2023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3/18/2023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https://docs.microsoft.com/learn/modules/describe-azure-compute-networking-services/4-virtual-desktop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0" dirty="0"/>
              <a:t>https://docs.microsoft.com/learn/modules/describe-azure-compute-networking-services/5-containers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400" i="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i="0" dirty="0">
                <a:effectLst/>
                <a:latin typeface="Segoe UI Light" panose="020B0502040204020203" pitchFamily="34" charset="0"/>
              </a:rPr>
              <a:t>https://docs.microsoft.com/learn/modules/describe-azure-compute-networking-services/6-functions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i="0" dirty="0">
              <a:effectLst/>
              <a:latin typeface="Segoe UI Light" panose="020B0502040204020203" pitchFamily="34" charset="0"/>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rId3"/>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https://learn.microsoft.com/en-us/azure/azure-functions/functions-overview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6:40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8209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https://docs.microsoft.com/learn/modules/describe-azure-compute-networking-services/7-describe-application-hosting-options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https://docs.microsoft.com/learn/modules/describe-azure-compute-networking-services/1-introduction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6:40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Web apps</a:t>
            </a:r>
          </a:p>
          <a:p>
            <a:pPr algn="l"/>
            <a:r>
              <a:rPr lang="en-US" b="0" i="0" dirty="0">
                <a:solidFill>
                  <a:srgbClr val="161616"/>
                </a:solidFill>
                <a:effectLst/>
                <a:latin typeface="Segoe UI" panose="020B0502040204020203" pitchFamily="34" charset="0"/>
              </a:rPr>
              <a:t>App Service includes full support for hosting web apps by using ASP.NET, ASP.NET Core, Java, Ruby, Node.js, PHP, or Python. You can choose either Windows or Linux as the host operating system.</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API apps</a:t>
            </a:r>
          </a:p>
          <a:p>
            <a:pPr algn="l"/>
            <a:r>
              <a:rPr lang="en-US" b="0" i="0" dirty="0">
                <a:solidFill>
                  <a:srgbClr val="161616"/>
                </a:solidFill>
                <a:effectLst/>
                <a:latin typeface="Segoe UI" panose="020B0502040204020203" pitchFamily="34" charset="0"/>
              </a:rPr>
              <a:t>Much like hosting a website, you can build REST-based web APIs by using your choice of language and framework. You get full Swagger support and the ability to package and publish your API in Azure Marketplace. The produced apps can be consumed from any HTTP- or HTTPS-based client.</a:t>
            </a:r>
          </a:p>
          <a:p>
            <a:pPr algn="l"/>
            <a:endParaRPr lang="en-US" b="1" i="0" dirty="0">
              <a:solidFill>
                <a:srgbClr val="161616"/>
              </a:solidFill>
              <a:effectLst/>
              <a:latin typeface="Segoe UI" panose="020B0502040204020203" pitchFamily="34" charset="0"/>
            </a:endParaRPr>
          </a:p>
          <a:p>
            <a:pPr algn="l"/>
            <a:r>
              <a:rPr lang="en-US" b="1" i="0" dirty="0" err="1">
                <a:solidFill>
                  <a:srgbClr val="161616"/>
                </a:solidFill>
                <a:effectLst/>
                <a:latin typeface="Segoe UI" panose="020B0502040204020203" pitchFamily="34" charset="0"/>
              </a:rPr>
              <a:t>WebJobs</a:t>
            </a:r>
            <a:endParaRPr lang="en-US" b="1"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You can use the </a:t>
            </a:r>
            <a:r>
              <a:rPr lang="en-US" b="0" i="0" dirty="0" err="1">
                <a:solidFill>
                  <a:srgbClr val="161616"/>
                </a:solidFill>
                <a:effectLst/>
                <a:latin typeface="Segoe UI" panose="020B0502040204020203" pitchFamily="34" charset="0"/>
              </a:rPr>
              <a:t>WebJobs</a:t>
            </a:r>
            <a:r>
              <a:rPr lang="en-US" b="0" i="0" dirty="0">
                <a:solidFill>
                  <a:srgbClr val="161616"/>
                </a:solidFill>
                <a:effectLst/>
                <a:latin typeface="Segoe UI" panose="020B0502040204020203" pitchFamily="34" charset="0"/>
              </a:rPr>
              <a:t> feature to run a program (.exe, Java, PHP, Python, or Node.js) or script (.</a:t>
            </a:r>
            <a:r>
              <a:rPr lang="en-US" b="0" i="0" dirty="0" err="1">
                <a:solidFill>
                  <a:srgbClr val="161616"/>
                </a:solidFill>
                <a:effectLst/>
                <a:latin typeface="Segoe UI" panose="020B0502040204020203" pitchFamily="34" charset="0"/>
              </a:rPr>
              <a:t>cmd</a:t>
            </a:r>
            <a:r>
              <a:rPr lang="en-US" b="0" i="0" dirty="0">
                <a:solidFill>
                  <a:srgbClr val="161616"/>
                </a:solidFill>
                <a:effectLst/>
                <a:latin typeface="Segoe UI" panose="020B0502040204020203" pitchFamily="34" charset="0"/>
              </a:rPr>
              <a:t>, .bat, PowerShell, or Bash) in the same context as a web app, API app, or mobile app. They can be scheduled or run by a trigger. </a:t>
            </a:r>
            <a:r>
              <a:rPr lang="en-US" b="0" i="0" dirty="0" err="1">
                <a:solidFill>
                  <a:srgbClr val="161616"/>
                </a:solidFill>
                <a:effectLst/>
                <a:latin typeface="Segoe UI" panose="020B0502040204020203" pitchFamily="34" charset="0"/>
              </a:rPr>
              <a:t>WebJobs</a:t>
            </a:r>
            <a:r>
              <a:rPr lang="en-US" b="0" i="0" dirty="0">
                <a:solidFill>
                  <a:srgbClr val="161616"/>
                </a:solidFill>
                <a:effectLst/>
                <a:latin typeface="Segoe UI" panose="020B0502040204020203" pitchFamily="34" charset="0"/>
              </a:rPr>
              <a:t> are often used to run background tasks as part of your application logic.</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Mobile apps</a:t>
            </a:r>
          </a:p>
          <a:p>
            <a:pPr algn="l"/>
            <a:r>
              <a:rPr lang="en-US" b="0" i="0" dirty="0">
                <a:solidFill>
                  <a:srgbClr val="161616"/>
                </a:solidFill>
                <a:effectLst/>
                <a:latin typeface="Segoe UI" panose="020B0502040204020203" pitchFamily="34" charset="0"/>
              </a:rPr>
              <a:t>Use the Mobile Apps feature of App Service to quickly build a back end for iOS and Android apps. With just a few actions in the Azure portal, you can:</a:t>
            </a:r>
          </a:p>
          <a:p>
            <a:pPr algn="l">
              <a:buFont typeface="Arial" panose="020B0604020202020204" pitchFamily="34" charset="0"/>
              <a:buChar char="•"/>
            </a:pPr>
            <a:r>
              <a:rPr lang="en-US" b="0" i="0" dirty="0">
                <a:solidFill>
                  <a:srgbClr val="161616"/>
                </a:solidFill>
                <a:effectLst/>
                <a:latin typeface="Segoe UI" panose="020B0502040204020203" pitchFamily="34" charset="0"/>
              </a:rPr>
              <a:t>Store mobile app data in a cloud-based SQL database.</a:t>
            </a:r>
          </a:p>
          <a:p>
            <a:pPr algn="l">
              <a:buFont typeface="Arial" panose="020B0604020202020204" pitchFamily="34" charset="0"/>
              <a:buChar char="•"/>
            </a:pPr>
            <a:r>
              <a:rPr lang="en-US" b="0" i="0" dirty="0">
                <a:solidFill>
                  <a:srgbClr val="161616"/>
                </a:solidFill>
                <a:effectLst/>
                <a:latin typeface="Segoe UI" panose="020B0502040204020203" pitchFamily="34" charset="0"/>
              </a:rPr>
              <a:t>Authenticate customers against common social providers, such as MSA, Google, Twitter, and Facebook.</a:t>
            </a:r>
          </a:p>
          <a:p>
            <a:pPr algn="l">
              <a:buFont typeface="Arial" panose="020B0604020202020204" pitchFamily="34" charset="0"/>
              <a:buChar char="•"/>
            </a:pPr>
            <a:r>
              <a:rPr lang="en-US" b="0" i="0" dirty="0">
                <a:solidFill>
                  <a:srgbClr val="161616"/>
                </a:solidFill>
                <a:effectLst/>
                <a:latin typeface="Segoe UI" panose="020B0502040204020203" pitchFamily="34" charset="0"/>
              </a:rPr>
              <a:t>Send push notifications.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Execute custom back-end logic in C# or Node.js.</a:t>
            </a:r>
          </a:p>
          <a:p>
            <a:pPr algn="l"/>
            <a:r>
              <a:rPr lang="en-US" b="0" i="0" dirty="0">
                <a:solidFill>
                  <a:srgbClr val="161616"/>
                </a:solidFill>
                <a:effectLst/>
                <a:latin typeface="Segoe UI" panose="020B0502040204020203" pitchFamily="34" charset="0"/>
              </a:rPr>
              <a:t>On the mobile app side, there's SDK support for native iOS and Android, Xamarin, and React native apps.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7:08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892592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https://docs.microsoft.com/learn/modules/describe-azure-compute-networking-services/8-virtual-networking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https://docs.microsoft.com/azure/virtual-network/quick-create-portal</a:t>
            </a:r>
          </a:p>
          <a:p>
            <a:endParaRPr lang="en-US" dirty="0"/>
          </a:p>
          <a:p>
            <a:r>
              <a:rPr lang="en-US" dirty="0"/>
              <a:t>✔️ Always plan to use an address space that is not already in use in your organization, either on-premises or in other </a:t>
            </a:r>
            <a:r>
              <a:rPr lang="en-US" dirty="0" err="1"/>
              <a:t>VNets</a:t>
            </a:r>
            <a:r>
              <a:rPr lang="en-US" dirty="0"/>
              <a:t>.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680350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https://docs.microsoft.com/learn/modules/describe-azure-compute-networking-services/10-virtual-private-networks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or between two Azure </a:t>
            </a:r>
            <a:r>
              <a:rPr lang="en-US" b="0" i="0">
                <a:solidFill>
                  <a:srgbClr val="161616"/>
                </a:solidFill>
                <a:effectLst/>
                <a:latin typeface="Segoe UI" panose="020B0502040204020203" pitchFamily="34" charset="0"/>
              </a:rPr>
              <a:t>Virtual Networks.</a:t>
            </a:r>
            <a:endParaRPr lang="en-US" b="0" i="0" dirty="0">
              <a:solidFill>
                <a:srgbClr val="161616"/>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rgbClr val="161616"/>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61616"/>
                </a:solidFill>
                <a:effectLst/>
                <a:latin typeface="Segoe UI" panose="020B0502040204020203" pitchFamily="34" charset="0"/>
              </a:rPr>
              <a:t>After you create a VPN gateway, you can configure connections.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161616"/>
                </a:solidFill>
                <a:effectLst/>
                <a:latin typeface="Segoe UI" panose="020B0502040204020203" pitchFamily="34" charset="0"/>
              </a:rPr>
              <a:t>For example, you can create an [IPsec/IKE] VPN tunnel connection between that VPN gateway and another VPN gateway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-to-</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or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161616"/>
                </a:solidFill>
                <a:effectLst/>
                <a:latin typeface="Segoe UI" panose="020B0502040204020203" pitchFamily="34" charset="0"/>
              </a:rPr>
              <a:t>Create a cross-premises [IPsec/IKE] VPN tunnel connection between the VPN gateway and an on-premises VPN device (Site-to-Site).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rgbClr val="161616"/>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rgbClr val="161616"/>
                </a:solidFill>
                <a:effectLst/>
                <a:latin typeface="Segoe UI" panose="020B0502040204020203" pitchFamily="34" charset="0"/>
                <a:ea typeface="+mn-ea"/>
                <a:cs typeface="+mn-cs"/>
              </a:rPr>
              <a:t>Optional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rgbClr val="161616"/>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rgbClr val="161616"/>
                </a:solidFill>
                <a:effectLst/>
                <a:latin typeface="Segoe UI" panose="020B0502040204020203" pitchFamily="34" charset="0"/>
                <a:ea typeface="+mn-ea"/>
                <a:cs typeface="+mn-cs"/>
              </a:rPr>
              <a:t>IPSEC/IKE v1</a:t>
            </a:r>
          </a:p>
          <a:p>
            <a:pPr marL="0" marR="0" lvl="0" indent="0" algn="l" defTabSz="914367" rtl="0" eaLnBrk="1" fontAlgn="auto" latinLnBrk="0" hangingPunct="1">
              <a:lnSpc>
                <a:spcPct val="90000"/>
              </a:lnSpc>
              <a:spcBef>
                <a:spcPts val="0"/>
              </a:spcBef>
              <a:spcAft>
                <a:spcPts val="333"/>
              </a:spcAft>
              <a:buClrTx/>
              <a:buSzTx/>
              <a:buFontTx/>
              <a:buNone/>
              <a:tabLst/>
              <a:defRPr/>
            </a:pPr>
            <a:r>
              <a:rPr lang="sv-SE" dirty="0">
                <a:hlinkClick r:id="rId3"/>
              </a:rPr>
              <a:t>Understand IPsec IKEv1 Protocol - Cisco</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638938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https://docs.microsoft.com/learn/modules/describe-azure-compute-networking-services/11-expressroute/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139168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https://learn.microsoft.com/en-us/azure/expressroute/expressroute-global-reach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6:40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165324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https://docs.microsoft.com/learn/modules/describe-azure-compute-networking-services/12-domain-name-system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6:40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057131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03797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https://azure.microsoft.com/products/category/compute/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3/18/2023 6:40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267000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4519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4760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1800"/>
              </a:spcAft>
              <a:buFont typeface="Arial" panose="020B0604020202020204" pitchFamily="34" charset="0"/>
              <a:buNone/>
            </a:pPr>
            <a:r>
              <a:rPr lang="en-US" dirty="0">
                <a:latin typeface="+mn-lt"/>
              </a:rPr>
              <a:t>https://docs.microsoft.com/learn/modules/describe-azure-compute-networking-services/2-virtual-machines</a:t>
            </a:r>
          </a:p>
          <a:p>
            <a:pPr marL="0" indent="0">
              <a:spcBef>
                <a:spcPts val="0"/>
              </a:spcBef>
              <a:spcAft>
                <a:spcPts val="1800"/>
              </a:spcAft>
              <a:buFont typeface="Arial" panose="020B0604020202020204" pitchFamily="34" charset="0"/>
              <a:buNone/>
            </a:pPr>
            <a:endParaRPr lang="en-US" dirty="0">
              <a:latin typeface="+mn-l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3/18/2023 6:40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8162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3/18/2023 6:40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0997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70.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 Id="rId9" Type="http://schemas.openxmlformats.org/officeDocument/2006/relationships/image" Target="../media/image39.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2.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5.xml"/><Relationship Id="rId5" Type="http://schemas.openxmlformats.org/officeDocument/2006/relationships/image" Target="../media/image42.png"/><Relationship Id="rId4" Type="http://schemas.openxmlformats.org/officeDocument/2006/relationships/image" Target="../media/image41.svg"/></Relationships>
</file>

<file path=ppt/slides/_rels/slide18.xml.rels><?xml version="1.0" encoding="UTF-8" standalone="yes"?>
<Relationships xmlns="http://schemas.openxmlformats.org/package/2006/relationships"><Relationship Id="rId8" Type="http://schemas.openxmlformats.org/officeDocument/2006/relationships/hyperlink" Target="https://learn.microsoft.com/en-us/azure/azure-functions/functions-bindings-storage-queue" TargetMode="External"/><Relationship Id="rId3" Type="http://schemas.openxmlformats.org/officeDocument/2006/relationships/hyperlink" Target="https://learn.microsoft.com/en-us/azure/azure-functions/functions-bindings-http-webhook" TargetMode="External"/><Relationship Id="rId7" Type="http://schemas.openxmlformats.org/officeDocument/2006/relationships/hyperlink" Target="https://learn.microsoft.com/en-us/azure/azure-functions/functions-bindings-timer" TargetMode="External"/><Relationship Id="rId12" Type="http://schemas.openxmlformats.org/officeDocument/2006/relationships/hyperlink" Target="https://learn.microsoft.com/en-us/azure/azure-functions/functions-bindings-signalr-service" TargetMode="External"/><Relationship Id="rId2" Type="http://schemas.openxmlformats.org/officeDocument/2006/relationships/notesSlide" Target="../notesSlides/notesSlide18.xml"/><Relationship Id="rId1" Type="http://schemas.openxmlformats.org/officeDocument/2006/relationships/slideLayout" Target="../slideLayouts/slideLayout72.xml"/><Relationship Id="rId6" Type="http://schemas.openxmlformats.org/officeDocument/2006/relationships/hyperlink" Target="https://learn.microsoft.com/en-us/azure/azure-functions/functions-bindings-cosmosdb-v2" TargetMode="External"/><Relationship Id="rId11" Type="http://schemas.openxmlformats.org/officeDocument/2006/relationships/hyperlink" Target="https://learn.microsoft.com/en-us/azure/azure-functions/functions-bindings-event-iot" TargetMode="External"/><Relationship Id="rId5" Type="http://schemas.openxmlformats.org/officeDocument/2006/relationships/hyperlink" Target="https://learn.microsoft.com/en-us/azure/azure-functions/durable/durable-functions-overview" TargetMode="External"/><Relationship Id="rId10" Type="http://schemas.openxmlformats.org/officeDocument/2006/relationships/hyperlink" Target="https://learn.microsoft.com/en-us/azure/azure-functions/functions-bindings-event-hubs" TargetMode="External"/><Relationship Id="rId4" Type="http://schemas.openxmlformats.org/officeDocument/2006/relationships/hyperlink" Target="https://learn.microsoft.com/en-us/azure/azure-functions/functions-bindings-storage-blob" TargetMode="External"/><Relationship Id="rId9" Type="http://schemas.openxmlformats.org/officeDocument/2006/relationships/hyperlink" Target="https://learn.microsoft.com/en-us/azure/azure-functions/functions-bindings-service-bu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2.xml"/><Relationship Id="rId4" Type="http://schemas.openxmlformats.org/officeDocument/2006/relationships/image" Target="../media/image45.svg"/></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2.xml"/><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72.xml"/><Relationship Id="rId5" Type="http://schemas.openxmlformats.org/officeDocument/2006/relationships/image" Target="../media/image51.sv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72.xml"/><Relationship Id="rId5" Type="http://schemas.openxmlformats.org/officeDocument/2006/relationships/image" Target="../media/image54.sv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3.xml"/><Relationship Id="rId1" Type="http://schemas.openxmlformats.org/officeDocument/2006/relationships/slideLayout" Target="../slideLayouts/slideLayout7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76.xml"/><Relationship Id="rId4" Type="http://schemas.openxmlformats.org/officeDocument/2006/relationships/image" Target="../media/image57.sv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1.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2.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5.xml"/><Relationship Id="rId1" Type="http://schemas.openxmlformats.org/officeDocument/2006/relationships/slideLayout" Target="../slideLayouts/slideLayout70.xml"/><Relationship Id="rId4" Type="http://schemas.openxmlformats.org/officeDocument/2006/relationships/hyperlink" Target="https://docs.microsoft.com/azure/virtual-machines/shared-image-galleri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0.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2.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777240"/>
            <a:ext cx="5428936" cy="3548312"/>
          </a:xfrm>
        </p:spPr>
        <p:txBody>
          <a:bodyPr/>
          <a:lstStyle/>
          <a:p>
            <a:r>
              <a:rPr lang="en-US" dirty="0">
                <a:solidFill>
                  <a:schemeClr val="tx1"/>
                </a:solidFill>
                <a:latin typeface="Segoe UI Semibold (Headings)"/>
                <a:cs typeface="Segoe UI"/>
              </a:rPr>
              <a:t>Azure Compute &amp; Networking</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18643" y="1169264"/>
            <a:ext cx="4387191" cy="10025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dirty="0">
                <a:solidFill>
                  <a:schemeClr val="tx1"/>
                </a:solidFill>
                <a:latin typeface="+mj-lt"/>
                <a:cs typeface="Segoe UI" panose="020B0502040204020203" pitchFamily="34" charset="0"/>
              </a:rPr>
              <a:t>Instance count. </a:t>
            </a:r>
            <a:r>
              <a:rPr lang="en-US" sz="2157"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18643" y="2317128"/>
            <a:ext cx="4387191" cy="10553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dirty="0">
                <a:solidFill>
                  <a:schemeClr val="tx1"/>
                </a:solidFill>
                <a:latin typeface="+mj-lt"/>
                <a:cs typeface="Segoe UI" panose="020B0502040204020203" pitchFamily="34" charset="0"/>
              </a:rPr>
              <a:t>Instance size</a:t>
            </a:r>
            <a:r>
              <a:rPr lang="en-US" sz="2157"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18643" y="3527476"/>
            <a:ext cx="4387191" cy="10553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dirty="0">
                <a:solidFill>
                  <a:schemeClr val="tx1"/>
                </a:solidFill>
                <a:latin typeface="+mj-lt"/>
                <a:cs typeface="Segoe UI" panose="020B0502040204020203" pitchFamily="34" charset="0"/>
              </a:rPr>
              <a:t>Azure Spot Instance. </a:t>
            </a:r>
            <a:r>
              <a:rPr lang="en-US" sz="2157"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18643" y="4759158"/>
            <a:ext cx="4387191" cy="65541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18642" y="5590888"/>
            <a:ext cx="4387191" cy="6559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4958226" y="1169264"/>
            <a:ext cx="6815131" cy="50679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pic>
        <p:nvPicPr>
          <p:cNvPr id="17" name="Picture 17" descr="A screenshot of an instance page showing the initial instance count to 2">
            <a:extLst>
              <a:ext uri="{FF2B5EF4-FFF2-40B4-BE49-F238E27FC236}">
                <a16:creationId xmlns:a16="http://schemas.microsoft.com/office/drawing/2014/main" id="{7B97B123-E590-42BB-81BB-4976288CE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928" y="2171771"/>
            <a:ext cx="6473726" cy="3242806"/>
          </a:xfrm>
          <a:prstGeom prst="rect">
            <a:avLst/>
          </a:prstGeom>
          <a:ln w="6350">
            <a:solidFill>
              <a:schemeClr val="bg1">
                <a:lumMod val="75000"/>
              </a:schemeClr>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availability sets</a:t>
            </a:r>
            <a:endParaRPr lang="en-US" dirty="0"/>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6" name="Picture 5" descr="Illustration of availability sets showing the fault domains being split up by physical rack location.">
            <a:extLst>
              <a:ext uri="{FF2B5EF4-FFF2-40B4-BE49-F238E27FC236}">
                <a16:creationId xmlns:a16="http://schemas.microsoft.com/office/drawing/2014/main" id="{B97E9684-E999-A7E1-BBB7-CD07E8129E2C}"/>
              </a:ext>
            </a:extLst>
          </p:cNvPr>
          <p:cNvPicPr>
            <a:picLocks noChangeAspect="1"/>
          </p:cNvPicPr>
          <p:nvPr/>
        </p:nvPicPr>
        <p:blipFill>
          <a:blip r:embed="rId3"/>
          <a:stretch>
            <a:fillRect/>
          </a:stretch>
        </p:blipFill>
        <p:spPr>
          <a:xfrm>
            <a:off x="1594494" y="1223559"/>
            <a:ext cx="9003013" cy="4847077"/>
          </a:xfrm>
          <a:prstGeom prst="rect">
            <a:avLst/>
          </a:prstGeom>
        </p:spPr>
      </p:pic>
    </p:spTree>
    <p:extLst>
      <p:ext uri="{BB962C8B-B14F-4D97-AF65-F5344CB8AC3E}">
        <p14:creationId xmlns:p14="http://schemas.microsoft.com/office/powerpoint/2010/main" val="372511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18644" y="1169263"/>
            <a:ext cx="11354714" cy="34503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36" y="1798965"/>
            <a:ext cx="7270507" cy="2190899"/>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112691" y="2592687"/>
            <a:ext cx="3382520" cy="603453"/>
          </a:xfrm>
          <a:prstGeom prst="rect">
            <a:avLst/>
          </a:prstGeom>
        </p:spPr>
        <p:txBody>
          <a:bodyPr wrap="square" lIns="0" tIns="0" rIns="0" bIns="0" anchor="ctr">
            <a:spAutoFit/>
          </a:bodyPr>
          <a:lstStyle/>
          <a:p>
            <a:r>
              <a:rPr lang="en-US" sz="1961"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18644" y="4768969"/>
            <a:ext cx="2732871" cy="14682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2157" dirty="0">
                <a:solidFill>
                  <a:schemeClr val="tx1"/>
                </a:solidFill>
              </a:rPr>
              <a:t>Configure multiple Virtual Machines in an Availability Set</a:t>
            </a:r>
            <a:endParaRPr lang="bs-Latn-BA" sz="2157"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292592" y="4768969"/>
            <a:ext cx="2732871" cy="14682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2157" dirty="0">
                <a:solidFill>
                  <a:schemeClr val="tx1"/>
                </a:solidFill>
              </a:rPr>
              <a:t>Configure each application tier</a:t>
            </a:r>
            <a:br>
              <a:rPr lang="en-US" sz="2157" dirty="0">
                <a:solidFill>
                  <a:schemeClr val="tx1"/>
                </a:solidFill>
              </a:rPr>
            </a:br>
            <a:r>
              <a:rPr lang="en-US" sz="2157"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166539" y="4768969"/>
            <a:ext cx="2732871" cy="14682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2157"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040488" y="4768969"/>
            <a:ext cx="2732871" cy="14682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2157"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08110" y="1247216"/>
            <a:ext cx="4234856" cy="236937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2">
                    <a:lumMod val="50000"/>
                  </a:schemeClr>
                </a:solidFill>
                <a:latin typeface="+mj-lt"/>
              </a:rPr>
              <a:t>Update domains </a:t>
            </a:r>
            <a:r>
              <a:rPr lang="en-US" sz="1961" dirty="0">
                <a:solidFill>
                  <a:schemeClr val="tx1"/>
                </a:solidFill>
              </a:rPr>
              <a:t>allows Azure to perform incremental or rolling upgrades across a deployment.</a:t>
            </a:r>
            <a:br>
              <a:rPr lang="en-US" sz="1961" dirty="0">
                <a:solidFill>
                  <a:schemeClr val="tx1"/>
                </a:solidFill>
              </a:rPr>
            </a:br>
            <a:r>
              <a:rPr lang="en-US" sz="1961" dirty="0">
                <a:solidFill>
                  <a:schemeClr val="tx1"/>
                </a:solidFill>
              </a:rPr>
              <a:t>During planned maintenance,</a:t>
            </a:r>
            <a:br>
              <a:rPr lang="en-US" sz="1961" dirty="0">
                <a:solidFill>
                  <a:schemeClr val="tx1"/>
                </a:solidFill>
              </a:rPr>
            </a:br>
            <a:r>
              <a:rPr lang="en-US" sz="1961"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08110" y="3839900"/>
            <a:ext cx="4234856" cy="236937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2">
                    <a:lumMod val="50000"/>
                  </a:schemeClr>
                </a:solidFill>
                <a:latin typeface="+mj-lt"/>
              </a:rPr>
              <a:t>Fault Domains </a:t>
            </a:r>
            <a:r>
              <a:rPr lang="en-US" sz="1961"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02753" y="1169264"/>
            <a:ext cx="6981138" cy="50679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4948645" y="1817670"/>
            <a:ext cx="6712495" cy="3597838"/>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VM Creation - Planning Checklist</a:t>
            </a:r>
          </a:p>
        </p:txBody>
      </p:sp>
      <p:pic>
        <p:nvPicPr>
          <p:cNvPr id="13" name="Picture 12" descr="Icon of small circles connected by lines forming a big circle">
            <a:extLst>
              <a:ext uri="{FF2B5EF4-FFF2-40B4-BE49-F238E27FC236}">
                <a16:creationId xmlns:a16="http://schemas.microsoft.com/office/drawing/2014/main" id="{064CDB85-93DA-410F-8598-F7ADE8228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292" y="1378979"/>
            <a:ext cx="854592" cy="854592"/>
          </a:xfrm>
          <a:prstGeom prst="rect">
            <a:avLst/>
          </a:prstGeom>
        </p:spPr>
      </p:pic>
      <p:sp>
        <p:nvSpPr>
          <p:cNvPr id="49" name="Rectangle 48">
            <a:extLst>
              <a:ext uri="{FF2B5EF4-FFF2-40B4-BE49-F238E27FC236}">
                <a16:creationId xmlns:a16="http://schemas.microsoft.com/office/drawing/2014/main" id="{A1054490-5765-4502-834C-BCD95240F47A}"/>
              </a:ext>
            </a:extLst>
          </p:cNvPr>
          <p:cNvSpPr/>
          <p:nvPr/>
        </p:nvSpPr>
        <p:spPr>
          <a:xfrm>
            <a:off x="1543843" y="1391815"/>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Start with the network</a:t>
            </a:r>
          </a:p>
        </p:txBody>
      </p:sp>
      <p:cxnSp>
        <p:nvCxnSpPr>
          <p:cNvPr id="21" name="Straight Connector 20">
            <a:extLst>
              <a:ext uri="{FF2B5EF4-FFF2-40B4-BE49-F238E27FC236}">
                <a16:creationId xmlns:a16="http://schemas.microsoft.com/office/drawing/2014/main" id="{6F88D0DC-CA1A-4B81-ABB5-59B0C7EA3B00}"/>
              </a:ext>
              <a:ext uri="{C183D7F6-B498-43B3-948B-1728B52AA6E4}">
                <adec:decorative xmlns:adec="http://schemas.microsoft.com/office/drawing/2017/decorative" val="1"/>
              </a:ext>
            </a:extLst>
          </p:cNvPr>
          <p:cNvCxnSpPr>
            <a:cxnSpLocks/>
          </p:cNvCxnSpPr>
          <p:nvPr/>
        </p:nvCxnSpPr>
        <p:spPr>
          <a:xfrm>
            <a:off x="1500267" y="2473742"/>
            <a:ext cx="42331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sed and open bracket">
            <a:extLst>
              <a:ext uri="{FF2B5EF4-FFF2-40B4-BE49-F238E27FC236}">
                <a16:creationId xmlns:a16="http://schemas.microsoft.com/office/drawing/2014/main" id="{342D40BA-20A3-469C-90FB-21E8BC580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292" y="2700400"/>
            <a:ext cx="854592" cy="854592"/>
          </a:xfrm>
          <a:prstGeom prst="rect">
            <a:avLst/>
          </a:prstGeom>
        </p:spPr>
      </p:pic>
      <p:sp>
        <p:nvSpPr>
          <p:cNvPr id="51" name="Rectangle 50">
            <a:extLst>
              <a:ext uri="{FF2B5EF4-FFF2-40B4-BE49-F238E27FC236}">
                <a16:creationId xmlns:a16="http://schemas.microsoft.com/office/drawing/2014/main" id="{289F306A-83FB-4A65-8319-2641F7C4A00A}"/>
              </a:ext>
            </a:extLst>
          </p:cNvPr>
          <p:cNvSpPr/>
          <p:nvPr/>
        </p:nvSpPr>
        <p:spPr>
          <a:xfrm>
            <a:off x="1543843" y="2719278"/>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Name the VM</a:t>
            </a:r>
          </a:p>
        </p:txBody>
      </p:sp>
      <p:cxnSp>
        <p:nvCxnSpPr>
          <p:cNvPr id="32" name="Straight Connector 31">
            <a:extLst>
              <a:ext uri="{FF2B5EF4-FFF2-40B4-BE49-F238E27FC236}">
                <a16:creationId xmlns:a16="http://schemas.microsoft.com/office/drawing/2014/main" id="{9FE2B211-47AF-448F-A4C2-1856F47D4BBE}"/>
              </a:ext>
              <a:ext uri="{C183D7F6-B498-43B3-948B-1728B52AA6E4}">
                <adec:decorative xmlns:adec="http://schemas.microsoft.com/office/drawing/2017/decorative" val="1"/>
              </a:ext>
            </a:extLst>
          </p:cNvPr>
          <p:cNvCxnSpPr>
            <a:cxnSpLocks/>
          </p:cNvCxnSpPr>
          <p:nvPr/>
        </p:nvCxnSpPr>
        <p:spPr>
          <a:xfrm>
            <a:off x="1500267" y="3802510"/>
            <a:ext cx="42331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lobe">
            <a:extLst>
              <a:ext uri="{FF2B5EF4-FFF2-40B4-BE49-F238E27FC236}">
                <a16:creationId xmlns:a16="http://schemas.microsoft.com/office/drawing/2014/main" id="{0811F17B-F5E5-4D98-B581-F61D0910B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292" y="4021821"/>
            <a:ext cx="854592" cy="854592"/>
          </a:xfrm>
          <a:prstGeom prst="rect">
            <a:avLst/>
          </a:prstGeom>
        </p:spPr>
      </p:pic>
      <p:sp>
        <p:nvSpPr>
          <p:cNvPr id="52" name="Rectangle 51">
            <a:extLst>
              <a:ext uri="{FF2B5EF4-FFF2-40B4-BE49-F238E27FC236}">
                <a16:creationId xmlns:a16="http://schemas.microsoft.com/office/drawing/2014/main" id="{50B5384D-9880-4CAF-B5D9-6A6D2AA9CA66}"/>
              </a:ext>
            </a:extLst>
          </p:cNvPr>
          <p:cNvSpPr/>
          <p:nvPr/>
        </p:nvSpPr>
        <p:spPr>
          <a:xfrm>
            <a:off x="1543843" y="4046740"/>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Decide the location for the VM</a:t>
            </a:r>
          </a:p>
        </p:txBody>
      </p:sp>
      <p:cxnSp>
        <p:nvCxnSpPr>
          <p:cNvPr id="33" name="Straight Connector 32">
            <a:extLst>
              <a:ext uri="{FF2B5EF4-FFF2-40B4-BE49-F238E27FC236}">
                <a16:creationId xmlns:a16="http://schemas.microsoft.com/office/drawing/2014/main" id="{2BE5C038-3E1A-442C-89B3-A08880057FFD}"/>
              </a:ext>
              <a:ext uri="{C183D7F6-B498-43B3-948B-1728B52AA6E4}">
                <adec:decorative xmlns:adec="http://schemas.microsoft.com/office/drawing/2017/decorative" val="1"/>
              </a:ext>
            </a:extLst>
          </p:cNvPr>
          <p:cNvCxnSpPr>
            <a:cxnSpLocks/>
          </p:cNvCxnSpPr>
          <p:nvPr/>
        </p:nvCxnSpPr>
        <p:spPr>
          <a:xfrm>
            <a:off x="1500267" y="5109797"/>
            <a:ext cx="42331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quare with a smaller square positioned in the lower left corner">
            <a:extLst>
              <a:ext uri="{FF2B5EF4-FFF2-40B4-BE49-F238E27FC236}">
                <a16:creationId xmlns:a16="http://schemas.microsoft.com/office/drawing/2014/main" id="{B1CDEBB6-0734-4C93-AD99-53C7A2CEB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292" y="5343240"/>
            <a:ext cx="854592" cy="854592"/>
          </a:xfrm>
          <a:prstGeom prst="rect">
            <a:avLst/>
          </a:prstGeom>
        </p:spPr>
      </p:pic>
      <p:sp>
        <p:nvSpPr>
          <p:cNvPr id="56" name="Rectangle 55">
            <a:extLst>
              <a:ext uri="{FF2B5EF4-FFF2-40B4-BE49-F238E27FC236}">
                <a16:creationId xmlns:a16="http://schemas.microsoft.com/office/drawing/2014/main" id="{C3AA1F4F-A929-4A21-B4CE-9CCEBBBCCCA1}"/>
              </a:ext>
            </a:extLst>
          </p:cNvPr>
          <p:cNvSpPr/>
          <p:nvPr/>
        </p:nvSpPr>
        <p:spPr>
          <a:xfrm>
            <a:off x="1543843" y="5374202"/>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Determine the size of the VM</a:t>
            </a:r>
          </a:p>
        </p:txBody>
      </p:sp>
      <p:pic>
        <p:nvPicPr>
          <p:cNvPr id="16" name="Picture 15" descr="Icon of a rectangle with a dollar sign at the centre">
            <a:extLst>
              <a:ext uri="{FF2B5EF4-FFF2-40B4-BE49-F238E27FC236}">
                <a16:creationId xmlns:a16="http://schemas.microsoft.com/office/drawing/2014/main" id="{8F92790A-80B9-4727-9CAB-1DB0E5737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4244" y="1378979"/>
            <a:ext cx="854592" cy="854592"/>
          </a:xfrm>
          <a:prstGeom prst="rect">
            <a:avLst/>
          </a:prstGeom>
        </p:spPr>
      </p:pic>
      <p:sp>
        <p:nvSpPr>
          <p:cNvPr id="73" name="Rectangle 72">
            <a:extLst>
              <a:ext uri="{FF2B5EF4-FFF2-40B4-BE49-F238E27FC236}">
                <a16:creationId xmlns:a16="http://schemas.microsoft.com/office/drawing/2014/main" id="{4372F144-C856-423E-9643-061D92791B5B}"/>
              </a:ext>
            </a:extLst>
          </p:cNvPr>
          <p:cNvSpPr/>
          <p:nvPr/>
        </p:nvSpPr>
        <p:spPr>
          <a:xfrm>
            <a:off x="7258552" y="1391815"/>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Understand the pricing model</a:t>
            </a:r>
          </a:p>
        </p:txBody>
      </p:sp>
      <p:cxnSp>
        <p:nvCxnSpPr>
          <p:cNvPr id="37" name="Straight Connector 36">
            <a:extLst>
              <a:ext uri="{FF2B5EF4-FFF2-40B4-BE49-F238E27FC236}">
                <a16:creationId xmlns:a16="http://schemas.microsoft.com/office/drawing/2014/main" id="{26A9FECA-387E-47F9-BC6C-AD86B6C6B83A}"/>
              </a:ext>
              <a:ext uri="{C183D7F6-B498-43B3-948B-1728B52AA6E4}">
                <adec:decorative xmlns:adec="http://schemas.microsoft.com/office/drawing/2017/decorative" val="1"/>
              </a:ext>
            </a:extLst>
          </p:cNvPr>
          <p:cNvCxnSpPr>
            <a:cxnSpLocks/>
          </p:cNvCxnSpPr>
          <p:nvPr/>
        </p:nvCxnSpPr>
        <p:spPr>
          <a:xfrm>
            <a:off x="7263220" y="2473742"/>
            <a:ext cx="42331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quare with two smaller squares inside it">
            <a:extLst>
              <a:ext uri="{FF2B5EF4-FFF2-40B4-BE49-F238E27FC236}">
                <a16:creationId xmlns:a16="http://schemas.microsoft.com/office/drawing/2014/main" id="{D224B0EA-9F21-4BB7-AF2E-0DDD4C556A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44244" y="2700400"/>
            <a:ext cx="854592" cy="854592"/>
          </a:xfrm>
          <a:prstGeom prst="rect">
            <a:avLst/>
          </a:prstGeom>
        </p:spPr>
      </p:pic>
      <p:sp>
        <p:nvSpPr>
          <p:cNvPr id="74" name="Rectangle 73">
            <a:extLst>
              <a:ext uri="{FF2B5EF4-FFF2-40B4-BE49-F238E27FC236}">
                <a16:creationId xmlns:a16="http://schemas.microsoft.com/office/drawing/2014/main" id="{5A310ED8-80F1-4478-8BA5-2C1BB06CAB4D}"/>
              </a:ext>
            </a:extLst>
          </p:cNvPr>
          <p:cNvSpPr/>
          <p:nvPr/>
        </p:nvSpPr>
        <p:spPr>
          <a:xfrm>
            <a:off x="7258552" y="2719278"/>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Consider storage for the VM</a:t>
            </a:r>
          </a:p>
        </p:txBody>
      </p:sp>
      <p:cxnSp>
        <p:nvCxnSpPr>
          <p:cNvPr id="44" name="Straight Connector 43">
            <a:extLst>
              <a:ext uri="{FF2B5EF4-FFF2-40B4-BE49-F238E27FC236}">
                <a16:creationId xmlns:a16="http://schemas.microsoft.com/office/drawing/2014/main" id="{DEE29C7E-9E46-40B4-B284-4052A4988D60}"/>
              </a:ext>
              <a:ext uri="{C183D7F6-B498-43B3-948B-1728B52AA6E4}">
                <adec:decorative xmlns:adec="http://schemas.microsoft.com/office/drawing/2017/decorative" val="1"/>
              </a:ext>
            </a:extLst>
          </p:cNvPr>
          <p:cNvCxnSpPr>
            <a:cxnSpLocks/>
          </p:cNvCxnSpPr>
          <p:nvPr/>
        </p:nvCxnSpPr>
        <p:spPr>
          <a:xfrm>
            <a:off x="7263220" y="3802510"/>
            <a:ext cx="42331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99BB4A58-65CB-47EB-ACB2-8A6ED615B7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44244" y="4021821"/>
            <a:ext cx="854592" cy="854592"/>
          </a:xfrm>
          <a:prstGeom prst="rect">
            <a:avLst/>
          </a:prstGeom>
        </p:spPr>
      </p:pic>
      <p:sp>
        <p:nvSpPr>
          <p:cNvPr id="75" name="Rectangle 74">
            <a:extLst>
              <a:ext uri="{FF2B5EF4-FFF2-40B4-BE49-F238E27FC236}">
                <a16:creationId xmlns:a16="http://schemas.microsoft.com/office/drawing/2014/main" id="{F0E82701-25CE-4D86-B44F-DAE132612891}"/>
              </a:ext>
            </a:extLst>
          </p:cNvPr>
          <p:cNvSpPr/>
          <p:nvPr/>
        </p:nvSpPr>
        <p:spPr>
          <a:xfrm>
            <a:off x="7258552" y="4046740"/>
            <a:ext cx="3639496" cy="8248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02210">
              <a:spcBef>
                <a:spcPct val="0"/>
              </a:spcBef>
              <a:spcAft>
                <a:spcPct val="35000"/>
              </a:spcAft>
            </a:pPr>
            <a:r>
              <a:rPr lang="en-US" sz="1961" dirty="0">
                <a:solidFill>
                  <a:schemeClr val="tx1"/>
                </a:solidFill>
              </a:rPr>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508653"/>
          </a:xfrm>
        </p:spPr>
        <p:txBody>
          <a:bodyPr vert="horz" wrap="square" lIns="0" tIns="0" rIns="0" bIns="0" rtlCol="0" anchor="t">
            <a:spAutoFit/>
          </a:bodyPr>
          <a:lstStyle/>
          <a:p>
            <a:pPr>
              <a:spcBef>
                <a:spcPts val="0"/>
              </a:spcBef>
              <a:spcAft>
                <a:spcPts val="1800"/>
              </a:spcAft>
            </a:pPr>
            <a:r>
              <a:rPr lang="en-IE" b="1" dirty="0">
                <a:latin typeface="+mn-lt"/>
                <a:cs typeface="Segoe UI Semilight"/>
              </a:rPr>
              <a:t>Azure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Reduce risk of resource being left behind.</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True multi-session deployments.</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a:t>
              </a:r>
              <a:r>
                <a:rPr lang="en-IE" sz="2400" b="1" u="sng" dirty="0">
                  <a:solidFill>
                    <a:srgbClr val="FF0000"/>
                  </a:solidFill>
                  <a:latin typeface="+mn-lt"/>
                  <a:cs typeface="Segoe UI Semilight"/>
                </a:rPr>
                <a:t>single container </a:t>
              </a:r>
              <a:r>
                <a:rPr lang="en-IE" sz="2400" dirty="0">
                  <a:latin typeface="+mn-lt"/>
                  <a:cs typeface="Segoe UI Semilight"/>
                </a:rPr>
                <a:t>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Functions</a:t>
            </a:r>
            <a:endParaRPr lang="en-US" dirty="0"/>
          </a:p>
        </p:txBody>
      </p:sp>
      <p:sp>
        <p:nvSpPr>
          <p:cNvPr id="3" name="Content Placeholder 2">
            <a:extLst>
              <a:ext uri="{FF2B5EF4-FFF2-40B4-BE49-F238E27FC236}">
                <a16:creationId xmlns:a16="http://schemas.microsoft.com/office/drawing/2014/main" id="{8481148C-73CF-C468-91A3-413D4748BF24}"/>
              </a:ext>
            </a:extLst>
          </p:cNvPr>
          <p:cNvSpPr>
            <a:spLocks noGrp="1"/>
          </p:cNvSpPr>
          <p:nvPr>
            <p:ph sz="quarter" idx="10"/>
          </p:nvPr>
        </p:nvSpPr>
        <p:spPr>
          <a:xfrm>
            <a:off x="418643" y="1456897"/>
            <a:ext cx="5394960" cy="5160387"/>
          </a:xfrm>
        </p:spPr>
        <p:txBody>
          <a:bodyPr/>
          <a:lstStyle/>
          <a:p>
            <a:pPr marL="342900" indent="-342900">
              <a:buFont typeface="Wingdings" panose="05000000000000000000" pitchFamily="2" charset="2"/>
              <a:buChar char="§"/>
            </a:pPr>
            <a:r>
              <a:rPr lang="en-US" sz="1800" dirty="0">
                <a:solidFill>
                  <a:srgbClr val="161616"/>
                </a:solidFill>
              </a:rPr>
              <a:t>Azure Functions is an event-driven, serverless compute option that doesn’t require maintaining virtual machines or containers.</a:t>
            </a:r>
          </a:p>
          <a:p>
            <a:pPr marL="679045" lvl="1" indent="-342900">
              <a:buFont typeface="Wingdings" panose="05000000000000000000" pitchFamily="2" charset="2"/>
              <a:buChar char="§"/>
            </a:pPr>
            <a:r>
              <a:rPr lang="en-US" sz="1800" dirty="0">
                <a:solidFill>
                  <a:srgbClr val="161616"/>
                </a:solidFill>
              </a:rPr>
              <a:t>If you build an app using VMs or containers, those resources have to be “running” for your app to function.</a:t>
            </a:r>
          </a:p>
          <a:p>
            <a:pPr marL="679045" lvl="1" indent="-342900">
              <a:buFont typeface="Wingdings" panose="05000000000000000000" pitchFamily="2" charset="2"/>
              <a:buChar char="§"/>
            </a:pPr>
            <a:r>
              <a:rPr lang="en-US" sz="1800" dirty="0">
                <a:solidFill>
                  <a:srgbClr val="161616"/>
                </a:solidFill>
              </a:rPr>
              <a:t>With Azure Functions, an event wakes the function, alleviating the need to keep resources provisioned when there are no events.</a:t>
            </a:r>
          </a:p>
          <a:p>
            <a:pPr marL="342900" indent="-342900">
              <a:buFont typeface="Wingdings" panose="05000000000000000000" pitchFamily="2" charset="2"/>
              <a:buChar char="§"/>
            </a:pPr>
            <a:r>
              <a:rPr lang="en-US" sz="1800" dirty="0"/>
              <a:t>Functions are commonly used when you need to perform </a:t>
            </a:r>
            <a:r>
              <a:rPr lang="en-US" sz="1800" u="sng" dirty="0"/>
              <a:t>work</a:t>
            </a:r>
            <a:r>
              <a:rPr lang="en-US" sz="1800" dirty="0"/>
              <a:t> in response to an event (often via an HTTP request), timer, or message from another Azure service, and when that </a:t>
            </a:r>
            <a:r>
              <a:rPr lang="en-US" sz="1800" u="sng" dirty="0"/>
              <a:t>work</a:t>
            </a:r>
            <a:r>
              <a:rPr lang="en-US" sz="1800" dirty="0"/>
              <a:t> can be completed quickly, within seconds or less.</a:t>
            </a:r>
          </a:p>
          <a:p>
            <a:endParaRPr lang="en-US" sz="2000" dirty="0"/>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6160008" y="1886210"/>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678B-BA2F-EE79-EC23-8BD7FA4152EA}"/>
              </a:ext>
            </a:extLst>
          </p:cNvPr>
          <p:cNvSpPr>
            <a:spLocks noGrp="1"/>
          </p:cNvSpPr>
          <p:nvPr>
            <p:ph type="title"/>
          </p:nvPr>
        </p:nvSpPr>
        <p:spPr/>
        <p:txBody>
          <a:bodyPr/>
          <a:lstStyle/>
          <a:p>
            <a:r>
              <a:rPr lang="en-US" dirty="0"/>
              <a:t>Azure Functions – Common Scenarios</a:t>
            </a:r>
          </a:p>
        </p:txBody>
      </p:sp>
      <p:sp>
        <p:nvSpPr>
          <p:cNvPr id="3" name="Content Placeholder 2">
            <a:extLst>
              <a:ext uri="{FF2B5EF4-FFF2-40B4-BE49-F238E27FC236}">
                <a16:creationId xmlns:a16="http://schemas.microsoft.com/office/drawing/2014/main" id="{A206C09F-13E5-0DD5-7829-180FEAC26FE3}"/>
              </a:ext>
            </a:extLst>
          </p:cNvPr>
          <p:cNvSpPr>
            <a:spLocks noGrp="1"/>
          </p:cNvSpPr>
          <p:nvPr>
            <p:ph sz="quarter" idx="10"/>
          </p:nvPr>
        </p:nvSpPr>
        <p:spPr>
          <a:xfrm>
            <a:off x="419100" y="1456897"/>
            <a:ext cx="11340811" cy="2482731"/>
          </a:xfrm>
        </p:spPr>
        <p:txBody>
          <a:bodyPr/>
          <a:lstStyle/>
          <a:p>
            <a:r>
              <a:rPr lang="en-US" sz="2000" b="0" i="0" dirty="0">
                <a:solidFill>
                  <a:srgbClr val="161616"/>
                </a:solidFill>
                <a:effectLst/>
                <a:latin typeface="Segoe UI" panose="020B0502040204020203" pitchFamily="34" charset="0"/>
              </a:rPr>
              <a:t>The following are a common, </a:t>
            </a:r>
            <a:r>
              <a:rPr lang="en-US" sz="2000" b="0" i="1" dirty="0">
                <a:solidFill>
                  <a:srgbClr val="161616"/>
                </a:solidFill>
                <a:effectLst/>
                <a:latin typeface="Segoe UI" panose="020B0502040204020203" pitchFamily="34" charset="0"/>
              </a:rPr>
              <a:t>but by no means exhaustive</a:t>
            </a:r>
            <a:r>
              <a:rPr lang="en-US" sz="2000" b="0" i="0" dirty="0">
                <a:solidFill>
                  <a:srgbClr val="161616"/>
                </a:solidFill>
                <a:effectLst/>
                <a:latin typeface="Segoe UI" panose="020B0502040204020203" pitchFamily="34" charset="0"/>
              </a:rPr>
              <a:t>, set of scenarios for Azure Functions.</a:t>
            </a:r>
          </a:p>
          <a:p>
            <a:endParaRPr lang="en-US" dirty="0">
              <a:solidFill>
                <a:srgbClr val="161616"/>
              </a:solidFill>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US" dirty="0">
              <a:solidFill>
                <a:srgbClr val="161616"/>
              </a:solidFill>
              <a:latin typeface="Segoe UI" panose="020B0502040204020203" pitchFamily="34" charset="0"/>
            </a:endParaRPr>
          </a:p>
          <a:p>
            <a:endParaRPr lang="en-US" dirty="0"/>
          </a:p>
        </p:txBody>
      </p:sp>
      <p:graphicFrame>
        <p:nvGraphicFramePr>
          <p:cNvPr id="4" name="Table 3">
            <a:extLst>
              <a:ext uri="{FF2B5EF4-FFF2-40B4-BE49-F238E27FC236}">
                <a16:creationId xmlns:a16="http://schemas.microsoft.com/office/drawing/2014/main" id="{92B6E0A0-6351-9487-0E0A-EA97D2596520}"/>
              </a:ext>
            </a:extLst>
          </p:cNvPr>
          <p:cNvGraphicFramePr>
            <a:graphicFrameLocks noGrp="1"/>
          </p:cNvGraphicFramePr>
          <p:nvPr>
            <p:extLst>
              <p:ext uri="{D42A27DB-BD31-4B8C-83A1-F6EECF244321}">
                <p14:modId xmlns:p14="http://schemas.microsoft.com/office/powerpoint/2010/main" val="452694153"/>
              </p:ext>
            </p:extLst>
          </p:nvPr>
        </p:nvGraphicFramePr>
        <p:xfrm>
          <a:off x="432089" y="2066544"/>
          <a:ext cx="10864096" cy="4351782"/>
        </p:xfrm>
        <a:graphic>
          <a:graphicData uri="http://schemas.openxmlformats.org/drawingml/2006/table">
            <a:tbl>
              <a:tblPr>
                <a:tableStyleId>{793D81CF-94F2-401A-BA57-92F5A7B2D0C5}</a:tableStyleId>
              </a:tblPr>
              <a:tblGrid>
                <a:gridCol w="4587967">
                  <a:extLst>
                    <a:ext uri="{9D8B030D-6E8A-4147-A177-3AD203B41FA5}">
                      <a16:colId xmlns:a16="http://schemas.microsoft.com/office/drawing/2014/main" val="1275359459"/>
                    </a:ext>
                  </a:extLst>
                </a:gridCol>
                <a:gridCol w="6276129">
                  <a:extLst>
                    <a:ext uri="{9D8B030D-6E8A-4147-A177-3AD203B41FA5}">
                      <a16:colId xmlns:a16="http://schemas.microsoft.com/office/drawing/2014/main" val="867471321"/>
                    </a:ext>
                  </a:extLst>
                </a:gridCol>
              </a:tblGrid>
              <a:tr h="278236">
                <a:tc>
                  <a:txBody>
                    <a:bodyPr/>
                    <a:lstStyle/>
                    <a:p>
                      <a:pPr algn="l" fontAlgn="t"/>
                      <a:r>
                        <a:rPr lang="en-US" sz="1600">
                          <a:effectLst/>
                        </a:rPr>
                        <a:t>If you want to...</a:t>
                      </a:r>
                    </a:p>
                  </a:txBody>
                  <a:tcPr marL="35215" marR="35215" marT="17608" marB="17608"/>
                </a:tc>
                <a:tc>
                  <a:txBody>
                    <a:bodyPr/>
                    <a:lstStyle/>
                    <a:p>
                      <a:pPr algn="l" fontAlgn="t"/>
                      <a:r>
                        <a:rPr lang="en-US" sz="1600">
                          <a:effectLst/>
                        </a:rPr>
                        <a:t>then...</a:t>
                      </a:r>
                    </a:p>
                  </a:txBody>
                  <a:tcPr marL="35215" marR="35215" marT="17608" marB="17608"/>
                </a:tc>
                <a:extLst>
                  <a:ext uri="{0D108BD9-81ED-4DB2-BD59-A6C34878D82A}">
                    <a16:rowId xmlns:a16="http://schemas.microsoft.com/office/drawing/2014/main" val="2529882056"/>
                  </a:ext>
                </a:extLst>
              </a:tr>
              <a:tr h="570959">
                <a:tc>
                  <a:txBody>
                    <a:bodyPr/>
                    <a:lstStyle/>
                    <a:p>
                      <a:pPr algn="l" fontAlgn="t"/>
                      <a:r>
                        <a:rPr lang="en-US" sz="1600" b="1" dirty="0">
                          <a:effectLst/>
                        </a:rPr>
                        <a:t>Build a web API</a:t>
                      </a:r>
                      <a:endParaRPr lang="en-US" sz="1600" dirty="0">
                        <a:effectLst/>
                      </a:endParaRPr>
                    </a:p>
                  </a:txBody>
                  <a:tcPr marL="35215" marR="35215" marT="17608" marB="17608"/>
                </a:tc>
                <a:tc>
                  <a:txBody>
                    <a:bodyPr/>
                    <a:lstStyle/>
                    <a:p>
                      <a:pPr algn="l" fontAlgn="t"/>
                      <a:r>
                        <a:rPr lang="en-US" sz="1600">
                          <a:effectLst/>
                        </a:rPr>
                        <a:t>Implement an endpoint for your web applications using the </a:t>
                      </a:r>
                      <a:r>
                        <a:rPr lang="en-US" sz="1600" u="none" strike="noStrike">
                          <a:effectLst/>
                          <a:hlinkClick r:id="rId3"/>
                        </a:rPr>
                        <a:t>HTTP trigger</a:t>
                      </a:r>
                      <a:endParaRPr lang="en-US" sz="1600">
                        <a:effectLst/>
                      </a:endParaRPr>
                    </a:p>
                  </a:txBody>
                  <a:tcPr marL="35215" marR="35215" marT="17608" marB="17608"/>
                </a:tc>
                <a:extLst>
                  <a:ext uri="{0D108BD9-81ED-4DB2-BD59-A6C34878D82A}">
                    <a16:rowId xmlns:a16="http://schemas.microsoft.com/office/drawing/2014/main" val="3423959126"/>
                  </a:ext>
                </a:extLst>
              </a:tr>
              <a:tr h="494436">
                <a:tc>
                  <a:txBody>
                    <a:bodyPr/>
                    <a:lstStyle/>
                    <a:p>
                      <a:pPr algn="l" fontAlgn="t"/>
                      <a:r>
                        <a:rPr lang="en-US" sz="1600" b="1" dirty="0">
                          <a:effectLst/>
                        </a:rPr>
                        <a:t>Process file uploads</a:t>
                      </a:r>
                      <a:endParaRPr lang="en-US" sz="1600" dirty="0">
                        <a:effectLst/>
                      </a:endParaRPr>
                    </a:p>
                  </a:txBody>
                  <a:tcPr marL="35215" marR="35215" marT="17608" marB="17608"/>
                </a:tc>
                <a:tc>
                  <a:txBody>
                    <a:bodyPr/>
                    <a:lstStyle/>
                    <a:p>
                      <a:pPr algn="l" fontAlgn="t"/>
                      <a:r>
                        <a:rPr lang="en-US" sz="1600">
                          <a:effectLst/>
                        </a:rPr>
                        <a:t>Run code when a file is uploaded or changed in </a:t>
                      </a:r>
                      <a:r>
                        <a:rPr lang="en-US" sz="1600" u="none" strike="noStrike">
                          <a:effectLst/>
                          <a:hlinkClick r:id="rId4"/>
                        </a:rPr>
                        <a:t>blob storage</a:t>
                      </a:r>
                      <a:endParaRPr lang="en-US" sz="1600">
                        <a:effectLst/>
                      </a:endParaRPr>
                    </a:p>
                  </a:txBody>
                  <a:tcPr marL="35215" marR="35215" marT="17608" marB="17608"/>
                </a:tc>
                <a:extLst>
                  <a:ext uri="{0D108BD9-81ED-4DB2-BD59-A6C34878D82A}">
                    <a16:rowId xmlns:a16="http://schemas.microsoft.com/office/drawing/2014/main" val="1905769280"/>
                  </a:ext>
                </a:extLst>
              </a:tr>
              <a:tr h="570959">
                <a:tc>
                  <a:txBody>
                    <a:bodyPr/>
                    <a:lstStyle/>
                    <a:p>
                      <a:pPr algn="l" fontAlgn="t"/>
                      <a:r>
                        <a:rPr lang="en-US" sz="1600" b="1">
                          <a:effectLst/>
                        </a:rPr>
                        <a:t>Build a serverless workflow</a:t>
                      </a:r>
                      <a:endParaRPr lang="en-US" sz="1600">
                        <a:effectLst/>
                      </a:endParaRPr>
                    </a:p>
                  </a:txBody>
                  <a:tcPr marL="35215" marR="35215" marT="17608" marB="17608"/>
                </a:tc>
                <a:tc>
                  <a:txBody>
                    <a:bodyPr/>
                    <a:lstStyle/>
                    <a:p>
                      <a:pPr algn="l" fontAlgn="t"/>
                      <a:r>
                        <a:rPr lang="en-US" sz="1600">
                          <a:effectLst/>
                        </a:rPr>
                        <a:t>Create an event-driven workflow from a series of functions using </a:t>
                      </a:r>
                      <a:r>
                        <a:rPr lang="en-US" sz="1600" u="none" strike="noStrike">
                          <a:effectLst/>
                          <a:hlinkClick r:id="rId5"/>
                        </a:rPr>
                        <a:t>durable functions</a:t>
                      </a:r>
                      <a:endParaRPr lang="en-US" sz="1600">
                        <a:effectLst/>
                      </a:endParaRPr>
                    </a:p>
                  </a:txBody>
                  <a:tcPr marL="35215" marR="35215" marT="17608" marB="17608"/>
                </a:tc>
                <a:extLst>
                  <a:ext uri="{0D108BD9-81ED-4DB2-BD59-A6C34878D82A}">
                    <a16:rowId xmlns:a16="http://schemas.microsoft.com/office/drawing/2014/main" val="2936031967"/>
                  </a:ext>
                </a:extLst>
              </a:tr>
              <a:tr h="570959">
                <a:tc>
                  <a:txBody>
                    <a:bodyPr/>
                    <a:lstStyle/>
                    <a:p>
                      <a:pPr algn="l" fontAlgn="t"/>
                      <a:r>
                        <a:rPr lang="en-US" sz="1600" b="1">
                          <a:effectLst/>
                        </a:rPr>
                        <a:t>Respond to database changes</a:t>
                      </a:r>
                      <a:endParaRPr lang="en-US" sz="1600">
                        <a:effectLst/>
                      </a:endParaRPr>
                    </a:p>
                  </a:txBody>
                  <a:tcPr marL="35215" marR="35215" marT="17608" marB="17608"/>
                </a:tc>
                <a:tc>
                  <a:txBody>
                    <a:bodyPr/>
                    <a:lstStyle/>
                    <a:p>
                      <a:pPr algn="l" fontAlgn="t"/>
                      <a:r>
                        <a:rPr lang="en-US" sz="1600">
                          <a:effectLst/>
                        </a:rPr>
                        <a:t>Run custom logic when a document is created or updated in </a:t>
                      </a:r>
                      <a:r>
                        <a:rPr lang="en-US" sz="1600" u="none" strike="noStrike">
                          <a:effectLst/>
                          <a:hlinkClick r:id="rId6"/>
                        </a:rPr>
                        <a:t>Azure Cosmos DB</a:t>
                      </a:r>
                      <a:endParaRPr lang="en-US" sz="1600">
                        <a:effectLst/>
                      </a:endParaRPr>
                    </a:p>
                  </a:txBody>
                  <a:tcPr marL="35215" marR="35215" marT="17608" marB="17608"/>
                </a:tc>
                <a:extLst>
                  <a:ext uri="{0D108BD9-81ED-4DB2-BD59-A6C34878D82A}">
                    <a16:rowId xmlns:a16="http://schemas.microsoft.com/office/drawing/2014/main" val="3322022224"/>
                  </a:ext>
                </a:extLst>
              </a:tr>
              <a:tr h="400009">
                <a:tc>
                  <a:txBody>
                    <a:bodyPr/>
                    <a:lstStyle/>
                    <a:p>
                      <a:pPr algn="l" fontAlgn="t"/>
                      <a:r>
                        <a:rPr lang="en-US" sz="1600" b="1">
                          <a:effectLst/>
                        </a:rPr>
                        <a:t>Run scheduled tasks</a:t>
                      </a:r>
                      <a:endParaRPr lang="en-US" sz="1600">
                        <a:effectLst/>
                      </a:endParaRPr>
                    </a:p>
                  </a:txBody>
                  <a:tcPr marL="35215" marR="35215" marT="17608" marB="17608"/>
                </a:tc>
                <a:tc>
                  <a:txBody>
                    <a:bodyPr/>
                    <a:lstStyle/>
                    <a:p>
                      <a:pPr algn="l" fontAlgn="t"/>
                      <a:r>
                        <a:rPr lang="en-US" sz="1600">
                          <a:effectLst/>
                        </a:rPr>
                        <a:t>Execute code on </a:t>
                      </a:r>
                      <a:r>
                        <a:rPr lang="en-US" sz="1600" u="none" strike="noStrike">
                          <a:effectLst/>
                          <a:hlinkClick r:id="rId7"/>
                        </a:rPr>
                        <a:t>pre-defined timed intervals</a:t>
                      </a:r>
                      <a:endParaRPr lang="en-US" sz="1600">
                        <a:effectLst/>
                      </a:endParaRPr>
                    </a:p>
                  </a:txBody>
                  <a:tcPr marL="35215" marR="35215" marT="17608" marB="17608"/>
                </a:tc>
                <a:extLst>
                  <a:ext uri="{0D108BD9-81ED-4DB2-BD59-A6C34878D82A}">
                    <a16:rowId xmlns:a16="http://schemas.microsoft.com/office/drawing/2014/main" val="3788695648"/>
                  </a:ext>
                </a:extLst>
              </a:tr>
              <a:tr h="570959">
                <a:tc>
                  <a:txBody>
                    <a:bodyPr/>
                    <a:lstStyle/>
                    <a:p>
                      <a:pPr algn="l" fontAlgn="t"/>
                      <a:r>
                        <a:rPr lang="en-US" sz="1600" b="1">
                          <a:effectLst/>
                        </a:rPr>
                        <a:t>Create reliable message queue systems</a:t>
                      </a:r>
                      <a:endParaRPr lang="en-US" sz="1600">
                        <a:effectLst/>
                      </a:endParaRPr>
                    </a:p>
                  </a:txBody>
                  <a:tcPr marL="35215" marR="35215" marT="17608" marB="17608"/>
                </a:tc>
                <a:tc>
                  <a:txBody>
                    <a:bodyPr/>
                    <a:lstStyle/>
                    <a:p>
                      <a:pPr algn="l" fontAlgn="t"/>
                      <a:r>
                        <a:rPr lang="en-US" sz="1600">
                          <a:effectLst/>
                        </a:rPr>
                        <a:t>Process message queues using </a:t>
                      </a:r>
                      <a:r>
                        <a:rPr lang="en-US" sz="1600" u="none" strike="noStrike">
                          <a:effectLst/>
                          <a:hlinkClick r:id="rId8"/>
                        </a:rPr>
                        <a:t>Queue Storage</a:t>
                      </a:r>
                      <a:r>
                        <a:rPr lang="en-US" sz="1600">
                          <a:effectLst/>
                        </a:rPr>
                        <a:t>, </a:t>
                      </a:r>
                      <a:r>
                        <a:rPr lang="en-US" sz="1600" u="none" strike="noStrike">
                          <a:effectLst/>
                          <a:hlinkClick r:id="rId9"/>
                        </a:rPr>
                        <a:t>Service Bus</a:t>
                      </a:r>
                      <a:r>
                        <a:rPr lang="en-US" sz="1600">
                          <a:effectLst/>
                        </a:rPr>
                        <a:t>, or </a:t>
                      </a:r>
                      <a:r>
                        <a:rPr lang="en-US" sz="1600" u="none" strike="noStrike">
                          <a:effectLst/>
                          <a:hlinkClick r:id="rId10"/>
                        </a:rPr>
                        <a:t>Event Hubs</a:t>
                      </a:r>
                      <a:endParaRPr lang="en-US" sz="1600">
                        <a:effectLst/>
                      </a:endParaRPr>
                    </a:p>
                  </a:txBody>
                  <a:tcPr marL="35215" marR="35215" marT="17608" marB="17608"/>
                </a:tc>
                <a:extLst>
                  <a:ext uri="{0D108BD9-81ED-4DB2-BD59-A6C34878D82A}">
                    <a16:rowId xmlns:a16="http://schemas.microsoft.com/office/drawing/2014/main" val="4103070074"/>
                  </a:ext>
                </a:extLst>
              </a:tr>
              <a:tr h="400009">
                <a:tc>
                  <a:txBody>
                    <a:bodyPr/>
                    <a:lstStyle/>
                    <a:p>
                      <a:pPr algn="l" fontAlgn="t"/>
                      <a:r>
                        <a:rPr lang="en-US" sz="1600" b="1">
                          <a:effectLst/>
                        </a:rPr>
                        <a:t>Analyze IoT data streams</a:t>
                      </a:r>
                      <a:endParaRPr lang="en-US" sz="1600">
                        <a:effectLst/>
                      </a:endParaRPr>
                    </a:p>
                  </a:txBody>
                  <a:tcPr marL="35215" marR="35215" marT="17608" marB="17608"/>
                </a:tc>
                <a:tc>
                  <a:txBody>
                    <a:bodyPr/>
                    <a:lstStyle/>
                    <a:p>
                      <a:pPr algn="l" fontAlgn="t"/>
                      <a:r>
                        <a:rPr lang="en-US" sz="1600">
                          <a:effectLst/>
                        </a:rPr>
                        <a:t>Collect and process </a:t>
                      </a:r>
                      <a:r>
                        <a:rPr lang="en-US" sz="1600" u="none" strike="noStrike">
                          <a:effectLst/>
                          <a:hlinkClick r:id="rId11"/>
                        </a:rPr>
                        <a:t>data from IoT devices</a:t>
                      </a:r>
                      <a:endParaRPr lang="en-US" sz="1600">
                        <a:effectLst/>
                      </a:endParaRPr>
                    </a:p>
                  </a:txBody>
                  <a:tcPr marL="35215" marR="35215" marT="17608" marB="17608"/>
                </a:tc>
                <a:extLst>
                  <a:ext uri="{0D108BD9-81ED-4DB2-BD59-A6C34878D82A}">
                    <a16:rowId xmlns:a16="http://schemas.microsoft.com/office/drawing/2014/main" val="1652344236"/>
                  </a:ext>
                </a:extLst>
              </a:tr>
              <a:tr h="494436">
                <a:tc>
                  <a:txBody>
                    <a:bodyPr/>
                    <a:lstStyle/>
                    <a:p>
                      <a:pPr algn="l" fontAlgn="t"/>
                      <a:r>
                        <a:rPr lang="en-US" sz="1600" b="1" dirty="0">
                          <a:effectLst/>
                        </a:rPr>
                        <a:t>Process data in real time</a:t>
                      </a:r>
                      <a:endParaRPr lang="en-US" sz="1600" dirty="0">
                        <a:effectLst/>
                      </a:endParaRPr>
                    </a:p>
                  </a:txBody>
                  <a:tcPr marL="35215" marR="35215" marT="17608" marB="17608"/>
                </a:tc>
                <a:tc>
                  <a:txBody>
                    <a:bodyPr/>
                    <a:lstStyle/>
                    <a:p>
                      <a:pPr algn="l" fontAlgn="t"/>
                      <a:r>
                        <a:rPr lang="en-US" sz="1600" dirty="0">
                          <a:effectLst/>
                        </a:rPr>
                        <a:t>Use </a:t>
                      </a:r>
                      <a:r>
                        <a:rPr lang="en-US" sz="1600" u="none" strike="noStrike" dirty="0">
                          <a:effectLst/>
                          <a:hlinkClick r:id="rId12"/>
                        </a:rPr>
                        <a:t>Functions and </a:t>
                      </a:r>
                      <a:r>
                        <a:rPr lang="en-US" sz="1600" u="none" strike="noStrike" dirty="0" err="1">
                          <a:effectLst/>
                          <a:hlinkClick r:id="rId12"/>
                        </a:rPr>
                        <a:t>SignalR</a:t>
                      </a:r>
                      <a:r>
                        <a:rPr lang="en-US" sz="1600" dirty="0">
                          <a:effectLst/>
                        </a:rPr>
                        <a:t> to respond to data in the moment</a:t>
                      </a:r>
                    </a:p>
                  </a:txBody>
                  <a:tcPr marL="35215" marR="35215" marT="17608" marB="17608"/>
                </a:tc>
                <a:extLst>
                  <a:ext uri="{0D108BD9-81ED-4DB2-BD59-A6C34878D82A}">
                    <a16:rowId xmlns:a16="http://schemas.microsoft.com/office/drawing/2014/main" val="4284742738"/>
                  </a:ext>
                </a:extLst>
              </a:tr>
            </a:tbl>
          </a:graphicData>
        </a:graphic>
      </p:graphicFrame>
    </p:spTree>
    <p:extLst>
      <p:ext uri="{BB962C8B-B14F-4D97-AF65-F5344CB8AC3E}">
        <p14:creationId xmlns:p14="http://schemas.microsoft.com/office/powerpoint/2010/main" val="9695676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C62BB9A-A74C-873D-15BE-B6558B80C228}"/>
              </a:ext>
            </a:extLst>
          </p:cNvPr>
          <p:cNvSpPr>
            <a:spLocks noGrp="1"/>
          </p:cNvSpPr>
          <p:nvPr>
            <p:ph type="body" sz="quarter" idx="24"/>
          </p:nvPr>
        </p:nvSpPr>
        <p:spPr/>
        <p:txBody>
          <a:bodyPr/>
          <a:lstStyle/>
          <a:p>
            <a:r>
              <a:rPr lang="en-US" dirty="0"/>
              <a:t>Virtual machines</a:t>
            </a:r>
          </a:p>
        </p:txBody>
      </p:sp>
      <p:sp>
        <p:nvSpPr>
          <p:cNvPr id="5" name="Text Placeholder 4">
            <a:extLst>
              <a:ext uri="{FF2B5EF4-FFF2-40B4-BE49-F238E27FC236}">
                <a16:creationId xmlns:a16="http://schemas.microsoft.com/office/drawing/2014/main" id="{5DBA8014-CDA2-20B5-5007-2C52A11682E4}"/>
              </a:ext>
            </a:extLst>
          </p:cNvPr>
          <p:cNvSpPr>
            <a:spLocks noGrp="1"/>
          </p:cNvSpPr>
          <p:nvPr>
            <p:ph type="body" sz="quarter" idx="12"/>
          </p:nvPr>
        </p:nvSpPr>
        <p:spPr/>
        <p:txBody>
          <a:bodyPr/>
          <a:lstStyle/>
          <a:p>
            <a:r>
              <a:rPr lang="en-US" dirty="0"/>
              <a:t>Cloud based server that supports either Windows or Linux environments.</a:t>
            </a:r>
          </a:p>
        </p:txBody>
      </p:sp>
      <p:sp>
        <p:nvSpPr>
          <p:cNvPr id="8" name="Text Placeholder 7">
            <a:extLst>
              <a:ext uri="{FF2B5EF4-FFF2-40B4-BE49-F238E27FC236}">
                <a16:creationId xmlns:a16="http://schemas.microsoft.com/office/drawing/2014/main" id="{7D46C57F-131D-FF00-0539-5417CC9107C8}"/>
              </a:ext>
            </a:extLst>
          </p:cNvPr>
          <p:cNvSpPr>
            <a:spLocks noGrp="1"/>
          </p:cNvSpPr>
          <p:nvPr>
            <p:ph type="body" sz="quarter" idx="25"/>
          </p:nvPr>
        </p:nvSpPr>
        <p:spPr/>
        <p:txBody>
          <a:bodyPr/>
          <a:lstStyle/>
          <a:p>
            <a:r>
              <a:rPr lang="en-US" dirty="0"/>
              <a:t>Virtual Desktop</a:t>
            </a:r>
          </a:p>
        </p:txBody>
      </p:sp>
      <p:sp>
        <p:nvSpPr>
          <p:cNvPr id="6" name="Text Placeholder 5">
            <a:extLst>
              <a:ext uri="{FF2B5EF4-FFF2-40B4-BE49-F238E27FC236}">
                <a16:creationId xmlns:a16="http://schemas.microsoft.com/office/drawing/2014/main" id="{7A6DB876-7B2A-96E5-A11B-C81EFC575676}"/>
              </a:ext>
            </a:extLst>
          </p:cNvPr>
          <p:cNvSpPr>
            <a:spLocks noGrp="1"/>
          </p:cNvSpPr>
          <p:nvPr>
            <p:ph type="body" sz="quarter" idx="18"/>
          </p:nvPr>
        </p:nvSpPr>
        <p:spPr/>
        <p:txBody>
          <a:bodyPr/>
          <a:lstStyle/>
          <a:p>
            <a:r>
              <a:rPr lang="en-US" dirty="0"/>
              <a:t>Provides a cloud based personal computer Windows desktop experience.</a:t>
            </a:r>
          </a:p>
        </p:txBody>
      </p:sp>
      <p:sp>
        <p:nvSpPr>
          <p:cNvPr id="10" name="Text Placeholder 9">
            <a:extLst>
              <a:ext uri="{FF2B5EF4-FFF2-40B4-BE49-F238E27FC236}">
                <a16:creationId xmlns:a16="http://schemas.microsoft.com/office/drawing/2014/main" id="{F4CA9E42-2714-4A02-8DEB-C39092B73B05}"/>
              </a:ext>
            </a:extLst>
          </p:cNvPr>
          <p:cNvSpPr>
            <a:spLocks noGrp="1"/>
          </p:cNvSpPr>
          <p:nvPr>
            <p:ph type="body" sz="quarter" idx="27"/>
          </p:nvPr>
        </p:nvSpPr>
        <p:spPr/>
        <p:txBody>
          <a:bodyPr/>
          <a:lstStyle/>
          <a:p>
            <a:r>
              <a:rPr lang="en-US" dirty="0"/>
              <a:t>Lightweight, miniature environment well suited for running microservices.</a:t>
            </a:r>
          </a:p>
        </p:txBody>
      </p:sp>
      <p:sp>
        <p:nvSpPr>
          <p:cNvPr id="9" name="Text Placeholder 8">
            <a:extLst>
              <a:ext uri="{FF2B5EF4-FFF2-40B4-BE49-F238E27FC236}">
                <a16:creationId xmlns:a16="http://schemas.microsoft.com/office/drawing/2014/main" id="{3EFB8CE1-1F2D-8A2A-80D8-3B8AB445D96A}"/>
              </a:ext>
            </a:extLst>
          </p:cNvPr>
          <p:cNvSpPr>
            <a:spLocks noGrp="1"/>
          </p:cNvSpPr>
          <p:nvPr>
            <p:ph type="body" sz="quarter" idx="26"/>
          </p:nvPr>
        </p:nvSpPr>
        <p:spPr/>
        <p:txBody>
          <a:bodyPr/>
          <a:lstStyle/>
          <a:p>
            <a:r>
              <a:rPr lang="en-US" dirty="0"/>
              <a:t>Containers</a:t>
            </a:r>
          </a:p>
        </p:txBody>
      </p:sp>
      <p:sp>
        <p:nvSpPr>
          <p:cNvPr id="11" name="Text Placeholder 10">
            <a:extLst>
              <a:ext uri="{FF2B5EF4-FFF2-40B4-BE49-F238E27FC236}">
                <a16:creationId xmlns:a16="http://schemas.microsoft.com/office/drawing/2014/main" id="{9CB4BDA7-2F06-6E53-D7EC-A11AEB72B868}"/>
              </a:ext>
            </a:extLst>
          </p:cNvPr>
          <p:cNvSpPr>
            <a:spLocks noGrp="1"/>
          </p:cNvSpPr>
          <p:nvPr>
            <p:ph type="body" sz="quarter" idx="28"/>
          </p:nvPr>
        </p:nvSpPr>
        <p:spPr/>
        <p:txBody>
          <a:bodyPr/>
          <a:lstStyle/>
          <a:p>
            <a:r>
              <a:rPr lang="en-US" dirty="0"/>
              <a:t>Useful for lift-and-shift migrations to the cloud.</a:t>
            </a:r>
          </a:p>
        </p:txBody>
      </p:sp>
      <p:sp>
        <p:nvSpPr>
          <p:cNvPr id="12" name="Text Placeholder 11">
            <a:extLst>
              <a:ext uri="{FF2B5EF4-FFF2-40B4-BE49-F238E27FC236}">
                <a16:creationId xmlns:a16="http://schemas.microsoft.com/office/drawing/2014/main" id="{CA9560F1-CA25-FF2D-48E9-47AA94DDE011}"/>
              </a:ext>
            </a:extLst>
          </p:cNvPr>
          <p:cNvSpPr>
            <a:spLocks noGrp="1"/>
          </p:cNvSpPr>
          <p:nvPr>
            <p:ph type="body" sz="quarter" idx="29"/>
          </p:nvPr>
        </p:nvSpPr>
        <p:spPr/>
        <p:txBody>
          <a:bodyPr/>
          <a:lstStyle/>
          <a:p>
            <a:r>
              <a:rPr lang="en-US" dirty="0"/>
              <a:t>Dedicated applications to connect and use, or accessible from any modern browser.</a:t>
            </a:r>
          </a:p>
        </p:txBody>
      </p:sp>
      <p:sp>
        <p:nvSpPr>
          <p:cNvPr id="13" name="Text Placeholder 12">
            <a:extLst>
              <a:ext uri="{FF2B5EF4-FFF2-40B4-BE49-F238E27FC236}">
                <a16:creationId xmlns:a16="http://schemas.microsoft.com/office/drawing/2014/main" id="{5BFBEE21-9E50-1DC0-4F5A-BA335635CDE2}"/>
              </a:ext>
            </a:extLst>
          </p:cNvPr>
          <p:cNvSpPr>
            <a:spLocks noGrp="1"/>
          </p:cNvSpPr>
          <p:nvPr>
            <p:ph type="body" sz="quarter" idx="30"/>
          </p:nvPr>
        </p:nvSpPr>
        <p:spPr/>
        <p:txBody>
          <a:bodyPr/>
          <a:lstStyle/>
          <a:p>
            <a:r>
              <a:rPr lang="en-US" dirty="0"/>
              <a:t>Designed for scalability and resiliency through orchestration.</a:t>
            </a:r>
          </a:p>
        </p:txBody>
      </p:sp>
      <p:sp>
        <p:nvSpPr>
          <p:cNvPr id="14" name="Text Placeholder 13">
            <a:extLst>
              <a:ext uri="{FF2B5EF4-FFF2-40B4-BE49-F238E27FC236}">
                <a16:creationId xmlns:a16="http://schemas.microsoft.com/office/drawing/2014/main" id="{5DECC074-D445-3843-38D9-2A63C64A9B30}"/>
              </a:ext>
            </a:extLst>
          </p:cNvPr>
          <p:cNvSpPr>
            <a:spLocks noGrp="1"/>
          </p:cNvSpPr>
          <p:nvPr>
            <p:ph type="body" sz="quarter" idx="31"/>
          </p:nvPr>
        </p:nvSpPr>
        <p:spPr/>
        <p:txBody>
          <a:bodyPr/>
          <a:lstStyle/>
          <a:p>
            <a:r>
              <a:rPr lang="en-US" dirty="0"/>
              <a:t>Complete operating system package, including the host operating system.</a:t>
            </a:r>
          </a:p>
        </p:txBody>
      </p:sp>
      <p:sp>
        <p:nvSpPr>
          <p:cNvPr id="15" name="Text Placeholder 14">
            <a:extLst>
              <a:ext uri="{FF2B5EF4-FFF2-40B4-BE49-F238E27FC236}">
                <a16:creationId xmlns:a16="http://schemas.microsoft.com/office/drawing/2014/main" id="{ABFF3BAB-2EE2-D3F4-B9C4-90CF01213479}"/>
              </a:ext>
            </a:extLst>
          </p:cNvPr>
          <p:cNvSpPr>
            <a:spLocks noGrp="1"/>
          </p:cNvSpPr>
          <p:nvPr>
            <p:ph type="body" sz="quarter" idx="32"/>
          </p:nvPr>
        </p:nvSpPr>
        <p:spPr/>
        <p:txBody>
          <a:bodyPr/>
          <a:lstStyle/>
          <a:p>
            <a:r>
              <a:rPr lang="en-US" dirty="0"/>
              <a:t>Multi-client login allows multiple users to log into the same machine at the same time.</a:t>
            </a:r>
          </a:p>
        </p:txBody>
      </p:sp>
      <p:sp>
        <p:nvSpPr>
          <p:cNvPr id="16" name="Text Placeholder 15">
            <a:extLst>
              <a:ext uri="{FF2B5EF4-FFF2-40B4-BE49-F238E27FC236}">
                <a16:creationId xmlns:a16="http://schemas.microsoft.com/office/drawing/2014/main" id="{623DFEB2-FF5E-18D7-9B3B-B905F732B7FD}"/>
              </a:ext>
            </a:extLst>
          </p:cNvPr>
          <p:cNvSpPr>
            <a:spLocks noGrp="1"/>
          </p:cNvSpPr>
          <p:nvPr>
            <p:ph type="body" sz="quarter" idx="33"/>
          </p:nvPr>
        </p:nvSpPr>
        <p:spPr/>
        <p:txBody>
          <a:bodyPr/>
          <a:lstStyle/>
          <a:p>
            <a:r>
              <a:rPr lang="en-US" dirty="0"/>
              <a:t>Applications and services are packaged in a container that sits on-top of the host operating system. Multiple containers can sit on one host OS.</a:t>
            </a:r>
          </a:p>
        </p:txBody>
      </p:sp>
      <p:sp>
        <p:nvSpPr>
          <p:cNvPr id="4" name="Title 3">
            <a:extLst>
              <a:ext uri="{FF2B5EF4-FFF2-40B4-BE49-F238E27FC236}">
                <a16:creationId xmlns:a16="http://schemas.microsoft.com/office/drawing/2014/main" id="{43485325-F4BC-CA4A-EA80-39BAAF76C9F8}"/>
              </a:ext>
            </a:extLst>
          </p:cNvPr>
          <p:cNvSpPr>
            <a:spLocks noGrp="1"/>
          </p:cNvSpPr>
          <p:nvPr>
            <p:ph type="title"/>
          </p:nvPr>
        </p:nvSpPr>
        <p:spPr/>
        <p:txBody>
          <a:bodyPr/>
          <a:lstStyle/>
          <a:p>
            <a:r>
              <a:rPr lang="en-US" dirty="0"/>
              <a:t>Comparing Azure compute options</a:t>
            </a:r>
          </a:p>
        </p:txBody>
      </p:sp>
    </p:spTree>
    <p:extLst>
      <p:ext uri="{BB962C8B-B14F-4D97-AF65-F5344CB8AC3E}">
        <p14:creationId xmlns:p14="http://schemas.microsoft.com/office/powerpoint/2010/main" val="1643169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Compute and Networking-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4832092"/>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compute types, including container instances, virtual machines,</a:t>
            </a:r>
            <a:br>
              <a:rPr lang="en-US" sz="2400" dirty="0">
                <a:latin typeface="+mn-lt"/>
                <a:cs typeface="Segoe UI Semilight"/>
              </a:rPr>
            </a:br>
            <a:r>
              <a:rPr lang="en-US" sz="2400" dirty="0">
                <a:latin typeface="+mn-lt"/>
                <a:cs typeface="Segoe UI Semilight"/>
              </a:rPr>
              <a:t>and functions.</a:t>
            </a:r>
          </a:p>
          <a:p>
            <a:pPr marL="457200" indent="-457200">
              <a:buFont typeface="Arial" panose="020B0604020202020204" pitchFamily="34" charset="0"/>
              <a:buChar char="•"/>
            </a:pPr>
            <a:r>
              <a:rPr lang="en-US" sz="2400" dirty="0">
                <a:latin typeface="+mn-lt"/>
                <a:cs typeface="Segoe UI Semilight"/>
              </a:rPr>
              <a:t>Describe virtual machine options, including virtual machines (VMs), virtual machine scale sets, virtual machine availability sets, and Azure Virtual Desktop.</a:t>
            </a:r>
          </a:p>
          <a:p>
            <a:pPr marL="457200" indent="-457200">
              <a:buFont typeface="Arial" panose="020B0604020202020204" pitchFamily="34" charset="0"/>
              <a:buChar char="•"/>
            </a:pPr>
            <a:r>
              <a:rPr lang="en-US" sz="2400" dirty="0">
                <a:latin typeface="+mn-lt"/>
                <a:cs typeface="Segoe UI Semilight"/>
              </a:rPr>
              <a:t>Describe resources required for virtual machines.</a:t>
            </a:r>
          </a:p>
          <a:p>
            <a:pPr marL="457200" indent="-457200">
              <a:buFont typeface="Arial" panose="020B0604020202020204" pitchFamily="34" charset="0"/>
              <a:buChar char="•"/>
            </a:pPr>
            <a:r>
              <a:rPr lang="en-US" sz="2400" dirty="0">
                <a:latin typeface="+mn-lt"/>
                <a:cs typeface="Segoe UI Semilight"/>
              </a:rPr>
              <a:t>Describe application hosting options, including Azure Web Apps, containers, and virtual machines.</a:t>
            </a:r>
          </a:p>
          <a:p>
            <a:pPr marL="457200" indent="-457200">
              <a:buFont typeface="Arial" panose="020B0604020202020204" pitchFamily="34" charset="0"/>
              <a:buChar char="•"/>
            </a:pPr>
            <a:r>
              <a:rPr lang="en-US" sz="2400" dirty="0">
                <a:latin typeface="+mn-lt"/>
                <a:cs typeface="Segoe UI Semilight"/>
              </a:rPr>
              <a:t>Describe virtual networking, including the purpose of Azure Virtual Networks, Azure virtual subnets, peering, Azure DNS, VPN Gateway, and ExpressRoute.</a:t>
            </a:r>
          </a:p>
          <a:p>
            <a:pPr marL="457200" indent="-457200">
              <a:buFont typeface="Arial" panose="020B0604020202020204" pitchFamily="34" charset="0"/>
              <a:buChar char="•"/>
            </a:pPr>
            <a:r>
              <a:rPr lang="en-US" sz="2400" dirty="0">
                <a:latin typeface="+mn-lt"/>
                <a:cs typeface="Segoe UI Semilight"/>
              </a:rPr>
              <a:t>Define public and private endpoints.</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B07A-A3CD-A84E-EB01-644BC2A7B598}"/>
              </a:ext>
            </a:extLst>
          </p:cNvPr>
          <p:cNvSpPr>
            <a:spLocks noGrp="1"/>
          </p:cNvSpPr>
          <p:nvPr>
            <p:ph type="title"/>
          </p:nvPr>
        </p:nvSpPr>
        <p:spPr/>
        <p:txBody>
          <a:bodyPr/>
          <a:lstStyle/>
          <a:p>
            <a:r>
              <a:rPr lang="en-US" dirty="0"/>
              <a:t>App Services – Uses &amp; Benefits</a:t>
            </a:r>
          </a:p>
        </p:txBody>
      </p:sp>
      <p:sp>
        <p:nvSpPr>
          <p:cNvPr id="3" name="Content Placeholder 2">
            <a:extLst>
              <a:ext uri="{FF2B5EF4-FFF2-40B4-BE49-F238E27FC236}">
                <a16:creationId xmlns:a16="http://schemas.microsoft.com/office/drawing/2014/main" id="{656130C6-6E2A-BC4E-098E-E995D1B8B447}"/>
              </a:ext>
            </a:extLst>
          </p:cNvPr>
          <p:cNvSpPr>
            <a:spLocks noGrp="1"/>
          </p:cNvSpPr>
          <p:nvPr>
            <p:ph sz="quarter" idx="10"/>
          </p:nvPr>
        </p:nvSpPr>
        <p:spPr>
          <a:xfrm>
            <a:off x="418643" y="1456897"/>
            <a:ext cx="5394960" cy="3226524"/>
          </a:xfrm>
        </p:spPr>
        <p:txBody>
          <a:bodyPr/>
          <a:lstStyle/>
          <a:p>
            <a:pPr marL="342900" indent="-342900" algn="l">
              <a:buFont typeface="Arial" panose="020B0604020202020204" pitchFamily="34" charset="0"/>
              <a:buChar char="•"/>
            </a:pPr>
            <a:r>
              <a:rPr lang="en-US" b="0" i="0" dirty="0">
                <a:solidFill>
                  <a:srgbClr val="161616"/>
                </a:solidFill>
                <a:effectLst/>
                <a:latin typeface="Segoe UI" panose="020B0502040204020203" pitchFamily="34" charset="0"/>
              </a:rPr>
              <a:t>With App Service, you can host most common app service styles like:</a:t>
            </a:r>
          </a:p>
          <a:p>
            <a:pPr marL="679045" lvl="1" indent="-342900"/>
            <a:r>
              <a:rPr lang="en-US" b="0" i="0" dirty="0">
                <a:solidFill>
                  <a:srgbClr val="161616"/>
                </a:solidFill>
                <a:effectLst/>
                <a:latin typeface="Segoe UI" panose="020B0502040204020203" pitchFamily="34" charset="0"/>
              </a:rPr>
              <a:t>Web apps</a:t>
            </a:r>
          </a:p>
          <a:p>
            <a:pPr marL="679045" lvl="1" indent="-342900"/>
            <a:r>
              <a:rPr lang="en-US" b="0" i="0" dirty="0">
                <a:solidFill>
                  <a:srgbClr val="161616"/>
                </a:solidFill>
                <a:effectLst/>
                <a:latin typeface="Segoe UI" panose="020B0502040204020203" pitchFamily="34" charset="0"/>
              </a:rPr>
              <a:t>API apps</a:t>
            </a:r>
          </a:p>
          <a:p>
            <a:pPr marL="679045" lvl="1" indent="-342900"/>
            <a:r>
              <a:rPr lang="en-US" b="0" i="0" dirty="0" err="1">
                <a:solidFill>
                  <a:srgbClr val="161616"/>
                </a:solidFill>
                <a:effectLst/>
                <a:latin typeface="Segoe UI" panose="020B0502040204020203" pitchFamily="34" charset="0"/>
              </a:rPr>
              <a:t>WebJobs</a:t>
            </a:r>
            <a:endParaRPr lang="en-US" dirty="0">
              <a:solidFill>
                <a:srgbClr val="161616"/>
              </a:solidFill>
              <a:latin typeface="Segoe UI" panose="020B0502040204020203" pitchFamily="34" charset="0"/>
            </a:endParaRPr>
          </a:p>
          <a:p>
            <a:pPr marL="679045" lvl="1" indent="-342900"/>
            <a:r>
              <a:rPr lang="en-US" b="0" i="0" dirty="0">
                <a:solidFill>
                  <a:srgbClr val="161616"/>
                </a:solidFill>
                <a:effectLst/>
                <a:latin typeface="Segoe UI" panose="020B0502040204020203" pitchFamily="34" charset="0"/>
              </a:rPr>
              <a:t>Mobile apps</a:t>
            </a:r>
          </a:p>
          <a:p>
            <a:endParaRPr lang="en-US" dirty="0"/>
          </a:p>
        </p:txBody>
      </p:sp>
      <p:sp>
        <p:nvSpPr>
          <p:cNvPr id="4" name="Content Placeholder 3">
            <a:extLst>
              <a:ext uri="{FF2B5EF4-FFF2-40B4-BE49-F238E27FC236}">
                <a16:creationId xmlns:a16="http://schemas.microsoft.com/office/drawing/2014/main" id="{5696BF62-97BE-FEE6-01AE-16012D5F5F4A}"/>
              </a:ext>
            </a:extLst>
          </p:cNvPr>
          <p:cNvSpPr>
            <a:spLocks noGrp="1"/>
          </p:cNvSpPr>
          <p:nvPr>
            <p:ph sz="quarter" idx="12"/>
          </p:nvPr>
        </p:nvSpPr>
        <p:spPr>
          <a:xfrm>
            <a:off x="6364951" y="1456897"/>
            <a:ext cx="5394960" cy="4580741"/>
          </a:xfrm>
        </p:spPr>
        <p:txBody>
          <a:bodyPr/>
          <a:lstStyle/>
          <a:p>
            <a:pPr marL="342900" indent="-342900" algn="l">
              <a:buFont typeface="Arial" panose="020B0604020202020204" pitchFamily="34" charset="0"/>
              <a:buChar char="•"/>
            </a:pPr>
            <a:r>
              <a:rPr lang="en-US" b="0" i="0" dirty="0">
                <a:solidFill>
                  <a:srgbClr val="161616"/>
                </a:solidFill>
                <a:effectLst/>
                <a:latin typeface="Segoe UI" panose="020B0502040204020203" pitchFamily="34" charset="0"/>
              </a:rPr>
              <a:t>App Service handles most of the infrastructure decisions you deal with in hosting web-accessible apps:</a:t>
            </a:r>
          </a:p>
          <a:p>
            <a:pPr marL="679045" lvl="1" indent="-342900"/>
            <a:r>
              <a:rPr lang="en-US" b="0" i="0" dirty="0">
                <a:solidFill>
                  <a:srgbClr val="161616"/>
                </a:solidFill>
                <a:effectLst/>
                <a:latin typeface="Segoe UI" panose="020B0502040204020203" pitchFamily="34" charset="0"/>
              </a:rPr>
              <a:t>Deployment and management are integrated into the platform.</a:t>
            </a:r>
          </a:p>
          <a:p>
            <a:pPr marL="679045" lvl="1" indent="-342900"/>
            <a:r>
              <a:rPr lang="en-US" b="0" i="0" dirty="0">
                <a:solidFill>
                  <a:srgbClr val="161616"/>
                </a:solidFill>
                <a:effectLst/>
                <a:latin typeface="Segoe UI" panose="020B0502040204020203" pitchFamily="34" charset="0"/>
              </a:rPr>
              <a:t>Endpoints can be secured.</a:t>
            </a:r>
          </a:p>
          <a:p>
            <a:pPr marL="679045" lvl="1" indent="-342900"/>
            <a:r>
              <a:rPr lang="en-US" b="0" i="0" dirty="0">
                <a:solidFill>
                  <a:srgbClr val="161616"/>
                </a:solidFill>
                <a:effectLst/>
                <a:latin typeface="Segoe UI" panose="020B0502040204020203" pitchFamily="34" charset="0"/>
              </a:rPr>
              <a:t>Sites can be scaled quickly to handle high traffic loads.</a:t>
            </a:r>
          </a:p>
          <a:p>
            <a:pPr marL="679045" lvl="1" indent="-342900"/>
            <a:r>
              <a:rPr lang="en-US" b="0" i="0" dirty="0">
                <a:solidFill>
                  <a:srgbClr val="161616"/>
                </a:solidFill>
                <a:effectLst/>
                <a:latin typeface="Segoe UI" panose="020B0502040204020203" pitchFamily="34" charset="0"/>
              </a:rPr>
              <a:t>The built-in load balancing and traffic manager provide high availability.</a:t>
            </a:r>
          </a:p>
          <a:p>
            <a:endParaRPr lang="en-US" dirty="0"/>
          </a:p>
        </p:txBody>
      </p:sp>
    </p:spTree>
    <p:extLst>
      <p:ext uri="{BB962C8B-B14F-4D97-AF65-F5344CB8AC3E}">
        <p14:creationId xmlns:p14="http://schemas.microsoft.com/office/powerpoint/2010/main" val="4328989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1767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121827"/>
            <a:ext cx="9686403" cy="293003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Public endpoints, accessible from anywhere on the internet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Private endpoints, accessible only from within your network</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Virtual subnets, segment your network to suit your needs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Network peering, connect your private networks directly together</a:t>
            </a:r>
            <a:endParaRPr lang="en-US" sz="24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011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Virtual Networks – Planning &amp; Designing</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57937" y="1453318"/>
            <a:ext cx="7945142" cy="3042147"/>
            <a:chOff x="1438934" y="3914455"/>
            <a:chExt cx="5979008" cy="2373329"/>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algn="ctr" defTabSz="896386">
                <a:defRPr/>
              </a:pPr>
              <a:endParaRPr lang="en-US" kern="0">
                <a:solidFill>
                  <a:prstClr val="white"/>
                </a:solidFill>
                <a:latin typeface="Calibri" panose="020F0502020204030204"/>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algn="ctr" defTabSz="896386">
                <a:defRPr/>
              </a:pPr>
              <a:endParaRPr lang="en-US" kern="0">
                <a:solidFill>
                  <a:prstClr val="white"/>
                </a:solidFill>
                <a:latin typeface="Calibri" panose="020F0502020204030204"/>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727267" y="5711032"/>
              <a:ext cx="1286176" cy="279730"/>
            </a:xfrm>
            <a:prstGeom prst="rect">
              <a:avLst/>
            </a:prstGeom>
            <a:noFill/>
          </p:spPr>
          <p:txBody>
            <a:bodyPr wrap="none" rtlCol="0">
              <a:spAutoFit/>
            </a:bodyPr>
            <a:lstStyle/>
            <a:p>
              <a:pPr algn="ctr" defTabSz="896386"/>
              <a:r>
                <a:rPr lang="en-US" sz="1730"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869877" cy="798085"/>
              <a:chOff x="7563034" y="1853676"/>
              <a:chExt cx="869877"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382644" cy="283932"/>
              </a:xfrm>
              <a:prstGeom prst="rect">
                <a:avLst/>
              </a:prstGeom>
            </p:spPr>
            <p:txBody>
              <a:bodyPr wrap="none">
                <a:spAutoFit/>
              </a:bodyPr>
              <a:lstStyle/>
              <a:p>
                <a:pPr defTabSz="896386">
                  <a:defRPr/>
                </a:pPr>
                <a:r>
                  <a:rPr lang="en-US" kern="0" dirty="0">
                    <a:solidFill>
                      <a:prstClr val="black"/>
                    </a:solidFill>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618166" cy="279730"/>
            </a:xfrm>
            <a:prstGeom prst="rect">
              <a:avLst/>
            </a:prstGeom>
          </p:spPr>
          <p:txBody>
            <a:bodyPr wrap="none">
              <a:spAutoFit/>
            </a:bodyPr>
            <a:lstStyle/>
            <a:p>
              <a:pPr defTabSz="896386"/>
              <a:r>
                <a:rPr lang="en-US" sz="1730"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214956" cy="279730"/>
            </a:xfrm>
            <a:prstGeom prst="rect">
              <a:avLst/>
            </a:prstGeom>
          </p:spPr>
          <p:txBody>
            <a:bodyPr wrap="none">
              <a:spAutoFit/>
            </a:bodyPr>
            <a:lstStyle/>
            <a:p>
              <a:pPr defTabSz="896386"/>
              <a:r>
                <a:rPr lang="en-US" sz="1730"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869877" cy="798085"/>
              <a:chOff x="7563034" y="1853676"/>
              <a:chExt cx="869877"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382644" cy="283932"/>
              </a:xfrm>
              <a:prstGeom prst="rect">
                <a:avLst/>
              </a:prstGeom>
            </p:spPr>
            <p:txBody>
              <a:bodyPr wrap="none">
                <a:spAutoFit/>
              </a:bodyPr>
              <a:lstStyle/>
              <a:p>
                <a:pPr defTabSz="896386">
                  <a:defRPr/>
                </a:pPr>
                <a:r>
                  <a:rPr lang="en-US" kern="0" dirty="0">
                    <a:solidFill>
                      <a:prstClr val="black"/>
                    </a:solidFill>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6052256" y="3914455"/>
              <a:ext cx="1017167" cy="1198000"/>
              <a:chOff x="6853640" y="4377743"/>
              <a:chExt cx="1017167" cy="1524084"/>
            </a:xfrm>
          </p:grpSpPr>
          <p:sp>
            <p:nvSpPr>
              <p:cNvPr id="95" name="Rectangle 94">
                <a:extLst>
                  <a:ext uri="{FF2B5EF4-FFF2-40B4-BE49-F238E27FC236}">
                    <a16:creationId xmlns:a16="http://schemas.microsoft.com/office/drawing/2014/main" id="{FE1481AA-11B2-42E9-9E4A-A91CF96215F7}"/>
                  </a:ext>
                </a:extLst>
              </p:cNvPr>
              <p:cNvSpPr/>
              <p:nvPr/>
            </p:nvSpPr>
            <p:spPr>
              <a:xfrm>
                <a:off x="6853640" y="5540611"/>
                <a:ext cx="1017167" cy="361216"/>
              </a:xfrm>
              <a:prstGeom prst="rect">
                <a:avLst/>
              </a:prstGeom>
            </p:spPr>
            <p:txBody>
              <a:bodyPr wrap="none">
                <a:spAutoFit/>
              </a:bodyPr>
              <a:lstStyle/>
              <a:p>
                <a:pPr algn="ctr" defTabSz="896386">
                  <a:defRPr/>
                </a:pPr>
                <a:r>
                  <a:rPr lang="en-US" kern="0" dirty="0">
                    <a:solidFill>
                      <a:prstClr val="black"/>
                    </a:solidFill>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kern="0">
                    <a:solidFill>
                      <a:prstClr val="black"/>
                    </a:solidFill>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algn="ctr" defTabSz="896386">
                <a:defRPr/>
              </a:pPr>
              <a:r>
                <a:rPr lang="en-US" kern="0" dirty="0">
                  <a:solidFill>
                    <a:prstClr val="black"/>
                  </a:solidFill>
                  <a:latin typeface="Calibri" panose="020F0502020204030204"/>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18643" y="5065377"/>
            <a:ext cx="2773848" cy="11717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961"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291382" y="5065377"/>
            <a:ext cx="2773848" cy="11717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961">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126771" y="5065377"/>
            <a:ext cx="2773848" cy="11717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961">
                <a:solidFill>
                  <a:schemeClr val="tx1"/>
                </a:solidFill>
              </a:rPr>
              <a:t>Securely extend</a:t>
            </a:r>
            <a:br>
              <a:rPr lang="en-US" sz="1961">
                <a:solidFill>
                  <a:schemeClr val="tx1"/>
                </a:solidFill>
              </a:rPr>
            </a:br>
            <a:r>
              <a:rPr lang="en-US" sz="1961">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8999510" y="5065377"/>
            <a:ext cx="2773848" cy="11717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961">
                <a:solidFill>
                  <a:schemeClr val="tx1"/>
                </a:solidFill>
              </a:rPr>
              <a:t>Enable hybrid</a:t>
            </a:r>
            <a:br>
              <a:rPr lang="en-US" sz="1961">
                <a:solidFill>
                  <a:schemeClr val="tx1"/>
                </a:solidFill>
              </a:rPr>
            </a:br>
            <a:r>
              <a:rPr lang="en-US" sz="1961">
                <a:solidFill>
                  <a:schemeClr val="tx1"/>
                </a:solidFill>
              </a:rPr>
              <a:t>cloud scenarios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18644" y="1169263"/>
            <a:ext cx="11354714" cy="37565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18641" y="1271947"/>
            <a:ext cx="4262687" cy="10039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a:solidFill>
                  <a:schemeClr val="tx1"/>
                </a:solidFill>
              </a:rPr>
              <a:t>Create new virtual networks</a:t>
            </a:r>
            <a:br>
              <a:rPr lang="en-US" sz="2157">
                <a:solidFill>
                  <a:schemeClr val="tx1"/>
                </a:solidFill>
              </a:rPr>
            </a:br>
            <a:r>
              <a:rPr lang="en-US" sz="2157">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18642" y="2553182"/>
            <a:ext cx="4262687" cy="10039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a:solidFill>
                  <a:schemeClr val="tx1"/>
                </a:solidFill>
              </a:rPr>
              <a:t>Add virtual networks when</a:t>
            </a:r>
            <a:br>
              <a:rPr lang="en-US" sz="2157">
                <a:solidFill>
                  <a:schemeClr val="tx1"/>
                </a:solidFill>
              </a:rPr>
            </a:br>
            <a:r>
              <a:rPr lang="en-US" sz="2157">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18641" y="3834417"/>
            <a:ext cx="4262687" cy="10039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18641" y="5115651"/>
            <a:ext cx="4262687" cy="10039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2157">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818286" y="1169262"/>
            <a:ext cx="6955073" cy="50679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079741" y="1466762"/>
            <a:ext cx="6432158" cy="4652821"/>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18644" y="1169264"/>
            <a:ext cx="11354714" cy="296862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sp>
        <p:nvSpPr>
          <p:cNvPr id="21" name="Rectangle 20">
            <a:extLst>
              <a:ext uri="{FF2B5EF4-FFF2-40B4-BE49-F238E27FC236}">
                <a16:creationId xmlns:a16="http://schemas.microsoft.com/office/drawing/2014/main" id="{7F7B7EDA-562D-4590-AE2F-F97A7E8A1378}"/>
              </a:ext>
            </a:extLst>
          </p:cNvPr>
          <p:cNvSpPr/>
          <p:nvPr/>
        </p:nvSpPr>
        <p:spPr>
          <a:xfrm>
            <a:off x="418644" y="4557315"/>
            <a:ext cx="2736496" cy="16798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730">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291383" y="4557315"/>
            <a:ext cx="2736496" cy="16798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730">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164123" y="4557315"/>
            <a:ext cx="2736496" cy="16798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730">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036861" y="4557315"/>
            <a:ext cx="2736496" cy="16798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algn="ctr"/>
            <a:r>
              <a:rPr lang="en-US" sz="1730" dirty="0">
                <a:solidFill>
                  <a:schemeClr val="tx1"/>
                </a:solidFill>
              </a:rPr>
              <a:t>Each subnet must have a unique address range – cannot overlap with other subnets in the </a:t>
            </a:r>
            <a:r>
              <a:rPr lang="en-US" sz="1730" dirty="0" err="1">
                <a:solidFill>
                  <a:schemeClr val="tx1"/>
                </a:solidFill>
              </a:rPr>
              <a:t>vnet</a:t>
            </a:r>
            <a:r>
              <a:rPr lang="en-US" sz="1730" dirty="0">
                <a:solidFill>
                  <a:schemeClr val="tx1"/>
                </a:solidFill>
              </a:rPr>
              <a:t> in the subscription </a:t>
            </a:r>
          </a:p>
        </p:txBody>
      </p:sp>
      <p:pic>
        <p:nvPicPr>
          <p:cNvPr id="4" name="Picture 3" descr="Screenshot of adding a subnet page. Several subnets are listed including the AzureBastionSubnet and GatewaySubnet.">
            <a:extLst>
              <a:ext uri="{FF2B5EF4-FFF2-40B4-BE49-F238E27FC236}">
                <a16:creationId xmlns:a16="http://schemas.microsoft.com/office/drawing/2014/main" id="{BCC05A6F-E28D-44E7-AEEC-AC7E9BEBD6F5}"/>
              </a:ext>
            </a:extLst>
          </p:cNvPr>
          <p:cNvPicPr>
            <a:picLocks noChangeAspect="1"/>
          </p:cNvPicPr>
          <p:nvPr/>
        </p:nvPicPr>
        <p:blipFill>
          <a:blip r:embed="rId3"/>
          <a:stretch>
            <a:fillRect/>
          </a:stretch>
        </p:blipFill>
        <p:spPr>
          <a:xfrm>
            <a:off x="1590265" y="1439280"/>
            <a:ext cx="8814844" cy="2698612"/>
          </a:xfrm>
          <a:prstGeom prst="rect">
            <a:avLst/>
          </a:prstGeom>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6C63B0-3F43-BD3F-3A4B-F452BC433C62}"/>
              </a:ext>
            </a:extLst>
          </p:cNvPr>
          <p:cNvPicPr>
            <a:picLocks noChangeAspect="1"/>
          </p:cNvPicPr>
          <p:nvPr/>
        </p:nvPicPr>
        <p:blipFill>
          <a:blip r:embed="rId3"/>
          <a:srcRect/>
          <a:stretch/>
        </p:blipFill>
        <p:spPr>
          <a:xfrm>
            <a:off x="1170114" y="2459156"/>
            <a:ext cx="10424438" cy="3232984"/>
          </a:xfrm>
          <a:prstGeom prst="rect">
            <a:avLst/>
          </a:prstGeom>
        </p:spPr>
      </p:pic>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117173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538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30F39F-3260-0A4F-6669-D61F513AB913}"/>
              </a:ext>
            </a:extLst>
          </p:cNvPr>
          <p:cNvPicPr>
            <a:picLocks noChangeAspect="1"/>
          </p:cNvPicPr>
          <p:nvPr/>
        </p:nvPicPr>
        <p:blipFill>
          <a:blip r:embed="rId3"/>
          <a:stretch>
            <a:fillRect/>
          </a:stretch>
        </p:blipFill>
        <p:spPr>
          <a:xfrm>
            <a:off x="2234791" y="1844043"/>
            <a:ext cx="7722417" cy="3971891"/>
          </a:xfrm>
          <a:prstGeom prst="rect">
            <a:avLst/>
          </a:prstGeom>
        </p:spPr>
      </p:pic>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983530"/>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
        <p:nvSpPr>
          <p:cNvPr id="17" name="Title 16"/>
          <p:cNvSpPr>
            <a:spLocks noGrp="1"/>
          </p:cNvSpPr>
          <p:nvPr>
            <p:ph type="title"/>
          </p:nvPr>
        </p:nvSpPr>
        <p:spPr/>
        <p:txBody>
          <a:bodyPr/>
          <a:lstStyle/>
          <a:p>
            <a:r>
              <a:rPr lang="en-US" dirty="0">
                <a:cs typeface="Segoe UI"/>
              </a:rPr>
              <a:t>Azure networking services</a:t>
            </a:r>
            <a:endParaRPr lang="en-US" dirty="0"/>
          </a:p>
        </p:txBody>
      </p:sp>
    </p:spTree>
    <p:extLst>
      <p:ext uri="{BB962C8B-B14F-4D97-AF65-F5344CB8AC3E}">
        <p14:creationId xmlns:p14="http://schemas.microsoft.com/office/powerpoint/2010/main" val="197373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94AF-B02C-CF8C-D761-879489F9B27A}"/>
              </a:ext>
            </a:extLst>
          </p:cNvPr>
          <p:cNvSpPr>
            <a:spLocks noGrp="1"/>
          </p:cNvSpPr>
          <p:nvPr>
            <p:ph type="title"/>
          </p:nvPr>
        </p:nvSpPr>
        <p:spPr/>
        <p:txBody>
          <a:bodyPr/>
          <a:lstStyle/>
          <a:p>
            <a:r>
              <a:rPr lang="en-US" dirty="0"/>
              <a:t>ExpressRoute – Features and Benefits</a:t>
            </a:r>
          </a:p>
        </p:txBody>
      </p:sp>
      <p:sp>
        <p:nvSpPr>
          <p:cNvPr id="3" name="Content Placeholder 2">
            <a:extLst>
              <a:ext uri="{FF2B5EF4-FFF2-40B4-BE49-F238E27FC236}">
                <a16:creationId xmlns:a16="http://schemas.microsoft.com/office/drawing/2014/main" id="{6A5214D1-B8AA-68D7-0B8C-CDAE8188876A}"/>
              </a:ext>
            </a:extLst>
          </p:cNvPr>
          <p:cNvSpPr>
            <a:spLocks noGrp="1"/>
          </p:cNvSpPr>
          <p:nvPr>
            <p:ph sz="quarter" idx="10"/>
          </p:nvPr>
        </p:nvSpPr>
        <p:spPr>
          <a:xfrm>
            <a:off x="419100" y="1456897"/>
            <a:ext cx="11340811" cy="3041858"/>
          </a:xfrm>
        </p:spPr>
        <p:txBody>
          <a:bodyPr/>
          <a:lstStyle/>
          <a:p>
            <a:pPr algn="l"/>
            <a:r>
              <a:rPr lang="en-US" b="0" i="0" dirty="0">
                <a:solidFill>
                  <a:srgbClr val="161616"/>
                </a:solidFill>
                <a:effectLst/>
                <a:latin typeface="Segoe UI" panose="020B0502040204020203" pitchFamily="34" charset="0"/>
              </a:rPr>
              <a:t>ExpressRoute enables direct access to the following services in all regions:</a:t>
            </a:r>
          </a:p>
          <a:p>
            <a:pPr marL="342900" lvl="3" indent="-342900">
              <a:buFont typeface="Arial" panose="020B0604020202020204" pitchFamily="34" charset="0"/>
              <a:buChar char="•"/>
            </a:pPr>
            <a:r>
              <a:rPr lang="en-US" b="0" i="0" dirty="0">
                <a:solidFill>
                  <a:srgbClr val="161616"/>
                </a:solidFill>
                <a:effectLst/>
                <a:latin typeface="Segoe UI" panose="020B0502040204020203" pitchFamily="34" charset="0"/>
              </a:rPr>
              <a:t>Microsoft Office 365</a:t>
            </a:r>
          </a:p>
          <a:p>
            <a:pPr marL="342900" lvl="2" indent="-342900">
              <a:buFont typeface="Arial" panose="020B0604020202020204" pitchFamily="34" charset="0"/>
              <a:buChar char="•"/>
            </a:pPr>
            <a:r>
              <a:rPr lang="en-US" b="0" i="0" dirty="0">
                <a:solidFill>
                  <a:srgbClr val="161616"/>
                </a:solidFill>
                <a:effectLst/>
                <a:latin typeface="Segoe UI" panose="020B0502040204020203" pitchFamily="34" charset="0"/>
              </a:rPr>
              <a:t>Microsoft Dynamics 365</a:t>
            </a:r>
          </a:p>
          <a:p>
            <a:pPr marL="342900" lvl="2" indent="-342900">
              <a:buFont typeface="Arial" panose="020B0604020202020204" pitchFamily="34" charset="0"/>
              <a:buChar char="•"/>
            </a:pPr>
            <a:r>
              <a:rPr lang="en-US" b="0" i="0" dirty="0">
                <a:solidFill>
                  <a:srgbClr val="161616"/>
                </a:solidFill>
                <a:effectLst/>
                <a:latin typeface="Segoe UI" panose="020B0502040204020203" pitchFamily="34" charset="0"/>
              </a:rPr>
              <a:t>Azure compute services, such as Azure Virtual Machines</a:t>
            </a:r>
          </a:p>
          <a:p>
            <a:pPr marL="342900" lvl="2" indent="-342900">
              <a:buFont typeface="Arial" panose="020B0604020202020204" pitchFamily="34" charset="0"/>
              <a:buChar char="•"/>
            </a:pPr>
            <a:r>
              <a:rPr lang="en-US" b="0" i="0" dirty="0">
                <a:solidFill>
                  <a:srgbClr val="161616"/>
                </a:solidFill>
                <a:effectLst/>
                <a:latin typeface="Segoe UI" panose="020B0502040204020203" pitchFamily="34" charset="0"/>
              </a:rPr>
              <a:t>Azure cloud services, such as Azure Cosmos DB and Azure Storage</a:t>
            </a:r>
          </a:p>
          <a:p>
            <a:endParaRPr lang="en-US" dirty="0"/>
          </a:p>
        </p:txBody>
      </p:sp>
    </p:spTree>
    <p:extLst>
      <p:ext uri="{BB962C8B-B14F-4D97-AF65-F5344CB8AC3E}">
        <p14:creationId xmlns:p14="http://schemas.microsoft.com/office/powerpoint/2010/main" val="13346747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Title 1">
            <a:extLst>
              <a:ext uri="{FF2B5EF4-FFF2-40B4-BE49-F238E27FC236}">
                <a16:creationId xmlns:a16="http://schemas.microsoft.com/office/drawing/2014/main" id="{B3F44E9A-B6BF-C795-6C76-4ED65AD2F650}"/>
              </a:ext>
            </a:extLst>
          </p:cNvPr>
          <p:cNvSpPr>
            <a:spLocks noGrp="1"/>
          </p:cNvSpPr>
          <p:nvPr>
            <p:ph type="title"/>
          </p:nvPr>
        </p:nvSpPr>
        <p:spPr/>
        <p:txBody>
          <a:bodyPr wrap="square" anchor="t">
            <a:normAutofit/>
          </a:bodyPr>
          <a:lstStyle/>
          <a:p>
            <a:r>
              <a:rPr lang="en-US" sz="1800"/>
              <a:t>ExpressRoute – Global Reach</a:t>
            </a:r>
            <a:br>
              <a:rPr lang="en-US" sz="1800"/>
            </a:br>
            <a:endParaRPr lang="en-US" sz="1800"/>
          </a:p>
        </p:txBody>
      </p:sp>
      <p:sp>
        <p:nvSpPr>
          <p:cNvPr id="2083" name="Text Placeholder 3">
            <a:extLst>
              <a:ext uri="{FF2B5EF4-FFF2-40B4-BE49-F238E27FC236}">
                <a16:creationId xmlns:a16="http://schemas.microsoft.com/office/drawing/2014/main" id="{548B9A98-EAE4-5277-684F-FA558D1F2281}"/>
              </a:ext>
            </a:extLst>
          </p:cNvPr>
          <p:cNvSpPr>
            <a:spLocks noGrp="1"/>
          </p:cNvSpPr>
          <p:nvPr>
            <p:ph sz="quarter" idx="10"/>
          </p:nvPr>
        </p:nvSpPr>
        <p:spPr>
          <a:xfrm>
            <a:off x="418643" y="3662870"/>
            <a:ext cx="5394960" cy="2320835"/>
          </a:xfrm>
        </p:spPr>
        <p:txBody>
          <a:bodyPr wrap="square">
            <a:normAutofit/>
          </a:bodyPr>
          <a:lstStyle/>
          <a:p>
            <a:r>
              <a:rPr lang="en-US" sz="1400" i="0" dirty="0">
                <a:effectLst/>
                <a:latin typeface="+mn-lt"/>
              </a:rPr>
              <a:t>With ExpressRoute Global Reach, you can link ExpressRoute circuits together to make a private network between your on-premises networks. </a:t>
            </a:r>
          </a:p>
          <a:p>
            <a:r>
              <a:rPr lang="en-US" sz="1400" i="0" dirty="0">
                <a:effectLst/>
                <a:latin typeface="+mn-lt"/>
              </a:rPr>
              <a:t>In our example to the right, with the addition of ExpressRoute Global Reach, your San Francisco office (10.0.1.0/24) can directly exchange data with your London office (10.0.2.0/24) through the existing ExpressRoute circuits and via Microsoft's global network.</a:t>
            </a:r>
            <a:endParaRPr lang="en-US" sz="1400" dirty="0">
              <a:latin typeface="+mn-lt"/>
            </a:endParaRPr>
          </a:p>
        </p:txBody>
      </p:sp>
      <p:sp>
        <p:nvSpPr>
          <p:cNvPr id="7" name="Text Placeholder 3">
            <a:extLst>
              <a:ext uri="{FF2B5EF4-FFF2-40B4-BE49-F238E27FC236}">
                <a16:creationId xmlns:a16="http://schemas.microsoft.com/office/drawing/2014/main" id="{567DC93A-0F98-44F7-0C4B-EC0D1671D5D6}"/>
              </a:ext>
            </a:extLst>
          </p:cNvPr>
          <p:cNvSpPr txBox="1">
            <a:spLocks/>
          </p:cNvSpPr>
          <p:nvPr/>
        </p:nvSpPr>
        <p:spPr>
          <a:xfrm>
            <a:off x="418643" y="959162"/>
            <a:ext cx="5408118" cy="1866704"/>
          </a:xfrm>
          <a:prstGeom prst="rect">
            <a:avLst/>
          </a:prstGeom>
        </p:spPr>
        <p:txBody>
          <a:bodyPr vert="horz" wrap="square" lIns="0" tIns="45720" rIns="0" bIns="45720" rtlCol="0">
            <a:norm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4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8969E578-6B10-7302-B50C-1E585E3718EA}"/>
              </a:ext>
            </a:extLst>
          </p:cNvPr>
          <p:cNvSpPr txBox="1"/>
          <p:nvPr/>
        </p:nvSpPr>
        <p:spPr>
          <a:xfrm>
            <a:off x="234176" y="1385782"/>
            <a:ext cx="5720576" cy="2194447"/>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You can enable ExpressRoute Global Reach to exchange data across your on-premises sites through Microsoft Network by connecting your ExpressRoute circuits. </a:t>
            </a:r>
          </a:p>
          <a:p>
            <a:pPr>
              <a:lnSpc>
                <a:spcPct val="90000"/>
              </a:lnSpc>
              <a:spcAft>
                <a:spcPts val="600"/>
              </a:spcAft>
            </a:pPr>
            <a:r>
              <a:rPr lang="en-US" sz="1400" b="0" i="0" dirty="0">
                <a:solidFill>
                  <a:srgbClr val="161616"/>
                </a:solidFill>
                <a:effectLst/>
                <a:latin typeface="Segoe UI" panose="020B0502040204020203" pitchFamily="34" charset="0"/>
              </a:rPr>
              <a:t>For example, assume you have an office in Asia and a datacenter in Europe, both with ExpressRoute circuits connecting them to the Microsoft network. </a:t>
            </a:r>
          </a:p>
          <a:p>
            <a:pPr>
              <a:lnSpc>
                <a:spcPct val="90000"/>
              </a:lnSpc>
              <a:spcAft>
                <a:spcPts val="600"/>
              </a:spcAft>
            </a:pPr>
            <a:r>
              <a:rPr lang="en-US" sz="1400" i="1" dirty="0">
                <a:solidFill>
                  <a:srgbClr val="C00000"/>
                </a:solidFill>
                <a:effectLst/>
                <a:latin typeface="Segoe UI" panose="020B0502040204020203" pitchFamily="34" charset="0"/>
              </a:rPr>
              <a:t>You could use ExpressRoute Global Reach to connect those two facilities, allowing them to communicate </a:t>
            </a:r>
            <a:r>
              <a:rPr lang="en-US" sz="1400" i="1" u="sng" dirty="0">
                <a:solidFill>
                  <a:srgbClr val="C00000"/>
                </a:solidFill>
                <a:effectLst/>
                <a:latin typeface="Segoe UI" panose="020B0502040204020203" pitchFamily="34" charset="0"/>
              </a:rPr>
              <a:t>without transferring data over the public internet.</a:t>
            </a:r>
            <a:endParaRPr lang="en-US" sz="1400" i="1" u="sng" dirty="0">
              <a:solidFill>
                <a:srgbClr val="C00000"/>
              </a:solidFill>
            </a:endParaRPr>
          </a:p>
        </p:txBody>
      </p:sp>
      <p:pic>
        <p:nvPicPr>
          <p:cNvPr id="10" name="Content Placeholder 9">
            <a:extLst>
              <a:ext uri="{FF2B5EF4-FFF2-40B4-BE49-F238E27FC236}">
                <a16:creationId xmlns:a16="http://schemas.microsoft.com/office/drawing/2014/main" id="{F13BE314-AC49-C936-50E2-B532AF297F61}"/>
              </a:ext>
            </a:extLst>
          </p:cNvPr>
          <p:cNvPicPr>
            <a:picLocks noGrp="1" noChangeAspect="1"/>
          </p:cNvPicPr>
          <p:nvPr>
            <p:ph sz="quarter" idx="12"/>
          </p:nvPr>
        </p:nvPicPr>
        <p:blipFill>
          <a:blip r:embed="rId3"/>
          <a:stretch>
            <a:fillRect/>
          </a:stretch>
        </p:blipFill>
        <p:spPr>
          <a:xfrm>
            <a:off x="6641298" y="1457325"/>
            <a:ext cx="4841891" cy="4733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5273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E61989-E670-3698-86B1-DC1D960435E9}"/>
              </a:ext>
            </a:extLst>
          </p:cNvPr>
          <p:cNvSpPr>
            <a:spLocks noGrp="1"/>
          </p:cNvSpPr>
          <p:nvPr>
            <p:ph type="title"/>
          </p:nvPr>
        </p:nvSpPr>
        <p:spPr/>
        <p:txBody>
          <a:bodyPr/>
          <a:lstStyle/>
          <a:p>
            <a:r>
              <a:rPr lang="en-US" dirty="0"/>
              <a:t>Azure DNS</a:t>
            </a:r>
          </a:p>
        </p:txBody>
      </p:sp>
      <p:sp>
        <p:nvSpPr>
          <p:cNvPr id="5" name="Content Placeholder 4">
            <a:extLst>
              <a:ext uri="{FF2B5EF4-FFF2-40B4-BE49-F238E27FC236}">
                <a16:creationId xmlns:a16="http://schemas.microsoft.com/office/drawing/2014/main" id="{BD9BE3CC-9F7A-1CC6-FFB6-61219B8AB6B5}"/>
              </a:ext>
            </a:extLst>
          </p:cNvPr>
          <p:cNvSpPr>
            <a:spLocks noGrp="1"/>
          </p:cNvSpPr>
          <p:nvPr>
            <p:ph sz="quarter" idx="10"/>
          </p:nvPr>
        </p:nvSpPr>
        <p:spPr>
          <a:xfrm>
            <a:off x="418642" y="1456897"/>
            <a:ext cx="5394960" cy="4503797"/>
          </a:xfrm>
        </p:spPr>
        <p:txBody>
          <a:bodyPr/>
          <a:lstStyle/>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Reliability and performance by leveraging a global network of DNS name servers using Anycast networking.</a:t>
            </a:r>
          </a:p>
          <a:p>
            <a:pPr marL="342900" indent="-342900" algn="l">
              <a:buFont typeface="Arial" panose="020B0604020202020204" pitchFamily="34" charset="0"/>
              <a:buChar char="•"/>
            </a:pPr>
            <a:r>
              <a:rPr lang="en-US" dirty="0">
                <a:solidFill>
                  <a:srgbClr val="171717"/>
                </a:solidFill>
                <a:latin typeface="Segoe UI" panose="020B0502040204020203" pitchFamily="34" charset="0"/>
              </a:rPr>
              <a:t>Azure DNS security is based on Azure resource manager, enabling role-based access control and monitoring and logging.</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Ease of use for managing your Azure and external resources with a single DNS service.</a:t>
            </a:r>
          </a:p>
        </p:txBody>
      </p:sp>
      <p:pic>
        <p:nvPicPr>
          <p:cNvPr id="12" name="Content Placeholder 11">
            <a:extLst>
              <a:ext uri="{FF2B5EF4-FFF2-40B4-BE49-F238E27FC236}">
                <a16:creationId xmlns:a16="http://schemas.microsoft.com/office/drawing/2014/main" id="{8B4D5C2F-BC74-4356-F4B3-C9EB416C128A}"/>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10949940" y="206807"/>
            <a:ext cx="913883" cy="913883"/>
          </a:xfrm>
        </p:spPr>
      </p:pic>
      <p:sp>
        <p:nvSpPr>
          <p:cNvPr id="2" name="Content Placeholder 4">
            <a:extLst>
              <a:ext uri="{FF2B5EF4-FFF2-40B4-BE49-F238E27FC236}">
                <a16:creationId xmlns:a16="http://schemas.microsoft.com/office/drawing/2014/main" id="{0E972CE4-DEB7-B145-6DC1-0002E228FC29}"/>
              </a:ext>
            </a:extLst>
          </p:cNvPr>
          <p:cNvSpPr txBox="1">
            <a:spLocks/>
          </p:cNvSpPr>
          <p:nvPr/>
        </p:nvSpPr>
        <p:spPr>
          <a:xfrm>
            <a:off x="6378400" y="1456897"/>
            <a:ext cx="5394960" cy="289822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solidFill>
                  <a:srgbClr val="171717"/>
                </a:solidFill>
                <a:latin typeface="Segoe UI" panose="020B0502040204020203" pitchFamily="34" charset="0"/>
              </a:rPr>
              <a:t>Customizable virtual networks allow you to use private, fully customized domain names in your private virtual networks.</a:t>
            </a:r>
          </a:p>
          <a:p>
            <a:pPr marL="342900" indent="-342900">
              <a:buFont typeface="Arial" panose="020B0604020202020204" pitchFamily="34" charset="0"/>
              <a:buChar char="•"/>
            </a:pPr>
            <a:r>
              <a:rPr lang="en-US" dirty="0">
                <a:solidFill>
                  <a:srgbClr val="171717"/>
                </a:solidFill>
                <a:latin typeface="Segoe UI" panose="020B0502040204020203" pitchFamily="34" charset="0"/>
              </a:rPr>
              <a:t>Alias records supports alias record sets to point directly to an Azure resource.</a:t>
            </a:r>
          </a:p>
        </p:txBody>
      </p:sp>
    </p:spTree>
    <p:extLst>
      <p:ext uri="{BB962C8B-B14F-4D97-AF65-F5344CB8AC3E}">
        <p14:creationId xmlns:p14="http://schemas.microsoft.com/office/powerpoint/2010/main" val="10015623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Add 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18644" y="1243967"/>
            <a:ext cx="5941705" cy="12000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a:solidFill>
                  <a:schemeClr val="tx1"/>
                </a:solidFill>
              </a:rPr>
              <a:t>A record set is a collection of records in a zone</a:t>
            </a:r>
            <a:br>
              <a:rPr lang="en-US" sz="1961">
                <a:solidFill>
                  <a:schemeClr val="tx1"/>
                </a:solidFill>
              </a:rPr>
            </a:br>
            <a:r>
              <a:rPr lang="en-US" sz="1961">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18644" y="2577905"/>
            <a:ext cx="5941705" cy="12000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18644" y="3942502"/>
            <a:ext cx="5941705" cy="10201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18643" y="5127190"/>
            <a:ext cx="5941705" cy="10201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509601" y="1169264"/>
            <a:ext cx="5263757" cy="50679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650813" y="1379834"/>
            <a:ext cx="4981334" cy="4646769"/>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Plan for Private DNS Zones</a:t>
            </a:r>
          </a:p>
        </p:txBody>
      </p:sp>
      <p:sp>
        <p:nvSpPr>
          <p:cNvPr id="6" name="Rectangle 5">
            <a:extLst>
              <a:ext uri="{FF2B5EF4-FFF2-40B4-BE49-F238E27FC236}">
                <a16:creationId xmlns:a16="http://schemas.microsoft.com/office/drawing/2014/main" id="{67D5AC58-F991-4756-8794-CDE81F028AED}"/>
              </a:ext>
            </a:extLst>
          </p:cNvPr>
          <p:cNvSpPr/>
          <p:nvPr/>
        </p:nvSpPr>
        <p:spPr>
          <a:xfrm>
            <a:off x="418643" y="1234627"/>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18643" y="2116402"/>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18642" y="2970864"/>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18641" y="3871528"/>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18640" y="4762699"/>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18639" y="5637392"/>
            <a:ext cx="4685999" cy="5645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254047" y="1169264"/>
            <a:ext cx="6519311" cy="50679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461034" y="1942741"/>
            <a:ext cx="6105337" cy="370086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013822" y="2434849"/>
            <a:ext cx="1836050" cy="389227"/>
          </a:xfrm>
          <a:prstGeom prst="rect">
            <a:avLst/>
          </a:prstGeom>
          <a:solidFill>
            <a:schemeClr val="bg1"/>
          </a:solidFill>
        </p:spPr>
        <p:txBody>
          <a:bodyPr wrap="square" lIns="179285" tIns="143428" rIns="179285" bIns="0" rtlCol="0" anchor="t">
            <a:spAutoFit/>
          </a:bodyPr>
          <a:lstStyle/>
          <a:p>
            <a:pPr>
              <a:lnSpc>
                <a:spcPct val="90000"/>
              </a:lnSpc>
            </a:pPr>
            <a:r>
              <a:rPr lang="en-US" sz="1730"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18643" y="5080227"/>
            <a:ext cx="3679872" cy="1156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r>
              <a:rPr lang="en-US" sz="2157"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256064" y="5080227"/>
            <a:ext cx="3679872" cy="1156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r>
              <a:rPr lang="en-US" sz="2157">
                <a:solidFill>
                  <a:schemeClr val="tx1"/>
                </a:solidFill>
              </a:rPr>
              <a:t>DNS queries across</a:t>
            </a:r>
            <a:br>
              <a:rPr lang="en-US" sz="2157">
                <a:solidFill>
                  <a:schemeClr val="tx1"/>
                </a:solidFill>
              </a:rPr>
            </a:br>
            <a:r>
              <a:rPr lang="en-US" sz="2157">
                <a:solidFill>
                  <a:schemeClr val="tx1"/>
                </a:solidFill>
              </a:rPr>
              <a:t>the virtual networks</a:t>
            </a:r>
            <a:br>
              <a:rPr lang="en-US" sz="2157">
                <a:solidFill>
                  <a:schemeClr val="tx1"/>
                </a:solidFill>
              </a:rPr>
            </a:br>
            <a:r>
              <a:rPr lang="en-US" sz="2157">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093486" y="5080227"/>
            <a:ext cx="3679872" cy="1156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r>
              <a:rPr lang="en-US" sz="2157">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25168" y="1468071"/>
            <a:ext cx="8768155" cy="3324242"/>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693704" y="1813680"/>
            <a:ext cx="2905279" cy="534056"/>
          </a:xfrm>
          <a:prstGeom prst="rect">
            <a:avLst/>
          </a:prstGeom>
          <a:solidFill>
            <a:schemeClr val="bg1"/>
          </a:solidFill>
        </p:spPr>
        <p:txBody>
          <a:bodyPr wrap="square" lIns="179285" tIns="143428" rIns="179285" bIns="143428" rtlCol="0">
            <a:spAutoFit/>
          </a:bodyPr>
          <a:lstStyle/>
          <a:p>
            <a:pPr>
              <a:lnSpc>
                <a:spcPct val="90000"/>
              </a:lnSpc>
              <a:spcAft>
                <a:spcPts val="588"/>
              </a:spcAft>
            </a:pPr>
            <a:r>
              <a:rPr lang="en-US" sz="1730"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645103" y="3786788"/>
            <a:ext cx="3002481" cy="534056"/>
          </a:xfrm>
          <a:prstGeom prst="rect">
            <a:avLst/>
          </a:prstGeom>
          <a:solidFill>
            <a:schemeClr val="bg1"/>
          </a:solidFill>
        </p:spPr>
        <p:txBody>
          <a:bodyPr wrap="square" lIns="179285" tIns="143428" rIns="179285" bIns="143428" rtlCol="0">
            <a:spAutoFit/>
          </a:bodyPr>
          <a:lstStyle/>
          <a:p>
            <a:pPr>
              <a:lnSpc>
                <a:spcPct val="90000"/>
              </a:lnSpc>
              <a:spcAft>
                <a:spcPts val="588"/>
              </a:spcAft>
            </a:pPr>
            <a:r>
              <a:rPr lang="en-US" sz="1667" dirty="0">
                <a:gradFill>
                  <a:gsLst>
                    <a:gs pos="2917">
                      <a:schemeClr val="tx1"/>
                    </a:gs>
                    <a:gs pos="30000">
                      <a:schemeClr val="tx1"/>
                    </a:gs>
                  </a:gsLst>
                  <a:lin ang="5400000" scaled="0"/>
                </a:gradFill>
                <a:latin typeface="+mj-lt"/>
              </a:rPr>
              <a:t>Response</a:t>
            </a:r>
            <a:r>
              <a:rPr lang="en-US" sz="1667">
                <a:gradFill>
                  <a:gsLst>
                    <a:gs pos="2917">
                      <a:schemeClr val="tx1"/>
                    </a:gs>
                    <a:gs pos="30000">
                      <a:schemeClr val="tx1"/>
                    </a:gs>
                  </a:gsLst>
                  <a:lin ang="5400000" scaled="0"/>
                </a:gradFill>
                <a:latin typeface="+mj-lt"/>
              </a:rPr>
              <a:t>:VM1.</a:t>
            </a:r>
            <a:r>
              <a:rPr lang="en-US" sz="1667" dirty="0">
                <a:gradFill>
                  <a:gsLst>
                    <a:gs pos="2917">
                      <a:schemeClr val="tx1"/>
                    </a:gs>
                    <a:gs pos="30000">
                      <a:schemeClr val="tx1"/>
                    </a:gs>
                  </a:gsLst>
                  <a:lin ang="5400000" scaled="0"/>
                </a:gradFill>
                <a:latin typeface="+mj-lt"/>
              </a:rPr>
              <a:t>contoso.lab</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18644" y="1169263"/>
            <a:ext cx="11354714" cy="37686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nvGraphicFramePr>
        <p:xfrm>
          <a:off x="628901" y="1333523"/>
          <a:ext cx="11008022" cy="3923276"/>
        </p:xfrm>
        <a:graphic>
          <a:graphicData uri="http://schemas.openxmlformats.org/drawingml/2006/table">
            <a:tbl>
              <a:tblPr firstRow="1" bandRow="1">
                <a:tableStyleId>{5C22544A-7EE6-4342-B048-85BDC9FD1C3A}</a:tableStyleId>
              </a:tblPr>
              <a:tblGrid>
                <a:gridCol w="3331479">
                  <a:extLst>
                    <a:ext uri="{9D8B030D-6E8A-4147-A177-3AD203B41FA5}">
                      <a16:colId xmlns:a16="http://schemas.microsoft.com/office/drawing/2014/main" val="951393410"/>
                    </a:ext>
                  </a:extLst>
                </a:gridCol>
                <a:gridCol w="7676543">
                  <a:extLst>
                    <a:ext uri="{9D8B030D-6E8A-4147-A177-3AD203B41FA5}">
                      <a16:colId xmlns:a16="http://schemas.microsoft.com/office/drawing/2014/main" val="1149524049"/>
                    </a:ext>
                  </a:extLst>
                </a:gridCol>
              </a:tblGrid>
              <a:tr h="507800">
                <a:tc>
                  <a:txBody>
                    <a:bodyPr/>
                    <a:lstStyle/>
                    <a:p>
                      <a:pPr algn="ctr"/>
                      <a:r>
                        <a:rPr lang="en-US" sz="2000" dirty="0"/>
                        <a:t>Type</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507800">
                <a:tc>
                  <a:txBody>
                    <a:bodyPr/>
                    <a:lstStyle/>
                    <a:p>
                      <a:r>
                        <a:rPr lang="en-US" sz="2000" dirty="0"/>
                        <a:t>General purpose</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507800">
                <a:tc>
                  <a:txBody>
                    <a:bodyPr/>
                    <a:lstStyle/>
                    <a:p>
                      <a:r>
                        <a:rPr lang="en-US" sz="2000" dirty="0"/>
                        <a:t>Compute optimized</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507800">
                <a:tc>
                  <a:txBody>
                    <a:bodyPr/>
                    <a:lstStyle/>
                    <a:p>
                      <a:r>
                        <a:rPr lang="en-US" sz="2000" dirty="0"/>
                        <a:t>Memory optimized</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507800">
                <a:tc>
                  <a:txBody>
                    <a:bodyPr/>
                    <a:lstStyle/>
                    <a:p>
                      <a:r>
                        <a:rPr lang="en-US" sz="2000" dirty="0"/>
                        <a:t>Storage optimized</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876476">
                <a:tc>
                  <a:txBody>
                    <a:bodyPr/>
                    <a:lstStyle/>
                    <a:p>
                      <a:r>
                        <a:rPr lang="en-US" sz="2000" dirty="0"/>
                        <a:t>GPU</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507800">
                <a:tc>
                  <a:txBody>
                    <a:bodyPr/>
                    <a:lstStyle/>
                    <a:p>
                      <a:r>
                        <a:rPr lang="en-US" sz="2000" dirty="0"/>
                        <a:t>High performance compute</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marL="89642" marR="89642" marT="44821" marB="4482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
        <p:nvSpPr>
          <p:cNvPr id="5" name="Rectangle 4">
            <a:extLst>
              <a:ext uri="{FF2B5EF4-FFF2-40B4-BE49-F238E27FC236}">
                <a16:creationId xmlns:a16="http://schemas.microsoft.com/office/drawing/2014/main" id="{27836B64-FC1D-4A55-BBF0-EF6EF6BD0AAD}"/>
              </a:ext>
            </a:extLst>
          </p:cNvPr>
          <p:cNvSpPr/>
          <p:nvPr/>
        </p:nvSpPr>
        <p:spPr bwMode="auto">
          <a:xfrm>
            <a:off x="628900" y="5588838"/>
            <a:ext cx="11008023" cy="648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dirty="0">
                <a:solidFill>
                  <a:srgbClr val="171717"/>
                </a:solidFill>
                <a:latin typeface="Segoe UI" panose="020B0502040204020203" pitchFamily="34" charset="0"/>
              </a:rPr>
              <a:t>✔️ </a:t>
            </a:r>
            <a:r>
              <a:rPr lang="en-US" sz="1961" dirty="0">
                <a:hlinkClick r:id="rId4"/>
              </a:rPr>
              <a:t>Share VM images in a compute gallery </a:t>
            </a:r>
            <a:endParaRPr lang="en-IN" sz="1961"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1232764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Create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18642" y="1169263"/>
            <a:ext cx="4265109" cy="11874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dirty="0">
                <a:solidFill>
                  <a:schemeClr val="tx2">
                    <a:lumMod val="50000"/>
                  </a:schemeClr>
                </a:solidFill>
                <a:latin typeface="+mj-lt"/>
              </a:rPr>
              <a:t>Basic (required)</a:t>
            </a:r>
            <a:r>
              <a:rPr lang="en-US" sz="1730" dirty="0">
                <a:solidFill>
                  <a:schemeClr val="tx2">
                    <a:lumMod val="50000"/>
                  </a:schemeClr>
                </a:solidFill>
              </a:rPr>
              <a:t> </a:t>
            </a:r>
            <a:r>
              <a:rPr lang="en-US" sz="1730" dirty="0">
                <a:solidFill>
                  <a:schemeClr val="tx1"/>
                </a:solidFill>
              </a:rPr>
              <a:t>– Project details, Administrator account,</a:t>
            </a:r>
            <a:br>
              <a:rPr lang="en-US" sz="1730" dirty="0">
                <a:solidFill>
                  <a:schemeClr val="tx1"/>
                </a:solidFill>
              </a:rPr>
            </a:br>
            <a:r>
              <a:rPr lang="en-US" sz="1730"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18642" y="2502947"/>
            <a:ext cx="4265109" cy="52259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dirty="0">
                <a:solidFill>
                  <a:schemeClr val="tx2">
                    <a:lumMod val="50000"/>
                  </a:schemeClr>
                </a:solidFill>
                <a:latin typeface="+mj-lt"/>
              </a:rPr>
              <a:t>Disks</a:t>
            </a:r>
            <a:r>
              <a:rPr lang="en-US" sz="1730"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18642" y="3171770"/>
            <a:ext cx="4265109" cy="8803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dirty="0">
                <a:solidFill>
                  <a:schemeClr val="tx2">
                    <a:lumMod val="50000"/>
                  </a:schemeClr>
                </a:solidFill>
                <a:latin typeface="+mj-lt"/>
              </a:rPr>
              <a:t>Networking</a:t>
            </a:r>
            <a:r>
              <a:rPr lang="en-US" sz="1730" dirty="0">
                <a:solidFill>
                  <a:schemeClr val="tx1"/>
                </a:solidFill>
              </a:rPr>
              <a:t> – Virtual networks,</a:t>
            </a:r>
            <a:br>
              <a:rPr lang="en-US" sz="1730" dirty="0">
                <a:solidFill>
                  <a:schemeClr val="tx1"/>
                </a:solidFill>
              </a:rPr>
            </a:br>
            <a:r>
              <a:rPr lang="en-US" sz="1730"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18642" y="4198304"/>
            <a:ext cx="4265109" cy="8803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dirty="0">
                <a:solidFill>
                  <a:schemeClr val="tx2">
                    <a:lumMod val="50000"/>
                  </a:schemeClr>
                </a:solidFill>
                <a:latin typeface="+mj-lt"/>
              </a:rPr>
              <a:t>Management</a:t>
            </a:r>
            <a:r>
              <a:rPr lang="en-US" sz="1730" dirty="0">
                <a:solidFill>
                  <a:schemeClr val="tx1"/>
                </a:solidFill>
              </a:rPr>
              <a:t> – Monitoring,</a:t>
            </a:r>
            <a:br>
              <a:rPr lang="en-US" sz="1730" dirty="0">
                <a:solidFill>
                  <a:schemeClr val="tx1"/>
                </a:solidFill>
              </a:rPr>
            </a:br>
            <a:r>
              <a:rPr lang="en-US" sz="1730"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18642" y="5224837"/>
            <a:ext cx="4265109" cy="10102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730" dirty="0">
                <a:solidFill>
                  <a:schemeClr val="tx2">
                    <a:lumMod val="50000"/>
                  </a:schemeClr>
                </a:solidFill>
                <a:latin typeface="+mj-lt"/>
              </a:rPr>
              <a:t>Advanced </a:t>
            </a:r>
            <a:r>
              <a:rPr lang="en-US" sz="1730"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818285" y="1169263"/>
            <a:ext cx="6955073" cy="5091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grpSp>
        <p:nvGrpSpPr>
          <p:cNvPr id="11" name="Group 10" descr="Screenshot of the Create a virtual machine portal page. ">
            <a:extLst>
              <a:ext uri="{FF2B5EF4-FFF2-40B4-BE49-F238E27FC236}">
                <a16:creationId xmlns:a16="http://schemas.microsoft.com/office/drawing/2014/main" id="{F08E54D6-CF04-414D-AB7E-AF6C754FF1DC}"/>
              </a:ext>
            </a:extLst>
          </p:cNvPr>
          <p:cNvGrpSpPr/>
          <p:nvPr/>
        </p:nvGrpSpPr>
        <p:grpSpPr>
          <a:xfrm>
            <a:off x="4987918" y="1382696"/>
            <a:ext cx="6615805" cy="4612572"/>
            <a:chOff x="5087935" y="1409925"/>
            <a:chExt cx="6748466" cy="4705064"/>
          </a:xfrm>
        </p:grpSpPr>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graphicFrame>
          <p:nvGraphicFrame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GraphicFramePr>
              <a:graphicFrameLocks noChangeAspect="1"/>
            </p:cNvGraphicFramePr>
            <p:nvPr/>
          </p:nvGraphicFramePr>
          <p:xfrm>
            <a:off x="5644253" y="2552639"/>
            <a:ext cx="4686300" cy="3562350"/>
          </p:xfrm>
          <a:graphic>
            <a:graphicData uri="http://schemas.openxmlformats.org/presentationml/2006/ole">
              <mc:AlternateContent xmlns:mc="http://schemas.openxmlformats.org/markup-compatibility/2006">
                <mc:Choice xmlns:v="urn:schemas-microsoft-com:vml" Requires="v">
                  <p:oleObj name="Bitmap Image" r:id="rId4" imgW="4686480" imgH="3562200" progId="Paint.Picture">
                    <p:embed/>
                  </p:oleObj>
                </mc:Choice>
                <mc:Fallback>
                  <p:oleObj name="Bitmap Image" r:id="rId4" imgW="4686480" imgH="3562200" progId="Paint.Picture">
                    <p:embed/>
                    <p:pic>
                      <p:nvPic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PicPr/>
                        <p:nvPr/>
                      </p:nvPicPr>
                      <p:blipFill>
                        <a:blip r:embed="rId5"/>
                        <a:stretch>
                          <a:fillRect/>
                        </a:stretch>
                      </p:blipFill>
                      <p:spPr>
                        <a:xfrm>
                          <a:off x="5644253" y="2552639"/>
                          <a:ext cx="4686300" cy="356235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7765790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VM scale sets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2539157"/>
          </a:xfrm>
        </p:spPr>
        <p:txBody>
          <a:bodyPr vert="horz" wrap="square" lIns="0" tIns="0" rIns="0" bIns="0" rtlCol="0" anchor="t">
            <a:spAutoFit/>
          </a:bodyPr>
          <a:lstStyle/>
          <a:p>
            <a:pPr>
              <a:spcBef>
                <a:spcPts val="0"/>
              </a:spcBef>
              <a:spcAft>
                <a:spcPts val="1800"/>
              </a:spcAft>
            </a:pPr>
            <a:r>
              <a:rPr lang="en-IE" dirty="0">
                <a:latin typeface="+mn-lt"/>
                <a:cs typeface="Segoe UI Semilight"/>
              </a:rPr>
              <a:t>Scale sets provide a load-balanced opportunity to automatically scale resources. </a:t>
            </a:r>
          </a:p>
          <a:p>
            <a:pPr marL="342900" indent="-342900">
              <a:spcBef>
                <a:spcPts val="0"/>
              </a:spcBef>
              <a:spcAft>
                <a:spcPts val="1800"/>
              </a:spcAft>
              <a:buFont typeface="Arial" panose="020B0604020202020204" pitchFamily="34" charset="0"/>
              <a:buChar char="•"/>
            </a:pPr>
            <a:r>
              <a:rPr lang="en-IE" dirty="0">
                <a:latin typeface="+mn-lt"/>
                <a:cs typeface="Segoe UI Semilight"/>
              </a:rPr>
              <a:t>Scale out when resource needs increase.</a:t>
            </a:r>
          </a:p>
          <a:p>
            <a:pPr marL="342900" indent="-342900">
              <a:spcBef>
                <a:spcPts val="0"/>
              </a:spcBef>
              <a:spcAft>
                <a:spcPts val="1800"/>
              </a:spcAft>
              <a:buFont typeface="Arial" panose="020B0604020202020204" pitchFamily="34" charset="0"/>
              <a:buChar char="•"/>
            </a:pPr>
            <a:r>
              <a:rPr lang="en-IE" dirty="0">
                <a:cs typeface="Segoe UI Semilight"/>
              </a:rPr>
              <a:t>Scale in when resource needs are lower.</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0" name="Graphic 9">
            <a:extLst>
              <a:ext uri="{FF2B5EF4-FFF2-40B4-BE49-F238E27FC236}">
                <a16:creationId xmlns:a16="http://schemas.microsoft.com/office/drawing/2014/main" id="{B6CBD125-F3B0-E05F-D541-354B70E780C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784" y="1120690"/>
            <a:ext cx="3999950" cy="3999950"/>
          </a:xfrm>
          <a:prstGeom prst="rect">
            <a:avLst/>
          </a:prstGeom>
        </p:spPr>
      </p:pic>
    </p:spTree>
    <p:extLst>
      <p:ext uri="{BB962C8B-B14F-4D97-AF65-F5344CB8AC3E}">
        <p14:creationId xmlns:p14="http://schemas.microsoft.com/office/powerpoint/2010/main" val="1719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418644" y="1150249"/>
            <a:ext cx="4231125" cy="16020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b="1" dirty="0">
                <a:solidFill>
                  <a:schemeClr val="tx2">
                    <a:lumMod val="50000"/>
                  </a:schemeClr>
                </a:solidFill>
              </a:rPr>
              <a:t>Vertical scaling </a:t>
            </a:r>
            <a:r>
              <a:rPr lang="en-US" sz="2000" dirty="0">
                <a:solidFill>
                  <a:schemeClr val="tx1"/>
                </a:solidFill>
              </a:rPr>
              <a:t>(scale up and scale down) is the process of increasing or decreasing power to a single instance of a workload; </a:t>
            </a:r>
            <a:r>
              <a:rPr lang="en-US" sz="2000" b="1" u="sng" dirty="0">
                <a:solidFill>
                  <a:srgbClr val="FF0000"/>
                </a:solidFill>
              </a:rPr>
              <a:t>usually manual</a:t>
            </a:r>
            <a:r>
              <a:rPr lang="en-US" sz="2000" dirty="0">
                <a:solidFill>
                  <a:schemeClr val="tx1"/>
                </a:solidFill>
              </a:rPr>
              <a:t>​</a:t>
            </a:r>
          </a:p>
        </p:txBody>
      </p:sp>
      <p:sp>
        <p:nvSpPr>
          <p:cNvPr id="327" name="Rectangle 326">
            <a:extLst>
              <a:ext uri="{FF2B5EF4-FFF2-40B4-BE49-F238E27FC236}">
                <a16:creationId xmlns:a16="http://schemas.microsoft.com/office/drawing/2014/main" id="{F5070BF8-A980-4DE8-9B27-1E8AFBA1C93F}"/>
              </a:ext>
            </a:extLst>
          </p:cNvPr>
          <p:cNvSpPr/>
          <p:nvPr/>
        </p:nvSpPr>
        <p:spPr>
          <a:xfrm>
            <a:off x="418644" y="2852343"/>
            <a:ext cx="4231125" cy="170175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b="1" dirty="0">
                <a:solidFill>
                  <a:schemeClr val="tx2">
                    <a:lumMod val="50000"/>
                  </a:schemeClr>
                </a:solidFill>
                <a:latin typeface="+mj-lt"/>
              </a:rPr>
              <a:t>Horizontal scaling </a:t>
            </a:r>
            <a:r>
              <a:rPr lang="en-US" sz="2000" dirty="0">
                <a:solidFill>
                  <a:schemeClr val="tx1"/>
                </a:solidFill>
              </a:rPr>
              <a:t>(scale out</a:t>
            </a:r>
            <a:br>
              <a:rPr lang="en-US" sz="2000" dirty="0">
                <a:solidFill>
                  <a:schemeClr val="tx1"/>
                </a:solidFill>
              </a:rPr>
            </a:br>
            <a:r>
              <a:rPr lang="en-US" sz="2000" dirty="0">
                <a:solidFill>
                  <a:schemeClr val="tx1"/>
                </a:solidFill>
              </a:rPr>
              <a:t>and scale in) is the process of increasing or decreasing the number of instances of a</a:t>
            </a:r>
            <a:br>
              <a:rPr lang="en-US" sz="2000" dirty="0">
                <a:solidFill>
                  <a:schemeClr val="tx1"/>
                </a:solidFill>
              </a:rPr>
            </a:br>
            <a:r>
              <a:rPr lang="en-US" sz="2000" dirty="0">
                <a:solidFill>
                  <a:schemeClr val="tx1"/>
                </a:solidFill>
              </a:rPr>
              <a:t>workload; </a:t>
            </a:r>
            <a:r>
              <a:rPr lang="en-US" sz="2000" b="1" u="sng" dirty="0">
                <a:solidFill>
                  <a:srgbClr val="FF0000"/>
                </a:solidFill>
              </a:rPr>
              <a:t>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02753" y="1169264"/>
            <a:ext cx="6981138" cy="506791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5706" y="1323876"/>
            <a:ext cx="3915882" cy="4620298"/>
          </a:xfrm>
          <a:prstGeom prst="rect">
            <a:avLst/>
          </a:prstGeom>
        </p:spPr>
      </p:pic>
      <p:sp>
        <p:nvSpPr>
          <p:cNvPr id="3" name="Rectangle 2">
            <a:extLst>
              <a:ext uri="{FF2B5EF4-FFF2-40B4-BE49-F238E27FC236}">
                <a16:creationId xmlns:a16="http://schemas.microsoft.com/office/drawing/2014/main" id="{77253B69-E0C5-F588-1DD1-71120539B724}"/>
              </a:ext>
            </a:extLst>
          </p:cNvPr>
          <p:cNvSpPr/>
          <p:nvPr/>
        </p:nvSpPr>
        <p:spPr>
          <a:xfrm>
            <a:off x="418643" y="4715755"/>
            <a:ext cx="4231125" cy="1701751"/>
          </a:xfrm>
          <a:prstGeom prst="rect">
            <a:avLst/>
          </a:prstGeom>
          <a:solidFill>
            <a:schemeClr val="accent6">
              <a:lumMod val="90000"/>
            </a:schemeClr>
          </a:solidFill>
          <a:ln/>
          <a:effectLst>
            <a:glow rad="63500">
              <a:schemeClr val="accent1">
                <a:satMod val="175000"/>
                <a:alpha val="40000"/>
              </a:schemeClr>
            </a:glow>
          </a:effectLst>
        </p:spPr>
        <p:style>
          <a:lnRef idx="1">
            <a:schemeClr val="accent4"/>
          </a:lnRef>
          <a:fillRef idx="2">
            <a:schemeClr val="accent4"/>
          </a:fillRef>
          <a:effectRef idx="1">
            <a:schemeClr val="accent4"/>
          </a:effectRef>
          <a:fontRef idx="minor">
            <a:schemeClr val="dk1"/>
          </a:fontRef>
        </p:style>
        <p:txBody>
          <a:bodyPr spcFirstLastPara="0" vert="horz" wrap="square" lIns="179285" tIns="134464" rIns="179285" bIns="134464" numCol="1" spcCol="1270" anchor="ctr" anchorCtr="0">
            <a:noAutofit/>
          </a:bodyPr>
          <a:lstStyle/>
          <a:p>
            <a:r>
              <a:rPr lang="en-US" sz="2000" b="1" dirty="0">
                <a:solidFill>
                  <a:schemeClr val="tx2">
                    <a:lumMod val="50000"/>
                  </a:schemeClr>
                </a:solidFill>
                <a:latin typeface="+mj-lt"/>
              </a:rPr>
              <a:t>Virtual Machine Scale Sets (VMSS) </a:t>
            </a:r>
            <a:r>
              <a:rPr lang="en-US" sz="2000" b="1" u="sng" dirty="0">
                <a:solidFill>
                  <a:srgbClr val="FF0000"/>
                </a:solidFill>
                <a:latin typeface="+mj-lt"/>
              </a:rPr>
              <a:t>ONLY</a:t>
            </a:r>
            <a:r>
              <a:rPr lang="en-US" sz="2000" b="1" dirty="0">
                <a:solidFill>
                  <a:schemeClr val="tx2">
                    <a:lumMod val="50000"/>
                  </a:schemeClr>
                </a:solidFill>
                <a:latin typeface="+mj-lt"/>
              </a:rPr>
              <a:t> deal with horizontal scaling of the virtual machines.</a:t>
            </a:r>
            <a:endParaRPr lang="en-US" sz="2000" b="1" u="sng" dirty="0">
              <a:solidFill>
                <a:srgbClr val="FF0000"/>
              </a:solidFill>
            </a:endParaRPr>
          </a:p>
        </p:txBody>
      </p:sp>
    </p:spTree>
    <p:extLst>
      <p:ext uri="{BB962C8B-B14F-4D97-AF65-F5344CB8AC3E}">
        <p14:creationId xmlns:p14="http://schemas.microsoft.com/office/powerpoint/2010/main" val="25969498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Scale Sets</a:t>
            </a:r>
          </a:p>
        </p:txBody>
      </p:sp>
      <p:sp>
        <p:nvSpPr>
          <p:cNvPr id="6" name="Rectangle 5">
            <a:extLst>
              <a:ext uri="{FF2B5EF4-FFF2-40B4-BE49-F238E27FC236}">
                <a16:creationId xmlns:a16="http://schemas.microsoft.com/office/drawing/2014/main" id="{2926A05B-BAD1-4013-8D88-EFFD892251B7}"/>
              </a:ext>
              <a:ext uri="{C183D7F6-B498-43B3-948B-1728B52AA6E4}">
                <adec:decorative xmlns:adec="http://schemas.microsoft.com/office/drawing/2017/decorative" val="1"/>
              </a:ext>
            </a:extLst>
          </p:cNvPr>
          <p:cNvSpPr/>
          <p:nvPr/>
        </p:nvSpPr>
        <p:spPr bwMode="auto">
          <a:xfrm>
            <a:off x="418644" y="1169263"/>
            <a:ext cx="11354714" cy="337560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224106" rIns="268927" bIns="224106" numCol="1" spcCol="0" rtlCol="0" fromWordArt="0" anchor="t" anchorCtr="0" forceAA="0" compatLnSpc="1">
            <a:prstTxWarp prst="textNoShape">
              <a:avLst/>
            </a:prstTxWarp>
            <a:noAutofit/>
          </a:bodyPr>
          <a:lstStyle/>
          <a:p>
            <a:endParaRPr lang="en-IN" sz="2745" b="1" dirty="0">
              <a:solidFill>
                <a:srgbClr val="000000"/>
              </a:solidFill>
              <a:latin typeface="Consolas" panose="020B0609020204030204" pitchFamily="49" charset="0"/>
              <a:ea typeface="Verdana" panose="020B0604030504040204" pitchFamily="34" charset="0"/>
            </a:endParaRPr>
          </a:p>
        </p:txBody>
      </p:sp>
      <p:pic>
        <p:nvPicPr>
          <p:cNvPr id="5" name="Picture 4" descr="A diagram showing demand increases the scale set adds more Virtual Machine instances. As the demand decreases Virtual Machines are removed from the availability set">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0787" y="1412239"/>
            <a:ext cx="9370430" cy="2889647"/>
          </a:xfrm>
          <a:prstGeom prst="rect">
            <a:avLst/>
          </a:prstGeom>
          <a:noFill/>
        </p:spPr>
      </p:pic>
      <p:sp>
        <p:nvSpPr>
          <p:cNvPr id="7" name="Rectangle 6">
            <a:extLst>
              <a:ext uri="{FF2B5EF4-FFF2-40B4-BE49-F238E27FC236}">
                <a16:creationId xmlns:a16="http://schemas.microsoft.com/office/drawing/2014/main" id="{736FB147-0CFF-440D-99B4-812932D98690}"/>
              </a:ext>
            </a:extLst>
          </p:cNvPr>
          <p:cNvSpPr/>
          <p:nvPr/>
        </p:nvSpPr>
        <p:spPr>
          <a:xfrm>
            <a:off x="418645" y="4694267"/>
            <a:ext cx="2055941" cy="15429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1"/>
                </a:solidFill>
              </a:rPr>
              <a:t>Scale sets</a:t>
            </a:r>
            <a:br>
              <a:rPr lang="en-US" sz="1961" dirty="0">
                <a:solidFill>
                  <a:schemeClr val="tx1"/>
                </a:solidFill>
              </a:rPr>
            </a:br>
            <a:r>
              <a:rPr lang="en-US" sz="1961" dirty="0">
                <a:solidFill>
                  <a:schemeClr val="tx1"/>
                </a:solidFill>
              </a:rPr>
              <a:t>deploy a set of </a:t>
            </a:r>
            <a:r>
              <a:rPr lang="en-US" sz="1961" b="1" u="sng" dirty="0">
                <a:solidFill>
                  <a:srgbClr val="FF0000"/>
                </a:solidFill>
              </a:rPr>
              <a:t>identical</a:t>
            </a:r>
            <a:r>
              <a:rPr lang="en-US" sz="1961" dirty="0">
                <a:solidFill>
                  <a:schemeClr val="tx1"/>
                </a:solidFill>
              </a:rPr>
              <a:t> VMs</a:t>
            </a:r>
            <a:endParaRPr lang="bs-Latn-BA" sz="1961" dirty="0">
              <a:solidFill>
                <a:schemeClr val="tx1"/>
              </a:solidFill>
            </a:endParaRPr>
          </a:p>
        </p:txBody>
      </p:sp>
      <p:sp>
        <p:nvSpPr>
          <p:cNvPr id="8" name="Rectangle 7">
            <a:extLst>
              <a:ext uri="{FF2B5EF4-FFF2-40B4-BE49-F238E27FC236}">
                <a16:creationId xmlns:a16="http://schemas.microsoft.com/office/drawing/2014/main" id="{E009618E-4DDB-44D4-BFED-CE957E839FCE}"/>
              </a:ext>
            </a:extLst>
          </p:cNvPr>
          <p:cNvSpPr/>
          <p:nvPr/>
        </p:nvSpPr>
        <p:spPr>
          <a:xfrm>
            <a:off x="2588290" y="4694267"/>
            <a:ext cx="2401547" cy="15429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1"/>
                </a:solidFill>
              </a:rPr>
              <a:t>No </a:t>
            </a:r>
            <a:br>
              <a:rPr lang="en-US" sz="1961" dirty="0">
                <a:solidFill>
                  <a:schemeClr val="tx1"/>
                </a:solidFill>
              </a:rPr>
            </a:br>
            <a:r>
              <a:rPr lang="en-US" sz="1961" dirty="0">
                <a:solidFill>
                  <a:schemeClr val="tx1"/>
                </a:solidFill>
              </a:rPr>
              <a:t>pre-provisioning of VMs is required</a:t>
            </a:r>
          </a:p>
        </p:txBody>
      </p:sp>
      <p:sp>
        <p:nvSpPr>
          <p:cNvPr id="9" name="Rectangle 8">
            <a:extLst>
              <a:ext uri="{FF2B5EF4-FFF2-40B4-BE49-F238E27FC236}">
                <a16:creationId xmlns:a16="http://schemas.microsoft.com/office/drawing/2014/main" id="{A6C57045-3E48-456F-94A1-331C86B58267}"/>
              </a:ext>
            </a:extLst>
          </p:cNvPr>
          <p:cNvSpPr/>
          <p:nvPr/>
        </p:nvSpPr>
        <p:spPr>
          <a:xfrm>
            <a:off x="5103541" y="4694267"/>
            <a:ext cx="1895310" cy="15429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1"/>
                </a:solidFill>
              </a:rPr>
              <a:t>As demand</a:t>
            </a:r>
            <a:br>
              <a:rPr lang="en-US" sz="1961" dirty="0">
                <a:solidFill>
                  <a:schemeClr val="tx1"/>
                </a:solidFill>
              </a:rPr>
            </a:br>
            <a:r>
              <a:rPr lang="en-US" sz="1961" dirty="0">
                <a:solidFill>
                  <a:schemeClr val="tx1"/>
                </a:solidFill>
              </a:rPr>
              <a:t>goes up VMs</a:t>
            </a:r>
            <a:br>
              <a:rPr lang="en-US" sz="1961" dirty="0">
                <a:solidFill>
                  <a:schemeClr val="tx1"/>
                </a:solidFill>
              </a:rPr>
            </a:br>
            <a:r>
              <a:rPr lang="en-US" sz="1961" dirty="0">
                <a:solidFill>
                  <a:schemeClr val="tx1"/>
                </a:solidFill>
              </a:rPr>
              <a:t>are added</a:t>
            </a:r>
          </a:p>
        </p:txBody>
      </p:sp>
      <p:sp>
        <p:nvSpPr>
          <p:cNvPr id="10" name="Rectangle 9">
            <a:extLst>
              <a:ext uri="{FF2B5EF4-FFF2-40B4-BE49-F238E27FC236}">
                <a16:creationId xmlns:a16="http://schemas.microsoft.com/office/drawing/2014/main" id="{6BEE0146-E7E7-4CBB-8DFE-3E3DCCCE686C}"/>
              </a:ext>
            </a:extLst>
          </p:cNvPr>
          <p:cNvSpPr/>
          <p:nvPr/>
        </p:nvSpPr>
        <p:spPr>
          <a:xfrm>
            <a:off x="7112555" y="4694267"/>
            <a:ext cx="1922967" cy="15429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1"/>
                </a:solidFill>
              </a:rPr>
              <a:t>As demand goes down VM are removed</a:t>
            </a:r>
          </a:p>
        </p:txBody>
      </p:sp>
      <p:sp>
        <p:nvSpPr>
          <p:cNvPr id="16" name="Rectangle 15">
            <a:extLst>
              <a:ext uri="{FF2B5EF4-FFF2-40B4-BE49-F238E27FC236}">
                <a16:creationId xmlns:a16="http://schemas.microsoft.com/office/drawing/2014/main" id="{691933CF-8D46-453D-9B0A-6154784F01A4}"/>
              </a:ext>
            </a:extLst>
          </p:cNvPr>
          <p:cNvSpPr/>
          <p:nvPr/>
        </p:nvSpPr>
        <p:spPr>
          <a:xfrm>
            <a:off x="9149225" y="4694267"/>
            <a:ext cx="2624133" cy="15429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r>
              <a:rPr lang="en-US" sz="1961" dirty="0">
                <a:solidFill>
                  <a:schemeClr val="tx1"/>
                </a:solidFill>
              </a:rPr>
              <a:t>The process can </a:t>
            </a:r>
            <a:br>
              <a:rPr lang="en-US" sz="1961" dirty="0">
                <a:solidFill>
                  <a:schemeClr val="tx1"/>
                </a:solidFill>
              </a:rPr>
            </a:br>
            <a:r>
              <a:rPr lang="en-US" sz="1961" dirty="0">
                <a:solidFill>
                  <a:schemeClr val="tx1"/>
                </a:solidFill>
              </a:rPr>
              <a:t>be manual, automated, or a combination of both</a:t>
            </a:r>
          </a:p>
        </p:txBody>
      </p:sp>
    </p:spTree>
    <p:extLst>
      <p:ext uri="{BB962C8B-B14F-4D97-AF65-F5344CB8AC3E}">
        <p14:creationId xmlns:p14="http://schemas.microsoft.com/office/powerpoint/2010/main" val="42039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4212</Words>
  <Application>Microsoft Office PowerPoint</Application>
  <PresentationFormat>Widescreen</PresentationFormat>
  <Paragraphs>402</Paragraphs>
  <Slides>33</Slides>
  <Notes>31</Notes>
  <HiddenSlides>3</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49" baseType="lpstr">
      <vt:lpstr>-apple-system</vt:lpstr>
      <vt:lpstr>Arial</vt:lpstr>
      <vt:lpstr>Calibri</vt:lpstr>
      <vt:lpstr>Consolas</vt:lpstr>
      <vt:lpstr>Segoe UI</vt:lpstr>
      <vt:lpstr>Segoe UI Light</vt:lpstr>
      <vt:lpstr>Segoe UI Semibold</vt:lpstr>
      <vt:lpstr>Segoe UI Semibold (Headings)</vt:lpstr>
      <vt:lpstr>Segoe UI Semilight</vt:lpstr>
      <vt:lpstr>Segoe UI VSS (Regular)</vt:lpstr>
      <vt:lpstr>Wingdings</vt:lpstr>
      <vt:lpstr>WHITE TEMPLATE</vt:lpstr>
      <vt:lpstr>Microsoft Power Platform Template</vt:lpstr>
      <vt:lpstr>1_Microsoft Power Platform Template</vt:lpstr>
      <vt:lpstr>Microsoft Power Platform Template</vt:lpstr>
      <vt:lpstr>Bitmap Image</vt:lpstr>
      <vt:lpstr>Azure Compute &amp; Networking</vt:lpstr>
      <vt:lpstr>Compute and Networking- Objective Domain</vt:lpstr>
      <vt:lpstr>Azure compute services</vt:lpstr>
      <vt:lpstr>Azure virtual machines</vt:lpstr>
      <vt:lpstr>Determine Virtual Machine Sizing</vt:lpstr>
      <vt:lpstr>Create Virtual Machines in the Portal</vt:lpstr>
      <vt:lpstr>VM scale sets</vt:lpstr>
      <vt:lpstr>Compare Vertical to Horizontal Scaling</vt:lpstr>
      <vt:lpstr>Implement Scale Sets</vt:lpstr>
      <vt:lpstr>Create Scale Sets</vt:lpstr>
      <vt:lpstr>VM availability sets</vt:lpstr>
      <vt:lpstr>Setup Availability Sets</vt:lpstr>
      <vt:lpstr>Review Update and Fault Domains</vt:lpstr>
      <vt:lpstr>VM Creation - Planning Checklist</vt:lpstr>
      <vt:lpstr>Azure Virtual Desktop</vt:lpstr>
      <vt:lpstr>Azure Container Services</vt:lpstr>
      <vt:lpstr>Azure Functions</vt:lpstr>
      <vt:lpstr>Azure Functions – Common Scenarios</vt:lpstr>
      <vt:lpstr>Comparing Azure compute options</vt:lpstr>
      <vt:lpstr>Azure App Services</vt:lpstr>
      <vt:lpstr>App Services – Uses &amp; Benefits</vt:lpstr>
      <vt:lpstr>Azure networking services</vt:lpstr>
      <vt:lpstr>Virtual Networks – Planning &amp; Designing</vt:lpstr>
      <vt:lpstr>Create Virtual Networks</vt:lpstr>
      <vt:lpstr>Create Subnets</vt:lpstr>
      <vt:lpstr>Azure networking services</vt:lpstr>
      <vt:lpstr>Azure networking services</vt:lpstr>
      <vt:lpstr>ExpressRoute – Features and Benefits</vt:lpstr>
      <vt:lpstr>ExpressRoute – Global Reach </vt:lpstr>
      <vt:lpstr>Azure DNS</vt:lpstr>
      <vt:lpstr>Add DNS Record Sets</vt:lpstr>
      <vt:lpstr>Plan for Private DNS Zones</vt:lpstr>
      <vt:lpstr>Determine Private Zone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2023-03-18T04:24:55Z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