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2.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3.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4"/>
    <p:sldMasterId id="2147484745" r:id="rId5"/>
    <p:sldMasterId id="2147484884" r:id="rId6"/>
    <p:sldMasterId id="2147484762" r:id="rId7"/>
  </p:sldMasterIdLst>
  <p:notesMasterIdLst>
    <p:notesMasterId r:id="rId23"/>
  </p:notesMasterIdLst>
  <p:handoutMasterIdLst>
    <p:handoutMasterId r:id="rId24"/>
  </p:handoutMasterIdLst>
  <p:sldIdLst>
    <p:sldId id="1719" r:id="rId8"/>
    <p:sldId id="1986" r:id="rId9"/>
    <p:sldId id="1989" r:id="rId10"/>
    <p:sldId id="1990" r:id="rId11"/>
    <p:sldId id="2257" r:id="rId12"/>
    <p:sldId id="2005" r:id="rId13"/>
    <p:sldId id="2006" r:id="rId14"/>
    <p:sldId id="2007" r:id="rId15"/>
    <p:sldId id="1950" r:id="rId16"/>
    <p:sldId id="2258" r:id="rId17"/>
    <p:sldId id="1951" r:id="rId18"/>
    <p:sldId id="2035" r:id="rId19"/>
    <p:sldId id="2072" r:id="rId20"/>
    <p:sldId id="1924" r:id="rId21"/>
    <p:sldId id="1993" r:id="rId22"/>
  </p:sldIdLst>
  <p:sldSz cx="12192000" cy="6858000"/>
  <p:notesSz cx="6858000" cy="13811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1986"/>
            <p14:sldId id="1989"/>
            <p14:sldId id="1990"/>
            <p14:sldId id="2257"/>
            <p14:sldId id="2005"/>
            <p14:sldId id="2006"/>
            <p14:sldId id="2007"/>
            <p14:sldId id="1950"/>
            <p14:sldId id="2258"/>
            <p14:sldId id="1951"/>
            <p14:sldId id="2035"/>
            <p14:sldId id="2072"/>
            <p14:sldId id="1924"/>
            <p14:sldId id="199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7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43A5E"/>
    <a:srgbClr val="F2F2F2"/>
    <a:srgbClr val="E7ECF7"/>
    <a:srgbClr val="CBD6EF"/>
    <a:srgbClr val="0078D4"/>
    <a:srgbClr val="BCCAE5"/>
    <a:srgbClr val="C3E5FF"/>
    <a:srgbClr val="9FA4B1"/>
    <a:srgbClr val="D1D1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9DF5BB-B14F-4015-8401-F52B25308C93}" v="48" dt="2023-03-09T14:16:17.4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59" autoAdjust="0"/>
    <p:restoredTop sz="90340" autoAdjust="0"/>
  </p:normalViewPr>
  <p:slideViewPr>
    <p:cSldViewPr snapToGrid="0">
      <p:cViewPr varScale="1">
        <p:scale>
          <a:sx n="115" d="100"/>
          <a:sy n="115" d="100"/>
        </p:scale>
        <p:origin x="1064" y="200"/>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4.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1/29/25 10:01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1/29/25 10:01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learning path: https://docs.microsoft.com/learn/paths/azure-fundamentals-describe-azure-architecture-services/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1/29/25 10:01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Segoe UI Light" pitchFamily="34" charset="0"/>
                <a:ea typeface="+mn-ea"/>
                <a:cs typeface="+mn-cs"/>
              </a:rPr>
              <a:t>Planning for an Azure File Sync deployment - https://docs.microsoft.com/azure/storage/files/storage-sync-files-planning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dirty="0">
              <a:solidFill>
                <a:srgbClr val="00B05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900" dirty="0">
                <a:solidFill>
                  <a:srgbClr val="00B050"/>
                </a:solidFill>
              </a:rPr>
              <a:t>✔️</a:t>
            </a:r>
            <a:r>
              <a:rPr lang="en-US" sz="900" dirty="0"/>
              <a:t> </a:t>
            </a:r>
            <a:r>
              <a:rPr lang="en-US" sz="9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rPr>
              <a:t>Cloud tiering is an optional feature of Azure File Sync in which frequently accessed files are cached locally on the server while all other files are tiered to Azure Files based on policy settings. </a:t>
            </a:r>
            <a:endParaRPr lang="en-US" sz="1000" dirty="0">
              <a:gradFill>
                <a:gsLst>
                  <a:gs pos="1250">
                    <a:schemeClr val="tx1"/>
                  </a:gs>
                  <a:gs pos="100000">
                    <a:schemeClr val="tx1"/>
                  </a:gs>
                </a:gsLst>
                <a:lin ang="5400000" scaled="0"/>
              </a:gradFill>
              <a:latin typeface="Segoe UI Semilight" panose="020B0402040204020203" pitchFamily="34" charset="0"/>
              <a:cs typeface="Segoe UI Semilight" panose="020B0402040204020203" pitchFamily="34" charset="0"/>
            </a:endParaRPr>
          </a:p>
          <a:p>
            <a:r>
              <a:rPr lang="en-US" sz="882" kern="1200" dirty="0">
                <a:solidFill>
                  <a:schemeClr val="tx1"/>
                </a:solidFill>
                <a:effectLst/>
                <a:latin typeface="Segoe UI Light" pitchFamily="34" charset="0"/>
                <a:ea typeface="+mn-ea"/>
                <a:cs typeface="+mn-cs"/>
              </a:rPr>
              <a:t> </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1/29/25 10:01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6120262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https://docs.microsoft.com/learn/modules/describe-azure-storage-services/4-describe-azure-storage-services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1/29/25 10:01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5765988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https://docs.microsoft.com/learn/modules/describe-azure-storage-services/7-identify-azure-file-movement-options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1/29/25 10:01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44046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00" dirty="0"/>
              <a:t>https://docs.microsoft.com/learn/modules/describe-azure-storage-services/1-introduction</a:t>
            </a:r>
            <a:endParaRPr lang="en-US" sz="850" dirty="0">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1/29/25 10:01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784361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https://docs.microsoft.com/learn/modules/describe-azure-storage-services/2-accounts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1/29/25 10:01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550816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https://docs.microsoft.com/learn/modules/describe-azure-storage-services/3-redundancy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1/29/25 10:01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717918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account overview - https://docs.microsoft.com/azure/storage/common/storage-account-overview</a:t>
            </a:r>
          </a:p>
          <a:p>
            <a:endParaRPr lang="en-US" dirty="0"/>
          </a:p>
          <a:p>
            <a:r>
              <a:rPr lang="en-US" dirty="0"/>
              <a:t>Create an Azure Storage account - https://docs.microsoft.com/azure/storage/common/storage-account-create</a:t>
            </a:r>
          </a:p>
          <a:p>
            <a:endParaRPr lang="en-US" dirty="0"/>
          </a:p>
          <a:p>
            <a:r>
              <a:rPr lang="en-US" dirty="0"/>
              <a:t>Upgrade to a general-purpose v2 storage account - https://docs.microsoft.com/azure/storage/common/storage-account-upgrade</a:t>
            </a:r>
          </a:p>
          <a:p>
            <a:endParaRPr lang="en-US" dirty="0"/>
          </a:p>
          <a:p>
            <a:r>
              <a:rPr lang="en-US" dirty="0"/>
              <a:t>Create an Azure Storage account  - https://docs.microsoft.com/learn/modules/create-azure-storage-account/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8366807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An Azure Storage account always replicates your data to help ensure durability and high availability. Azure Storage copies data so that it’s protected from planned and unplanned events, including transient hardware failures, network or power outages, and natural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can replicate data within the same datacenter, across zonal datacenters within the same region, or across geographically separated regions.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Locally redundant storage (LRS) replicates data three times within a single datacenter. LRS provides at least 99.999999999 (11 nines) percent durability of objects over a given year. LRS is the lowest-cost replication option, and it offers the least durability compared to other options.</a:t>
            </a:r>
          </a:p>
          <a:p>
            <a:br>
              <a:rPr lang="en-US" b="0" dirty="0"/>
            </a:br>
            <a:r>
              <a:rPr lang="en-US" sz="1200" b="0" i="0" kern="1200" dirty="0">
                <a:solidFill>
                  <a:schemeClr val="tx1"/>
                </a:solidFill>
                <a:effectLst/>
                <a:latin typeface="+mn-lt"/>
                <a:ea typeface="+mn-ea"/>
                <a:cs typeface="+mn-cs"/>
              </a:rPr>
              <a:t>Zone-redundant storage (ZRS) replicates data synchronously across three storage clusters in a single region. Each storage cluster is physically separated from the others and is in its own availability zone (AZ).</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Geo-redundant storage (GRS) is designed to provide at least 99.99999999999999 (16 nines) percent durability of objects over a given year by replicating data to a secondary region that’s hundreds of miles away from the primary region.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Read-access geo-redundant storage (RA-GRS) is based on GRS. RA-GRS replicates data to another datacenter in a secondary region, and it also provides the option to read from the secondary region.</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4461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Geographically zone-redundant storage (GZRS) combines the high availability of ZRS with the protection from regional outages that GRS provides. A GZRS storage account replicates data across three Azure AZs in the primary region, and to a secondary geographic region for protection from regional disasters.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Optionally, you can enable read access to data in the secondary region with read-access geographically zone-redundant storage (RA-GZRS) if your applications must read data in the event of a disaster in the primary region.</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6DE848-917B-4977-8FFB-D5973E30E53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6893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sz="900" b="0" i="0" u="none" strike="noStrike" kern="1200" dirty="0">
                <a:solidFill>
                  <a:schemeClr val="tx1"/>
                </a:solidFill>
                <a:effectLst/>
                <a:latin typeface="Segoe UI Light" pitchFamily="34" charset="0"/>
                <a:ea typeface="+mn-ea"/>
                <a:cs typeface="+mn-cs"/>
              </a:rPr>
              <a:t>https://docs.microsoft.com/learn/modules/describe-azure-storage-services/4-describe-azure-storage-services</a:t>
            </a:r>
            <a:endParaRPr lang="en-US" sz="882" b="0"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1/29/25 10:01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416553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Extra slide at the end for NetApp Files if you want to cover that. </a:t>
            </a:r>
          </a:p>
          <a:p>
            <a:endParaRPr lang="en-US" dirty="0"/>
          </a:p>
          <a:p>
            <a:r>
              <a:rPr lang="en-US" dirty="0"/>
              <a:t>What is Azure Files? - https://docs.microsoft.com/azure/storage/files/storage-files-introduction	</a:t>
            </a:r>
          </a:p>
          <a:p>
            <a:endParaRPr lang="en-US" dirty="0"/>
          </a:p>
          <a:p>
            <a:r>
              <a:rPr lang="en-US" dirty="0"/>
              <a:t>✔️ When selecting which storage feature to use, you should also consider pricing. </a:t>
            </a:r>
          </a:p>
          <a:p>
            <a:r>
              <a:rPr lang="en-US" dirty="0"/>
              <a:t> </a:t>
            </a:r>
          </a:p>
          <a:p>
            <a:r>
              <a:rPr lang="en-US" dirty="0"/>
              <a:t> </a:t>
            </a:r>
          </a:p>
          <a:p>
            <a:endParaRPr lang="en-US" dirty="0"/>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1/29/25 10:01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30588263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15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emo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2629292"/>
      </p:ext>
    </p:extLst>
  </p:cSld>
  <p:clrMapOvr>
    <a:masterClrMapping/>
  </p:clrMapOvr>
  <p:transition>
    <p:fade/>
  </p:transition>
  <p:hf sldNum="0" hdr="0" ftr="0" dt="0"/>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42763914"/>
      </p:ext>
    </p:extLst>
  </p:cSld>
  <p:clrMapOvr>
    <a:masterClrMapping/>
  </p:clrMapOvr>
  <p:transition>
    <p:fade/>
  </p:transition>
  <p:hf sldNum="0" hdr="0" ftr="0" dt="0"/>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17171365"/>
      </p:ext>
    </p:extLst>
  </p:cSld>
  <p:clrMapOvr>
    <a:masterClrMapping/>
  </p:clrMapOvr>
  <p:transition>
    <p:fade/>
  </p:transition>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47097091"/>
      </p:ext>
    </p:extLst>
  </p:cSld>
  <p:clrMapOvr>
    <a:masterClrMapping/>
  </p:clrMapOvr>
  <p:transition>
    <p:fade/>
  </p:transition>
  <p:hf sldNum="0" hdr="0" ftr="0" dt="0"/>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310110"/>
      </p:ext>
    </p:extLst>
  </p:cSld>
  <p:clrMapOvr>
    <a:masterClrMapping/>
  </p:clrMapOvr>
  <p:transition>
    <p:fade/>
  </p:transition>
  <p:hf sldNum="0" hdr="0" ftr="0" dt="0"/>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40321029"/>
      </p:ext>
    </p:extLst>
  </p:cSld>
  <p:clrMapOvr>
    <a:masterClrMapping/>
  </p:clrMapOvr>
  <p:transition>
    <p:fade/>
  </p:transition>
  <p:hf sldNum="0" hdr="0" ftr="0" dt="0"/>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78348474"/>
      </p:ext>
    </p:extLst>
  </p:cSld>
  <p:clrMapOvr>
    <a:masterClrMapping/>
  </p:clrMapOvr>
  <p:transition>
    <p:fade/>
  </p:transition>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71307871"/>
      </p:ext>
    </p:extLst>
  </p:cSld>
  <p:clrMapOvr>
    <a:masterClrMapping/>
  </p:clrMapOvr>
  <p:transition>
    <p:fade/>
  </p:transition>
  <p:hf sldNum="0" hdr="0" ftr="0" dt="0"/>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5214379"/>
      </p:ext>
    </p:extLst>
  </p:cSld>
  <p:clrMapOvr>
    <a:masterClrMapping/>
  </p:clrMapOvr>
  <p:transition>
    <p:fade/>
  </p:transition>
  <p:hf sldNum="0" hdr="0" ftr="0" dt="0"/>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424054560"/>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620696430"/>
      </p:ext>
    </p:extLst>
  </p:cSld>
  <p:clrMapOvr>
    <a:masterClrMapping/>
  </p:clrMapOvr>
  <p:transition>
    <p:fade/>
  </p:transition>
  <p:hf sldNum="0" hdr="0" ftr="0" dt="0"/>
</p:sldLayout>
</file>

<file path=ppt/slideLayouts/slideLayout11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1964566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2935660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09490393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4574013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025900548"/>
      </p:ext>
    </p:extLst>
  </p:cSld>
  <p:clrMapOvr>
    <a:masterClrMapping/>
  </p:clrMapOvr>
  <p:transition>
    <p:fade/>
  </p:transition>
  <p:hf sldNum="0" hdr="0" ftr="0" dt="0"/>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2488817992"/>
      </p:ext>
    </p:extLst>
  </p:cSld>
  <p:clrMapOvr>
    <a:masterClrMapping/>
  </p:clrMapOvr>
  <p:transition>
    <p:fade/>
  </p:transition>
  <p:hf sldNum="0" hdr="0" ftr="0" dt="0"/>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35885521"/>
      </p:ext>
    </p:extLst>
  </p:cSld>
  <p:clrMapOvr>
    <a:masterClrMapping/>
  </p:clrMapOvr>
  <p:transition>
    <p:fade/>
  </p:transition>
  <p:hf sldNum="0" hdr="0" ftr="0" dt="0"/>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234982"/>
      </p:ext>
    </p:extLst>
  </p:cSld>
  <p:clrMapOvr>
    <a:masterClrMapping/>
  </p:clrMapOvr>
  <p:transition>
    <p:fade/>
  </p:transition>
  <p:hf sldNum="0" hdr="0" ftr="0" dt="0"/>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29773480"/>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9894728"/>
      </p:ext>
    </p:extLst>
  </p:cSld>
  <p:clrMapOvr>
    <a:masterClrMapping/>
  </p:clrMapOvr>
  <p:transition>
    <p:fade/>
  </p:transition>
  <p:hf sldNum="0" hdr="0" ftr="0" dt="0"/>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28991395"/>
      </p:ext>
    </p:extLst>
  </p:cSld>
  <p:clrMapOvr>
    <a:masterClrMapping/>
  </p:clrMapOvr>
  <p:transition>
    <p:fade/>
  </p:transition>
  <p:hf sldNum="0" hdr="0" ftr="0" dt="0"/>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36196867"/>
      </p:ext>
    </p:extLst>
  </p:cSld>
  <p:clrMapOvr>
    <a:masterClrMapping/>
  </p:clrMapOvr>
  <p:transition>
    <p:fade/>
  </p:transition>
  <p:hf sldNum="0" hdr="0" ftr="0" dt="0"/>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5308235"/>
      </p:ext>
    </p:extLst>
  </p:cSld>
  <p:clrMapOvr>
    <a:masterClrMapping/>
  </p:clrMapOvr>
  <p:transition>
    <p:fade/>
  </p:transition>
  <p:hf sldNum="0" hdr="0" ftr="0" dt="0"/>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30327420"/>
      </p:ext>
    </p:extLst>
  </p:cSld>
  <p:clrMapOvr>
    <a:masterClrMapping/>
  </p:clrMapOvr>
  <p:transition>
    <p:fade/>
  </p:transition>
  <p:hf sldNum="0" hdr="0" ftr="0" dt="0"/>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90959540"/>
      </p:ext>
    </p:extLst>
  </p:cSld>
  <p:clrMapOvr>
    <a:masterClrMapping/>
  </p:clrMapOvr>
  <p:transition>
    <p:fade/>
  </p:transition>
  <p:hf sldNum="0" hdr="0" ftr="0" dt="0"/>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44667210"/>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7300503"/>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08226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6206599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441793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826678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52753650"/>
      </p:ext>
    </p:extLst>
  </p:cSld>
  <p:clrMapOvr>
    <a:masterClrMapping/>
  </p:clrMapOvr>
  <p:transition>
    <p:fade/>
  </p:transition>
  <p:hf sldNum="0" hdr="0" ftr="0" dt="0"/>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53626875"/>
      </p:ext>
    </p:extLst>
  </p:cSld>
  <p:clrMapOvr>
    <a:masterClrMapping/>
  </p:clrMapOvr>
  <p:transition>
    <p:fade/>
  </p:transition>
  <p:hf sldNum="0" hdr="0" ftr="0" dt="0"/>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98794602"/>
      </p:ext>
    </p:extLst>
  </p:cSld>
  <p:clrMapOvr>
    <a:masterClrMapping/>
  </p:clrMapOvr>
  <p:transition>
    <p:fade/>
  </p:transition>
  <p:hf sldNum="0" hdr="0" ftr="0" dt="0"/>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18103982"/>
      </p:ext>
    </p:extLst>
  </p:cSld>
  <p:clrMapOvr>
    <a:masterClrMapping/>
  </p:clrMapOvr>
  <p:transition>
    <p:fade/>
  </p:transition>
  <p:hf sldNum="0" hdr="0" ftr="0" dt="0"/>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704943207"/>
      </p:ext>
    </p:extLst>
  </p:cSld>
  <p:clrMapOvr>
    <a:masterClrMapping/>
  </p:clrMapOvr>
  <p:transition>
    <p:fade/>
  </p:transition>
  <p:hf sldNum="0" hdr="0" ftr="0" dt="0"/>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92351001"/>
      </p:ext>
    </p:extLst>
  </p:cSld>
  <p:clrMapOvr>
    <a:masterClrMapping/>
  </p:clrMapOvr>
  <p:transition>
    <p:fade/>
  </p:transition>
  <p:hf sldNum="0" hdr="0" ftr="0" dt="0"/>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8295443"/>
      </p:ext>
    </p:extLst>
  </p:cSld>
  <p:clrMapOvr>
    <a:masterClrMapping/>
  </p:clrMapOvr>
  <p:transition>
    <p:fade/>
  </p:transition>
  <p:hf sldNum="0" hdr="0" ftr="0" dt="0"/>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4905001"/>
      </p:ext>
    </p:extLst>
  </p:cSld>
  <p:clrMapOvr>
    <a:masterClrMapping/>
  </p:clrMapOvr>
  <p:transition>
    <p:fade/>
  </p:transition>
  <p:hf sldNum="0" hdr="0" ftr="0" dt="0"/>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3659272"/>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38575562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2339687183"/>
      </p:ext>
    </p:extLst>
  </p:cSld>
  <p:clrMapOvr>
    <a:masterClrMapping/>
  </p:clrMapOvr>
  <p:transition>
    <p:fade/>
  </p:transition>
  <p:hf sldNum="0" hdr="0" ftr="0" dt="0"/>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2133878"/>
      </p:ext>
    </p:extLst>
  </p:cSld>
  <p:clrMapOvr>
    <a:masterClrMapping/>
  </p:clrMapOvr>
  <p:transition>
    <p:fade/>
  </p:transition>
  <p:hf sldNum="0" hdr="0" ftr="0" dt="0"/>
</p:sldLayout>
</file>

<file path=ppt/slideLayouts/slideLayout142.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81308390"/>
      </p:ext>
    </p:extLst>
  </p:cSld>
  <p:clrMapOvr>
    <a:masterClrMapping/>
  </p:clrMapOvr>
  <p:transition>
    <p:fade/>
  </p:transition>
  <p:hf sldNum="0" hdr="0" ftr="0" dt="0"/>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41885937"/>
      </p:ext>
    </p:extLst>
  </p:cSld>
  <p:clrMapOvr>
    <a:masterClrMapping/>
  </p:clrMapOvr>
  <p:transition>
    <p:fade/>
  </p:transition>
  <p:hf sldNum="0" hdr="0" ftr="0" dt="0"/>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1972867"/>
      </p:ext>
    </p:extLst>
  </p:cSld>
  <p:clrMapOvr>
    <a:masterClrMapping/>
  </p:clrMapOvr>
  <p:transition>
    <p:fade/>
  </p:transition>
  <p:hf sldNum="0" hdr="0" ftr="0" dt="0"/>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91837419"/>
      </p:ext>
    </p:extLst>
  </p:cSld>
  <p:clrMapOvr>
    <a:masterClrMapping/>
  </p:clrMapOvr>
  <p:transition>
    <p:fade/>
  </p:transition>
  <p:hf sldNum="0" hdr="0" ftr="0" dt="0"/>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9972639"/>
      </p:ext>
    </p:extLst>
  </p:cSld>
  <p:clrMapOvr>
    <a:masterClrMapping/>
  </p:clrMapOvr>
  <p:transition>
    <p:fade/>
  </p:transition>
  <p:hf sldNum="0" hdr="0" ftr="0" dt="0"/>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288735"/>
      </p:ext>
    </p:extLst>
  </p:cSld>
  <p:clrMapOvr>
    <a:masterClrMapping/>
  </p:clrMapOvr>
  <p:transition>
    <p:fade/>
  </p:transition>
  <p:hf sldNum="0" hdr="0" ftr="0" dt="0"/>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64225660"/>
      </p:ext>
    </p:extLst>
  </p:cSld>
  <p:clrMapOvr>
    <a:masterClrMapping/>
  </p:clrMapOvr>
  <p:transition>
    <p:fade/>
  </p:transition>
  <p:hf sldNum="0" hdr="0" ftr="0" dt="0"/>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88686536"/>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123385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05779374"/>
      </p:ext>
    </p:extLst>
  </p:cSld>
  <p:clrMapOvr>
    <a:masterClrMapping/>
  </p:clrMapOvr>
  <p:transition>
    <p:fade/>
  </p:transition>
  <p:hf sldNum="0" hdr="0" ftr="0" dt="0"/>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66425302"/>
      </p:ext>
    </p:extLst>
  </p:cSld>
  <p:clrMapOvr>
    <a:masterClrMapping/>
  </p:clrMapOvr>
  <p:transition>
    <p:fade/>
  </p:transition>
  <p:hf sldNum="0" hdr="0" ftr="0" dt="0"/>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235265426"/>
      </p:ext>
    </p:extLst>
  </p:cSld>
  <p:clrMapOvr>
    <a:masterClrMapping/>
  </p:clrMapOvr>
  <p:transition>
    <p:fade/>
  </p:transition>
  <p:hf sldNum="0" hdr="0" ftr="0" dt="0"/>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6268052"/>
      </p:ext>
    </p:extLst>
  </p:cSld>
  <p:clrMapOvr>
    <a:masterClrMapping/>
  </p:clrMapOvr>
  <p:transition>
    <p:fade/>
  </p:transition>
  <p:hf sldNum="0" hdr="0" ftr="0" dt="0"/>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35211829"/>
      </p:ext>
    </p:extLst>
  </p:cSld>
  <p:clrMapOvr>
    <a:masterClrMapping/>
  </p:clrMapOvr>
  <p:transition>
    <p:fade/>
  </p:transition>
  <p:hf sldNum="0" hdr="0" ftr="0" dt="0"/>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7175694"/>
      </p:ext>
    </p:extLst>
  </p:cSld>
  <p:clrMapOvr>
    <a:masterClrMapping/>
  </p:clrMapOvr>
  <p:transition>
    <p:fade/>
  </p:transition>
  <p:hf sldNum="0" hdr="0" ftr="0" dt="0"/>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16775368"/>
      </p:ext>
    </p:extLst>
  </p:cSld>
  <p:clrMapOvr>
    <a:masterClrMapping/>
  </p:clrMapOvr>
  <p:transition>
    <p:fade/>
  </p:transition>
  <p:hf sldNum="0" hdr="0" ftr="0" dt="0"/>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3963458076"/>
      </p:ext>
    </p:extLst>
  </p:cSld>
  <p:clrMapOvr>
    <a:masterClrMapping/>
  </p:clrMapOvr>
  <p:transition>
    <p:fade/>
  </p:transition>
  <p:hf sldNum="0" hdr="0" ftr="0" dt="0"/>
</p:sldLayout>
</file>

<file path=ppt/slideLayouts/slideLayout158.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4353579"/>
      </p:ext>
    </p:extLst>
  </p:cSld>
  <p:clrMapOvr>
    <a:masterClrMapping/>
  </p:clrMapOvr>
  <p:transition>
    <p:fade/>
  </p:transition>
  <p:hf sldNum="0" hdr="0" ftr="0" dt="0"/>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2245970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2453614469"/>
      </p:ext>
    </p:extLst>
  </p:cSld>
  <p:clrMapOvr>
    <a:masterClrMapping/>
  </p:clrMapOvr>
  <p:transition>
    <p:fade/>
  </p:transition>
  <p:hf sldNum="0" hdr="0" ftr="0" dt="0"/>
</p:sldLayout>
</file>

<file path=ppt/slideLayouts/slideLayout160.xml><?xml version="1.0" encoding="utf-8"?>
<p:sldLayout xmlns:a="http://schemas.openxmlformats.org/drawingml/2006/main" xmlns:r="http://schemas.openxmlformats.org/officeDocument/2006/relationships" xmlns:p="http://schemas.openxmlformats.org/presentationml/2006/main"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8717195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16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0192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6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641215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p:cSld name="Section title 1">
    <p:bg>
      <p:bgPr>
        <a:solidFill>
          <a:schemeClr val="bg1"/>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55994" y="941692"/>
            <a:ext cx="7454643" cy="3558191"/>
          </a:xfrm>
          <a:prstGeom prst="rect">
            <a:avLst/>
          </a:prstGeom>
          <a:noFill/>
        </p:spPr>
        <p:txBody>
          <a:bodyPr vert="horz" wrap="square" lIns="0" tIns="0" rIns="0" bIns="0" rtlCol="0" anchor="t" anchorCtr="0">
            <a:noAutofit/>
          </a:bodyPr>
          <a:lstStyle>
            <a:lvl1pPr>
              <a:defRPr lang="en-US" sz="4705" spc="-49" baseline="0" dirty="0">
                <a:solidFill>
                  <a:srgbClr val="000000"/>
                </a:solidFill>
              </a:defRPr>
            </a:lvl1pPr>
          </a:lstStyle>
          <a:p>
            <a:pPr marL="0" lvl="0">
              <a:lnSpc>
                <a:spcPts val="5490"/>
              </a:lnSpc>
            </a:pPr>
            <a:r>
              <a:rPr lang="en-US" dirty="0"/>
              <a:t>Section title</a:t>
            </a:r>
          </a:p>
        </p:txBody>
      </p:sp>
    </p:spTree>
    <p:extLst>
      <p:ext uri="{BB962C8B-B14F-4D97-AF65-F5344CB8AC3E}">
        <p14:creationId xmlns:p14="http://schemas.microsoft.com/office/powerpoint/2010/main" val="3169531958"/>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65761898"/>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57485077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7667282"/>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58058485"/>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10915642"/>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21842938"/>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5033492"/>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66867420"/>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50262167"/>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4042545"/>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6410944"/>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08981454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51975672"/>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427434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2111211"/>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16120438"/>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69691683"/>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3568703541"/>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17182952"/>
      </p:ext>
    </p:extLst>
  </p:cSld>
  <p:clrMapOvr>
    <a:masterClrMapping/>
  </p:clrMapOvr>
  <p:transition>
    <p:fade/>
  </p:transition>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874201975"/>
      </p:ext>
    </p:extLst>
  </p:cSld>
  <p:clrMapOvr>
    <a:masterClrMapping/>
  </p:clrMapOvr>
  <p:transition>
    <p:fade/>
  </p:transition>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4194704"/>
      </p:ext>
    </p:extLst>
  </p:cSld>
  <p:clrMapOvr>
    <a:masterClrMapping/>
  </p:clrMapOvr>
  <p:transition>
    <p:fade/>
  </p:transition>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68847567"/>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43576811"/>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6409448"/>
      </p:ext>
    </p:extLst>
  </p:cSld>
  <p:clrMapOvr>
    <a:masterClrMapping/>
  </p:clrMapOvr>
  <p:transition>
    <p:fade/>
  </p:transition>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506363558"/>
      </p:ext>
    </p:extLst>
  </p:cSld>
  <p:clrMapOvr>
    <a:masterClrMapping/>
  </p:clrMapOvr>
  <p:transition>
    <p:fade/>
  </p:transition>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28253837"/>
      </p:ext>
    </p:extLst>
  </p:cSld>
  <p:clrMapOvr>
    <a:masterClrMapping/>
  </p:clrMapOvr>
  <p:transition>
    <p:fade/>
  </p:transition>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2673210"/>
      </p:ext>
    </p:extLst>
  </p:cSld>
  <p:clrMapOvr>
    <a:masterClrMapping/>
  </p:clrMapOvr>
  <p:transition>
    <p:fade/>
  </p:transition>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54349577"/>
      </p:ext>
    </p:extLst>
  </p:cSld>
  <p:clrMapOvr>
    <a:masterClrMapping/>
  </p:clrMapOvr>
  <p:transition>
    <p:fade/>
  </p:transition>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56646582"/>
      </p:ext>
    </p:extLst>
  </p:cSld>
  <p:clrMapOvr>
    <a:masterClrMapping/>
  </p:clrMapOvr>
  <p:transition>
    <p:fade/>
  </p:transition>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903850591"/>
      </p:ext>
    </p:extLst>
  </p:cSld>
  <p:clrMapOvr>
    <a:masterClrMapping/>
  </p:clrMapOvr>
  <p:transition>
    <p:fade/>
  </p:transition>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05215723"/>
      </p:ext>
    </p:extLst>
  </p:cSld>
  <p:clrMapOvr>
    <a:masterClrMapping/>
  </p:clrMapOvr>
  <p:transition>
    <p:fade/>
  </p:transition>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0388265"/>
      </p:ext>
    </p:extLst>
  </p:cSld>
  <p:clrMapOvr>
    <a:masterClrMapping/>
  </p:clrMapOvr>
  <p:transition>
    <p:fade/>
  </p:transition>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085183"/>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226226392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68397906"/>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53280620"/>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8629927"/>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07657260"/>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69621672"/>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17635691"/>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59299125"/>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7529691"/>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9" name="Picture 8" descr="A close up of a logo&#10;&#10;Description automatically generated">
            <a:extLst>
              <a:ext uri="{FF2B5EF4-FFF2-40B4-BE49-F238E27FC236}">
                <a16:creationId xmlns:a16="http://schemas.microsoft.com/office/drawing/2014/main" id="{627962C6-3D96-4CE6-8E4F-540B7A0E6F3A}"/>
              </a:ext>
            </a:extLst>
          </p:cNvPr>
          <p:cNvPicPr>
            <a:picLocks noChangeAspect="1"/>
          </p:cNvPicPr>
          <p:nvPr/>
        </p:nvPicPr>
        <p:blipFill>
          <a:blip r:embed="rId2"/>
          <a:stretch>
            <a:fillRect/>
          </a:stretch>
        </p:blipFill>
        <p:spPr>
          <a:xfrm>
            <a:off x="146409" y="159693"/>
            <a:ext cx="3471501" cy="871754"/>
          </a:xfrm>
          <a:prstGeom prst="rect">
            <a:avLst/>
          </a:prstGeom>
        </p:spPr>
      </p:pic>
    </p:spTree>
    <p:extLst>
      <p:ext uri="{BB962C8B-B14F-4D97-AF65-F5344CB8AC3E}">
        <p14:creationId xmlns:p14="http://schemas.microsoft.com/office/powerpoint/2010/main" val="2041233968"/>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28681" y="1457325"/>
            <a:ext cx="11344219" cy="701675"/>
          </a:xfrm>
          <a:prstGeom prst="rect">
            <a:avLst/>
          </a:prstGeom>
          <a:noFill/>
        </p:spPr>
        <p:txBody>
          <a:bodyPr lIns="0" tIns="0" rIns="0" bIns="182880" anchor="t" anchorCtr="0"/>
          <a:lstStyle>
            <a:lvl1pPr>
              <a:defRPr sz="3200" strike="noStrike" spc="-49" baseline="0">
                <a:solidFill>
                  <a:schemeClr val="bg2"/>
                </a:solidFill>
              </a:defRPr>
            </a:lvl1pPr>
          </a:lstStyle>
          <a:p>
            <a:r>
              <a:rPr lang="en-US" dirty="0"/>
              <a:t>Heading goes here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42466" y="2159000"/>
            <a:ext cx="11330434" cy="553998"/>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lang="en-US" sz="2400" kern="1200" spc="-49" baseline="0" dirty="0">
                <a:solidFill>
                  <a:schemeClr val="bg2"/>
                </a:solidFill>
                <a:latin typeface="+mj-lt"/>
                <a:ea typeface="+mn-ea"/>
                <a:cs typeface="+mn-cs"/>
              </a:defRPr>
            </a:lvl1pPr>
            <a:lvl2pPr>
              <a:defRPr sz="1765">
                <a:solidFill>
                  <a:srgbClr val="000000"/>
                </a:solidFill>
              </a:defRPr>
            </a:lvl2pPr>
            <a:lvl3pPr>
              <a:defRPr sz="1372"/>
            </a:lvl3pPr>
            <a:lvl4pPr>
              <a:defRPr sz="1372"/>
            </a:lvl4pPr>
            <a:lvl5pPr>
              <a:defRPr sz="1029"/>
            </a:lvl5pPr>
          </a:lstStyle>
          <a:p>
            <a:pPr lvl="0"/>
            <a:r>
              <a:rPr lang="en-US" dirty="0"/>
              <a:t>Text goes here</a:t>
            </a:r>
          </a:p>
        </p:txBody>
      </p:sp>
      <p:pic>
        <p:nvPicPr>
          <p:cNvPr id="4" name="Picture 3" descr="A picture containing drawing&#10;&#10;Description automatically generated">
            <a:extLst>
              <a:ext uri="{FF2B5EF4-FFF2-40B4-BE49-F238E27FC236}">
                <a16:creationId xmlns:a16="http://schemas.microsoft.com/office/drawing/2014/main" id="{5CC1D709-E431-42C5-A75F-9A42EF995404}"/>
              </a:ext>
            </a:extLst>
          </p:cNvPr>
          <p:cNvPicPr>
            <a:picLocks noChangeAspect="1"/>
          </p:cNvPicPr>
          <p:nvPr/>
        </p:nvPicPr>
        <p:blipFill>
          <a:blip r:embed="rId2"/>
          <a:stretch>
            <a:fillRect/>
          </a:stretch>
        </p:blipFill>
        <p:spPr>
          <a:xfrm>
            <a:off x="64294" y="85724"/>
            <a:ext cx="2384426" cy="1068717"/>
          </a:xfrm>
          <a:prstGeom prst="rect">
            <a:avLst/>
          </a:prstGeom>
        </p:spPr>
      </p:pic>
      <p:sp>
        <p:nvSpPr>
          <p:cNvPr id="2" name="Footer Placeholder 1">
            <a:extLst>
              <a:ext uri="{FF2B5EF4-FFF2-40B4-BE49-F238E27FC236}">
                <a16:creationId xmlns:a16="http://schemas.microsoft.com/office/drawing/2014/main" id="{CB34F2AE-FCDF-4A97-A628-7BA7ADAEFF0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084927556"/>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userDrawn="1">
  <p:cSld name="Title square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69957599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1_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14887969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107311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7204226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766691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44054586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7763642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4056159477"/>
      </p:ext>
    </p:extLst>
  </p:cSld>
  <p:clrMapOvr>
    <a:masterClrMapping/>
  </p:clrMapOvr>
  <p:transition>
    <p:fade/>
  </p:transition>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546335923"/>
      </p:ext>
    </p:extLst>
  </p:cSld>
  <p:clrMapOvr>
    <a:masterClrMapping/>
  </p:clrMapOvr>
  <p:transition>
    <p:fade/>
  </p:transition>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3440108513"/>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02895854"/>
      </p:ext>
    </p:extLst>
  </p:cSld>
  <p:clrMapOvr>
    <a:masterClrMapping/>
  </p:clrMapOvr>
  <p:transition>
    <p:fade/>
  </p:transition>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6920054"/>
      </p:ext>
    </p:extLst>
  </p:cSld>
  <p:clrMapOvr>
    <a:masterClrMapping/>
  </p:clrMapOvr>
  <p:transition>
    <p:fade/>
  </p:transition>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544286"/>
          </a:xfrm>
        </p:spPr>
        <p:txBody>
          <a:bodyPr/>
          <a:lstStyle>
            <a:lvl1pPr>
              <a:spcBef>
                <a:spcPts val="392"/>
              </a:spcBef>
              <a:spcAft>
                <a:spcPts val="588"/>
              </a:spcAft>
              <a:defRPr sz="2400" b="0">
                <a:latin typeface="+mn-lt"/>
              </a:defRPr>
            </a:lvl1pPr>
            <a:lvl2pPr>
              <a:spcBef>
                <a:spcPts val="392"/>
              </a:spcBef>
              <a:spcAft>
                <a:spcPts val="588"/>
              </a:spcAft>
              <a:defRPr sz="2400">
                <a:latin typeface="+mn-lt"/>
              </a:defRPr>
            </a:lvl2pPr>
            <a:lvl3pPr>
              <a:spcBef>
                <a:spcPts val="392"/>
              </a:spcBef>
              <a:spcAft>
                <a:spcPts val="588"/>
              </a:spcAft>
              <a:defRPr sz="2400" b="0">
                <a:latin typeface="+mn-lt"/>
              </a:defRPr>
            </a:lvl3pPr>
            <a:lvl4pPr>
              <a:spcBef>
                <a:spcPts val="392"/>
              </a:spcBef>
              <a:spcAft>
                <a:spcPts val="588"/>
              </a:spcAft>
              <a:defRPr sz="2400" b="0">
                <a:latin typeface="+mn-lt"/>
              </a:defRPr>
            </a:lvl4pPr>
            <a:lvl5pPr>
              <a:spcBef>
                <a:spcPts val="392"/>
              </a:spcBef>
              <a:spcAft>
                <a:spcPts val="588"/>
              </a:spcAft>
              <a:defRPr sz="2400" b="0">
                <a:latin typeface="+mn-lt"/>
              </a:defRPr>
            </a:lvl5pPr>
          </a:lstStyle>
          <a:p>
            <a:pPr lvl="0"/>
            <a:r>
              <a:rPr lang="en-US" dirty="0"/>
              <a:t>Click to edit Master text styles</a:t>
            </a:r>
          </a:p>
          <a:p>
            <a:pPr lvl="4"/>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9446614"/>
      </p:ext>
    </p:extLst>
  </p:cSld>
  <p:clrMapOvr>
    <a:masterClrMapping/>
  </p:clrMapOvr>
  <p:transition>
    <p:fade/>
  </p:transition>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76360935"/>
      </p:ext>
    </p:extLst>
  </p:cSld>
  <p:clrMapOvr>
    <a:masterClrMapping/>
  </p:clrMapOvr>
  <p:transition>
    <p:fade/>
  </p:transition>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1EECB910-8937-4CC4-AEC5-2DD554C2D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55934661"/>
      </p:ext>
    </p:extLst>
  </p:cSld>
  <p:clrMapOvr>
    <a:masterClrMapping/>
  </p:clrMapOvr>
  <p:transition>
    <p:fade/>
  </p:transition>
  <p:hf sldNum="0" hdr="0" ftr="0" dt="0"/>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7516BD94-AE1C-455F-8D7D-7082BB27F029}"/>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3564279"/>
      </p:ext>
    </p:extLst>
  </p:cSld>
  <p:clrMapOvr>
    <a:masterClrMapping/>
  </p:clrMapOvr>
  <p:transition>
    <p:fade/>
  </p:transition>
  <p:hf sldNum="0" hdr="0" ftr="0" dt="0"/>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Footer Placeholder 1">
            <a:extLst>
              <a:ext uri="{FF2B5EF4-FFF2-40B4-BE49-F238E27FC236}">
                <a16:creationId xmlns:a16="http://schemas.microsoft.com/office/drawing/2014/main" id="{87A06669-B2CF-43F2-99B5-001A005A3AA1}"/>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3415586"/>
      </p:ext>
    </p:extLst>
  </p:cSld>
  <p:clrMapOvr>
    <a:masterClrMapping/>
  </p:clrMapOvr>
  <p:transition>
    <p:fade/>
  </p:transition>
  <p:hf sldNum="0" hdr="0" ftr="0" dt="0"/>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7781410"/>
      </p:ext>
    </p:extLst>
  </p:cSld>
  <p:clrMapOvr>
    <a:masterClrMapping/>
  </p:clrMapOvr>
  <p:transition>
    <p:fade/>
  </p:transition>
  <p:hf sldNum="0"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6543400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888452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3295219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75452266"/>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354">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2140477"/>
      </p:ext>
    </p:extLst>
  </p:cSld>
  <p:clrMapOvr>
    <a:masterClrMapping/>
  </p:clrMapOvr>
  <p:transition>
    <p:fade/>
  </p:transition>
  <p:hf sldNum="0" hdr="0" ftr="0" dt="0"/>
  <p:extLst>
    <p:ext uri="{DCECCB84-F9BA-43D5-87BE-67443E8EF086}">
      <p15:sldGuideLst xmlns:p15="http://schemas.microsoft.com/office/powerpoint/2012/main">
        <p15:guide id="1" pos="1728">
          <p15:clr>
            <a:srgbClr val="FBAE40"/>
          </p15:clr>
        </p15:guide>
        <p15:guide id="2" pos="2280">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4673441"/>
      </p:ext>
    </p:extLst>
  </p:cSld>
  <p:clrMapOvr>
    <a:masterClrMapping/>
  </p:clrMapOvr>
  <p:transition>
    <p:fade/>
  </p:transition>
  <p:hf sldNum="0" hdr="0" ftr="0" dt="0"/>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r>
              <a:rPr lang="en-US"/>
              <a:t>Click icon to add picture</a:t>
            </a:r>
          </a:p>
        </p:txBody>
      </p:sp>
      <p:sp>
        <p:nvSpPr>
          <p:cNvPr id="3" name="Footer Placeholder 1">
            <a:extLst>
              <a:ext uri="{FF2B5EF4-FFF2-40B4-BE49-F238E27FC236}">
                <a16:creationId xmlns:a16="http://schemas.microsoft.com/office/drawing/2014/main" id="{C6B75234-9944-48A2-8A21-99500C7BBB40}"/>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038827"/>
      </p:ext>
    </p:extLst>
  </p:cSld>
  <p:clrMapOvr>
    <a:masterClrMapping/>
  </p:clrMapOvr>
  <p:transition>
    <p:fade/>
  </p:transition>
  <p:hf sldNum="0" hdr="0" ftr="0" dt="0"/>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77706814"/>
      </p:ext>
    </p:extLst>
  </p:cSld>
  <p:clrMapOvr>
    <a:masterClrMapping/>
  </p:clrMapOvr>
  <p:transition>
    <p:fade/>
  </p:transition>
  <p:hf sldNum="0" hdr="0" ftr="0" dt="0"/>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7572834"/>
      </p:ext>
    </p:extLst>
  </p:cSld>
  <p:clrMapOvr>
    <a:masterClrMapping/>
  </p:clrMapOvr>
  <p:transition>
    <p:fade/>
  </p:transition>
  <p:hf sldNum="0" hdr="0" ftr="0" dt="0"/>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566746503"/>
      </p:ext>
    </p:extLst>
  </p:cSld>
  <p:clrMapOvr>
    <a:masterClrMapping/>
  </p:clrMapOvr>
  <p:transition>
    <p:fade/>
  </p:transition>
  <p:hf sldNum="0" hdr="0" ftr="0" dt="0"/>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95754300"/>
      </p:ext>
    </p:extLst>
  </p:cSld>
  <p:clrMapOvr>
    <a:masterClrMapping/>
  </p:clrMapOvr>
  <p:transition>
    <p:fade/>
  </p:transition>
  <p:hf sldNum="0" hdr="0" ftr="0" dt="0"/>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62967217"/>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endParaRPr lang="en-US" dirty="0"/>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585874600"/>
      </p:ext>
    </p:extLst>
  </p:cSld>
  <p:clrMapOvr>
    <a:masterClrMapping/>
  </p:clrMapOvr>
  <p:transition>
    <p:fade/>
  </p:transition>
  <p:hf sldNum="0" hdr="0" ftr="0" dt="0"/>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22253057"/>
      </p:ext>
    </p:extLst>
  </p:cSld>
  <p:clrMapOvr>
    <a:masterClrMapping/>
  </p:clrMapOvr>
  <p:transition>
    <p:fade/>
  </p:transition>
  <p:hf sldNum="0" hdr="0" ftr="0" dt="0"/>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1907244005"/>
      </p:ext>
    </p:extLst>
  </p:cSld>
  <p:clrMapOvr>
    <a:masterClrMapping/>
  </p:clrMapOvr>
  <p:transition>
    <p:fade/>
  </p:transition>
  <p:hf sldNum="0" hdr="0" ftr="0" dt="0"/>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6795642"/>
      </p:ext>
    </p:extLst>
  </p:cSld>
  <p:clrMapOvr>
    <a:masterClrMapping/>
  </p:clrMapOvr>
  <p:transition>
    <p:fade/>
  </p:transition>
  <p:hf sldNum="0" hdr="0" ftr="0" dt="0"/>
</p:sldLayout>
</file>

<file path=ppt/slideLayouts/slideLayout94.xml><?xml version="1.0" encoding="utf-8"?>
<p:sldLayout xmlns:a="http://schemas.openxmlformats.org/drawingml/2006/main" xmlns:r="http://schemas.openxmlformats.org/officeDocument/2006/relationships" xmlns:p="http://schemas.openxmlformats.org/presentationml/2006/main">
  <p:cSld name="1_Text option 4">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431095" y="2740880"/>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3344578" y="2739464"/>
            <a:ext cx="2603367" cy="2988507"/>
          </a:xfr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6258062"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9171546" y="2739464"/>
            <a:ext cx="2603367" cy="2988507"/>
          </a:xfr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35DDF1D4-BDBC-4EF5-9960-9F822820EEDA}"/>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4238052"/>
      </p:ext>
    </p:extLst>
  </p:cSld>
  <p:clrMapOvr>
    <a:masterClrMapping/>
  </p:clrMapOvr>
  <p:transition>
    <p:fade/>
  </p:transition>
  <p:hf sldNum="0" hdr="0" ftr="0" dt="0"/>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8788566"/>
      </p:ext>
    </p:extLst>
  </p:cSld>
  <p:clrMapOvr>
    <a:masterClrMapping/>
  </p:clrMapOvr>
  <p:transition>
    <p:fade/>
  </p:transition>
  <p:hf sldNum="0" hdr="0" ftr="0" dt="0"/>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775562541"/>
      </p:ext>
    </p:extLst>
  </p:cSld>
  <p:clrMapOvr>
    <a:masterClrMapping/>
  </p:clrMapOvr>
  <p:transition>
    <p:fade/>
  </p:transition>
  <p:hf sldNum="0" hdr="0" ftr="0" dt="0"/>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a:t>Click to edit Master text styles</a:t>
            </a:r>
          </a:p>
          <a:p>
            <a:pPr lvl="1"/>
            <a:r>
              <a:rPr lang="en-US"/>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63299623"/>
      </p:ext>
    </p:extLst>
  </p:cSld>
  <p:clrMapOvr>
    <a:masterClrMapping/>
  </p:clrMapOvr>
  <p:transition>
    <p:fade/>
  </p:transition>
  <p:hf sldNum="0" hdr="0" ftr="0" dt="0"/>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1096607"/>
      </p:ext>
    </p:extLst>
  </p:cSld>
  <p:clrMapOvr>
    <a:masterClrMapping/>
  </p:clrMapOvr>
  <p:transition>
    <p:fade/>
  </p:transition>
  <p:hf sldNum="0" hdr="0" ftr="0" dt="0"/>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02313463"/>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6.xml"/><Relationship Id="rId18" Type="http://schemas.openxmlformats.org/officeDocument/2006/relationships/slideLayout" Target="../slideLayouts/slideLayout31.xml"/><Relationship Id="rId26" Type="http://schemas.openxmlformats.org/officeDocument/2006/relationships/slideLayout" Target="../slideLayouts/slideLayout39.xml"/><Relationship Id="rId39" Type="http://schemas.openxmlformats.org/officeDocument/2006/relationships/slideLayout" Target="../slideLayouts/slideLayout52.xml"/><Relationship Id="rId21" Type="http://schemas.openxmlformats.org/officeDocument/2006/relationships/slideLayout" Target="../slideLayouts/slideLayout34.xml"/><Relationship Id="rId34" Type="http://schemas.openxmlformats.org/officeDocument/2006/relationships/slideLayout" Target="../slideLayouts/slideLayout47.xml"/><Relationship Id="rId42" Type="http://schemas.openxmlformats.org/officeDocument/2006/relationships/slideLayout" Target="../slideLayouts/slideLayout55.xml"/><Relationship Id="rId47" Type="http://schemas.openxmlformats.org/officeDocument/2006/relationships/slideLayout" Target="../slideLayouts/slideLayout60.xml"/><Relationship Id="rId50" Type="http://schemas.openxmlformats.org/officeDocument/2006/relationships/slideLayout" Target="../slideLayouts/slideLayout63.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29" Type="http://schemas.openxmlformats.org/officeDocument/2006/relationships/slideLayout" Target="../slideLayouts/slideLayout42.xml"/><Relationship Id="rId11" Type="http://schemas.openxmlformats.org/officeDocument/2006/relationships/slideLayout" Target="../slideLayouts/slideLayout24.xml"/><Relationship Id="rId24" Type="http://schemas.openxmlformats.org/officeDocument/2006/relationships/slideLayout" Target="../slideLayouts/slideLayout37.xml"/><Relationship Id="rId32" Type="http://schemas.openxmlformats.org/officeDocument/2006/relationships/slideLayout" Target="../slideLayouts/slideLayout45.xml"/><Relationship Id="rId37" Type="http://schemas.openxmlformats.org/officeDocument/2006/relationships/slideLayout" Target="../slideLayouts/slideLayout50.xml"/><Relationship Id="rId40" Type="http://schemas.openxmlformats.org/officeDocument/2006/relationships/slideLayout" Target="../slideLayouts/slideLayout53.xml"/><Relationship Id="rId45" Type="http://schemas.openxmlformats.org/officeDocument/2006/relationships/slideLayout" Target="../slideLayouts/slideLayout58.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23" Type="http://schemas.openxmlformats.org/officeDocument/2006/relationships/slideLayout" Target="../slideLayouts/slideLayout36.xml"/><Relationship Id="rId28" Type="http://schemas.openxmlformats.org/officeDocument/2006/relationships/slideLayout" Target="../slideLayouts/slideLayout41.xml"/><Relationship Id="rId36" Type="http://schemas.openxmlformats.org/officeDocument/2006/relationships/slideLayout" Target="../slideLayouts/slideLayout49.xml"/><Relationship Id="rId49" Type="http://schemas.openxmlformats.org/officeDocument/2006/relationships/slideLayout" Target="../slideLayouts/slideLayout62.xml"/><Relationship Id="rId10" Type="http://schemas.openxmlformats.org/officeDocument/2006/relationships/slideLayout" Target="../slideLayouts/slideLayout23.xml"/><Relationship Id="rId19" Type="http://schemas.openxmlformats.org/officeDocument/2006/relationships/slideLayout" Target="../slideLayouts/slideLayout32.xml"/><Relationship Id="rId31" Type="http://schemas.openxmlformats.org/officeDocument/2006/relationships/slideLayout" Target="../slideLayouts/slideLayout44.xml"/><Relationship Id="rId44" Type="http://schemas.openxmlformats.org/officeDocument/2006/relationships/slideLayout" Target="../slideLayouts/slideLayout57.xml"/><Relationship Id="rId52" Type="http://schemas.openxmlformats.org/officeDocument/2006/relationships/theme" Target="../theme/theme2.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 Id="rId22" Type="http://schemas.openxmlformats.org/officeDocument/2006/relationships/slideLayout" Target="../slideLayouts/slideLayout35.xml"/><Relationship Id="rId27" Type="http://schemas.openxmlformats.org/officeDocument/2006/relationships/slideLayout" Target="../slideLayouts/slideLayout40.xml"/><Relationship Id="rId30" Type="http://schemas.openxmlformats.org/officeDocument/2006/relationships/slideLayout" Target="../slideLayouts/slideLayout43.xml"/><Relationship Id="rId35" Type="http://schemas.openxmlformats.org/officeDocument/2006/relationships/slideLayout" Target="../slideLayouts/slideLayout48.xml"/><Relationship Id="rId43" Type="http://schemas.openxmlformats.org/officeDocument/2006/relationships/slideLayout" Target="../slideLayouts/slideLayout56.xml"/><Relationship Id="rId48" Type="http://schemas.openxmlformats.org/officeDocument/2006/relationships/slideLayout" Target="../slideLayouts/slideLayout61.xml"/><Relationship Id="rId8" Type="http://schemas.openxmlformats.org/officeDocument/2006/relationships/slideLayout" Target="../slideLayouts/slideLayout21.xml"/><Relationship Id="rId51" Type="http://schemas.openxmlformats.org/officeDocument/2006/relationships/slideLayout" Target="../slideLayouts/slideLayout64.xml"/><Relationship Id="rId3" Type="http://schemas.openxmlformats.org/officeDocument/2006/relationships/slideLayout" Target="../slideLayouts/slideLayout16.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5" Type="http://schemas.openxmlformats.org/officeDocument/2006/relationships/slideLayout" Target="../slideLayouts/slideLayout38.xml"/><Relationship Id="rId33" Type="http://schemas.openxmlformats.org/officeDocument/2006/relationships/slideLayout" Target="../slideLayouts/slideLayout46.xml"/><Relationship Id="rId38" Type="http://schemas.openxmlformats.org/officeDocument/2006/relationships/slideLayout" Target="../slideLayouts/slideLayout51.xml"/><Relationship Id="rId46" Type="http://schemas.openxmlformats.org/officeDocument/2006/relationships/slideLayout" Target="../slideLayouts/slideLayout59.xml"/><Relationship Id="rId20" Type="http://schemas.openxmlformats.org/officeDocument/2006/relationships/slideLayout" Target="../slideLayouts/slideLayout33.xml"/><Relationship Id="rId41" Type="http://schemas.openxmlformats.org/officeDocument/2006/relationships/slideLayout" Target="../slideLayouts/slideLayout54.xml"/><Relationship Id="rId1" Type="http://schemas.openxmlformats.org/officeDocument/2006/relationships/slideLayout" Target="../slideLayouts/slideLayout14.xml"/><Relationship Id="rId6"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7.xml"/><Relationship Id="rId18" Type="http://schemas.openxmlformats.org/officeDocument/2006/relationships/slideLayout" Target="../slideLayouts/slideLayout82.xml"/><Relationship Id="rId26" Type="http://schemas.openxmlformats.org/officeDocument/2006/relationships/slideLayout" Target="../slideLayouts/slideLayout90.xml"/><Relationship Id="rId39" Type="http://schemas.openxmlformats.org/officeDocument/2006/relationships/slideLayout" Target="../slideLayouts/slideLayout103.xml"/><Relationship Id="rId21" Type="http://schemas.openxmlformats.org/officeDocument/2006/relationships/slideLayout" Target="../slideLayouts/slideLayout85.xml"/><Relationship Id="rId34" Type="http://schemas.openxmlformats.org/officeDocument/2006/relationships/slideLayout" Target="../slideLayouts/slideLayout98.xml"/><Relationship Id="rId42" Type="http://schemas.openxmlformats.org/officeDocument/2006/relationships/slideLayout" Target="../slideLayouts/slideLayout106.xml"/><Relationship Id="rId47" Type="http://schemas.openxmlformats.org/officeDocument/2006/relationships/slideLayout" Target="../slideLayouts/slideLayout111.xml"/><Relationship Id="rId7" Type="http://schemas.openxmlformats.org/officeDocument/2006/relationships/slideLayout" Target="../slideLayouts/slideLayout71.xml"/><Relationship Id="rId2" Type="http://schemas.openxmlformats.org/officeDocument/2006/relationships/slideLayout" Target="../slideLayouts/slideLayout66.xml"/><Relationship Id="rId16" Type="http://schemas.openxmlformats.org/officeDocument/2006/relationships/slideLayout" Target="../slideLayouts/slideLayout80.xml"/><Relationship Id="rId29" Type="http://schemas.openxmlformats.org/officeDocument/2006/relationships/slideLayout" Target="../slideLayouts/slideLayout93.xml"/><Relationship Id="rId11" Type="http://schemas.openxmlformats.org/officeDocument/2006/relationships/slideLayout" Target="../slideLayouts/slideLayout75.xml"/><Relationship Id="rId24" Type="http://schemas.openxmlformats.org/officeDocument/2006/relationships/slideLayout" Target="../slideLayouts/slideLayout88.xml"/><Relationship Id="rId32" Type="http://schemas.openxmlformats.org/officeDocument/2006/relationships/slideLayout" Target="../slideLayouts/slideLayout96.xml"/><Relationship Id="rId37" Type="http://schemas.openxmlformats.org/officeDocument/2006/relationships/slideLayout" Target="../slideLayouts/slideLayout101.xml"/><Relationship Id="rId40" Type="http://schemas.openxmlformats.org/officeDocument/2006/relationships/slideLayout" Target="../slideLayouts/slideLayout104.xml"/><Relationship Id="rId45" Type="http://schemas.openxmlformats.org/officeDocument/2006/relationships/slideLayout" Target="../slideLayouts/slideLayout109.xml"/><Relationship Id="rId5" Type="http://schemas.openxmlformats.org/officeDocument/2006/relationships/slideLayout" Target="../slideLayouts/slideLayout69.xml"/><Relationship Id="rId15" Type="http://schemas.openxmlformats.org/officeDocument/2006/relationships/slideLayout" Target="../slideLayouts/slideLayout79.xml"/><Relationship Id="rId23" Type="http://schemas.openxmlformats.org/officeDocument/2006/relationships/slideLayout" Target="../slideLayouts/slideLayout87.xml"/><Relationship Id="rId28" Type="http://schemas.openxmlformats.org/officeDocument/2006/relationships/slideLayout" Target="../slideLayouts/slideLayout92.xml"/><Relationship Id="rId36" Type="http://schemas.openxmlformats.org/officeDocument/2006/relationships/slideLayout" Target="../slideLayouts/slideLayout100.xml"/><Relationship Id="rId49" Type="http://schemas.openxmlformats.org/officeDocument/2006/relationships/theme" Target="../theme/theme3.xml"/><Relationship Id="rId10" Type="http://schemas.openxmlformats.org/officeDocument/2006/relationships/slideLayout" Target="../slideLayouts/slideLayout74.xml"/><Relationship Id="rId19" Type="http://schemas.openxmlformats.org/officeDocument/2006/relationships/slideLayout" Target="../slideLayouts/slideLayout83.xml"/><Relationship Id="rId31" Type="http://schemas.openxmlformats.org/officeDocument/2006/relationships/slideLayout" Target="../slideLayouts/slideLayout95.xml"/><Relationship Id="rId44" Type="http://schemas.openxmlformats.org/officeDocument/2006/relationships/slideLayout" Target="../slideLayouts/slideLayout108.xml"/><Relationship Id="rId4" Type="http://schemas.openxmlformats.org/officeDocument/2006/relationships/slideLayout" Target="../slideLayouts/slideLayout68.xml"/><Relationship Id="rId9" Type="http://schemas.openxmlformats.org/officeDocument/2006/relationships/slideLayout" Target="../slideLayouts/slideLayout73.xml"/><Relationship Id="rId14" Type="http://schemas.openxmlformats.org/officeDocument/2006/relationships/slideLayout" Target="../slideLayouts/slideLayout78.xml"/><Relationship Id="rId22" Type="http://schemas.openxmlformats.org/officeDocument/2006/relationships/slideLayout" Target="../slideLayouts/slideLayout86.xml"/><Relationship Id="rId27" Type="http://schemas.openxmlformats.org/officeDocument/2006/relationships/slideLayout" Target="../slideLayouts/slideLayout91.xml"/><Relationship Id="rId30" Type="http://schemas.openxmlformats.org/officeDocument/2006/relationships/slideLayout" Target="../slideLayouts/slideLayout94.xml"/><Relationship Id="rId35" Type="http://schemas.openxmlformats.org/officeDocument/2006/relationships/slideLayout" Target="../slideLayouts/slideLayout99.xml"/><Relationship Id="rId43" Type="http://schemas.openxmlformats.org/officeDocument/2006/relationships/slideLayout" Target="../slideLayouts/slideLayout107.xml"/><Relationship Id="rId48" Type="http://schemas.openxmlformats.org/officeDocument/2006/relationships/slideLayout" Target="../slideLayouts/slideLayout112.xml"/><Relationship Id="rId8" Type="http://schemas.openxmlformats.org/officeDocument/2006/relationships/slideLayout" Target="../slideLayouts/slideLayout72.xml"/><Relationship Id="rId3" Type="http://schemas.openxmlformats.org/officeDocument/2006/relationships/slideLayout" Target="../slideLayouts/slideLayout67.xml"/><Relationship Id="rId12" Type="http://schemas.openxmlformats.org/officeDocument/2006/relationships/slideLayout" Target="../slideLayouts/slideLayout76.xml"/><Relationship Id="rId17" Type="http://schemas.openxmlformats.org/officeDocument/2006/relationships/slideLayout" Target="../slideLayouts/slideLayout81.xml"/><Relationship Id="rId25" Type="http://schemas.openxmlformats.org/officeDocument/2006/relationships/slideLayout" Target="../slideLayouts/slideLayout89.xml"/><Relationship Id="rId33" Type="http://schemas.openxmlformats.org/officeDocument/2006/relationships/slideLayout" Target="../slideLayouts/slideLayout97.xml"/><Relationship Id="rId38" Type="http://schemas.openxmlformats.org/officeDocument/2006/relationships/slideLayout" Target="../slideLayouts/slideLayout102.xml"/><Relationship Id="rId46" Type="http://schemas.openxmlformats.org/officeDocument/2006/relationships/slideLayout" Target="../slideLayouts/slideLayout110.xml"/><Relationship Id="rId20" Type="http://schemas.openxmlformats.org/officeDocument/2006/relationships/slideLayout" Target="../slideLayouts/slideLayout84.xml"/><Relationship Id="rId41" Type="http://schemas.openxmlformats.org/officeDocument/2006/relationships/slideLayout" Target="../slideLayouts/slideLayout105.xml"/><Relationship Id="rId1" Type="http://schemas.openxmlformats.org/officeDocument/2006/relationships/slideLayout" Target="../slideLayouts/slideLayout65.xml"/><Relationship Id="rId6" Type="http://schemas.openxmlformats.org/officeDocument/2006/relationships/slideLayout" Target="../slideLayouts/slideLayout70.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slideLayout" Target="../slideLayouts/slideLayout159.xml"/><Relationship Id="rId50" Type="http://schemas.openxmlformats.org/officeDocument/2006/relationships/slideLayout" Target="../slideLayouts/slideLayout162.xml"/><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slideLayout" Target="../slideLayouts/slideLayout157.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slideLayout" Target="../slideLayouts/slideLayout161.xml"/><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52" Type="http://schemas.openxmlformats.org/officeDocument/2006/relationships/theme" Target="../theme/theme4.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slideLayout" Target="../slideLayouts/slideLayout160.xml"/><Relationship Id="rId8" Type="http://schemas.openxmlformats.org/officeDocument/2006/relationships/slideLayout" Target="../slideLayouts/slideLayout120.xml"/><Relationship Id="rId51" Type="http://schemas.openxmlformats.org/officeDocument/2006/relationships/slideLayout" Target="../slideLayouts/slideLayout163.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slideLayout" Target="../slideLayouts/slideLayout158.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1" Type="http://schemas.openxmlformats.org/officeDocument/2006/relationships/slideLayout" Target="../slideLayouts/slideLayout113.xml"/><Relationship Id="rId6"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743" r:id="rId5"/>
    <p:sldLayoutId id="2147484240" r:id="rId6"/>
    <p:sldLayoutId id="2147484241" r:id="rId7"/>
    <p:sldLayoutId id="2147484474" r:id="rId8"/>
    <p:sldLayoutId id="2147484245" r:id="rId9"/>
    <p:sldLayoutId id="2147484249" r:id="rId10"/>
    <p:sldLayoutId id="2147484641" r:id="rId11"/>
    <p:sldLayoutId id="2147484584" r:id="rId12"/>
    <p:sldLayoutId id="2147484742" r:id="rId13"/>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17FCC5D2-4627-4438-958B-E797B4D6979B}"/>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F01D5F50-6C0A-4122-ADB0-D27D43039B49}"/>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5310F69F-6170-4B5C-AE44-FB39186B519D}"/>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79E1F615-7424-415E-A69A-192FC130596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4543D39-027C-4FB6-93A7-64D67059FC1C}"/>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FC0419CA-90D7-4AB1-872E-1A9C85395B8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2263C1D-1546-47AB-8F5C-789CEABC7583}"/>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2AD5CC8-7541-421D-B122-04177A854246}"/>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020BA9-5263-45AC-BE62-EF75BBDD3DFB}"/>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6A9F18-11DD-4BEE-99BB-2183590069EB}"/>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4FA88EB-CDD2-4480-BC60-CC9B1079CB2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8C03331-45DD-44D4-98B8-82F4812080E9}"/>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67D0E68-776E-4273-B554-E1551C6F71F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4488224-F58C-4452-8603-000B8DB57315}"/>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E0724CB-C983-4771-A3B9-18AA293C273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AF5DF08-E377-4820-B327-E313377F861E}"/>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41529B9-55B4-440E-A1A7-CBEBB0CAB3DC}"/>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E30396F-362B-4E20-8E9C-27104BB08395}"/>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2FEE78F-ADB8-4535-A900-810A37D2FFCA}"/>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0792DD69-80E2-488A-B693-E049C6A0CAC0}"/>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FA4DCF4-4D6B-48ED-B20A-30733EFB89D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D41415-A5CA-458B-9202-2585F22338A8}"/>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1C2573-BDC8-4766-AA51-9DA13C544D0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B6BDD17-31DA-4CB9-A106-155301CF925B}"/>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BCD9E-316E-484C-9D18-ABABAB11AB78}"/>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E68BBE92-C94B-4092-ACEA-F1FBFCED665A}"/>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E0144B2-7C86-4CA3-9CAD-A72D27BFA6D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26EC4A79-3B59-4C70-ACDC-3EADBCEEB988}"/>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022FCA4E-29DB-4C2F-BE93-75CB3690C50E}"/>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FCBB6C3-B117-4C29-A3E4-B8F7088901D5}"/>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AC347CD-3BB6-458B-988F-0CF4F3780980}"/>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8EC7C542-5C2D-446A-9B70-7744995BB0DA}"/>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CC2875-5066-401E-B861-88541FCC73C2}"/>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DBF5746-B658-4242-B5ED-7C3745EADCE6}"/>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759509-9ACF-4FDD-B4FE-72B4948CCE5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5FA2057-7F9F-4B0A-89A4-CDCD91D5ECCD}"/>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31003-FA79-4EF7-8873-C167E2BFE744}"/>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ECE77184-103D-45AB-9C5E-6C7105E1DEE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9411EC3E-5C2D-4DA1-95AC-EA690EDB82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64426029"/>
      </p:ext>
    </p:extLst>
  </p:cSld>
  <p:clrMap bg1="lt1" tx1="dk1" bg2="lt2" tx2="dk2" accent1="accent1" accent2="accent2" accent3="accent3" accent4="accent4" accent5="accent5" accent6="accent6" hlink="hlink" folHlink="folHlink"/>
  <p:sldLayoutIdLst>
    <p:sldLayoutId id="2147484746" r:id="rId1"/>
    <p:sldLayoutId id="2147484747" r:id="rId2"/>
    <p:sldLayoutId id="2147484748" r:id="rId3"/>
    <p:sldLayoutId id="2147484749" r:id="rId4"/>
    <p:sldLayoutId id="2147484750" r:id="rId5"/>
    <p:sldLayoutId id="2147484751" r:id="rId6"/>
    <p:sldLayoutId id="2147484752" r:id="rId7"/>
    <p:sldLayoutId id="2147484753" r:id="rId8"/>
    <p:sldLayoutId id="2147484754" r:id="rId9"/>
    <p:sldLayoutId id="2147484755" r:id="rId10"/>
    <p:sldLayoutId id="2147484756" r:id="rId11"/>
    <p:sldLayoutId id="2147484757" r:id="rId12"/>
    <p:sldLayoutId id="2147484758" r:id="rId13"/>
    <p:sldLayoutId id="2147484759" r:id="rId14"/>
    <p:sldLayoutId id="2147484760" r:id="rId15"/>
    <p:sldLayoutId id="2147484761" r:id="rId16"/>
    <p:sldLayoutId id="2147484849" r:id="rId17"/>
    <p:sldLayoutId id="2147484850" r:id="rId18"/>
    <p:sldLayoutId id="2147484851" r:id="rId19"/>
    <p:sldLayoutId id="2147484852" r:id="rId20"/>
    <p:sldLayoutId id="2147484853" r:id="rId21"/>
    <p:sldLayoutId id="2147484854" r:id="rId22"/>
    <p:sldLayoutId id="2147484855" r:id="rId23"/>
    <p:sldLayoutId id="2147484856" r:id="rId24"/>
    <p:sldLayoutId id="2147484857" r:id="rId25"/>
    <p:sldLayoutId id="2147484858" r:id="rId26"/>
    <p:sldLayoutId id="2147484859" r:id="rId27"/>
    <p:sldLayoutId id="2147484860" r:id="rId28"/>
    <p:sldLayoutId id="2147484861" r:id="rId29"/>
    <p:sldLayoutId id="2147484862" r:id="rId30"/>
    <p:sldLayoutId id="2147484863" r:id="rId31"/>
    <p:sldLayoutId id="2147484864" r:id="rId32"/>
    <p:sldLayoutId id="2147484865" r:id="rId33"/>
    <p:sldLayoutId id="2147484866" r:id="rId34"/>
    <p:sldLayoutId id="2147484867" r:id="rId35"/>
    <p:sldLayoutId id="2147484868" r:id="rId36"/>
    <p:sldLayoutId id="2147484869" r:id="rId37"/>
    <p:sldLayoutId id="2147484870" r:id="rId38"/>
    <p:sldLayoutId id="2147484871" r:id="rId39"/>
    <p:sldLayoutId id="2147484872" r:id="rId40"/>
    <p:sldLayoutId id="2147484873" r:id="rId41"/>
    <p:sldLayoutId id="2147484874" r:id="rId42"/>
    <p:sldLayoutId id="2147484875" r:id="rId43"/>
    <p:sldLayoutId id="2147484876" r:id="rId44"/>
    <p:sldLayoutId id="2147484877" r:id="rId45"/>
    <p:sldLayoutId id="2147484878" r:id="rId46"/>
    <p:sldLayoutId id="2147484879" r:id="rId47"/>
    <p:sldLayoutId id="2147484880" r:id="rId48"/>
    <p:sldLayoutId id="2147484881" r:id="rId49"/>
    <p:sldLayoutId id="2147484882" r:id="rId50"/>
    <p:sldLayoutId id="2147484883"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grpSp>
        <p:nvGrpSpPr>
          <p:cNvPr id="11" name="GRID" hidden="1">
            <a:extLst>
              <a:ext uri="{FF2B5EF4-FFF2-40B4-BE49-F238E27FC236}">
                <a16:creationId xmlns:a16="http://schemas.microsoft.com/office/drawing/2014/main" id="{352FBFA5-04E2-47B3-832B-4825C1A63E8C}"/>
              </a:ext>
            </a:extLst>
          </p:cNvPr>
          <p:cNvGrpSpPr/>
          <p:nvPr userDrawn="1"/>
        </p:nvGrpSpPr>
        <p:grpSpPr>
          <a:xfrm>
            <a:off x="0" y="0"/>
            <a:ext cx="12192000" cy="6858000"/>
            <a:chOff x="0" y="0"/>
            <a:chExt cx="12192000" cy="6858000"/>
          </a:xfrm>
        </p:grpSpPr>
        <p:cxnSp>
          <p:nvCxnSpPr>
            <p:cNvPr id="12" name="Straight Connector 11">
              <a:extLst>
                <a:ext uri="{FF2B5EF4-FFF2-40B4-BE49-F238E27FC236}">
                  <a16:creationId xmlns:a16="http://schemas.microsoft.com/office/drawing/2014/main" id="{040BFD74-DEDF-4239-9219-D612FC86FCF9}"/>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C1C0AC-3D7F-4A51-81B9-653301CADA84}"/>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D3A83DB-92A3-4FA6-9284-D808B37ECC4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BA2F286-4940-4AB0-B639-0BA3B8BF6028}"/>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527BB35-7DC4-4A1F-88AD-A93AE8DB9373}"/>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C6756A-D867-433E-BD4F-8986CAC1F3E9}"/>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B531024-1FCB-4780-95A0-2E0A1B01C7E2}"/>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0E89355-8266-4518-92A7-5871DEEAC86F}"/>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E98360D-575A-4895-BC38-12F6CD9CC651}"/>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22BBABB-B6D4-48EB-A2A4-094DE3A686DF}"/>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12A9858-3E67-4DB9-9F37-A19A084AB6E8}"/>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0F2EE57-5CCB-431D-896B-04743C021055}"/>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D939FEA-4B19-41A4-B620-C507701F7768}"/>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BF0A62E-9C5A-436B-9AB8-3912076C9F5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2605062-3684-4D23-BB67-8BE63A3DC822}"/>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57EEB40-D4DC-4629-8438-F0448E1A22F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F46153A-E24F-4405-ACA4-430BD67857B3}"/>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DD11DA4-4E26-473B-A052-422EE6327CD4}"/>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FD98BDF-25F5-4566-B35D-DE9D3984F89C}"/>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07B28E3-1121-4CBE-8170-04C42DF70ED3}"/>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378B483-8596-468D-864D-F705E18D658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339A1DD-3C7C-474D-8E73-C3EF371BF4E1}"/>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DCF384F-95CF-4E07-866C-67F87EAAB7EB}"/>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440509E-F0B7-49F6-ABF9-B36A394A4F71}"/>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A2655C0-B930-4599-9C90-20D90AC3F719}"/>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549B2FE-86D8-4F27-982A-D5465F73393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4669B4F-87FA-4BA5-94C3-DD732113249E}"/>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E109B33-5E7B-4322-9214-4248C344C89F}"/>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FAA663B-270E-4F9A-9406-97D68A9D4A8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B8BA9FC-2BBC-4F6D-9844-8006C06849A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14FF488-074C-4EB4-BE9E-32281FB014F2}"/>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5E83DEDC-8373-4BB5-901A-1199F8705822}"/>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50632C3-3042-40A8-8A40-D1D18EFD931E}"/>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3B677EF-9429-40D5-90F1-C4CF1BEF2EB0}"/>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3" name=".64 square" hidden="1">
            <a:extLst>
              <a:ext uri="{FF2B5EF4-FFF2-40B4-BE49-F238E27FC236}">
                <a16:creationId xmlns:a16="http://schemas.microsoft.com/office/drawing/2014/main" id="{F3EBAE4A-D850-4AB6-ADA7-73B2FC73F69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4" name=".32 square" hidden="1">
            <a:extLst>
              <a:ext uri="{FF2B5EF4-FFF2-40B4-BE49-F238E27FC236}">
                <a16:creationId xmlns:a16="http://schemas.microsoft.com/office/drawing/2014/main" id="{80CBC987-6FE4-468D-92CA-967EB248BB9D}"/>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850306010"/>
      </p:ext>
    </p:extLst>
  </p:cSld>
  <p:clrMap bg1="lt1" tx1="dk1" bg2="lt2" tx2="dk2" accent1="accent1" accent2="accent2" accent3="accent3" accent4="accent4" accent5="accent5" accent6="accent6" hlink="hlink" folHlink="folHlink"/>
  <p:sldLayoutIdLst>
    <p:sldLayoutId id="2147484885" r:id="rId1"/>
    <p:sldLayoutId id="2147484886" r:id="rId2"/>
    <p:sldLayoutId id="2147484887" r:id="rId3"/>
    <p:sldLayoutId id="2147484888" r:id="rId4"/>
    <p:sldLayoutId id="2147484889" r:id="rId5"/>
    <p:sldLayoutId id="2147484890" r:id="rId6"/>
    <p:sldLayoutId id="2147484891" r:id="rId7"/>
    <p:sldLayoutId id="2147484892" r:id="rId8"/>
    <p:sldLayoutId id="2147484893" r:id="rId9"/>
    <p:sldLayoutId id="2147484894" r:id="rId10"/>
    <p:sldLayoutId id="2147484895" r:id="rId11"/>
    <p:sldLayoutId id="2147484896" r:id="rId12"/>
    <p:sldLayoutId id="2147484897" r:id="rId13"/>
    <p:sldLayoutId id="2147484898" r:id="rId14"/>
    <p:sldLayoutId id="2147484899" r:id="rId15"/>
    <p:sldLayoutId id="2147484900" r:id="rId16"/>
    <p:sldLayoutId id="2147484901" r:id="rId17"/>
    <p:sldLayoutId id="2147484815" r:id="rId18"/>
    <p:sldLayoutId id="2147484816" r:id="rId19"/>
    <p:sldLayoutId id="2147484817" r:id="rId20"/>
    <p:sldLayoutId id="2147484818" r:id="rId21"/>
    <p:sldLayoutId id="2147484819" r:id="rId22"/>
    <p:sldLayoutId id="2147484820" r:id="rId23"/>
    <p:sldLayoutId id="2147484821" r:id="rId24"/>
    <p:sldLayoutId id="2147484822" r:id="rId25"/>
    <p:sldLayoutId id="2147484823" r:id="rId26"/>
    <p:sldLayoutId id="2147484824" r:id="rId27"/>
    <p:sldLayoutId id="2147484825" r:id="rId28"/>
    <p:sldLayoutId id="2147484826" r:id="rId29"/>
    <p:sldLayoutId id="2147484827" r:id="rId30"/>
    <p:sldLayoutId id="2147484828" r:id="rId31"/>
    <p:sldLayoutId id="2147484829" r:id="rId32"/>
    <p:sldLayoutId id="2147484830" r:id="rId33"/>
    <p:sldLayoutId id="2147484831" r:id="rId34"/>
    <p:sldLayoutId id="2147484832" r:id="rId35"/>
    <p:sldLayoutId id="2147484833" r:id="rId36"/>
    <p:sldLayoutId id="2147484834" r:id="rId37"/>
    <p:sldLayoutId id="2147484835" r:id="rId38"/>
    <p:sldLayoutId id="2147484836" r:id="rId39"/>
    <p:sldLayoutId id="2147484837" r:id="rId40"/>
    <p:sldLayoutId id="2147484838" r:id="rId41"/>
    <p:sldLayoutId id="2147484839" r:id="rId42"/>
    <p:sldLayoutId id="2147484840" r:id="rId43"/>
    <p:sldLayoutId id="2147484841" r:id="rId44"/>
    <p:sldLayoutId id="2147484842" r:id="rId45"/>
    <p:sldLayoutId id="2147484843" r:id="rId46"/>
    <p:sldLayoutId id="2147484847" r:id="rId47"/>
    <p:sldLayoutId id="2147484848" r:id="rId48"/>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
        <p:nvSpPr>
          <p:cNvPr id="11" name="Title Placeholder 1">
            <a:extLst>
              <a:ext uri="{FF2B5EF4-FFF2-40B4-BE49-F238E27FC236}">
                <a16:creationId xmlns:a16="http://schemas.microsoft.com/office/drawing/2014/main" id="{8146AE93-787B-42C7-998B-94945CCDB245}"/>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12" name="Text Placeholder 3">
            <a:extLst>
              <a:ext uri="{FF2B5EF4-FFF2-40B4-BE49-F238E27FC236}">
                <a16:creationId xmlns:a16="http://schemas.microsoft.com/office/drawing/2014/main" id="{322D9ECE-2F8A-41BF-B932-3CBFEE52CFCD}"/>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ID" hidden="1">
            <a:extLst>
              <a:ext uri="{FF2B5EF4-FFF2-40B4-BE49-F238E27FC236}">
                <a16:creationId xmlns:a16="http://schemas.microsoft.com/office/drawing/2014/main" id="{22E0827B-BC1A-44E2-8096-61C3B6CE9235}"/>
              </a:ext>
            </a:extLst>
          </p:cNvPr>
          <p:cNvGrpSpPr/>
          <p:nvPr userDrawn="1"/>
        </p:nvGrpSpPr>
        <p:grpSpPr>
          <a:xfrm>
            <a:off x="0" y="0"/>
            <a:ext cx="12192000" cy="6858000"/>
            <a:chOff x="0" y="0"/>
            <a:chExt cx="12192000" cy="6858000"/>
          </a:xfrm>
        </p:grpSpPr>
        <p:cxnSp>
          <p:nvCxnSpPr>
            <p:cNvPr id="21" name="Straight Connector 20">
              <a:extLst>
                <a:ext uri="{FF2B5EF4-FFF2-40B4-BE49-F238E27FC236}">
                  <a16:creationId xmlns:a16="http://schemas.microsoft.com/office/drawing/2014/main" id="{9BECC4A3-5E56-46AB-B66A-24DB6F63C4FD}"/>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D5DED18-B8E3-4E64-A2F9-AC876A45E950}"/>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27B2490-4E01-419B-9E15-AB1014C5585F}"/>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51B5F87-CB60-4C61-B0D4-0C5801F71D24}"/>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E5640D5-10AB-40EE-95AF-87579AFDE0EA}"/>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08585DA-510F-494E-A9B7-254EB9BECF52}"/>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E4731B3-644F-4E37-BA44-ADA1DF75E384}"/>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1E010D-3645-4CAF-8CA0-B22C9B4B1698}"/>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057B69-9FBE-4155-9F90-BAA01449C7BA}"/>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DE02459-2825-4AA0-ABEC-7CBA2298C3B4}"/>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0039303-4947-41C2-AF95-B60F1C0EE653}"/>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6F4ED6F-ADD8-4311-BC08-B50F06C11267}"/>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52927-2CE4-4E87-B2F1-BDFB8CA825C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DC82426-ED22-418B-ADE0-D8A3C728E805}"/>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014786F-E497-4601-8EC7-5FBC624548C9}"/>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AD541AA-9B42-4318-8260-D19740D5CD48}"/>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459E5E3-4E7C-47AD-BAF6-D40C808B2421}"/>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A1745E5-301B-48E7-8AF3-6A4652362C3A}"/>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99AB3D5-A967-4468-A455-A376CD1DD0C4}"/>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A267528-5387-4DC7-BAE0-D023B941FE78}"/>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9BB4ECA-5958-471D-86B9-8531F578F149}"/>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FF77FE5-11E6-43DC-B99C-F2ADB26E464D}"/>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083F4A49-6A1D-4AB4-AECB-710DE98015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B51C4FE-249A-44AE-A18C-E773AE76FB19}"/>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69E0E17-D8D3-4E4D-A7FE-9AFD470BD3AA}"/>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82DB94-9146-431A-9B8B-6AAC6E76B64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CC82BA-674A-4BBC-ABA5-68B4AD3D5A19}"/>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9F537F4-3DB2-485E-ACC0-65F639F316D4}"/>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220F975-3D71-49A3-8F00-3F6BCE4F0935}"/>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9FD55E-813F-4122-8C22-3E1162867774}"/>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E35D2CB-8F27-4A92-9C8D-7A79F0B183C1}"/>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0F3267F-CE5D-4883-86D0-FD742567176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0F4D088-BD82-4E16-B541-B869789E8801}"/>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3D50B9-9DE7-460E-91A2-05019D97564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55" name=".64 square" hidden="1">
            <a:extLst>
              <a:ext uri="{FF2B5EF4-FFF2-40B4-BE49-F238E27FC236}">
                <a16:creationId xmlns:a16="http://schemas.microsoft.com/office/drawing/2014/main" id="{7688798E-233A-4099-B60A-EBD1052094FF}"/>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56" name=".32 square" hidden="1">
            <a:extLst>
              <a:ext uri="{FF2B5EF4-FFF2-40B4-BE49-F238E27FC236}">
                <a16:creationId xmlns:a16="http://schemas.microsoft.com/office/drawing/2014/main" id="{B46B5817-534B-4451-9E77-9425BB016BAC}"/>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882394868"/>
      </p:ext>
    </p:extLst>
  </p:cSld>
  <p:clrMap bg1="lt1" tx1="dk1" bg2="lt2" tx2="dk2" accent1="accent1" accent2="accent2" accent3="accent3" accent4="accent4" accent5="accent5" accent6="accent6" hlink="hlink" folHlink="folHlink"/>
  <p:sldLayoutIdLst>
    <p:sldLayoutId id="2147484763" r:id="rId1"/>
    <p:sldLayoutId id="2147484764" r:id="rId2"/>
    <p:sldLayoutId id="2147484765" r:id="rId3"/>
    <p:sldLayoutId id="2147484766" r:id="rId4"/>
    <p:sldLayoutId id="2147484767" r:id="rId5"/>
    <p:sldLayoutId id="2147484768" r:id="rId6"/>
    <p:sldLayoutId id="2147484769" r:id="rId7"/>
    <p:sldLayoutId id="2147484770" r:id="rId8"/>
    <p:sldLayoutId id="2147484771" r:id="rId9"/>
    <p:sldLayoutId id="2147484772" r:id="rId10"/>
    <p:sldLayoutId id="2147484773" r:id="rId11"/>
    <p:sldLayoutId id="2147484774" r:id="rId12"/>
    <p:sldLayoutId id="2147484775" r:id="rId13"/>
    <p:sldLayoutId id="2147484776" r:id="rId14"/>
    <p:sldLayoutId id="2147484777" r:id="rId15"/>
    <p:sldLayoutId id="2147484778" r:id="rId16"/>
    <p:sldLayoutId id="2147484779" r:id="rId17"/>
    <p:sldLayoutId id="2147484780" r:id="rId18"/>
    <p:sldLayoutId id="2147484781" r:id="rId19"/>
    <p:sldLayoutId id="2147484782" r:id="rId20"/>
    <p:sldLayoutId id="2147484783" r:id="rId21"/>
    <p:sldLayoutId id="2147484784" r:id="rId22"/>
    <p:sldLayoutId id="2147484785" r:id="rId23"/>
    <p:sldLayoutId id="2147484786" r:id="rId24"/>
    <p:sldLayoutId id="2147484787" r:id="rId25"/>
    <p:sldLayoutId id="2147484788" r:id="rId26"/>
    <p:sldLayoutId id="2147484789" r:id="rId27"/>
    <p:sldLayoutId id="2147484790" r:id="rId28"/>
    <p:sldLayoutId id="2147484791" r:id="rId29"/>
    <p:sldLayoutId id="2147484792" r:id="rId30"/>
    <p:sldLayoutId id="2147484793" r:id="rId31"/>
    <p:sldLayoutId id="2147484794" r:id="rId32"/>
    <p:sldLayoutId id="2147484795" r:id="rId33"/>
    <p:sldLayoutId id="2147484796" r:id="rId34"/>
    <p:sldLayoutId id="2147484797" r:id="rId35"/>
    <p:sldLayoutId id="2147484798" r:id="rId36"/>
    <p:sldLayoutId id="2147484799" r:id="rId37"/>
    <p:sldLayoutId id="2147484800" r:id="rId38"/>
    <p:sldLayoutId id="2147484801" r:id="rId39"/>
    <p:sldLayoutId id="2147484802" r:id="rId40"/>
    <p:sldLayoutId id="2147484803" r:id="rId41"/>
    <p:sldLayoutId id="2147484804" r:id="rId42"/>
    <p:sldLayoutId id="2147484805" r:id="rId43"/>
    <p:sldLayoutId id="2147484806" r:id="rId44"/>
    <p:sldLayoutId id="2147484807" r:id="rId45"/>
    <p:sldLayoutId id="2147484808" r:id="rId46"/>
    <p:sldLayoutId id="2147484809" r:id="rId47"/>
    <p:sldLayoutId id="2147484810" r:id="rId48"/>
    <p:sldLayoutId id="2147484811" r:id="rId49"/>
    <p:sldLayoutId id="2147484812" r:id="rId50"/>
    <p:sldLayoutId id="2147484814" r:id="rId51"/>
  </p:sldLayoutIdLst>
  <p:transition>
    <p:fade/>
  </p:transition>
  <p:hf sldNum="0" hdr="0" ft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p15:clr>
            <a:srgbClr val="C35EA4"/>
          </p15:clr>
        </p15:guide>
        <p15:guide id="32" pos="1498">
          <p15:clr>
            <a:srgbClr val="C35EA4"/>
          </p15:clr>
        </p15:guide>
        <p15:guide id="33" pos="2569">
          <p15:clr>
            <a:srgbClr val="C35EA4"/>
          </p15:clr>
        </p15:guide>
        <p15:guide id="34" pos="2711">
          <p15:clr>
            <a:srgbClr val="C35EA4"/>
          </p15:clr>
        </p15:guide>
        <p15:guide id="35" pos="3778">
          <p15:clr>
            <a:srgbClr val="C35EA4"/>
          </p15:clr>
        </p15:guide>
        <p15:guide id="36" pos="3924">
          <p15:clr>
            <a:srgbClr val="C35EA4"/>
          </p15:clr>
        </p15:guide>
        <p15:guide id="37" pos="4983">
          <p15:clr>
            <a:srgbClr val="C35EA4"/>
          </p15:clr>
        </p15:guide>
        <p15:guide id="38" pos="5127">
          <p15:clr>
            <a:srgbClr val="C35EA4"/>
          </p15:clr>
        </p15:guide>
        <p15:guide id="39" pos="6199">
          <p15:clr>
            <a:srgbClr val="C35EA4"/>
          </p15:clr>
        </p15:guide>
        <p15:guide id="40" pos="6342">
          <p15:clr>
            <a:srgbClr val="C35EA4"/>
          </p15:clr>
        </p15:guide>
        <p15:guide id="41" pos="264">
          <p15:clr>
            <a:srgbClr val="F26B43"/>
          </p15:clr>
        </p15:guide>
        <p15:guide id="42" pos="7416">
          <p15:clr>
            <a:srgbClr val="F26B43"/>
          </p15:clr>
        </p15:guide>
        <p15:guide id="43" orient="horz" pos="736">
          <p15:clr>
            <a:srgbClr val="5ACBF0"/>
          </p15:clr>
        </p15:guide>
        <p15:guide id="44" orient="horz" pos="1360">
          <p15:clr>
            <a:srgbClr val="5ACBF0"/>
          </p15:clr>
        </p15:guide>
        <p15:guide id="45" orient="horz" pos="593">
          <p15:clr>
            <a:srgbClr val="5ACBF0"/>
          </p15:clr>
        </p15:guide>
        <p15:guide id="46" orient="horz" pos="1484">
          <p15:clr>
            <a:srgbClr val="5ACBF0"/>
          </p15:clr>
        </p15:guide>
        <p15:guide id="47" orient="horz" pos="2088">
          <p15:clr>
            <a:srgbClr val="5ACBF0"/>
          </p15:clr>
        </p15:guide>
        <p15:guide id="48" orient="horz" pos="2254">
          <p15:clr>
            <a:srgbClr val="5ACBF0"/>
          </p15:clr>
        </p15:guide>
        <p15:guide id="49" orient="horz" pos="277">
          <p15:clr>
            <a:srgbClr val="F26B43"/>
          </p15:clr>
        </p15:guide>
        <p15:guide id="50" orient="horz" pos="4043">
          <p15:clr>
            <a:srgbClr val="F26B43"/>
          </p15:clr>
        </p15:guide>
        <p15:guide id="51" orient="horz" pos="2835">
          <p15:clr>
            <a:srgbClr val="5ACBF0"/>
          </p15:clr>
        </p15:guide>
        <p15:guide id="52" orient="horz" pos="2960">
          <p15:clr>
            <a:srgbClr val="5ACBF0"/>
          </p15:clr>
        </p15:guide>
        <p15:guide id="53" orient="horz" pos="3572">
          <p15:clr>
            <a:srgbClr val="5ACBF0"/>
          </p15:clr>
        </p15:guide>
        <p15:guide id="54" orient="horz" pos="3690">
          <p15:clr>
            <a:srgbClr val="5ACBF0"/>
          </p15:clr>
        </p15:guide>
        <p15:guide id="55" orient="horz" pos="918">
          <p15:clr>
            <a:srgbClr val="F26B43"/>
          </p15:clr>
        </p15:guide>
        <p15:guide id="56" pos="368" userDrawn="1">
          <p15:clr>
            <a:srgbClr val="C35EA4"/>
          </p15:clr>
        </p15:guide>
        <p15:guide id="57" pos="7313" userDrawn="1">
          <p15:clr>
            <a:srgbClr val="C35EA4"/>
          </p15:clr>
        </p15:guide>
        <p15:guide id="58" orient="horz" pos="369" userDrawn="1">
          <p15:clr>
            <a:srgbClr val="C35EA4"/>
          </p15:clr>
        </p15:guide>
        <p15:guide id="59" orient="horz" pos="3949" userDrawn="1">
          <p15:clr>
            <a:srgbClr val="C35EA4"/>
          </p15:clr>
        </p15:guide>
        <p15:guide id="60" orient="horz" pos="184" userDrawn="1">
          <p15:clr>
            <a:srgbClr val="A4A3A4"/>
          </p15:clr>
        </p15:guide>
        <p15:guide id="61" pos="185" userDrawn="1">
          <p15:clr>
            <a:srgbClr val="A4A3A4"/>
          </p15:clr>
        </p15:guide>
        <p15:guide id="62" orient="horz" pos="4135" userDrawn="1">
          <p15:clr>
            <a:srgbClr val="A4A3A4"/>
          </p15:clr>
        </p15:guide>
        <p15:guide id="63"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0.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0.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9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6.xm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0.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0.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0.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0.xml"/><Relationship Id="rId1" Type="http://schemas.openxmlformats.org/officeDocument/2006/relationships/tags" Target="../tags/tag1.xml"/><Relationship Id="rId4" Type="http://schemas.openxmlformats.org/officeDocument/2006/relationships/hyperlink" Target="https://docs.microsoft.com/azure/storage/common/storage-redundanc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77473" y="3884370"/>
            <a:ext cx="6228151" cy="1099549"/>
          </a:xfrm>
        </p:spPr>
        <p:txBody>
          <a:bodyPr/>
          <a:lstStyle/>
          <a:p>
            <a:r>
              <a:rPr lang="en-US" dirty="0">
                <a:solidFill>
                  <a:schemeClr val="tx1"/>
                </a:solidFill>
                <a:latin typeface="Segoe UI Semibold (Headings)"/>
                <a:cs typeface="Segoe UI"/>
              </a:rPr>
              <a:t>Azure Storage Services</a:t>
            </a:r>
            <a:endParaRPr lang="en-US" dirty="0"/>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Title 57">
            <a:extLst>
              <a:ext uri="{FF2B5EF4-FFF2-40B4-BE49-F238E27FC236}">
                <a16:creationId xmlns:a16="http://schemas.microsoft.com/office/drawing/2014/main" id="{481E6AC7-4CA9-499A-B6D2-226954A9DC93}"/>
              </a:ext>
            </a:extLst>
          </p:cNvPr>
          <p:cNvSpPr>
            <a:spLocks noGrp="1"/>
          </p:cNvSpPr>
          <p:nvPr>
            <p:ph type="title"/>
          </p:nvPr>
        </p:nvSpPr>
        <p:spPr/>
        <p:txBody>
          <a:bodyPr/>
          <a:lstStyle/>
          <a:p>
            <a:r>
              <a:rPr lang="en-US" sz="2745" dirty="0"/>
              <a:t>Determine Replication Strategies (2 of 2)</a:t>
            </a:r>
          </a:p>
        </p:txBody>
      </p:sp>
      <p:sp>
        <p:nvSpPr>
          <p:cNvPr id="132" name="Rectangle 131">
            <a:extLst>
              <a:ext uri="{FF2B5EF4-FFF2-40B4-BE49-F238E27FC236}">
                <a16:creationId xmlns:a16="http://schemas.microsoft.com/office/drawing/2014/main" id="{AD2D99D5-3F83-4427-BE32-DB815A336476}"/>
              </a:ext>
            </a:extLst>
          </p:cNvPr>
          <p:cNvSpPr/>
          <p:nvPr/>
        </p:nvSpPr>
        <p:spPr bwMode="auto">
          <a:xfrm>
            <a:off x="652203" y="3808748"/>
            <a:ext cx="4577112" cy="25022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3927" fontAlgn="base">
              <a:spcBef>
                <a:spcPct val="0"/>
              </a:spcBef>
              <a:spcAft>
                <a:spcPts val="588"/>
              </a:spcAft>
              <a:defRPr/>
            </a:pPr>
            <a:r>
              <a:rPr lang="en-US" sz="1961" b="1" dirty="0">
                <a:solidFill>
                  <a:schemeClr val="accent1">
                    <a:lumMod val="50000"/>
                  </a:schemeClr>
                </a:solidFill>
                <a:ea typeface="Segoe UI" pitchFamily="34" charset="0"/>
                <a:cs typeface="Segoe UI Semibold" panose="020B0702040204020203" pitchFamily="34" charset="0"/>
              </a:rPr>
              <a:t>GZRS</a:t>
            </a:r>
            <a:endParaRPr lang="en-US" sz="1961" b="1" dirty="0">
              <a:gradFill>
                <a:gsLst>
                  <a:gs pos="0">
                    <a:srgbClr val="FFFFFF"/>
                  </a:gs>
                  <a:gs pos="100000">
                    <a:srgbClr val="FFFFFF"/>
                  </a:gs>
                </a:gsLst>
                <a:lin ang="5400000" scaled="0"/>
              </a:gradFill>
              <a:ea typeface="Segoe UI" pitchFamily="34" charset="0"/>
              <a:cs typeface="Segoe UI" pitchFamily="34" charset="0"/>
            </a:endParaRPr>
          </a:p>
          <a:p>
            <a:pPr marL="285695" indent="-285695" defTabSz="913927" fontAlgn="base">
              <a:spcBef>
                <a:spcPct val="0"/>
              </a:spcBef>
              <a:spcAft>
                <a:spcPts val="600"/>
              </a:spcAft>
              <a:buFont typeface="Arial" panose="020B0604020202020204" pitchFamily="34" charset="0"/>
              <a:buChar char="•"/>
              <a:defRPr/>
            </a:pPr>
            <a:r>
              <a:rPr lang="en-US" sz="1961" dirty="0">
                <a:solidFill>
                  <a:srgbClr val="2F2F2F"/>
                </a:solidFill>
                <a:ea typeface="Segoe UI" panose="020B0502040204020203" pitchFamily="34" charset="0"/>
                <a:cs typeface="Segoe UI" panose="020B0502040204020203" pitchFamily="34" charset="0"/>
              </a:rPr>
              <a:t>Six replicas, 3+1 zones, two regions</a:t>
            </a:r>
          </a:p>
          <a:p>
            <a:pPr marL="285695" indent="-285695" defTabSz="913927" fontAlgn="base">
              <a:spcBef>
                <a:spcPct val="0"/>
              </a:spcBef>
              <a:spcAft>
                <a:spcPts val="600"/>
              </a:spcAft>
              <a:buFont typeface="Arial" panose="020B0604020202020204" pitchFamily="34" charset="0"/>
              <a:buChar char="•"/>
              <a:defRPr/>
            </a:pPr>
            <a:r>
              <a:rPr lang="en-US" sz="1961" dirty="0">
                <a:solidFill>
                  <a:srgbClr val="2F2F2F"/>
                </a:solidFill>
                <a:ea typeface="Segoe UI" panose="020B0502040204020203" pitchFamily="34" charset="0"/>
                <a:cs typeface="Segoe UI" panose="020B0502040204020203" pitchFamily="34" charset="0"/>
              </a:rPr>
              <a:t>Protects against disk, node, rack, zone, and region failures</a:t>
            </a:r>
          </a:p>
          <a:p>
            <a:pPr marL="285695" indent="-285695" defTabSz="913927" fontAlgn="base">
              <a:spcBef>
                <a:spcPct val="0"/>
              </a:spcBef>
              <a:spcAft>
                <a:spcPts val="600"/>
              </a:spcAft>
              <a:buFont typeface="Arial" panose="020B0604020202020204" pitchFamily="34" charset="0"/>
              <a:buChar char="•"/>
              <a:defRPr/>
            </a:pPr>
            <a:r>
              <a:rPr lang="en-US" sz="1961" dirty="0">
                <a:solidFill>
                  <a:srgbClr val="2F2F2F"/>
                </a:solidFill>
                <a:ea typeface="Segoe UI" panose="020B0502040204020203" pitchFamily="34" charset="0"/>
                <a:cs typeface="Segoe UI" panose="020B0502040204020203" pitchFamily="34" charset="0"/>
              </a:rPr>
              <a:t>Synchronous writes to all three zones and a</a:t>
            </a:r>
            <a:r>
              <a:rPr lang="en-US" sz="1961" dirty="0">
                <a:solidFill>
                  <a:srgbClr val="2F2F2F"/>
                </a:solidFill>
                <a:cs typeface="Segoe UI" panose="020B0502040204020203" pitchFamily="34" charset="0"/>
              </a:rPr>
              <a:t>synchronous copy to secondary</a:t>
            </a:r>
            <a:endParaRPr lang="en-US" sz="1961" dirty="0">
              <a:solidFill>
                <a:srgbClr val="2F2F2F"/>
              </a:solidFill>
              <a:ea typeface="Segoe UI" panose="020B0502040204020203" pitchFamily="34" charset="0"/>
              <a:cs typeface="Segoe UI" panose="020B0502040204020203" pitchFamily="34" charset="0"/>
            </a:endParaRPr>
          </a:p>
          <a:p>
            <a:pPr defTabSz="913927" fontAlgn="base">
              <a:spcBef>
                <a:spcPct val="0"/>
              </a:spcBef>
              <a:spcAft>
                <a:spcPct val="0"/>
              </a:spcAft>
              <a:defRPr/>
            </a:pPr>
            <a:endParaRPr lang="en-US" sz="1961" dirty="0">
              <a:gradFill>
                <a:gsLst>
                  <a:gs pos="0">
                    <a:srgbClr val="FFFFFF"/>
                  </a:gs>
                  <a:gs pos="100000">
                    <a:srgbClr val="FFFFFF"/>
                  </a:gs>
                </a:gsLst>
                <a:lin ang="5400000" scaled="0"/>
              </a:gradFill>
              <a:ea typeface="Segoe UI" pitchFamily="34" charset="0"/>
              <a:cs typeface="Segoe UI" pitchFamily="34" charset="0"/>
            </a:endParaRPr>
          </a:p>
        </p:txBody>
      </p:sp>
      <p:sp>
        <p:nvSpPr>
          <p:cNvPr id="157" name="Rectangle 156">
            <a:extLst>
              <a:ext uri="{FF2B5EF4-FFF2-40B4-BE49-F238E27FC236}">
                <a16:creationId xmlns:a16="http://schemas.microsoft.com/office/drawing/2014/main" id="{7697DBDF-2EB8-445E-A1D0-2EE1647A136F}"/>
              </a:ext>
            </a:extLst>
          </p:cNvPr>
          <p:cNvSpPr/>
          <p:nvPr/>
        </p:nvSpPr>
        <p:spPr bwMode="auto">
          <a:xfrm>
            <a:off x="6404193" y="3853253"/>
            <a:ext cx="3908082" cy="25022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3927" fontAlgn="base">
              <a:spcBef>
                <a:spcPct val="0"/>
              </a:spcBef>
              <a:spcAft>
                <a:spcPts val="588"/>
              </a:spcAft>
              <a:defRPr/>
            </a:pPr>
            <a:r>
              <a:rPr lang="en-US" sz="1961" b="1"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RA-GZRS</a:t>
            </a:r>
            <a:endParaRPr lang="en-US" sz="1765" b="1"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85695" indent="-285695" defTabSz="913927" fontAlgn="base">
              <a:spcBef>
                <a:spcPct val="0"/>
              </a:spcBef>
              <a:spcAft>
                <a:spcPts val="600"/>
              </a:spcAft>
              <a:buFont typeface="Arial" panose="020B0604020202020204" pitchFamily="34" charset="0"/>
              <a:buChar char="•"/>
              <a:defRPr/>
            </a:pPr>
            <a:r>
              <a:rPr lang="en-US" sz="1961" dirty="0">
                <a:solidFill>
                  <a:srgbClr val="2F2F2F"/>
                </a:solidFill>
                <a:ea typeface="Segoe UI" panose="020B0502040204020203" pitchFamily="34" charset="0"/>
                <a:cs typeface="Segoe UI" panose="020B0502040204020203" pitchFamily="34" charset="0"/>
              </a:rPr>
              <a:t>GZRS + read access to secondary</a:t>
            </a:r>
          </a:p>
          <a:p>
            <a:pPr marL="285695" indent="-285695" defTabSz="913927" fontAlgn="base">
              <a:spcBef>
                <a:spcPct val="0"/>
              </a:spcBef>
              <a:spcAft>
                <a:spcPts val="600"/>
              </a:spcAft>
              <a:buFont typeface="Arial" panose="020B0604020202020204" pitchFamily="34" charset="0"/>
              <a:buChar char="•"/>
              <a:defRPr/>
            </a:pPr>
            <a:r>
              <a:rPr lang="en-US" sz="1961" dirty="0">
                <a:solidFill>
                  <a:srgbClr val="2F2F2F"/>
                </a:solidFill>
                <a:ea typeface="Segoe UI" panose="020B0502040204020203" pitchFamily="34" charset="0"/>
                <a:cs typeface="Segoe UI" panose="020B0502040204020203" pitchFamily="34" charset="0"/>
              </a:rPr>
              <a:t>Separate secondary endpoint</a:t>
            </a:r>
          </a:p>
          <a:p>
            <a:pPr marL="285695" indent="-285695" defTabSz="913927" fontAlgn="base">
              <a:spcBef>
                <a:spcPct val="0"/>
              </a:spcBef>
              <a:spcAft>
                <a:spcPts val="600"/>
              </a:spcAft>
              <a:buFont typeface="Arial" panose="020B0604020202020204" pitchFamily="34" charset="0"/>
              <a:buChar char="•"/>
              <a:defRPr/>
            </a:pPr>
            <a:r>
              <a:rPr lang="en-US" sz="1961" dirty="0">
                <a:solidFill>
                  <a:srgbClr val="2F2F2F"/>
                </a:solidFill>
                <a:ea typeface="Segoe UI" panose="020B0502040204020203" pitchFamily="34" charset="0"/>
                <a:cs typeface="Segoe UI" panose="020B0502040204020203" pitchFamily="34" charset="0"/>
              </a:rPr>
              <a:t>RPO delay to secondary can be queried</a:t>
            </a:r>
            <a:endParaRPr lang="en-US" sz="1961" dirty="0">
              <a:solidFill>
                <a:srgbClr val="2F2F2F"/>
              </a:solidFill>
            </a:endParaRPr>
          </a:p>
        </p:txBody>
      </p:sp>
      <p:sp>
        <p:nvSpPr>
          <p:cNvPr id="59" name="Rectangle 58">
            <a:extLst>
              <a:ext uri="{FF2B5EF4-FFF2-40B4-BE49-F238E27FC236}">
                <a16:creationId xmlns:a16="http://schemas.microsoft.com/office/drawing/2014/main" id="{634504BE-E85C-446A-ADDD-2B9FB035FA0C}"/>
              </a:ext>
              <a:ext uri="{C183D7F6-B498-43B3-948B-1728B52AA6E4}">
                <adec:decorative xmlns:adec="http://schemas.microsoft.com/office/drawing/2017/decorative" val="1"/>
              </a:ext>
            </a:extLst>
          </p:cNvPr>
          <p:cNvSpPr/>
          <p:nvPr/>
        </p:nvSpPr>
        <p:spPr bwMode="auto">
          <a:xfrm>
            <a:off x="4595020" y="1317193"/>
            <a:ext cx="2794665" cy="3742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3927" fontAlgn="base">
              <a:spcBef>
                <a:spcPct val="0"/>
              </a:spcBef>
              <a:spcAft>
                <a:spcPct val="0"/>
              </a:spcAft>
              <a:defRPr/>
            </a:pPr>
            <a:r>
              <a:rPr lang="en-US" sz="1765" dirty="0">
                <a:solidFill>
                  <a:srgbClr val="1A1A1A"/>
                </a:solidFill>
                <a:latin typeface="Segoe UI Semibold" panose="020B0702040204020203" pitchFamily="34" charset="0"/>
                <a:ea typeface="Segoe UI" pitchFamily="34" charset="0"/>
                <a:cs typeface="Segoe UI Semibold" panose="020B0702040204020203" pitchFamily="34" charset="0"/>
              </a:rPr>
              <a:t>Multiple regions</a:t>
            </a:r>
          </a:p>
        </p:txBody>
      </p:sp>
      <p:sp>
        <p:nvSpPr>
          <p:cNvPr id="138" name="TextBox 137">
            <a:extLst>
              <a:ext uri="{FF2B5EF4-FFF2-40B4-BE49-F238E27FC236}">
                <a16:creationId xmlns:a16="http://schemas.microsoft.com/office/drawing/2014/main" id="{C7BBC525-2A7C-410A-ACDC-7C7EB36D0E79}"/>
              </a:ext>
              <a:ext uri="{C183D7F6-B498-43B3-948B-1728B52AA6E4}">
                <adec:decorative xmlns:adec="http://schemas.microsoft.com/office/drawing/2017/decorative" val="1"/>
              </a:ext>
            </a:extLst>
          </p:cNvPr>
          <p:cNvSpPr txBox="1"/>
          <p:nvPr/>
        </p:nvSpPr>
        <p:spPr>
          <a:xfrm>
            <a:off x="8222397" y="1697843"/>
            <a:ext cx="1070157" cy="669791"/>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1372" dirty="0"/>
              <a:t>Typically, &gt;300mi</a:t>
            </a:r>
          </a:p>
        </p:txBody>
      </p:sp>
      <p:sp>
        <p:nvSpPr>
          <p:cNvPr id="139" name="TextBox 138">
            <a:extLst>
              <a:ext uri="{FF2B5EF4-FFF2-40B4-BE49-F238E27FC236}">
                <a16:creationId xmlns:a16="http://schemas.microsoft.com/office/drawing/2014/main" id="{77DFDAD8-66D3-4C28-AFC4-D41D1F405946}"/>
              </a:ext>
              <a:ext uri="{C183D7F6-B498-43B3-948B-1728B52AA6E4}">
                <adec:decorative xmlns:adec="http://schemas.microsoft.com/office/drawing/2017/decorative" val="1"/>
              </a:ext>
            </a:extLst>
          </p:cNvPr>
          <p:cNvSpPr txBox="1"/>
          <p:nvPr/>
        </p:nvSpPr>
        <p:spPr>
          <a:xfrm>
            <a:off x="8760639" y="3098453"/>
            <a:ext cx="873467" cy="669791"/>
          </a:xfrm>
          <a:prstGeom prst="rect">
            <a:avLst/>
          </a:prstGeom>
          <a:noFill/>
        </p:spPr>
        <p:txBody>
          <a:bodyPr wrap="square" lIns="179259" tIns="143407" rIns="179259" bIns="143407" rtlCol="0">
            <a:spAutoFit/>
          </a:bodyPr>
          <a:lstStyle/>
          <a:p>
            <a:pPr defTabSz="914192">
              <a:lnSpc>
                <a:spcPct val="90000"/>
              </a:lnSpc>
              <a:spcAft>
                <a:spcPts val="588"/>
              </a:spcAft>
              <a:defRPr/>
            </a:pPr>
            <a:r>
              <a:rPr lang="en-US" sz="1372" dirty="0"/>
              <a:t>Async   Read</a:t>
            </a:r>
          </a:p>
        </p:txBody>
      </p:sp>
      <p:sp>
        <p:nvSpPr>
          <p:cNvPr id="140" name="TextBox 139">
            <a:extLst>
              <a:ext uri="{FF2B5EF4-FFF2-40B4-BE49-F238E27FC236}">
                <a16:creationId xmlns:a16="http://schemas.microsoft.com/office/drawing/2014/main" id="{50D1E592-8749-420E-8E44-27A592D3EB04}"/>
              </a:ext>
              <a:ext uri="{C183D7F6-B498-43B3-948B-1728B52AA6E4}">
                <adec:decorative xmlns:adec="http://schemas.microsoft.com/office/drawing/2017/decorative" val="1"/>
              </a:ext>
            </a:extLst>
          </p:cNvPr>
          <p:cNvSpPr txBox="1"/>
          <p:nvPr/>
        </p:nvSpPr>
        <p:spPr>
          <a:xfrm>
            <a:off x="9988342" y="2681169"/>
            <a:ext cx="1176986" cy="479667"/>
          </a:xfrm>
          <a:prstGeom prst="rect">
            <a:avLst/>
          </a:prstGeom>
          <a:noFill/>
        </p:spPr>
        <p:txBody>
          <a:bodyPr wrap="none" lIns="179259" tIns="143407" rIns="179259" bIns="143407" rtlCol="0">
            <a:spAutoFit/>
          </a:bodyPr>
          <a:lstStyle/>
          <a:p>
            <a:pPr defTabSz="914192">
              <a:lnSpc>
                <a:spcPct val="90000"/>
              </a:lnSpc>
              <a:spcAft>
                <a:spcPts val="588"/>
              </a:spcAft>
              <a:defRPr/>
            </a:pPr>
            <a:r>
              <a:rPr lang="en-US" sz="1372" dirty="0"/>
              <a:t>Secondary</a:t>
            </a:r>
          </a:p>
        </p:txBody>
      </p:sp>
      <p:grpSp>
        <p:nvGrpSpPr>
          <p:cNvPr id="12" name="Group 11">
            <a:extLst>
              <a:ext uri="{FF2B5EF4-FFF2-40B4-BE49-F238E27FC236}">
                <a16:creationId xmlns:a16="http://schemas.microsoft.com/office/drawing/2014/main" id="{025A8E61-A31B-40A8-AECE-A5DADB25B278}"/>
              </a:ext>
              <a:ext uri="{C183D7F6-B498-43B3-948B-1728B52AA6E4}">
                <adec:decorative xmlns:adec="http://schemas.microsoft.com/office/drawing/2017/decorative" val="1"/>
              </a:ext>
            </a:extLst>
          </p:cNvPr>
          <p:cNvGrpSpPr/>
          <p:nvPr/>
        </p:nvGrpSpPr>
        <p:grpSpPr>
          <a:xfrm>
            <a:off x="7262833" y="1697844"/>
            <a:ext cx="2829034" cy="1686129"/>
            <a:chOff x="7408467" y="1731392"/>
            <a:chExt cx="2885762" cy="1719939"/>
          </a:xfrm>
        </p:grpSpPr>
        <p:cxnSp>
          <p:nvCxnSpPr>
            <p:cNvPr id="145" name="Straight Arrow Connector 144">
              <a:extLst>
                <a:ext uri="{FF2B5EF4-FFF2-40B4-BE49-F238E27FC236}">
                  <a16:creationId xmlns:a16="http://schemas.microsoft.com/office/drawing/2014/main" id="{A0A3E8EC-E9FA-46E0-A464-3CB8AC382258}"/>
                </a:ext>
              </a:extLst>
            </p:cNvPr>
            <p:cNvCxnSpPr>
              <a:cxnSpLocks/>
            </p:cNvCxnSpPr>
            <p:nvPr/>
          </p:nvCxnSpPr>
          <p:spPr>
            <a:xfrm>
              <a:off x="8124302"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59" name="Database_EFC7" title="Icon of a cylinder">
              <a:extLst>
                <a:ext uri="{FF2B5EF4-FFF2-40B4-BE49-F238E27FC236}">
                  <a16:creationId xmlns:a16="http://schemas.microsoft.com/office/drawing/2014/main" id="{C11FFDED-8A23-43F8-8AE8-1763CB479598}"/>
                </a:ext>
              </a:extLst>
            </p:cNvPr>
            <p:cNvSpPr>
              <a:spLocks noChangeAspect="1" noEditPoints="1"/>
            </p:cNvSpPr>
            <p:nvPr/>
          </p:nvSpPr>
          <p:spPr bwMode="auto">
            <a:xfrm>
              <a:off x="7408467" y="2900167"/>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ctr" anchorCtr="0" compatLnSpc="1">
              <a:prstTxWarp prst="textNoShape">
                <a:avLst/>
              </a:prstTxWarp>
            </a:bodyPr>
            <a:lstStyle/>
            <a:p>
              <a:pPr defTabSz="914225">
                <a:lnSpc>
                  <a:spcPct val="150000"/>
                </a:lnSpc>
                <a:defRPr/>
              </a:pPr>
              <a:r>
                <a:rPr lang="en-US" sz="1372" b="1" dirty="0">
                  <a:solidFill>
                    <a:srgbClr val="2F2F2F"/>
                  </a:solidFill>
                  <a:latin typeface="Segoe UI"/>
                </a:rPr>
                <a:t>Z2</a:t>
              </a:r>
            </a:p>
          </p:txBody>
        </p:sp>
        <p:cxnSp>
          <p:nvCxnSpPr>
            <p:cNvPr id="148" name="Straight Arrow Connector 147">
              <a:extLst>
                <a:ext uri="{FF2B5EF4-FFF2-40B4-BE49-F238E27FC236}">
                  <a16:creationId xmlns:a16="http://schemas.microsoft.com/office/drawing/2014/main" id="{24FBC4AD-951E-4CD8-9904-A2A2177632BD}"/>
                </a:ext>
              </a:extLst>
            </p:cNvPr>
            <p:cNvCxnSpPr>
              <a:cxnSpLocks/>
            </p:cNvCxnSpPr>
            <p:nvPr/>
          </p:nvCxnSpPr>
          <p:spPr>
            <a:xfrm flipH="1">
              <a:off x="7564239"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24D781B0-921C-4788-9C74-A310DD2D6923}"/>
                </a:ext>
              </a:extLst>
            </p:cNvPr>
            <p:cNvCxnSpPr>
              <a:cxnSpLocks/>
            </p:cNvCxnSpPr>
            <p:nvPr/>
          </p:nvCxnSpPr>
          <p:spPr>
            <a:xfrm>
              <a:off x="8233115"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1" name="Database_EFC7" title="Icon of a cylinder">
              <a:extLst>
                <a:ext uri="{FF2B5EF4-FFF2-40B4-BE49-F238E27FC236}">
                  <a16:creationId xmlns:a16="http://schemas.microsoft.com/office/drawing/2014/main" id="{610797FC-F96C-438F-A8AF-712F8437D5EF}"/>
                </a:ext>
              </a:extLst>
            </p:cNvPr>
            <p:cNvSpPr>
              <a:spLocks noChangeAspect="1" noEditPoints="1"/>
            </p:cNvSpPr>
            <p:nvPr/>
          </p:nvSpPr>
          <p:spPr bwMode="auto">
            <a:xfrm>
              <a:off x="9595781"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2F2F2F"/>
                </a:solidFill>
                <a:latin typeface="Segoe UI"/>
              </a:endParaRPr>
            </a:p>
          </p:txBody>
        </p:sp>
        <p:sp>
          <p:nvSpPr>
            <p:cNvPr id="142" name="Database_EFC7" title="Icon of a cylinder">
              <a:extLst>
                <a:ext uri="{FF2B5EF4-FFF2-40B4-BE49-F238E27FC236}">
                  <a16:creationId xmlns:a16="http://schemas.microsoft.com/office/drawing/2014/main" id="{B82DF049-6CA2-4B4D-8B1D-9074FD20ADFA}"/>
                </a:ext>
              </a:extLst>
            </p:cNvPr>
            <p:cNvSpPr>
              <a:spLocks noChangeAspect="1" noEditPoints="1"/>
            </p:cNvSpPr>
            <p:nvPr/>
          </p:nvSpPr>
          <p:spPr bwMode="auto">
            <a:xfrm>
              <a:off x="9751215"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2F2F2F"/>
                </a:solidFill>
                <a:latin typeface="Segoe UI"/>
              </a:endParaRPr>
            </a:p>
          </p:txBody>
        </p:sp>
        <p:sp>
          <p:nvSpPr>
            <p:cNvPr id="143" name="Database_EFC7" title="Icon of a cylinder">
              <a:extLst>
                <a:ext uri="{FF2B5EF4-FFF2-40B4-BE49-F238E27FC236}">
                  <a16:creationId xmlns:a16="http://schemas.microsoft.com/office/drawing/2014/main" id="{851023B1-0B4C-4601-98CA-0B82808230F2}"/>
                </a:ext>
              </a:extLst>
            </p:cNvPr>
            <p:cNvSpPr>
              <a:spLocks noChangeAspect="1" noEditPoints="1"/>
            </p:cNvSpPr>
            <p:nvPr/>
          </p:nvSpPr>
          <p:spPr bwMode="auto">
            <a:xfrm>
              <a:off x="9906649"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800" dirty="0">
                <a:solidFill>
                  <a:srgbClr val="2F2F2F"/>
                </a:solidFill>
                <a:latin typeface="Segoe UI"/>
              </a:endParaRPr>
            </a:p>
          </p:txBody>
        </p:sp>
        <p:cxnSp>
          <p:nvCxnSpPr>
            <p:cNvPr id="144" name="Straight Arrow Connector 143">
              <a:extLst>
                <a:ext uri="{FF2B5EF4-FFF2-40B4-BE49-F238E27FC236}">
                  <a16:creationId xmlns:a16="http://schemas.microsoft.com/office/drawing/2014/main" id="{19EE37D4-44FF-4B43-84BC-7728668F04D2}"/>
                </a:ext>
              </a:extLst>
            </p:cNvPr>
            <p:cNvCxnSpPr>
              <a:cxnSpLocks/>
            </p:cNvCxnSpPr>
            <p:nvPr/>
          </p:nvCxnSpPr>
          <p:spPr>
            <a:xfrm>
              <a:off x="9041907" y="3204360"/>
              <a:ext cx="666634" cy="0"/>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 name="Database_EFC7" title="Icon of a cylinder">
              <a:extLst>
                <a:ext uri="{FF2B5EF4-FFF2-40B4-BE49-F238E27FC236}">
                  <a16:creationId xmlns:a16="http://schemas.microsoft.com/office/drawing/2014/main" id="{A6F1D5E1-DC9A-4248-96FC-5E741DF305A3}"/>
                </a:ext>
              </a:extLst>
            </p:cNvPr>
            <p:cNvSpPr>
              <a:spLocks noChangeAspect="1" noEditPoints="1"/>
            </p:cNvSpPr>
            <p:nvPr/>
          </p:nvSpPr>
          <p:spPr bwMode="auto">
            <a:xfrm>
              <a:off x="8488049" y="291106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ctr" anchorCtr="0" compatLnSpc="1">
              <a:prstTxWarp prst="textNoShape">
                <a:avLst/>
              </a:prstTxWarp>
            </a:bodyPr>
            <a:lstStyle/>
            <a:p>
              <a:pPr defTabSz="914225">
                <a:lnSpc>
                  <a:spcPct val="150000"/>
                </a:lnSpc>
                <a:defRPr/>
              </a:pPr>
              <a:r>
                <a:rPr lang="en-US" sz="1372" b="1" dirty="0">
                  <a:solidFill>
                    <a:srgbClr val="2F2F2F"/>
                  </a:solidFill>
                  <a:latin typeface="Segoe UI"/>
                </a:rPr>
                <a:t>Z3</a:t>
              </a:r>
            </a:p>
          </p:txBody>
        </p:sp>
        <p:sp>
          <p:nvSpPr>
            <p:cNvPr id="4" name="Database_EFC7" title="Icon of a cylinder">
              <a:extLst>
                <a:ext uri="{FF2B5EF4-FFF2-40B4-BE49-F238E27FC236}">
                  <a16:creationId xmlns:a16="http://schemas.microsoft.com/office/drawing/2014/main" id="{1632DE39-13A5-4936-8A67-61C6D2D41C9A}"/>
                </a:ext>
              </a:extLst>
            </p:cNvPr>
            <p:cNvSpPr>
              <a:spLocks noChangeAspect="1" noEditPoints="1"/>
            </p:cNvSpPr>
            <p:nvPr/>
          </p:nvSpPr>
          <p:spPr bwMode="auto">
            <a:xfrm>
              <a:off x="7934801" y="2299678"/>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ctr" anchorCtr="0" compatLnSpc="1">
              <a:prstTxWarp prst="textNoShape">
                <a:avLst/>
              </a:prstTxWarp>
            </a:bodyPr>
            <a:lstStyle/>
            <a:p>
              <a:pPr defTabSz="914225">
                <a:lnSpc>
                  <a:spcPct val="150000"/>
                </a:lnSpc>
                <a:defRPr/>
              </a:pPr>
              <a:r>
                <a:rPr lang="en-US" sz="1372" b="1" dirty="0">
                  <a:solidFill>
                    <a:srgbClr val="2F2F2F"/>
                  </a:solidFill>
                  <a:latin typeface="Segoe UI"/>
                </a:rPr>
                <a:t>Z1</a:t>
              </a:r>
            </a:p>
          </p:txBody>
        </p:sp>
      </p:grpSp>
      <p:sp>
        <p:nvSpPr>
          <p:cNvPr id="113" name="TextBox 112">
            <a:extLst>
              <a:ext uri="{FF2B5EF4-FFF2-40B4-BE49-F238E27FC236}">
                <a16:creationId xmlns:a16="http://schemas.microsoft.com/office/drawing/2014/main" id="{4F0729A7-182F-41B0-B820-80E571A417E0}"/>
              </a:ext>
              <a:ext uri="{C183D7F6-B498-43B3-948B-1728B52AA6E4}">
                <adec:decorative xmlns:adec="http://schemas.microsoft.com/office/drawing/2017/decorative" val="1"/>
              </a:ext>
            </a:extLst>
          </p:cNvPr>
          <p:cNvSpPr txBox="1"/>
          <p:nvPr/>
        </p:nvSpPr>
        <p:spPr>
          <a:xfrm>
            <a:off x="3064970" y="2073944"/>
            <a:ext cx="1691942" cy="479703"/>
          </a:xfrm>
          <a:prstGeom prst="rect">
            <a:avLst/>
          </a:prstGeom>
          <a:noFill/>
          <a:ln>
            <a:noFill/>
          </a:ln>
        </p:spPr>
        <p:txBody>
          <a:bodyPr wrap="none" lIns="179259" tIns="143407" rIns="179259" bIns="143407" rtlCol="0">
            <a:spAutoFit/>
          </a:bodyPr>
          <a:lstStyle/>
          <a:p>
            <a:pPr defTabSz="914192">
              <a:lnSpc>
                <a:spcPct val="90000"/>
              </a:lnSpc>
              <a:spcAft>
                <a:spcPts val="588"/>
              </a:spcAft>
              <a:defRPr/>
            </a:pPr>
            <a:r>
              <a:rPr lang="en-US" sz="1372" dirty="0"/>
              <a:t>Typically</a:t>
            </a:r>
            <a:r>
              <a:rPr lang="en-US" sz="1372" dirty="0">
                <a:gradFill>
                  <a:gsLst>
                    <a:gs pos="2917">
                      <a:srgbClr val="505050"/>
                    </a:gs>
                    <a:gs pos="30000">
                      <a:srgbClr val="505050"/>
                    </a:gs>
                  </a:gsLst>
                  <a:lin ang="5400000" scaled="0"/>
                </a:gradFill>
              </a:rPr>
              <a:t>, &gt;300mi</a:t>
            </a:r>
          </a:p>
        </p:txBody>
      </p:sp>
      <p:sp>
        <p:nvSpPr>
          <p:cNvPr id="114" name="TextBox 113">
            <a:extLst>
              <a:ext uri="{FF2B5EF4-FFF2-40B4-BE49-F238E27FC236}">
                <a16:creationId xmlns:a16="http://schemas.microsoft.com/office/drawing/2014/main" id="{D13DD411-294D-4401-9109-2633B2F1CF09}"/>
              </a:ext>
              <a:ext uri="{C183D7F6-B498-43B3-948B-1728B52AA6E4}">
                <adec:decorative xmlns:adec="http://schemas.microsoft.com/office/drawing/2017/decorative" val="1"/>
              </a:ext>
            </a:extLst>
          </p:cNvPr>
          <p:cNvSpPr txBox="1"/>
          <p:nvPr/>
        </p:nvSpPr>
        <p:spPr>
          <a:xfrm>
            <a:off x="3458671" y="3098453"/>
            <a:ext cx="817272" cy="479667"/>
          </a:xfrm>
          <a:prstGeom prst="rect">
            <a:avLst/>
          </a:prstGeom>
          <a:noFill/>
          <a:ln>
            <a:noFill/>
          </a:ln>
        </p:spPr>
        <p:txBody>
          <a:bodyPr wrap="none" lIns="179259" tIns="143407" rIns="179259" bIns="143407" rtlCol="0">
            <a:spAutoFit/>
          </a:bodyPr>
          <a:lstStyle/>
          <a:p>
            <a:pPr defTabSz="914192">
              <a:lnSpc>
                <a:spcPct val="90000"/>
              </a:lnSpc>
              <a:spcAft>
                <a:spcPts val="588"/>
              </a:spcAft>
              <a:defRPr/>
            </a:pPr>
            <a:r>
              <a:rPr lang="en-US" sz="1372" dirty="0">
                <a:gradFill>
                  <a:gsLst>
                    <a:gs pos="2917">
                      <a:srgbClr val="505050"/>
                    </a:gs>
                    <a:gs pos="30000">
                      <a:srgbClr val="505050"/>
                    </a:gs>
                  </a:gsLst>
                  <a:lin ang="5400000" scaled="0"/>
                </a:gradFill>
              </a:rPr>
              <a:t>Async</a:t>
            </a:r>
          </a:p>
        </p:txBody>
      </p:sp>
      <p:sp>
        <p:nvSpPr>
          <p:cNvPr id="115" name="TextBox 114">
            <a:extLst>
              <a:ext uri="{FF2B5EF4-FFF2-40B4-BE49-F238E27FC236}">
                <a16:creationId xmlns:a16="http://schemas.microsoft.com/office/drawing/2014/main" id="{636C51C0-42B4-4EDF-B3DA-AAED4EC0EB3D}"/>
              </a:ext>
              <a:ext uri="{C183D7F6-B498-43B3-948B-1728B52AA6E4}">
                <adec:decorative xmlns:adec="http://schemas.microsoft.com/office/drawing/2017/decorative" val="1"/>
              </a:ext>
            </a:extLst>
          </p:cNvPr>
          <p:cNvSpPr txBox="1"/>
          <p:nvPr/>
        </p:nvSpPr>
        <p:spPr>
          <a:xfrm>
            <a:off x="4674639" y="2636293"/>
            <a:ext cx="1176986" cy="479667"/>
          </a:xfrm>
          <a:prstGeom prst="rect">
            <a:avLst/>
          </a:prstGeom>
          <a:noFill/>
          <a:ln>
            <a:noFill/>
          </a:ln>
        </p:spPr>
        <p:txBody>
          <a:bodyPr wrap="none" lIns="179259" tIns="143407" rIns="179259" bIns="143407" rtlCol="0">
            <a:spAutoFit/>
          </a:bodyPr>
          <a:lstStyle/>
          <a:p>
            <a:pPr defTabSz="914192">
              <a:lnSpc>
                <a:spcPct val="90000"/>
              </a:lnSpc>
              <a:spcAft>
                <a:spcPts val="588"/>
              </a:spcAft>
              <a:defRPr/>
            </a:pPr>
            <a:r>
              <a:rPr lang="en-US" sz="1372" dirty="0">
                <a:gradFill>
                  <a:gsLst>
                    <a:gs pos="2917">
                      <a:srgbClr val="505050"/>
                    </a:gs>
                    <a:gs pos="30000">
                      <a:srgbClr val="505050"/>
                    </a:gs>
                  </a:gsLst>
                  <a:lin ang="5400000" scaled="0"/>
                </a:gradFill>
              </a:rPr>
              <a:t>Secondary</a:t>
            </a:r>
          </a:p>
        </p:txBody>
      </p:sp>
      <p:grpSp>
        <p:nvGrpSpPr>
          <p:cNvPr id="11" name="Group 10">
            <a:extLst>
              <a:ext uri="{FF2B5EF4-FFF2-40B4-BE49-F238E27FC236}">
                <a16:creationId xmlns:a16="http://schemas.microsoft.com/office/drawing/2014/main" id="{B4B20743-D01D-4CD6-B26C-9C2136AE965C}"/>
              </a:ext>
              <a:ext uri="{C183D7F6-B498-43B3-948B-1728B52AA6E4}">
                <adec:decorative xmlns:adec="http://schemas.microsoft.com/office/drawing/2017/decorative" val="1"/>
              </a:ext>
            </a:extLst>
          </p:cNvPr>
          <p:cNvGrpSpPr/>
          <p:nvPr/>
        </p:nvGrpSpPr>
        <p:grpSpPr>
          <a:xfrm>
            <a:off x="1912100" y="1697844"/>
            <a:ext cx="2846749" cy="1657452"/>
            <a:chOff x="1950441" y="1731392"/>
            <a:chExt cx="2903832" cy="1690687"/>
          </a:xfrm>
        </p:grpSpPr>
        <p:cxnSp>
          <p:nvCxnSpPr>
            <p:cNvPr id="120" name="Straight Arrow Connector 119">
              <a:extLst>
                <a:ext uri="{FF2B5EF4-FFF2-40B4-BE49-F238E27FC236}">
                  <a16:creationId xmlns:a16="http://schemas.microsoft.com/office/drawing/2014/main" id="{C1A1FF69-D726-4651-93F8-1C8F9FAE44BD}"/>
                </a:ext>
              </a:extLst>
            </p:cNvPr>
            <p:cNvCxnSpPr>
              <a:cxnSpLocks/>
            </p:cNvCxnSpPr>
            <p:nvPr/>
          </p:nvCxnSpPr>
          <p:spPr>
            <a:xfrm>
              <a:off x="2684346" y="1731392"/>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DBB7A66D-3468-44D9-9CEA-4B48C47C92A4}"/>
                </a:ext>
              </a:extLst>
            </p:cNvPr>
            <p:cNvCxnSpPr>
              <a:cxnSpLocks/>
            </p:cNvCxnSpPr>
            <p:nvPr/>
          </p:nvCxnSpPr>
          <p:spPr>
            <a:xfrm flipH="1">
              <a:off x="2124283" y="1877593"/>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9EC4FE1-2061-426A-93AB-694B54EE44F1}"/>
                </a:ext>
              </a:extLst>
            </p:cNvPr>
            <p:cNvCxnSpPr>
              <a:cxnSpLocks/>
            </p:cNvCxnSpPr>
            <p:nvPr/>
          </p:nvCxnSpPr>
          <p:spPr>
            <a:xfrm>
              <a:off x="2793159" y="1877593"/>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16" name="Database_EFC7" title="Icon of a cylinder">
              <a:extLst>
                <a:ext uri="{FF2B5EF4-FFF2-40B4-BE49-F238E27FC236}">
                  <a16:creationId xmlns:a16="http://schemas.microsoft.com/office/drawing/2014/main" id="{01FC8375-42E1-4932-A0AA-3D248053C553}"/>
                </a:ext>
              </a:extLst>
            </p:cNvPr>
            <p:cNvSpPr>
              <a:spLocks noChangeAspect="1" noEditPoints="1"/>
            </p:cNvSpPr>
            <p:nvPr/>
          </p:nvSpPr>
          <p:spPr bwMode="auto">
            <a:xfrm>
              <a:off x="4155825" y="254055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372" dirty="0">
                <a:solidFill>
                  <a:srgbClr val="2F2F2F"/>
                </a:solidFill>
              </a:endParaRPr>
            </a:p>
          </p:txBody>
        </p:sp>
        <p:sp>
          <p:nvSpPr>
            <p:cNvPr id="117" name="Database_EFC7" title="Icon of a cylinder">
              <a:extLst>
                <a:ext uri="{FF2B5EF4-FFF2-40B4-BE49-F238E27FC236}">
                  <a16:creationId xmlns:a16="http://schemas.microsoft.com/office/drawing/2014/main" id="{68C7CFF3-4CBF-4CF0-94BC-7FB7B38F639D}"/>
                </a:ext>
              </a:extLst>
            </p:cNvPr>
            <p:cNvSpPr>
              <a:spLocks noChangeAspect="1" noEditPoints="1"/>
            </p:cNvSpPr>
            <p:nvPr/>
          </p:nvSpPr>
          <p:spPr bwMode="auto">
            <a:xfrm>
              <a:off x="4311259" y="269599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372" dirty="0">
                <a:solidFill>
                  <a:srgbClr val="2F2F2F"/>
                </a:solidFill>
              </a:endParaRPr>
            </a:p>
          </p:txBody>
        </p:sp>
        <p:sp>
          <p:nvSpPr>
            <p:cNvPr id="118" name="Database_EFC7" title="Icon of a cylinder">
              <a:extLst>
                <a:ext uri="{FF2B5EF4-FFF2-40B4-BE49-F238E27FC236}">
                  <a16:creationId xmlns:a16="http://schemas.microsoft.com/office/drawing/2014/main" id="{150DC6A9-CD24-48BC-8D50-747A3B0CDE01}"/>
                </a:ext>
              </a:extLst>
            </p:cNvPr>
            <p:cNvSpPr>
              <a:spLocks noChangeAspect="1" noEditPoints="1"/>
            </p:cNvSpPr>
            <p:nvPr/>
          </p:nvSpPr>
          <p:spPr bwMode="auto">
            <a:xfrm>
              <a:off x="4466693" y="2851427"/>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bg1">
                  <a:lumMod val="50000"/>
                </a:schemeClr>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372" dirty="0">
                <a:solidFill>
                  <a:srgbClr val="2F2F2F"/>
                </a:solidFill>
              </a:endParaRPr>
            </a:p>
          </p:txBody>
        </p:sp>
        <p:cxnSp>
          <p:nvCxnSpPr>
            <p:cNvPr id="119" name="Straight Arrow Connector 118">
              <a:extLst>
                <a:ext uri="{FF2B5EF4-FFF2-40B4-BE49-F238E27FC236}">
                  <a16:creationId xmlns:a16="http://schemas.microsoft.com/office/drawing/2014/main" id="{BCE0FD44-A828-4871-8834-AD8C14551E6E}"/>
                </a:ext>
              </a:extLst>
            </p:cNvPr>
            <p:cNvCxnSpPr>
              <a:cxnSpLocks/>
            </p:cNvCxnSpPr>
            <p:nvPr/>
          </p:nvCxnSpPr>
          <p:spPr>
            <a:xfrm>
              <a:off x="3588513" y="3199784"/>
              <a:ext cx="680072" cy="4576"/>
            </a:xfrm>
            <a:prstGeom prst="straightConnector1">
              <a:avLst/>
            </a:prstGeom>
            <a:ln w="28575">
              <a:solidFill>
                <a:schemeClr val="accent2">
                  <a:lumMod val="90000"/>
                  <a:lumOff val="10000"/>
                </a:schemeClr>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Database_EFC7" title="Icon of a cylinder">
              <a:extLst>
                <a:ext uri="{FF2B5EF4-FFF2-40B4-BE49-F238E27FC236}">
                  <a16:creationId xmlns:a16="http://schemas.microsoft.com/office/drawing/2014/main" id="{5C814C6C-2AB1-419B-B45D-CB24D003CF22}"/>
                </a:ext>
              </a:extLst>
            </p:cNvPr>
            <p:cNvSpPr>
              <a:spLocks noChangeAspect="1" noEditPoints="1"/>
            </p:cNvSpPr>
            <p:nvPr/>
          </p:nvSpPr>
          <p:spPr bwMode="auto">
            <a:xfrm>
              <a:off x="1950441" y="2870915"/>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ctr" anchorCtr="0" compatLnSpc="1">
              <a:prstTxWarp prst="textNoShape">
                <a:avLst/>
              </a:prstTxWarp>
            </a:bodyPr>
            <a:lstStyle/>
            <a:p>
              <a:pPr defTabSz="914225">
                <a:lnSpc>
                  <a:spcPct val="150000"/>
                </a:lnSpc>
                <a:defRPr/>
              </a:pPr>
              <a:r>
                <a:rPr lang="en-US" sz="1372" b="1" dirty="0">
                  <a:solidFill>
                    <a:srgbClr val="2F2F2F"/>
                  </a:solidFill>
                  <a:latin typeface="Segoe UI"/>
                </a:rPr>
                <a:t>Z2</a:t>
              </a:r>
            </a:p>
          </p:txBody>
        </p:sp>
        <p:sp>
          <p:nvSpPr>
            <p:cNvPr id="6" name="Database_EFC7" title="Icon of a cylinder">
              <a:extLst>
                <a:ext uri="{FF2B5EF4-FFF2-40B4-BE49-F238E27FC236}">
                  <a16:creationId xmlns:a16="http://schemas.microsoft.com/office/drawing/2014/main" id="{AEB358A2-4423-4AEA-8C5F-D4957B5DB7C0}"/>
                </a:ext>
              </a:extLst>
            </p:cNvPr>
            <p:cNvSpPr>
              <a:spLocks noChangeAspect="1" noEditPoints="1"/>
            </p:cNvSpPr>
            <p:nvPr/>
          </p:nvSpPr>
          <p:spPr bwMode="auto">
            <a:xfrm>
              <a:off x="3030023" y="2881814"/>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ctr" anchorCtr="0" compatLnSpc="1">
              <a:prstTxWarp prst="textNoShape">
                <a:avLst/>
              </a:prstTxWarp>
            </a:bodyPr>
            <a:lstStyle/>
            <a:p>
              <a:pPr defTabSz="914225">
                <a:lnSpc>
                  <a:spcPct val="150000"/>
                </a:lnSpc>
                <a:defRPr/>
              </a:pPr>
              <a:r>
                <a:rPr lang="en-US" sz="1372" b="1" dirty="0">
                  <a:solidFill>
                    <a:srgbClr val="2F2F2F"/>
                  </a:solidFill>
                  <a:latin typeface="Segoe UI"/>
                </a:rPr>
                <a:t>Z3</a:t>
              </a:r>
            </a:p>
          </p:txBody>
        </p:sp>
        <p:sp>
          <p:nvSpPr>
            <p:cNvPr id="7" name="Database_EFC7" title="Icon of a cylinder">
              <a:extLst>
                <a:ext uri="{FF2B5EF4-FFF2-40B4-BE49-F238E27FC236}">
                  <a16:creationId xmlns:a16="http://schemas.microsoft.com/office/drawing/2014/main" id="{33892286-54F7-4F4F-B08E-6BAB9B52B2BA}"/>
                </a:ext>
              </a:extLst>
            </p:cNvPr>
            <p:cNvSpPr>
              <a:spLocks noChangeAspect="1" noEditPoints="1"/>
            </p:cNvSpPr>
            <p:nvPr/>
          </p:nvSpPr>
          <p:spPr bwMode="auto">
            <a:xfrm>
              <a:off x="2476775" y="2270426"/>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ctr" anchorCtr="0" compatLnSpc="1">
              <a:prstTxWarp prst="textNoShape">
                <a:avLst/>
              </a:prstTxWarp>
            </a:bodyPr>
            <a:lstStyle/>
            <a:p>
              <a:pPr defTabSz="914225">
                <a:lnSpc>
                  <a:spcPct val="150000"/>
                </a:lnSpc>
                <a:defRPr/>
              </a:pPr>
              <a:r>
                <a:rPr lang="en-US" sz="1372" b="1" dirty="0">
                  <a:solidFill>
                    <a:srgbClr val="2F2F2F"/>
                  </a:solidFill>
                  <a:latin typeface="Segoe UI"/>
                </a:rPr>
                <a:t>Z1</a:t>
              </a:r>
            </a:p>
          </p:txBody>
        </p:sp>
      </p:grpSp>
      <p:sp>
        <p:nvSpPr>
          <p:cNvPr id="8" name="Rectangle 7">
            <a:extLst>
              <a:ext uri="{FF2B5EF4-FFF2-40B4-BE49-F238E27FC236}">
                <a16:creationId xmlns:a16="http://schemas.microsoft.com/office/drawing/2014/main" id="{CE1BF277-75F1-4412-BDE6-0E144D64E133}"/>
              </a:ext>
              <a:ext uri="{C183D7F6-B498-43B3-948B-1728B52AA6E4}">
                <adec:decorative xmlns:adec="http://schemas.microsoft.com/office/drawing/2017/decorative" val="1"/>
              </a:ext>
            </a:extLst>
          </p:cNvPr>
          <p:cNvSpPr/>
          <p:nvPr/>
        </p:nvSpPr>
        <p:spPr bwMode="auto">
          <a:xfrm>
            <a:off x="418644" y="1169264"/>
            <a:ext cx="11354714" cy="263089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2" name="Straight Arrow Connector 1">
            <a:extLst>
              <a:ext uri="{FF2B5EF4-FFF2-40B4-BE49-F238E27FC236}">
                <a16:creationId xmlns:a16="http://schemas.microsoft.com/office/drawing/2014/main" id="{CADD650F-5887-438B-8866-97687F723245}"/>
              </a:ext>
              <a:ext uri="{C183D7F6-B498-43B3-948B-1728B52AA6E4}">
                <adec:decorative xmlns:adec="http://schemas.microsoft.com/office/drawing/2017/decorative" val="1"/>
              </a:ext>
            </a:extLst>
          </p:cNvPr>
          <p:cNvCxnSpPr>
            <a:cxnSpLocks/>
          </p:cNvCxnSpPr>
          <p:nvPr/>
        </p:nvCxnSpPr>
        <p:spPr>
          <a:xfrm flipV="1">
            <a:off x="9537046" y="1857661"/>
            <a:ext cx="0" cy="509974"/>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92705521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Azure storage services</a:t>
            </a:r>
            <a:endParaRPr lang="en-US" dirty="0"/>
          </a:p>
        </p:txBody>
      </p:sp>
      <p:grpSp>
        <p:nvGrpSpPr>
          <p:cNvPr id="13" name="Group 12" descr="Container storage icon.  Box with example items stored in it.">
            <a:extLst>
              <a:ext uri="{FF2B5EF4-FFF2-40B4-BE49-F238E27FC236}">
                <a16:creationId xmlns:a16="http://schemas.microsoft.com/office/drawing/2014/main" id="{E2489CBE-9114-46C7-AFD9-3BFB170EF061}"/>
              </a:ext>
            </a:extLst>
          </p:cNvPr>
          <p:cNvGrpSpPr/>
          <p:nvPr/>
        </p:nvGrpSpPr>
        <p:grpSpPr>
          <a:xfrm>
            <a:off x="844812" y="1205362"/>
            <a:ext cx="10502376" cy="1182743"/>
            <a:chOff x="844812" y="1519687"/>
            <a:chExt cx="10502376" cy="1182743"/>
          </a:xfrm>
        </p:grpSpPr>
        <p:pic>
          <p:nvPicPr>
            <p:cNvPr id="5" name="Graphic 4">
              <a:extLst>
                <a:ext uri="{FF2B5EF4-FFF2-40B4-BE49-F238E27FC236}">
                  <a16:creationId xmlns:a16="http://schemas.microsoft.com/office/drawing/2014/main" id="{C95E61FB-B888-41F1-B316-390CD56FD3A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844812" y="1519687"/>
              <a:ext cx="1182743" cy="1182743"/>
            </a:xfrm>
            <a:prstGeom prst="rect">
              <a:avLst/>
            </a:prstGeom>
          </p:spPr>
        </p:pic>
        <p:sp>
          <p:nvSpPr>
            <p:cNvPr id="12" name="TextBox 11">
              <a:extLst>
                <a:ext uri="{FF2B5EF4-FFF2-40B4-BE49-F238E27FC236}">
                  <a16:creationId xmlns:a16="http://schemas.microsoft.com/office/drawing/2014/main" id="{EB5524AF-1C9E-4D8E-93A1-5C3CBBA8E202}"/>
                </a:ext>
              </a:extLst>
            </p:cNvPr>
            <p:cNvSpPr txBox="1"/>
            <p:nvPr/>
          </p:nvSpPr>
          <p:spPr>
            <a:xfrm>
              <a:off x="2246517" y="1630926"/>
              <a:ext cx="9100671"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Container storage (blob) </a:t>
              </a:r>
              <a:r>
                <a:rPr lang="en-US" sz="2400" b="0" i="0" dirty="0">
                  <a:solidFill>
                    <a:srgbClr val="171717"/>
                  </a:solidFill>
                  <a:effectLst/>
                  <a:latin typeface="Segoe UI" panose="020B0502040204020203" pitchFamily="34" charset="0"/>
                </a:rPr>
                <a:t>is optimized for storing massive amounts of unstructured data, such as text or binary data.</a:t>
              </a:r>
              <a:endParaRPr lang="en-US" sz="2400" b="1" dirty="0">
                <a:gradFill>
                  <a:gsLst>
                    <a:gs pos="2917">
                      <a:schemeClr val="tx1"/>
                    </a:gs>
                    <a:gs pos="30000">
                      <a:schemeClr val="tx1"/>
                    </a:gs>
                  </a:gsLst>
                  <a:lin ang="5400000" scaled="0"/>
                </a:gradFill>
              </a:endParaRPr>
            </a:p>
          </p:txBody>
        </p:sp>
      </p:grpSp>
      <p:grpSp>
        <p:nvGrpSpPr>
          <p:cNvPr id="16" name="Group 15" descr="Disk Storage icon.  A set of disks where data can be stored.">
            <a:extLst>
              <a:ext uri="{FF2B5EF4-FFF2-40B4-BE49-F238E27FC236}">
                <a16:creationId xmlns:a16="http://schemas.microsoft.com/office/drawing/2014/main" id="{B56E9E90-D28F-4222-96AC-701C2E4CD917}"/>
              </a:ext>
            </a:extLst>
          </p:cNvPr>
          <p:cNvGrpSpPr/>
          <p:nvPr/>
        </p:nvGrpSpPr>
        <p:grpSpPr>
          <a:xfrm>
            <a:off x="844813" y="2672589"/>
            <a:ext cx="10502374" cy="1182743"/>
            <a:chOff x="844813" y="2986914"/>
            <a:chExt cx="10502374" cy="1182743"/>
          </a:xfrm>
        </p:grpSpPr>
        <p:pic>
          <p:nvPicPr>
            <p:cNvPr id="8" name="Graphic 7">
              <a:extLst>
                <a:ext uri="{FF2B5EF4-FFF2-40B4-BE49-F238E27FC236}">
                  <a16:creationId xmlns:a16="http://schemas.microsoft.com/office/drawing/2014/main" id="{97612B73-C6BF-4556-AEF6-C0867FEA769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44813" y="2986914"/>
              <a:ext cx="1182743" cy="1182743"/>
            </a:xfrm>
            <a:prstGeom prst="rect">
              <a:avLst/>
            </a:prstGeom>
          </p:spPr>
        </p:pic>
        <p:sp>
          <p:nvSpPr>
            <p:cNvPr id="14" name="TextBox 13">
              <a:extLst>
                <a:ext uri="{FF2B5EF4-FFF2-40B4-BE49-F238E27FC236}">
                  <a16:creationId xmlns:a16="http://schemas.microsoft.com/office/drawing/2014/main" id="{2E152B57-46F5-4D1B-A9A7-62D076A97D86}"/>
                </a:ext>
              </a:extLst>
            </p:cNvPr>
            <p:cNvSpPr txBox="1"/>
            <p:nvPr/>
          </p:nvSpPr>
          <p:spPr>
            <a:xfrm>
              <a:off x="2246517" y="3103074"/>
              <a:ext cx="9100670" cy="960263"/>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Disk storage </a:t>
              </a:r>
              <a:r>
                <a:rPr lang="en-US" sz="2400" b="0" i="0" dirty="0">
                  <a:solidFill>
                    <a:srgbClr val="171717"/>
                  </a:solidFill>
                  <a:effectLst/>
                  <a:latin typeface="Segoe UI" panose="020B0502040204020203" pitchFamily="34" charset="0"/>
                </a:rPr>
                <a:t>provides disks for virtual machines, applications, and other services to access and use.</a:t>
              </a:r>
              <a:endParaRPr lang="en-US" sz="2400" b="1" dirty="0">
                <a:gradFill>
                  <a:gsLst>
                    <a:gs pos="2917">
                      <a:schemeClr val="tx1"/>
                    </a:gs>
                    <a:gs pos="30000">
                      <a:schemeClr val="tx1"/>
                    </a:gs>
                  </a:gsLst>
                  <a:lin ang="5400000" scaled="0"/>
                </a:gradFill>
              </a:endParaRPr>
            </a:p>
          </p:txBody>
        </p:sp>
      </p:grpSp>
      <p:grpSp>
        <p:nvGrpSpPr>
          <p:cNvPr id="18" name="Group 17" descr="Azure Files icon.  A file folder with many files in it, available in the cloud.">
            <a:extLst>
              <a:ext uri="{FF2B5EF4-FFF2-40B4-BE49-F238E27FC236}">
                <a16:creationId xmlns:a16="http://schemas.microsoft.com/office/drawing/2014/main" id="{0882801D-4AEF-45F4-A350-1134A3D40E39}"/>
              </a:ext>
            </a:extLst>
          </p:cNvPr>
          <p:cNvGrpSpPr/>
          <p:nvPr/>
        </p:nvGrpSpPr>
        <p:grpSpPr>
          <a:xfrm>
            <a:off x="844812" y="4225217"/>
            <a:ext cx="10502375" cy="1292662"/>
            <a:chOff x="844812" y="4539542"/>
            <a:chExt cx="10502375" cy="1292662"/>
          </a:xfrm>
        </p:grpSpPr>
        <p:pic>
          <p:nvPicPr>
            <p:cNvPr id="11" name="Graphic 10">
              <a:extLst>
                <a:ext uri="{FF2B5EF4-FFF2-40B4-BE49-F238E27FC236}">
                  <a16:creationId xmlns:a16="http://schemas.microsoft.com/office/drawing/2014/main" id="{01121803-1077-486A-9740-8A1A3970D93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844812" y="4594502"/>
              <a:ext cx="1182743" cy="1182743"/>
            </a:xfrm>
            <a:prstGeom prst="rect">
              <a:avLst/>
            </a:prstGeom>
          </p:spPr>
        </p:pic>
        <p:sp>
          <p:nvSpPr>
            <p:cNvPr id="15" name="TextBox 14">
              <a:extLst>
                <a:ext uri="{FF2B5EF4-FFF2-40B4-BE49-F238E27FC236}">
                  <a16:creationId xmlns:a16="http://schemas.microsoft.com/office/drawing/2014/main" id="{7183B690-E2CA-4645-AAE8-34051F0CF538}"/>
                </a:ext>
              </a:extLst>
            </p:cNvPr>
            <p:cNvSpPr txBox="1"/>
            <p:nvPr/>
          </p:nvSpPr>
          <p:spPr>
            <a:xfrm>
              <a:off x="2246517" y="4539542"/>
              <a:ext cx="9100670" cy="1292662"/>
            </a:xfrm>
            <a:prstGeom prst="rect">
              <a:avLst/>
            </a:prstGeom>
            <a:noFill/>
          </p:spPr>
          <p:txBody>
            <a:bodyPr wrap="square" lIns="182880" tIns="146304" rIns="182880" bIns="146304" rtlCol="0">
              <a:spAutoFit/>
            </a:bodyPr>
            <a:lstStyle/>
            <a:p>
              <a:pPr>
                <a:lnSpc>
                  <a:spcPct val="90000"/>
                </a:lnSpc>
                <a:spcAft>
                  <a:spcPts val="600"/>
                </a:spcAft>
              </a:pPr>
              <a:r>
                <a:rPr lang="en-US" sz="2400" b="1" i="0" dirty="0">
                  <a:solidFill>
                    <a:srgbClr val="171717"/>
                  </a:solidFill>
                  <a:effectLst/>
                  <a:latin typeface="Segoe UI" panose="020B0502040204020203" pitchFamily="34" charset="0"/>
                </a:rPr>
                <a:t>Azure Files </a:t>
              </a:r>
              <a:r>
                <a:rPr lang="en-US" sz="2400" b="0" i="0" dirty="0">
                  <a:solidFill>
                    <a:srgbClr val="171717"/>
                  </a:solidFill>
                  <a:effectLst/>
                  <a:latin typeface="Segoe UI" panose="020B0502040204020203" pitchFamily="34" charset="0"/>
                </a:rPr>
                <a:t>sets up a highly available network file shares that can be accessed by using the standard Server Message Block (SMB) protocol.</a:t>
              </a:r>
              <a:endParaRPr lang="en-US" sz="2400" b="1" dirty="0">
                <a:gradFill>
                  <a:gsLst>
                    <a:gs pos="2917">
                      <a:schemeClr val="tx1"/>
                    </a:gs>
                    <a:gs pos="30000">
                      <a:schemeClr val="tx1"/>
                    </a:gs>
                  </a:gsLst>
                  <a:lin ang="5400000" scaled="0"/>
                </a:gradFill>
              </a:endParaRPr>
            </a:p>
          </p:txBody>
        </p:sp>
      </p:grpSp>
    </p:spTree>
    <p:extLst>
      <p:ext uri="{BB962C8B-B14F-4D97-AF65-F5344CB8AC3E}">
        <p14:creationId xmlns:p14="http://schemas.microsoft.com/office/powerpoint/2010/main" val="354952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Compare Files to Blobs</a:t>
            </a:r>
          </a:p>
        </p:txBody>
      </p:sp>
      <p:graphicFrame>
        <p:nvGraphicFramePr>
          <p:cNvPr id="4" name="Table 3">
            <a:extLst>
              <a:ext uri="{FF2B5EF4-FFF2-40B4-BE49-F238E27FC236}">
                <a16:creationId xmlns:a16="http://schemas.microsoft.com/office/drawing/2014/main" id="{60D6EE78-1457-434C-A124-946CDA2B9BEC}"/>
              </a:ext>
            </a:extLst>
          </p:cNvPr>
          <p:cNvGraphicFramePr>
            <a:graphicFrameLocks noGrp="1"/>
          </p:cNvGraphicFramePr>
          <p:nvPr/>
        </p:nvGraphicFramePr>
        <p:xfrm>
          <a:off x="418644" y="1169263"/>
          <a:ext cx="11354714" cy="4769120"/>
        </p:xfrm>
        <a:graphic>
          <a:graphicData uri="http://schemas.openxmlformats.org/drawingml/2006/table">
            <a:tbl>
              <a:tblPr firstRow="1" firstCol="1" bandRow="1">
                <a:tableStyleId>{2D5ABB26-0587-4C30-8999-92F81FD0307C}</a:tableStyleId>
              </a:tblPr>
              <a:tblGrid>
                <a:gridCol w="1249703">
                  <a:extLst>
                    <a:ext uri="{9D8B030D-6E8A-4147-A177-3AD203B41FA5}">
                      <a16:colId xmlns:a16="http://schemas.microsoft.com/office/drawing/2014/main" val="645021739"/>
                    </a:ext>
                  </a:extLst>
                </a:gridCol>
                <a:gridCol w="4158415">
                  <a:extLst>
                    <a:ext uri="{9D8B030D-6E8A-4147-A177-3AD203B41FA5}">
                      <a16:colId xmlns:a16="http://schemas.microsoft.com/office/drawing/2014/main" val="3259532712"/>
                    </a:ext>
                  </a:extLst>
                </a:gridCol>
                <a:gridCol w="5946596">
                  <a:extLst>
                    <a:ext uri="{9D8B030D-6E8A-4147-A177-3AD203B41FA5}">
                      <a16:colId xmlns:a16="http://schemas.microsoft.com/office/drawing/2014/main" val="1501333279"/>
                    </a:ext>
                  </a:extLst>
                </a:gridCol>
              </a:tblGrid>
              <a:tr h="545830">
                <a:tc>
                  <a:txBody>
                    <a:bodyPr/>
                    <a:lstStyle/>
                    <a:p>
                      <a:pPr marL="0" marR="0" algn="l">
                        <a:lnSpc>
                          <a:spcPct val="100000"/>
                        </a:lnSpc>
                        <a:spcBef>
                          <a:spcPts val="0"/>
                        </a:spcBef>
                        <a:spcAft>
                          <a:spcPts val="0"/>
                        </a:spcAft>
                      </a:pPr>
                      <a:r>
                        <a:rPr lang="en-US" sz="2000" strike="noStrike">
                          <a:solidFill>
                            <a:schemeClr val="bg1"/>
                          </a:solidFill>
                          <a:effectLst/>
                          <a:latin typeface="+mj-lt"/>
                        </a:rPr>
                        <a:t>Feature</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4464" marR="134464" marT="89642" marB="89642">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l">
                        <a:lnSpc>
                          <a:spcPct val="100000"/>
                        </a:lnSpc>
                        <a:spcBef>
                          <a:spcPts val="0"/>
                        </a:spcBef>
                        <a:spcAft>
                          <a:spcPts val="0"/>
                        </a:spcAft>
                      </a:pPr>
                      <a:r>
                        <a:rPr lang="en-US" sz="2000" strike="noStrike">
                          <a:solidFill>
                            <a:schemeClr val="bg1"/>
                          </a:solidFill>
                          <a:effectLst/>
                          <a:latin typeface="+mj-lt"/>
                        </a:rPr>
                        <a:t>Description</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4464" marR="134464" marT="89642" marB="89642">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marL="0" marR="0" algn="l">
                        <a:lnSpc>
                          <a:spcPct val="100000"/>
                        </a:lnSpc>
                        <a:spcBef>
                          <a:spcPts val="0"/>
                        </a:spcBef>
                        <a:spcAft>
                          <a:spcPts val="0"/>
                        </a:spcAft>
                      </a:pPr>
                      <a:r>
                        <a:rPr lang="en-US" sz="2000" strike="noStrike">
                          <a:solidFill>
                            <a:schemeClr val="bg1"/>
                          </a:solidFill>
                          <a:effectLst/>
                          <a:latin typeface="+mj-lt"/>
                        </a:rPr>
                        <a:t>When to use</a:t>
                      </a:r>
                      <a:endParaRPr lang="en-US" sz="2000" b="0" strike="noStrike">
                        <a:solidFill>
                          <a:schemeClr val="bg1"/>
                        </a:solidFill>
                        <a:effectLst/>
                        <a:latin typeface="+mj-lt"/>
                        <a:ea typeface="Calibri" panose="020F0502020204030204" pitchFamily="34" charset="0"/>
                        <a:cs typeface="Segoe UI Semilight" panose="020B0402040204020203" pitchFamily="34" charset="0"/>
                      </a:endParaRPr>
                    </a:p>
                  </a:txBody>
                  <a:tcPr marL="134464" marR="134464" marT="89642" marB="89642">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609183505"/>
                  </a:ext>
                </a:extLst>
              </a:tr>
              <a:tr h="2251550">
                <a:tc>
                  <a:txBody>
                    <a:bodyPr/>
                    <a:lstStyle/>
                    <a:p>
                      <a:pPr marL="0" marR="0" algn="l">
                        <a:lnSpc>
                          <a:spcPct val="100000"/>
                        </a:lnSpc>
                        <a:spcBef>
                          <a:spcPts val="600"/>
                        </a:spcBef>
                        <a:spcAft>
                          <a:spcPts val="600"/>
                        </a:spcAft>
                      </a:pPr>
                      <a:r>
                        <a:rPr lang="en-US" sz="2000" strike="noStrike">
                          <a:solidFill>
                            <a:schemeClr val="tx1"/>
                          </a:solidFill>
                          <a:effectLst/>
                          <a:latin typeface="+mj-lt"/>
                        </a:rPr>
                        <a:t>Azure Files</a:t>
                      </a:r>
                      <a:endParaRPr lang="en-US" sz="2000" b="0" strike="noStrike">
                        <a:solidFill>
                          <a:schemeClr val="tx1"/>
                        </a:solidFill>
                        <a:effectLst/>
                        <a:latin typeface="+mj-lt"/>
                        <a:ea typeface="Calibri" panose="020F0502020204030204" pitchFamily="34" charset="0"/>
                        <a:cs typeface="Segoe UI Semilight" panose="020B0402040204020203" pitchFamily="34" charset="0"/>
                      </a:endParaRPr>
                    </a:p>
                  </a:txBody>
                  <a:tcPr marL="134464" marR="134464" marT="89642" marB="8964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600"/>
                        </a:spcBef>
                        <a:spcAft>
                          <a:spcPts val="600"/>
                        </a:spcAft>
                      </a:pPr>
                      <a:r>
                        <a:rPr lang="en-US" sz="2000" strike="noStrike">
                          <a:solidFill>
                            <a:schemeClr val="tx1"/>
                          </a:solidFill>
                          <a:effectLst/>
                        </a:rPr>
                        <a:t>SMB interface, client libraries, and a </a:t>
                      </a:r>
                      <a:r>
                        <a:rPr lang="en-US" sz="2000" strike="noStrike" kern="1200">
                          <a:solidFill>
                            <a:schemeClr val="tx1"/>
                          </a:solidFill>
                          <a:effectLst/>
                        </a:rPr>
                        <a:t>REST interface </a:t>
                      </a:r>
                      <a:r>
                        <a:rPr lang="en-US" sz="2000" strike="noStrike">
                          <a:solidFill>
                            <a:schemeClr val="tx1"/>
                          </a:solidFill>
                          <a:effectLst/>
                        </a:rPr>
                        <a:t>that allows access from anywhere to stored files</a:t>
                      </a:r>
                      <a:endParaRPr lang="en-US" sz="2000" b="0" strike="noStrike">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134464" marR="134464"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Lift and shift an application to the cloud</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Store shared data across multiple virtual machines</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a:solidFill>
                            <a:schemeClr val="tx1"/>
                          </a:solidFill>
                          <a:effectLst/>
                          <a:latin typeface="+mn-lt"/>
                          <a:ea typeface="+mn-ea"/>
                          <a:cs typeface="+mn-cs"/>
                        </a:rPr>
                        <a:t>Store development and debugging tools that need to be accessed from many virtual machines</a:t>
                      </a:r>
                    </a:p>
                  </a:txBody>
                  <a:tcPr marL="134464" marR="134464"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2894669912"/>
                  </a:ext>
                </a:extLst>
              </a:tr>
              <a:tr h="1910406">
                <a:tc>
                  <a:txBody>
                    <a:bodyPr/>
                    <a:lstStyle/>
                    <a:p>
                      <a:pPr marL="0" marR="0" algn="l">
                        <a:lnSpc>
                          <a:spcPct val="100000"/>
                        </a:lnSpc>
                        <a:spcBef>
                          <a:spcPts val="600"/>
                        </a:spcBef>
                        <a:spcAft>
                          <a:spcPts val="600"/>
                        </a:spcAft>
                      </a:pPr>
                      <a:r>
                        <a:rPr lang="en-US" sz="2000" strike="noStrike">
                          <a:solidFill>
                            <a:schemeClr val="tx1"/>
                          </a:solidFill>
                          <a:effectLst/>
                          <a:latin typeface="+mj-lt"/>
                        </a:rPr>
                        <a:t>Azure Blobs</a:t>
                      </a:r>
                      <a:endParaRPr lang="en-US" sz="2000" b="0" strike="noStrike">
                        <a:solidFill>
                          <a:schemeClr val="tx1"/>
                        </a:solidFill>
                        <a:effectLst/>
                        <a:latin typeface="+mj-lt"/>
                        <a:ea typeface="Calibri" panose="020F0502020204030204" pitchFamily="34" charset="0"/>
                        <a:cs typeface="Segoe UI Semilight" panose="020B0402040204020203" pitchFamily="34" charset="0"/>
                      </a:endParaRPr>
                    </a:p>
                  </a:txBody>
                  <a:tcPr marL="134464" marR="134464" marT="89642" marB="89642">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95000"/>
                      </a:schemeClr>
                    </a:solidFill>
                  </a:tcPr>
                </a:tc>
                <a:tc>
                  <a:txBody>
                    <a:bodyPr/>
                    <a:lstStyle/>
                    <a:p>
                      <a:pPr marL="0" marR="0" algn="l">
                        <a:lnSpc>
                          <a:spcPct val="100000"/>
                        </a:lnSpc>
                        <a:spcBef>
                          <a:spcPts val="600"/>
                        </a:spcBef>
                        <a:spcAft>
                          <a:spcPts val="600"/>
                        </a:spcAft>
                      </a:pPr>
                      <a:r>
                        <a:rPr lang="en-US" sz="2000" strike="noStrike">
                          <a:solidFill>
                            <a:schemeClr val="tx1"/>
                          </a:solidFill>
                          <a:effectLst/>
                        </a:rPr>
                        <a:t>Client libraries and a </a:t>
                      </a:r>
                      <a:r>
                        <a:rPr lang="en-US" sz="2000" u="none" strike="noStrike">
                          <a:solidFill>
                            <a:schemeClr val="tx1"/>
                          </a:solidFill>
                          <a:effectLst/>
                        </a:rPr>
                        <a:t>REST interface</a:t>
                      </a:r>
                      <a:r>
                        <a:rPr lang="en-US" sz="2000" strike="noStrike">
                          <a:solidFill>
                            <a:schemeClr val="tx1"/>
                          </a:solidFill>
                          <a:effectLst/>
                        </a:rPr>
                        <a:t> that allows unstructured data (flat namespace) to be stored and accessed at a massive scale in block blobs</a:t>
                      </a:r>
                      <a:endParaRPr lang="en-US" sz="2000" b="0" strike="noStrike">
                        <a:solidFill>
                          <a:schemeClr val="tx1"/>
                        </a:solidFill>
                        <a:effectLst/>
                        <a:latin typeface="Segoe UI Semilight" panose="020B0402040204020203" pitchFamily="34" charset="0"/>
                        <a:ea typeface="Calibri" panose="020F0502020204030204" pitchFamily="34" charset="0"/>
                        <a:cs typeface="Segoe UI Semilight" panose="020B0402040204020203" pitchFamily="34" charset="0"/>
                      </a:endParaRPr>
                    </a:p>
                  </a:txBody>
                  <a:tcPr marL="134464" marR="134464" marT="89642" marB="89642">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dirty="0">
                          <a:solidFill>
                            <a:schemeClr val="tx1"/>
                          </a:solidFill>
                          <a:effectLst/>
                          <a:latin typeface="+mn-lt"/>
                          <a:ea typeface="+mn-ea"/>
                          <a:cs typeface="+mn-cs"/>
                        </a:rPr>
                        <a:t>Support streaming and random-access scenarios</a:t>
                      </a:r>
                    </a:p>
                    <a:p>
                      <a:pPr marL="241300" marR="0" indent="-241300" algn="l" defTabSz="932742" rtl="0" eaLnBrk="1" latinLnBrk="0" hangingPunct="1">
                        <a:lnSpc>
                          <a:spcPct val="100000"/>
                        </a:lnSpc>
                        <a:spcBef>
                          <a:spcPts val="600"/>
                        </a:spcBef>
                        <a:spcAft>
                          <a:spcPts val="600"/>
                        </a:spcAft>
                        <a:buFont typeface="Arial" panose="020B0604020202020204" pitchFamily="34" charset="0"/>
                        <a:buChar char="•"/>
                      </a:pPr>
                      <a:r>
                        <a:rPr lang="en-US" sz="2000" strike="noStrike" kern="1200" dirty="0">
                          <a:solidFill>
                            <a:schemeClr val="tx1"/>
                          </a:solidFill>
                          <a:effectLst/>
                          <a:latin typeface="+mn-lt"/>
                          <a:ea typeface="+mn-ea"/>
                          <a:cs typeface="+mn-cs"/>
                        </a:rPr>
                        <a:t>Access application data from anywhere</a:t>
                      </a:r>
                    </a:p>
                  </a:txBody>
                  <a:tcPr marL="134464" marR="134464" marT="89642" marB="8964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6284853"/>
                  </a:ext>
                </a:extLst>
              </a:tr>
            </a:tbl>
          </a:graphicData>
        </a:graphic>
      </p:graphicFrame>
    </p:spTree>
    <p:extLst>
      <p:ext uri="{BB962C8B-B14F-4D97-AF65-F5344CB8AC3E}">
        <p14:creationId xmlns:p14="http://schemas.microsoft.com/office/powerpoint/2010/main" val="3033596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Implement Azure File Sync</a:t>
            </a:r>
          </a:p>
        </p:txBody>
      </p:sp>
      <p:sp>
        <p:nvSpPr>
          <p:cNvPr id="7" name="Rectangle 6">
            <a:extLst>
              <a:ext uri="{FF2B5EF4-FFF2-40B4-BE49-F238E27FC236}">
                <a16:creationId xmlns:a16="http://schemas.microsoft.com/office/drawing/2014/main" id="{0F1FF495-A101-4124-B2D1-F46CDF9A2115}"/>
              </a:ext>
            </a:extLst>
          </p:cNvPr>
          <p:cNvSpPr/>
          <p:nvPr/>
        </p:nvSpPr>
        <p:spPr>
          <a:xfrm>
            <a:off x="1" y="1169263"/>
            <a:ext cx="12191999" cy="928833"/>
          </a:xfrm>
          <a:prstGeom prst="rect">
            <a:avLst/>
          </a:prstGeom>
          <a:solidFill>
            <a:schemeClr val="tx2">
              <a:lumMod val="50000"/>
            </a:schemeClr>
          </a:solidFill>
          <a:ln w="6350">
            <a:solidFill>
              <a:schemeClr val="tx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r>
              <a:rPr lang="en-US" sz="1961" dirty="0">
                <a:solidFill>
                  <a:schemeClr val="bg1"/>
                </a:solidFill>
              </a:rPr>
              <a:t>Centralize your organization's file shares in Azure Files, while keeping the flexibility, performance, and compatibility of an on-premises file server</a:t>
            </a:r>
          </a:p>
        </p:txBody>
      </p:sp>
      <p:sp>
        <p:nvSpPr>
          <p:cNvPr id="2" name="Rectangle 1">
            <a:extLst>
              <a:ext uri="{FF2B5EF4-FFF2-40B4-BE49-F238E27FC236}">
                <a16:creationId xmlns:a16="http://schemas.microsoft.com/office/drawing/2014/main" id="{B26795DE-69D4-4110-BCA2-93D99D7A5E55}"/>
              </a:ext>
            </a:extLst>
          </p:cNvPr>
          <p:cNvSpPr/>
          <p:nvPr/>
        </p:nvSpPr>
        <p:spPr>
          <a:xfrm>
            <a:off x="418640" y="2243454"/>
            <a:ext cx="3665074" cy="3993721"/>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504217" indent="-389057">
              <a:spcBef>
                <a:spcPts val="196"/>
              </a:spcBef>
              <a:spcAft>
                <a:spcPts val="196"/>
              </a:spcAft>
              <a:buFont typeface="+mj-lt"/>
              <a:buAutoNum type="arabicPeriod"/>
            </a:pPr>
            <a:r>
              <a:rPr lang="en-US" sz="2157" dirty="0">
                <a:solidFill>
                  <a:schemeClr val="tx1"/>
                </a:solidFill>
              </a:rPr>
              <a:t>Lift and shift</a:t>
            </a:r>
          </a:p>
          <a:p>
            <a:pPr marL="504217" indent="-389057">
              <a:spcBef>
                <a:spcPts val="196"/>
              </a:spcBef>
              <a:spcAft>
                <a:spcPts val="196"/>
              </a:spcAft>
              <a:buFont typeface="+mj-lt"/>
              <a:buAutoNum type="arabicPeriod"/>
            </a:pPr>
            <a:r>
              <a:rPr lang="en-US" sz="2157" dirty="0">
                <a:solidFill>
                  <a:schemeClr val="tx1"/>
                </a:solidFill>
              </a:rPr>
              <a:t>Branch Office backups</a:t>
            </a:r>
          </a:p>
          <a:p>
            <a:pPr marL="504217" indent="-389057">
              <a:spcBef>
                <a:spcPts val="196"/>
              </a:spcBef>
              <a:spcAft>
                <a:spcPts val="196"/>
              </a:spcAft>
              <a:buFont typeface="+mj-lt"/>
              <a:buAutoNum type="arabicPeriod"/>
            </a:pPr>
            <a:r>
              <a:rPr lang="en-US" sz="2157" dirty="0">
                <a:solidFill>
                  <a:schemeClr val="tx1"/>
                </a:solidFill>
              </a:rPr>
              <a:t>Backup and Disaster Recovery</a:t>
            </a:r>
          </a:p>
          <a:p>
            <a:pPr marL="504217" indent="-389057">
              <a:spcBef>
                <a:spcPts val="196"/>
              </a:spcBef>
              <a:spcAft>
                <a:spcPts val="196"/>
              </a:spcAft>
              <a:buFont typeface="+mj-lt"/>
              <a:buAutoNum type="arabicPeriod"/>
            </a:pPr>
            <a:r>
              <a:rPr lang="en-US" sz="2157" dirty="0">
                <a:solidFill>
                  <a:schemeClr val="tx1"/>
                </a:solidFill>
              </a:rPr>
              <a:t>File Archiving</a:t>
            </a:r>
          </a:p>
        </p:txBody>
      </p:sp>
      <p:pic>
        <p:nvPicPr>
          <p:cNvPr id="13" name="Picture 12" descr="Illustration depicting that Azure File Sync can be used to cache an organization's file shares in Azure Files. Different graphics represent different geographic locations (Mexico, Munich, Seattle, and a branch office), with Azure represented by a standard cloud icon">
            <a:extLst>
              <a:ext uri="{FF2B5EF4-FFF2-40B4-BE49-F238E27FC236}">
                <a16:creationId xmlns:a16="http://schemas.microsoft.com/office/drawing/2014/main" id="{965B28A5-E538-4D48-BEA5-03019EBC975E}"/>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49321" y="2652651"/>
            <a:ext cx="7409253" cy="3071603"/>
          </a:xfrm>
          <a:prstGeom prst="rect">
            <a:avLst/>
          </a:prstGeom>
          <a:noFill/>
        </p:spPr>
      </p:pic>
      <p:sp>
        <p:nvSpPr>
          <p:cNvPr id="4" name="Rectangle 3">
            <a:extLst>
              <a:ext uri="{FF2B5EF4-FFF2-40B4-BE49-F238E27FC236}">
                <a16:creationId xmlns:a16="http://schemas.microsoft.com/office/drawing/2014/main" id="{2E4E37DC-AF71-4DF9-B237-C20189C66D04}"/>
              </a:ext>
              <a:ext uri="{C183D7F6-B498-43B3-948B-1728B52AA6E4}">
                <adec:decorative xmlns:adec="http://schemas.microsoft.com/office/drawing/2017/decorative" val="1"/>
              </a:ext>
            </a:extLst>
          </p:cNvPr>
          <p:cNvSpPr/>
          <p:nvPr/>
        </p:nvSpPr>
        <p:spPr bwMode="auto">
          <a:xfrm>
            <a:off x="4208217" y="2243454"/>
            <a:ext cx="7565141" cy="3993721"/>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a:extLst>
              <a:ext uri="{FF2B5EF4-FFF2-40B4-BE49-F238E27FC236}">
                <a16:creationId xmlns:a16="http://schemas.microsoft.com/office/drawing/2014/main" id="{F3BAC704-1DAF-4D7F-BBCC-7C0BF5C7AB78}"/>
              </a:ext>
              <a:ext uri="{C183D7F6-B498-43B3-948B-1728B52AA6E4}">
                <adec:decorative xmlns:adec="http://schemas.microsoft.com/office/drawing/2017/decorative" val="1"/>
              </a:ext>
            </a:extLst>
          </p:cNvPr>
          <p:cNvSpPr/>
          <p:nvPr/>
        </p:nvSpPr>
        <p:spPr bwMode="auto">
          <a:xfrm>
            <a:off x="4208217" y="2243454"/>
            <a:ext cx="7565141" cy="3993721"/>
          </a:xfrm>
          <a:prstGeom prst="rect">
            <a:avLst/>
          </a:prstGeom>
          <a:noFill/>
          <a:ln w="6350">
            <a:solidFill>
              <a:schemeClr val="bg1">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44953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9901-1C02-4EDE-9394-87011DA83195}"/>
              </a:ext>
            </a:extLst>
          </p:cNvPr>
          <p:cNvSpPr>
            <a:spLocks noGrp="1"/>
          </p:cNvSpPr>
          <p:nvPr>
            <p:ph type="title"/>
          </p:nvPr>
        </p:nvSpPr>
        <p:spPr>
          <a:xfrm>
            <a:off x="425366" y="450019"/>
            <a:ext cx="11341268" cy="680196"/>
          </a:xfrm>
        </p:spPr>
        <p:txBody>
          <a:bodyPr wrap="square" anchor="t">
            <a:normAutofit/>
          </a:bodyPr>
          <a:lstStyle/>
          <a:p>
            <a:r>
              <a:rPr lang="en-US" dirty="0"/>
              <a:t>Azure storage access tiers</a:t>
            </a:r>
          </a:p>
        </p:txBody>
      </p:sp>
      <p:sp>
        <p:nvSpPr>
          <p:cNvPr id="6" name="TextBox 5">
            <a:extLst>
              <a:ext uri="{FF2B5EF4-FFF2-40B4-BE49-F238E27FC236}">
                <a16:creationId xmlns:a16="http://schemas.microsoft.com/office/drawing/2014/main" id="{FB6282FF-ECC3-43F6-8D73-CA7D2AE111BA}"/>
              </a:ext>
            </a:extLst>
          </p:cNvPr>
          <p:cNvSpPr txBox="1"/>
          <p:nvPr/>
        </p:nvSpPr>
        <p:spPr>
          <a:xfrm>
            <a:off x="3184138" y="5275929"/>
            <a:ext cx="6406374" cy="363946"/>
          </a:xfrm>
          <a:prstGeom prst="rect">
            <a:avLst/>
          </a:prstGeom>
          <a:noFill/>
        </p:spPr>
        <p:txBody>
          <a:bodyPr wrap="square">
            <a:spAutoFit/>
          </a:bodyPr>
          <a:lstStyle/>
          <a:p>
            <a:r>
              <a:rPr lang="en-US" dirty="0"/>
              <a:t>You can switch between these access tiers at any time.</a:t>
            </a:r>
          </a:p>
        </p:txBody>
      </p:sp>
      <p:graphicFrame>
        <p:nvGraphicFramePr>
          <p:cNvPr id="7" name="Table 7">
            <a:extLst>
              <a:ext uri="{FF2B5EF4-FFF2-40B4-BE49-F238E27FC236}">
                <a16:creationId xmlns:a16="http://schemas.microsoft.com/office/drawing/2014/main" id="{40CB08E3-636F-42F8-AF1E-09DF43804E18}"/>
              </a:ext>
            </a:extLst>
          </p:cNvPr>
          <p:cNvGraphicFramePr>
            <a:graphicFrameLocks noGrp="1"/>
          </p:cNvGraphicFramePr>
          <p:nvPr>
            <p:extLst>
              <p:ext uri="{D42A27DB-BD31-4B8C-83A1-F6EECF244321}">
                <p14:modId xmlns:p14="http://schemas.microsoft.com/office/powerpoint/2010/main" val="3140970344"/>
              </p:ext>
            </p:extLst>
          </p:nvPr>
        </p:nvGraphicFramePr>
        <p:xfrm>
          <a:off x="698642" y="1496819"/>
          <a:ext cx="10794711" cy="3786944"/>
        </p:xfrm>
        <a:graphic>
          <a:graphicData uri="http://schemas.openxmlformats.org/drawingml/2006/table">
            <a:tbl>
              <a:tblPr firstRow="1" bandRow="1">
                <a:tableStyleId>{5C22544A-7EE6-4342-B048-85BDC9FD1C3A}</a:tableStyleId>
              </a:tblPr>
              <a:tblGrid>
                <a:gridCol w="3598237">
                  <a:extLst>
                    <a:ext uri="{9D8B030D-6E8A-4147-A177-3AD203B41FA5}">
                      <a16:colId xmlns:a16="http://schemas.microsoft.com/office/drawing/2014/main" val="97352198"/>
                    </a:ext>
                  </a:extLst>
                </a:gridCol>
                <a:gridCol w="3598237">
                  <a:extLst>
                    <a:ext uri="{9D8B030D-6E8A-4147-A177-3AD203B41FA5}">
                      <a16:colId xmlns:a16="http://schemas.microsoft.com/office/drawing/2014/main" val="2450657685"/>
                    </a:ext>
                  </a:extLst>
                </a:gridCol>
                <a:gridCol w="3598237">
                  <a:extLst>
                    <a:ext uri="{9D8B030D-6E8A-4147-A177-3AD203B41FA5}">
                      <a16:colId xmlns:a16="http://schemas.microsoft.com/office/drawing/2014/main" val="4139560656"/>
                    </a:ext>
                  </a:extLst>
                </a:gridCol>
              </a:tblGrid>
              <a:tr h="1220699">
                <a:tc>
                  <a:txBody>
                    <a:bodyPr/>
                    <a:lstStyle/>
                    <a:p>
                      <a:pPr algn="ctr"/>
                      <a:r>
                        <a:rPr lang="en-US" sz="2400" b="0" dirty="0">
                          <a:latin typeface="+mj-lt"/>
                        </a:rPr>
                        <a:t>Hot</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Cool</a:t>
                      </a:r>
                    </a:p>
                  </a:txBody>
                  <a:tcPr anchor="b">
                    <a:lnB w="12700" cap="flat" cmpd="sng" algn="ctr">
                      <a:solidFill>
                        <a:schemeClr val="tx1"/>
                      </a:solidFill>
                      <a:prstDash val="solid"/>
                      <a:round/>
                      <a:headEnd type="none" w="med" len="med"/>
                      <a:tailEnd type="none" w="med" len="med"/>
                    </a:lnB>
                    <a:solidFill>
                      <a:srgbClr val="243A5E"/>
                    </a:solidFill>
                  </a:tcPr>
                </a:tc>
                <a:tc>
                  <a:txBody>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j-lt"/>
                          <a:ea typeface="+mn-ea"/>
                          <a:cs typeface="+mn-cs"/>
                        </a:rPr>
                        <a:t>Archive</a:t>
                      </a:r>
                    </a:p>
                  </a:txBody>
                  <a:tcPr anchor="b">
                    <a:lnB w="12700" cap="flat" cmpd="sng" algn="ctr">
                      <a:solidFill>
                        <a:schemeClr val="tx1"/>
                      </a:solidFill>
                      <a:prstDash val="solid"/>
                      <a:round/>
                      <a:headEnd type="none" w="med" len="med"/>
                      <a:tailEnd type="none" w="med" len="med"/>
                    </a:lnB>
                    <a:solidFill>
                      <a:srgbClr val="243A5E"/>
                    </a:solidFill>
                  </a:tcPr>
                </a:tc>
                <a:extLst>
                  <a:ext uri="{0D108BD9-81ED-4DB2-BD59-A6C34878D82A}">
                    <a16:rowId xmlns:a16="http://schemas.microsoft.com/office/drawing/2014/main" val="3988002742"/>
                  </a:ext>
                </a:extLst>
              </a:tr>
              <a:tr h="2566245">
                <a:tc>
                  <a:txBody>
                    <a:bodyPr/>
                    <a:lstStyle/>
                    <a:p>
                      <a:pPr algn="ctr"/>
                      <a:r>
                        <a:rPr lang="en-US" sz="2400" b="0" i="0" kern="1200" dirty="0">
                          <a:solidFill>
                            <a:schemeClr val="dk1"/>
                          </a:solidFill>
                          <a:effectLst/>
                          <a:latin typeface="+mn-lt"/>
                          <a:ea typeface="+mn-ea"/>
                          <a:cs typeface="+mn-cs"/>
                        </a:rPr>
                        <a:t>Optimized for storing data that is accessed frequently.</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infrequently accessed and stored for at least 30 days.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a:t>Optimized for storing data that is rarely accessed and stored for at least 180 days with flexible latency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60099520"/>
                  </a:ext>
                </a:extLst>
              </a:tr>
            </a:tbl>
          </a:graphicData>
        </a:graphic>
      </p:graphicFrame>
      <p:grpSp>
        <p:nvGrpSpPr>
          <p:cNvPr id="3" name="Group 2">
            <a:extLst>
              <a:ext uri="{FF2B5EF4-FFF2-40B4-BE49-F238E27FC236}">
                <a16:creationId xmlns:a16="http://schemas.microsoft.com/office/drawing/2014/main" id="{E1986F9D-AFA7-4290-91D8-AF240E03013A}"/>
              </a:ext>
              <a:ext uri="{C183D7F6-B498-43B3-948B-1728B52AA6E4}">
                <adec:decorative xmlns:adec="http://schemas.microsoft.com/office/drawing/2017/decorative" val="1"/>
              </a:ext>
            </a:extLst>
          </p:cNvPr>
          <p:cNvGrpSpPr/>
          <p:nvPr/>
        </p:nvGrpSpPr>
        <p:grpSpPr>
          <a:xfrm>
            <a:off x="2015922" y="1496819"/>
            <a:ext cx="8160153" cy="944210"/>
            <a:chOff x="2015922" y="1496819"/>
            <a:chExt cx="8160153" cy="944210"/>
          </a:xfrm>
        </p:grpSpPr>
        <p:sp>
          <p:nvSpPr>
            <p:cNvPr id="10" name="Rectangle 9" descr="Database">
              <a:extLst>
                <a:ext uri="{FF2B5EF4-FFF2-40B4-BE49-F238E27FC236}">
                  <a16:creationId xmlns:a16="http://schemas.microsoft.com/office/drawing/2014/main" id="{56106647-2C2E-4592-877E-F15C23578C49}"/>
                </a:ext>
              </a:extLst>
            </p:cNvPr>
            <p:cNvSpPr/>
            <p:nvPr/>
          </p:nvSpPr>
          <p:spPr>
            <a:xfrm>
              <a:off x="2015922" y="1496819"/>
              <a:ext cx="944209" cy="944209"/>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14456A6D-554C-45B1-896A-73088FBB99ED}"/>
                </a:ext>
              </a:extLst>
            </p:cNvPr>
            <p:cNvSpPr/>
            <p:nvPr/>
          </p:nvSpPr>
          <p:spPr>
            <a:xfrm>
              <a:off x="5623894" y="1496820"/>
              <a:ext cx="944209" cy="944209"/>
            </a:xfrm>
            <a:prstGeom prst="rect">
              <a:avLst/>
            </a:prstGeom>
            <a: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PK"/>
            </a:p>
          </p:txBody>
        </p:sp>
        <p:sp>
          <p:nvSpPr>
            <p:cNvPr id="16" name="Rectangle 15" descr="Stopwatch">
              <a:extLst>
                <a:ext uri="{FF2B5EF4-FFF2-40B4-BE49-F238E27FC236}">
                  <a16:creationId xmlns:a16="http://schemas.microsoft.com/office/drawing/2014/main" id="{AA94A8A0-D22A-4FFD-8F68-35F650BAAA0F}"/>
                </a:ext>
              </a:extLst>
            </p:cNvPr>
            <p:cNvSpPr/>
            <p:nvPr/>
          </p:nvSpPr>
          <p:spPr>
            <a:xfrm>
              <a:off x="9231866" y="1496819"/>
              <a:ext cx="944209" cy="944209"/>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PK"/>
            </a:p>
          </p:txBody>
        </p:sp>
      </p:grpSp>
    </p:spTree>
    <p:extLst>
      <p:ext uri="{BB962C8B-B14F-4D97-AF65-F5344CB8AC3E}">
        <p14:creationId xmlns:p14="http://schemas.microsoft.com/office/powerpoint/2010/main" val="265578051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524CE3D-168F-0994-8EDA-C2D06F5ED4EC}"/>
              </a:ext>
            </a:extLst>
          </p:cNvPr>
          <p:cNvSpPr>
            <a:spLocks noGrp="1"/>
          </p:cNvSpPr>
          <p:nvPr>
            <p:ph type="body" sz="quarter" idx="24"/>
          </p:nvPr>
        </p:nvSpPr>
        <p:spPr/>
        <p:txBody>
          <a:bodyPr/>
          <a:lstStyle/>
          <a:p>
            <a:r>
              <a:rPr lang="en-US" dirty="0" err="1"/>
              <a:t>AzCopy</a:t>
            </a:r>
            <a:endParaRPr lang="en-US" dirty="0"/>
          </a:p>
        </p:txBody>
      </p:sp>
      <p:sp>
        <p:nvSpPr>
          <p:cNvPr id="12" name="Text Placeholder 11">
            <a:extLst>
              <a:ext uri="{FF2B5EF4-FFF2-40B4-BE49-F238E27FC236}">
                <a16:creationId xmlns:a16="http://schemas.microsoft.com/office/drawing/2014/main" id="{1E064A5F-2BF5-EA3C-15A8-E5BBEE212A1C}"/>
              </a:ext>
            </a:extLst>
          </p:cNvPr>
          <p:cNvSpPr>
            <a:spLocks noGrp="1"/>
          </p:cNvSpPr>
          <p:nvPr>
            <p:ph type="body" sz="quarter" idx="12"/>
          </p:nvPr>
        </p:nvSpPr>
        <p:spPr/>
        <p:txBody>
          <a:bodyPr/>
          <a:lstStyle/>
          <a:p>
            <a:r>
              <a:rPr lang="en-US" dirty="0"/>
              <a:t>Command line utility</a:t>
            </a:r>
          </a:p>
        </p:txBody>
      </p:sp>
      <p:sp>
        <p:nvSpPr>
          <p:cNvPr id="15" name="Text Placeholder 14">
            <a:extLst>
              <a:ext uri="{FF2B5EF4-FFF2-40B4-BE49-F238E27FC236}">
                <a16:creationId xmlns:a16="http://schemas.microsoft.com/office/drawing/2014/main" id="{71CF20CC-A95D-620E-3173-1A6754D3D0C7}"/>
              </a:ext>
            </a:extLst>
          </p:cNvPr>
          <p:cNvSpPr>
            <a:spLocks noGrp="1"/>
          </p:cNvSpPr>
          <p:nvPr>
            <p:ph type="body" sz="quarter" idx="25"/>
          </p:nvPr>
        </p:nvSpPr>
        <p:spPr/>
        <p:txBody>
          <a:bodyPr/>
          <a:lstStyle/>
          <a:p>
            <a:r>
              <a:rPr lang="en-US" dirty="0"/>
              <a:t>Azure Storage Explorer</a:t>
            </a:r>
          </a:p>
        </p:txBody>
      </p:sp>
      <p:sp>
        <p:nvSpPr>
          <p:cNvPr id="13" name="Text Placeholder 12">
            <a:extLst>
              <a:ext uri="{FF2B5EF4-FFF2-40B4-BE49-F238E27FC236}">
                <a16:creationId xmlns:a16="http://schemas.microsoft.com/office/drawing/2014/main" id="{16D2B2B1-D4D0-36AC-78B9-88041180EA98}"/>
              </a:ext>
            </a:extLst>
          </p:cNvPr>
          <p:cNvSpPr>
            <a:spLocks noGrp="1"/>
          </p:cNvSpPr>
          <p:nvPr>
            <p:ph type="body" sz="quarter" idx="18"/>
          </p:nvPr>
        </p:nvSpPr>
        <p:spPr/>
        <p:txBody>
          <a:bodyPr/>
          <a:lstStyle/>
          <a:p>
            <a:r>
              <a:rPr lang="en-US" dirty="0"/>
              <a:t>Graphical user interface </a:t>
            </a:r>
          </a:p>
          <a:p>
            <a:r>
              <a:rPr lang="en-US" dirty="0"/>
              <a:t>(similar to Windows Explorer)</a:t>
            </a:r>
          </a:p>
        </p:txBody>
      </p:sp>
      <p:sp>
        <p:nvSpPr>
          <p:cNvPr id="17" name="Text Placeholder 16">
            <a:extLst>
              <a:ext uri="{FF2B5EF4-FFF2-40B4-BE49-F238E27FC236}">
                <a16:creationId xmlns:a16="http://schemas.microsoft.com/office/drawing/2014/main" id="{739DE8D0-5D29-D5FB-C43F-1332874DA94B}"/>
              </a:ext>
            </a:extLst>
          </p:cNvPr>
          <p:cNvSpPr>
            <a:spLocks noGrp="1"/>
          </p:cNvSpPr>
          <p:nvPr>
            <p:ph type="body" sz="quarter" idx="27"/>
          </p:nvPr>
        </p:nvSpPr>
        <p:spPr/>
        <p:txBody>
          <a:bodyPr/>
          <a:lstStyle/>
          <a:p>
            <a:r>
              <a:rPr lang="en-US" dirty="0"/>
              <a:t>Synchronizes Azure and on premises files in a bidirectional manner</a:t>
            </a:r>
          </a:p>
        </p:txBody>
      </p:sp>
      <p:sp>
        <p:nvSpPr>
          <p:cNvPr id="16" name="Text Placeholder 15">
            <a:extLst>
              <a:ext uri="{FF2B5EF4-FFF2-40B4-BE49-F238E27FC236}">
                <a16:creationId xmlns:a16="http://schemas.microsoft.com/office/drawing/2014/main" id="{3A1F296E-20F8-1BEA-3B1F-DA286EE6DF94}"/>
              </a:ext>
            </a:extLst>
          </p:cNvPr>
          <p:cNvSpPr>
            <a:spLocks noGrp="1"/>
          </p:cNvSpPr>
          <p:nvPr>
            <p:ph type="body" sz="quarter" idx="26"/>
          </p:nvPr>
        </p:nvSpPr>
        <p:spPr/>
        <p:txBody>
          <a:bodyPr/>
          <a:lstStyle/>
          <a:p>
            <a:r>
              <a:rPr lang="en-US" dirty="0"/>
              <a:t>Azure File Sync</a:t>
            </a:r>
          </a:p>
        </p:txBody>
      </p:sp>
      <p:sp>
        <p:nvSpPr>
          <p:cNvPr id="18" name="Text Placeholder 17">
            <a:extLst>
              <a:ext uri="{FF2B5EF4-FFF2-40B4-BE49-F238E27FC236}">
                <a16:creationId xmlns:a16="http://schemas.microsoft.com/office/drawing/2014/main" id="{C48D8B53-8BEA-880F-0E8B-DE79CF0E7BB1}"/>
              </a:ext>
            </a:extLst>
          </p:cNvPr>
          <p:cNvSpPr>
            <a:spLocks noGrp="1"/>
          </p:cNvSpPr>
          <p:nvPr>
            <p:ph type="body" sz="quarter" idx="28"/>
          </p:nvPr>
        </p:nvSpPr>
        <p:spPr/>
        <p:txBody>
          <a:bodyPr/>
          <a:lstStyle/>
          <a:p>
            <a:r>
              <a:rPr lang="en-US" dirty="0"/>
              <a:t>Copy blobs or files to or from your storage account</a:t>
            </a:r>
          </a:p>
        </p:txBody>
      </p:sp>
      <p:sp>
        <p:nvSpPr>
          <p:cNvPr id="19" name="Text Placeholder 18">
            <a:extLst>
              <a:ext uri="{FF2B5EF4-FFF2-40B4-BE49-F238E27FC236}">
                <a16:creationId xmlns:a16="http://schemas.microsoft.com/office/drawing/2014/main" id="{568A6C09-6E23-14D0-609B-68C1C264789F}"/>
              </a:ext>
            </a:extLst>
          </p:cNvPr>
          <p:cNvSpPr>
            <a:spLocks noGrp="1"/>
          </p:cNvSpPr>
          <p:nvPr>
            <p:ph type="body" sz="quarter" idx="29"/>
          </p:nvPr>
        </p:nvSpPr>
        <p:spPr/>
        <p:txBody>
          <a:bodyPr/>
          <a:lstStyle/>
          <a:p>
            <a:r>
              <a:rPr lang="en-US" dirty="0"/>
              <a:t>Compatible with Windows, MacOS, and Linux</a:t>
            </a:r>
          </a:p>
        </p:txBody>
      </p:sp>
      <p:sp>
        <p:nvSpPr>
          <p:cNvPr id="20" name="Text Placeholder 19">
            <a:extLst>
              <a:ext uri="{FF2B5EF4-FFF2-40B4-BE49-F238E27FC236}">
                <a16:creationId xmlns:a16="http://schemas.microsoft.com/office/drawing/2014/main" id="{4FCCC725-031E-4218-C1A9-5096E51C5AAA}"/>
              </a:ext>
            </a:extLst>
          </p:cNvPr>
          <p:cNvSpPr>
            <a:spLocks noGrp="1"/>
          </p:cNvSpPr>
          <p:nvPr>
            <p:ph type="body" sz="quarter" idx="30"/>
          </p:nvPr>
        </p:nvSpPr>
        <p:spPr/>
        <p:txBody>
          <a:bodyPr/>
          <a:lstStyle/>
          <a:p>
            <a:r>
              <a:rPr lang="en-US" dirty="0"/>
              <a:t>Cloud tiering keeps frequently accessed files local, while freeing up space</a:t>
            </a:r>
          </a:p>
        </p:txBody>
      </p:sp>
      <p:sp>
        <p:nvSpPr>
          <p:cNvPr id="21" name="Text Placeholder 20">
            <a:extLst>
              <a:ext uri="{FF2B5EF4-FFF2-40B4-BE49-F238E27FC236}">
                <a16:creationId xmlns:a16="http://schemas.microsoft.com/office/drawing/2014/main" id="{79FBBA0F-99FA-45AE-D1EA-6369AC608935}"/>
              </a:ext>
            </a:extLst>
          </p:cNvPr>
          <p:cNvSpPr>
            <a:spLocks noGrp="1"/>
          </p:cNvSpPr>
          <p:nvPr>
            <p:ph type="body" sz="quarter" idx="31"/>
          </p:nvPr>
        </p:nvSpPr>
        <p:spPr/>
        <p:txBody>
          <a:bodyPr/>
          <a:lstStyle/>
          <a:p>
            <a:r>
              <a:rPr lang="en-US" dirty="0"/>
              <a:t>One-direction synchronization</a:t>
            </a:r>
          </a:p>
        </p:txBody>
      </p:sp>
      <p:sp>
        <p:nvSpPr>
          <p:cNvPr id="22" name="Text Placeholder 21">
            <a:extLst>
              <a:ext uri="{FF2B5EF4-FFF2-40B4-BE49-F238E27FC236}">
                <a16:creationId xmlns:a16="http://schemas.microsoft.com/office/drawing/2014/main" id="{A808EF73-9F61-FECA-AF8C-6D0F3D7FA308}"/>
              </a:ext>
            </a:extLst>
          </p:cNvPr>
          <p:cNvSpPr>
            <a:spLocks noGrp="1"/>
          </p:cNvSpPr>
          <p:nvPr>
            <p:ph type="body" sz="quarter" idx="32"/>
          </p:nvPr>
        </p:nvSpPr>
        <p:spPr/>
        <p:txBody>
          <a:bodyPr/>
          <a:lstStyle/>
          <a:p>
            <a:r>
              <a:rPr lang="en-US" dirty="0"/>
              <a:t>Uses </a:t>
            </a:r>
            <a:r>
              <a:rPr lang="en-US" dirty="0" err="1"/>
              <a:t>AzCopy</a:t>
            </a:r>
            <a:r>
              <a:rPr lang="en-US" dirty="0"/>
              <a:t> to handle file operations</a:t>
            </a:r>
          </a:p>
        </p:txBody>
      </p:sp>
      <p:sp>
        <p:nvSpPr>
          <p:cNvPr id="23" name="Text Placeholder 22">
            <a:extLst>
              <a:ext uri="{FF2B5EF4-FFF2-40B4-BE49-F238E27FC236}">
                <a16:creationId xmlns:a16="http://schemas.microsoft.com/office/drawing/2014/main" id="{CB444C50-B29A-5AFB-520C-33680EAAB17C}"/>
              </a:ext>
            </a:extLst>
          </p:cNvPr>
          <p:cNvSpPr>
            <a:spLocks noGrp="1"/>
          </p:cNvSpPr>
          <p:nvPr>
            <p:ph type="body" sz="quarter" idx="33"/>
          </p:nvPr>
        </p:nvSpPr>
        <p:spPr/>
        <p:txBody>
          <a:bodyPr/>
          <a:lstStyle/>
          <a:p>
            <a:r>
              <a:rPr lang="en-US" dirty="0"/>
              <a:t>Rapid reprovisioning of failed local server (install and resync)</a:t>
            </a:r>
          </a:p>
        </p:txBody>
      </p:sp>
      <p:sp>
        <p:nvSpPr>
          <p:cNvPr id="2" name="Title 1">
            <a:extLst>
              <a:ext uri="{FF2B5EF4-FFF2-40B4-BE49-F238E27FC236}">
                <a16:creationId xmlns:a16="http://schemas.microsoft.com/office/drawing/2014/main" id="{9111B25E-ECE8-BA83-6933-271D784EC7A6}"/>
              </a:ext>
            </a:extLst>
          </p:cNvPr>
          <p:cNvSpPr>
            <a:spLocks noGrp="1"/>
          </p:cNvSpPr>
          <p:nvPr>
            <p:ph type="title"/>
          </p:nvPr>
        </p:nvSpPr>
        <p:spPr/>
        <p:txBody>
          <a:bodyPr/>
          <a:lstStyle/>
          <a:p>
            <a:r>
              <a:rPr lang="en-US" dirty="0"/>
              <a:t>File management options</a:t>
            </a:r>
          </a:p>
        </p:txBody>
      </p:sp>
    </p:spTree>
    <p:extLst>
      <p:ext uri="{BB962C8B-B14F-4D97-AF65-F5344CB8AC3E}">
        <p14:creationId xmlns:p14="http://schemas.microsoft.com/office/powerpoint/2010/main" val="418690550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C057F-1C10-4D43-8012-FA6F2681FD72}"/>
              </a:ext>
            </a:extLst>
          </p:cNvPr>
          <p:cNvSpPr>
            <a:spLocks noGrp="1"/>
          </p:cNvSpPr>
          <p:nvPr>
            <p:ph type="title"/>
          </p:nvPr>
        </p:nvSpPr>
        <p:spPr/>
        <p:txBody>
          <a:bodyPr/>
          <a:lstStyle/>
          <a:p>
            <a:r>
              <a:rPr lang="en-US" dirty="0">
                <a:cs typeface="Segoe UI"/>
              </a:rPr>
              <a:t>Storage - Objective Domain</a:t>
            </a:r>
          </a:p>
        </p:txBody>
      </p:sp>
      <p:sp>
        <p:nvSpPr>
          <p:cNvPr id="7" name="Text Placeholder 6">
            <a:extLst>
              <a:ext uri="{FF2B5EF4-FFF2-40B4-BE49-F238E27FC236}">
                <a16:creationId xmlns:a16="http://schemas.microsoft.com/office/drawing/2014/main" id="{2BBF596B-22F0-49C1-B3AD-1604FFC45F77}"/>
              </a:ext>
            </a:extLst>
          </p:cNvPr>
          <p:cNvSpPr>
            <a:spLocks noGrp="1"/>
          </p:cNvSpPr>
          <p:nvPr>
            <p:ph sz="quarter" idx="10"/>
          </p:nvPr>
        </p:nvSpPr>
        <p:spPr>
          <a:xfrm>
            <a:off x="425594" y="1419911"/>
            <a:ext cx="11340811" cy="3724096"/>
          </a:xfrm>
        </p:spPr>
        <p:txBody>
          <a:bodyPr vert="horz" wrap="square" lIns="0" tIns="0" rIns="0" bIns="0" rtlCol="0" anchor="t">
            <a:spAutoFit/>
          </a:bodyPr>
          <a:lstStyle/>
          <a:p>
            <a:r>
              <a:rPr lang="en-US" sz="2400" dirty="0">
                <a:latin typeface="+mj-lt"/>
                <a:cs typeface="Segoe UI Semilight"/>
              </a:rPr>
              <a:t>Describe the benefits and usage of:</a:t>
            </a:r>
          </a:p>
          <a:p>
            <a:pPr marL="457200" indent="-457200">
              <a:buFont typeface="Arial" panose="020B0604020202020204" pitchFamily="34" charset="0"/>
              <a:buChar char="•"/>
            </a:pPr>
            <a:r>
              <a:rPr lang="en-US" sz="2400" dirty="0">
                <a:latin typeface="+mn-lt"/>
                <a:cs typeface="Segoe UI Semilight"/>
              </a:rPr>
              <a:t>Compare Azure storage services.</a:t>
            </a:r>
          </a:p>
          <a:p>
            <a:pPr marL="457200" indent="-457200">
              <a:buFont typeface="Arial" panose="020B0604020202020204" pitchFamily="34" charset="0"/>
              <a:buChar char="•"/>
            </a:pPr>
            <a:r>
              <a:rPr lang="en-US" sz="2400" dirty="0">
                <a:latin typeface="+mn-lt"/>
                <a:cs typeface="Segoe UI Semilight"/>
              </a:rPr>
              <a:t>Describe storage tiers.</a:t>
            </a:r>
          </a:p>
          <a:p>
            <a:pPr marL="457200" indent="-457200">
              <a:buFont typeface="Arial" panose="020B0604020202020204" pitchFamily="34" charset="0"/>
              <a:buChar char="•"/>
            </a:pPr>
            <a:r>
              <a:rPr lang="en-US" sz="2400" dirty="0">
                <a:latin typeface="+mn-lt"/>
                <a:cs typeface="Segoe UI Semilight"/>
              </a:rPr>
              <a:t>Describe redundancy options.</a:t>
            </a:r>
          </a:p>
          <a:p>
            <a:pPr marL="457200" indent="-457200">
              <a:buFont typeface="Arial" panose="020B0604020202020204" pitchFamily="34" charset="0"/>
              <a:buChar char="•"/>
            </a:pPr>
            <a:r>
              <a:rPr lang="en-US" sz="2400" dirty="0">
                <a:latin typeface="+mn-lt"/>
                <a:cs typeface="Segoe UI Semilight"/>
              </a:rPr>
              <a:t>Describe storage account options and storage types.</a:t>
            </a:r>
          </a:p>
          <a:p>
            <a:pPr marL="457200" indent="-457200">
              <a:buFont typeface="Arial" panose="020B0604020202020204" pitchFamily="34" charset="0"/>
              <a:buChar char="•"/>
            </a:pPr>
            <a:r>
              <a:rPr lang="en-US" sz="2400" dirty="0">
                <a:latin typeface="+mn-lt"/>
                <a:cs typeface="Segoe UI Semilight"/>
              </a:rPr>
              <a:t>Identify options for moving files, including </a:t>
            </a:r>
            <a:r>
              <a:rPr lang="en-US" sz="2400" dirty="0" err="1">
                <a:latin typeface="+mn-lt"/>
                <a:cs typeface="Segoe UI Semilight"/>
              </a:rPr>
              <a:t>AzCopy</a:t>
            </a:r>
            <a:r>
              <a:rPr lang="en-US" sz="2400" dirty="0">
                <a:latin typeface="+mn-lt"/>
                <a:cs typeface="Segoe UI Semilight"/>
              </a:rPr>
              <a:t>, Azure Storage Explorer,</a:t>
            </a:r>
            <a:br>
              <a:rPr lang="en-US" sz="2400" dirty="0">
                <a:latin typeface="+mn-lt"/>
                <a:cs typeface="Segoe UI Semilight"/>
              </a:rPr>
            </a:br>
            <a:r>
              <a:rPr lang="en-US" sz="2400" dirty="0">
                <a:latin typeface="+mn-lt"/>
                <a:cs typeface="Segoe UI Semilight"/>
              </a:rPr>
              <a:t>and Azure File Sync.</a:t>
            </a:r>
          </a:p>
          <a:p>
            <a:pPr marL="457200" indent="-457200">
              <a:buFont typeface="Arial" panose="020B0604020202020204" pitchFamily="34" charset="0"/>
              <a:buChar char="•"/>
            </a:pPr>
            <a:r>
              <a:rPr lang="en-US" sz="2400" dirty="0">
                <a:latin typeface="+mn-lt"/>
                <a:cs typeface="Segoe UI Semilight"/>
              </a:rPr>
              <a:t>Describe migration options, including Azure Migrate and Azure Data Box.</a:t>
            </a:r>
          </a:p>
        </p:txBody>
      </p:sp>
    </p:spTree>
    <p:extLst>
      <p:ext uri="{BB962C8B-B14F-4D97-AF65-F5344CB8AC3E}">
        <p14:creationId xmlns:p14="http://schemas.microsoft.com/office/powerpoint/2010/main" val="2334945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64F56-B846-1A35-8C2E-B57707E85DA0}"/>
              </a:ext>
            </a:extLst>
          </p:cNvPr>
          <p:cNvSpPr>
            <a:spLocks noGrp="1"/>
          </p:cNvSpPr>
          <p:nvPr>
            <p:ph type="title"/>
          </p:nvPr>
        </p:nvSpPr>
        <p:spPr/>
        <p:txBody>
          <a:bodyPr/>
          <a:lstStyle/>
          <a:p>
            <a:r>
              <a:rPr lang="en-US" dirty="0"/>
              <a:t>Storage accounts</a:t>
            </a:r>
          </a:p>
        </p:txBody>
      </p:sp>
      <p:sp>
        <p:nvSpPr>
          <p:cNvPr id="4" name="Content Placeholder 3">
            <a:extLst>
              <a:ext uri="{FF2B5EF4-FFF2-40B4-BE49-F238E27FC236}">
                <a16:creationId xmlns:a16="http://schemas.microsoft.com/office/drawing/2014/main" id="{20C36E3F-FC5E-6C44-F61B-4A4509E8CF90}"/>
              </a:ext>
            </a:extLst>
          </p:cNvPr>
          <p:cNvSpPr>
            <a:spLocks noGrp="1"/>
          </p:cNvSpPr>
          <p:nvPr>
            <p:ph sz="quarter" idx="10"/>
          </p:nvPr>
        </p:nvSpPr>
        <p:spPr>
          <a:xfrm>
            <a:off x="418642" y="1456897"/>
            <a:ext cx="5394960" cy="2287806"/>
          </a:xfrm>
        </p:spPr>
        <p:txBody>
          <a:bodyPr/>
          <a:lstStyle/>
          <a:p>
            <a:pPr marL="342900" indent="-342900">
              <a:buFont typeface="Arial" panose="020B0604020202020204" pitchFamily="34" charset="0"/>
              <a:buChar char="•"/>
            </a:pPr>
            <a:r>
              <a:rPr lang="en-US" dirty="0">
                <a:latin typeface="+mn-lt"/>
              </a:rPr>
              <a:t>Must have a globally unique name</a:t>
            </a:r>
          </a:p>
          <a:p>
            <a:pPr marL="342900" indent="-342900">
              <a:buFont typeface="Arial" panose="020B0604020202020204" pitchFamily="34" charset="0"/>
              <a:buChar char="•"/>
            </a:pPr>
            <a:r>
              <a:rPr lang="en-US" dirty="0">
                <a:latin typeface="+mn-lt"/>
              </a:rPr>
              <a:t>Provide over-the-internet access worldwide</a:t>
            </a:r>
          </a:p>
          <a:p>
            <a:pPr marL="342900" indent="-342900">
              <a:buFont typeface="Arial" panose="020B0604020202020204" pitchFamily="34" charset="0"/>
              <a:buChar char="•"/>
            </a:pPr>
            <a:r>
              <a:rPr lang="en-US" dirty="0">
                <a:latin typeface="+mn-lt"/>
              </a:rPr>
              <a:t>Determine storage services and redundancy options</a:t>
            </a:r>
          </a:p>
        </p:txBody>
      </p:sp>
      <p:pic>
        <p:nvPicPr>
          <p:cNvPr id="9" name="Content Placeholder 8">
            <a:extLst>
              <a:ext uri="{FF2B5EF4-FFF2-40B4-BE49-F238E27FC236}">
                <a16:creationId xmlns:a16="http://schemas.microsoft.com/office/drawing/2014/main" id="{3E8F925E-F2A4-7B3D-B701-13311DECFFB2}"/>
              </a:ext>
              <a:ext uri="{C183D7F6-B498-43B3-948B-1728B52AA6E4}">
                <adec:decorative xmlns:adec="http://schemas.microsoft.com/office/drawing/2017/decorative" val="1"/>
              </a:ext>
            </a:extLst>
          </p:cNvPr>
          <p:cNvPicPr>
            <a:picLocks noGrp="1" noChangeAspect="1"/>
          </p:cNvPicPr>
          <p:nvPr>
            <p:ph sz="quarter" idx="12"/>
          </p:nvPr>
        </p:nvPicPr>
        <p:blipFill>
          <a:blip r:embed="rId3">
            <a:extLst>
              <a:ext uri="{96DAC541-7B7A-43D3-8B79-37D633B846F1}">
                <asvg:svgBlip xmlns:asvg="http://schemas.microsoft.com/office/drawing/2016/SVG/main" r:embed="rId4"/>
              </a:ext>
            </a:extLst>
          </a:blip>
          <a:stretch>
            <a:fillRect/>
          </a:stretch>
        </p:blipFill>
        <p:spPr>
          <a:xfrm>
            <a:off x="7844948" y="1120690"/>
            <a:ext cx="2773522" cy="2773522"/>
          </a:xfrm>
        </p:spPr>
      </p:pic>
    </p:spTree>
    <p:extLst>
      <p:ext uri="{BB962C8B-B14F-4D97-AF65-F5344CB8AC3E}">
        <p14:creationId xmlns:p14="http://schemas.microsoft.com/office/powerpoint/2010/main" val="106144055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7ED4A-C4D2-52B7-597D-70162A7A157C}"/>
              </a:ext>
            </a:extLst>
          </p:cNvPr>
          <p:cNvSpPr>
            <a:spLocks noGrp="1"/>
          </p:cNvSpPr>
          <p:nvPr>
            <p:ph type="title"/>
          </p:nvPr>
        </p:nvSpPr>
        <p:spPr/>
        <p:txBody>
          <a:bodyPr/>
          <a:lstStyle/>
          <a:p>
            <a:r>
              <a:rPr lang="en-US" dirty="0"/>
              <a:t>Storage redundancy</a:t>
            </a:r>
          </a:p>
        </p:txBody>
      </p:sp>
      <p:graphicFrame>
        <p:nvGraphicFramePr>
          <p:cNvPr id="7" name="Table 7">
            <a:extLst>
              <a:ext uri="{FF2B5EF4-FFF2-40B4-BE49-F238E27FC236}">
                <a16:creationId xmlns:a16="http://schemas.microsoft.com/office/drawing/2014/main" id="{EFD8DA46-C65B-1EFA-A1FE-ACF820DD46F5}"/>
              </a:ext>
            </a:extLst>
          </p:cNvPr>
          <p:cNvGraphicFramePr>
            <a:graphicFrameLocks noGrp="1"/>
          </p:cNvGraphicFramePr>
          <p:nvPr>
            <p:ph type="tbl" sz="quarter" idx="10"/>
            <p:extLst>
              <p:ext uri="{D42A27DB-BD31-4B8C-83A1-F6EECF244321}">
                <p14:modId xmlns:p14="http://schemas.microsoft.com/office/powerpoint/2010/main" val="1536464916"/>
              </p:ext>
            </p:extLst>
          </p:nvPr>
        </p:nvGraphicFramePr>
        <p:xfrm>
          <a:off x="419100" y="1457325"/>
          <a:ext cx="11342688" cy="2112772"/>
        </p:xfrm>
        <a:graphic>
          <a:graphicData uri="http://schemas.openxmlformats.org/drawingml/2006/table">
            <a:tbl>
              <a:tblPr firstRow="1" bandRow="1">
                <a:tableStyleId>{5C22544A-7EE6-4342-B048-85BDC9FD1C3A}</a:tableStyleId>
              </a:tblPr>
              <a:tblGrid>
                <a:gridCol w="3780896">
                  <a:extLst>
                    <a:ext uri="{9D8B030D-6E8A-4147-A177-3AD203B41FA5}">
                      <a16:colId xmlns:a16="http://schemas.microsoft.com/office/drawing/2014/main" val="3223086981"/>
                    </a:ext>
                  </a:extLst>
                </a:gridCol>
                <a:gridCol w="5812684">
                  <a:extLst>
                    <a:ext uri="{9D8B030D-6E8A-4147-A177-3AD203B41FA5}">
                      <a16:colId xmlns:a16="http://schemas.microsoft.com/office/drawing/2014/main" val="1285086739"/>
                    </a:ext>
                  </a:extLst>
                </a:gridCol>
                <a:gridCol w="1749108">
                  <a:extLst>
                    <a:ext uri="{9D8B030D-6E8A-4147-A177-3AD203B41FA5}">
                      <a16:colId xmlns:a16="http://schemas.microsoft.com/office/drawing/2014/main" val="4239390899"/>
                    </a:ext>
                  </a:extLst>
                </a:gridCol>
              </a:tblGrid>
              <a:tr h="370840">
                <a:tc>
                  <a:txBody>
                    <a:bodyPr/>
                    <a:lstStyle/>
                    <a:p>
                      <a:r>
                        <a:rPr lang="en-US" dirty="0"/>
                        <a:t>Redundancy configuration</a:t>
                      </a:r>
                    </a:p>
                  </a:txBody>
                  <a:tcPr/>
                </a:tc>
                <a:tc>
                  <a:txBody>
                    <a:bodyPr/>
                    <a:lstStyle/>
                    <a:p>
                      <a:r>
                        <a:rPr lang="en-US" dirty="0"/>
                        <a:t>Deployment</a:t>
                      </a:r>
                    </a:p>
                  </a:txBody>
                  <a:tcPr/>
                </a:tc>
                <a:tc>
                  <a:txBody>
                    <a:bodyPr/>
                    <a:lstStyle/>
                    <a:p>
                      <a:r>
                        <a:rPr lang="en-US" dirty="0"/>
                        <a:t>Durability</a:t>
                      </a:r>
                    </a:p>
                  </a:txBody>
                  <a:tcPr/>
                </a:tc>
                <a:extLst>
                  <a:ext uri="{0D108BD9-81ED-4DB2-BD59-A6C34878D82A}">
                    <a16:rowId xmlns:a16="http://schemas.microsoft.com/office/drawing/2014/main" val="3025089368"/>
                  </a:ext>
                </a:extLst>
              </a:tr>
              <a:tr h="370840">
                <a:tc>
                  <a:txBody>
                    <a:bodyPr/>
                    <a:lstStyle/>
                    <a:p>
                      <a:r>
                        <a:rPr lang="en-US" dirty="0"/>
                        <a:t>Locally redundant storage (LRS)</a:t>
                      </a:r>
                    </a:p>
                  </a:txBody>
                  <a:tcPr/>
                </a:tc>
                <a:tc>
                  <a:txBody>
                    <a:bodyPr/>
                    <a:lstStyle/>
                    <a:p>
                      <a:r>
                        <a:rPr lang="en-US" dirty="0"/>
                        <a:t>Single datacenter in the primary region</a:t>
                      </a:r>
                    </a:p>
                  </a:txBody>
                  <a:tcPr/>
                </a:tc>
                <a:tc>
                  <a:txBody>
                    <a:bodyPr/>
                    <a:lstStyle/>
                    <a:p>
                      <a:r>
                        <a:rPr lang="en-US" dirty="0"/>
                        <a:t>11 nines</a:t>
                      </a:r>
                    </a:p>
                  </a:txBody>
                  <a:tcPr/>
                </a:tc>
                <a:extLst>
                  <a:ext uri="{0D108BD9-81ED-4DB2-BD59-A6C34878D82A}">
                    <a16:rowId xmlns:a16="http://schemas.microsoft.com/office/drawing/2014/main" val="366643356"/>
                  </a:ext>
                </a:extLst>
              </a:tr>
              <a:tr h="370840">
                <a:tc>
                  <a:txBody>
                    <a:bodyPr/>
                    <a:lstStyle/>
                    <a:p>
                      <a:r>
                        <a:rPr lang="en-US" dirty="0"/>
                        <a:t>Zone-redundant storage (ZRS)</a:t>
                      </a:r>
                    </a:p>
                  </a:txBody>
                  <a:tcPr/>
                </a:tc>
                <a:tc>
                  <a:txBody>
                    <a:bodyPr/>
                    <a:lstStyle/>
                    <a:p>
                      <a:r>
                        <a:rPr lang="en-US" dirty="0"/>
                        <a:t>Three availability zones in the primary region</a:t>
                      </a:r>
                    </a:p>
                  </a:txBody>
                  <a:tcPr/>
                </a:tc>
                <a:tc>
                  <a:txBody>
                    <a:bodyPr/>
                    <a:lstStyle/>
                    <a:p>
                      <a:r>
                        <a:rPr lang="en-US" dirty="0"/>
                        <a:t>12 nines</a:t>
                      </a:r>
                    </a:p>
                  </a:txBody>
                  <a:tcPr/>
                </a:tc>
                <a:extLst>
                  <a:ext uri="{0D108BD9-81ED-4DB2-BD59-A6C34878D82A}">
                    <a16:rowId xmlns:a16="http://schemas.microsoft.com/office/drawing/2014/main" val="4131411740"/>
                  </a:ext>
                </a:extLst>
              </a:tr>
              <a:tr h="370840">
                <a:tc>
                  <a:txBody>
                    <a:bodyPr/>
                    <a:lstStyle/>
                    <a:p>
                      <a:r>
                        <a:rPr lang="en-US" dirty="0"/>
                        <a:t>Geo-redundant storage (GRS)</a:t>
                      </a:r>
                    </a:p>
                  </a:txBody>
                  <a:tcPr/>
                </a:tc>
                <a:tc>
                  <a:txBody>
                    <a:bodyPr/>
                    <a:lstStyle/>
                    <a:p>
                      <a:r>
                        <a:rPr lang="en-US" dirty="0"/>
                        <a:t>Single datacenter in the primary and secondary region</a:t>
                      </a:r>
                    </a:p>
                  </a:txBody>
                  <a:tcPr/>
                </a:tc>
                <a:tc>
                  <a:txBody>
                    <a:bodyPr/>
                    <a:lstStyle/>
                    <a:p>
                      <a:r>
                        <a:rPr lang="en-US" dirty="0"/>
                        <a:t>16 nines</a:t>
                      </a:r>
                    </a:p>
                  </a:txBody>
                  <a:tcPr/>
                </a:tc>
                <a:extLst>
                  <a:ext uri="{0D108BD9-81ED-4DB2-BD59-A6C34878D82A}">
                    <a16:rowId xmlns:a16="http://schemas.microsoft.com/office/drawing/2014/main" val="3852494918"/>
                  </a:ext>
                </a:extLst>
              </a:tr>
              <a:tr h="370840">
                <a:tc>
                  <a:txBody>
                    <a:bodyPr/>
                    <a:lstStyle/>
                    <a:p>
                      <a:r>
                        <a:rPr lang="en-US" dirty="0"/>
                        <a:t>Geo-zone-redundant-storage (GZRS)</a:t>
                      </a:r>
                    </a:p>
                  </a:txBody>
                  <a:tcPr/>
                </a:tc>
                <a:tc>
                  <a:txBody>
                    <a:bodyPr/>
                    <a:lstStyle/>
                    <a:p>
                      <a:r>
                        <a:rPr lang="en-US" dirty="0"/>
                        <a:t>Three availability zones in the primary region and a single datacenter in secondary region</a:t>
                      </a:r>
                    </a:p>
                  </a:txBody>
                  <a:tcPr/>
                </a:tc>
                <a:tc>
                  <a:txBody>
                    <a:bodyPr/>
                    <a:lstStyle/>
                    <a:p>
                      <a:r>
                        <a:rPr lang="en-US" dirty="0"/>
                        <a:t>16 nines</a:t>
                      </a:r>
                    </a:p>
                  </a:txBody>
                  <a:tcPr/>
                </a:tc>
                <a:extLst>
                  <a:ext uri="{0D108BD9-81ED-4DB2-BD59-A6C34878D82A}">
                    <a16:rowId xmlns:a16="http://schemas.microsoft.com/office/drawing/2014/main" val="3753021093"/>
                  </a:ext>
                </a:extLst>
              </a:tr>
            </a:tbl>
          </a:graphicData>
        </a:graphic>
      </p:graphicFrame>
      <p:sp>
        <p:nvSpPr>
          <p:cNvPr id="4" name="TextBox 3">
            <a:extLst>
              <a:ext uri="{FF2B5EF4-FFF2-40B4-BE49-F238E27FC236}">
                <a16:creationId xmlns:a16="http://schemas.microsoft.com/office/drawing/2014/main" id="{6C60A999-B8E7-FE36-A5AE-2524DB7A217D}"/>
              </a:ext>
            </a:extLst>
          </p:cNvPr>
          <p:cNvSpPr txBox="1"/>
          <p:nvPr/>
        </p:nvSpPr>
        <p:spPr>
          <a:xfrm>
            <a:off x="482600" y="4221891"/>
            <a:ext cx="6404706" cy="1178784"/>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dirty="0"/>
              <a:t>Cloud Storage has been designed for at least 99.999999999% annual durability, or 11 nines. That means that even with one billion objects, you would likely go a hundred years without losing a single one!</a:t>
            </a:r>
          </a:p>
        </p:txBody>
      </p:sp>
    </p:spTree>
    <p:extLst>
      <p:ext uri="{BB962C8B-B14F-4D97-AF65-F5344CB8AC3E}">
        <p14:creationId xmlns:p14="http://schemas.microsoft.com/office/powerpoint/2010/main" val="9565464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6521B-8ABE-4268-A82D-7695AAF02440}"/>
              </a:ext>
            </a:extLst>
          </p:cNvPr>
          <p:cNvSpPr>
            <a:spLocks noGrp="1"/>
          </p:cNvSpPr>
          <p:nvPr>
            <p:ph type="title"/>
          </p:nvPr>
        </p:nvSpPr>
        <p:spPr/>
        <p:txBody>
          <a:bodyPr/>
          <a:lstStyle/>
          <a:p>
            <a:r>
              <a:rPr lang="en-US" dirty="0"/>
              <a:t>Determine Storage Account Kinds</a:t>
            </a:r>
          </a:p>
        </p:txBody>
      </p:sp>
      <p:graphicFrame>
        <p:nvGraphicFramePr>
          <p:cNvPr id="7" name="Table 6">
            <a:extLst>
              <a:ext uri="{FF2B5EF4-FFF2-40B4-BE49-F238E27FC236}">
                <a16:creationId xmlns:a16="http://schemas.microsoft.com/office/drawing/2014/main" id="{29473BDD-26B3-4FB0-8364-A49E871A0A29}"/>
              </a:ext>
            </a:extLst>
          </p:cNvPr>
          <p:cNvGraphicFramePr>
            <a:graphicFrameLocks noGrp="1"/>
          </p:cNvGraphicFramePr>
          <p:nvPr/>
        </p:nvGraphicFramePr>
        <p:xfrm>
          <a:off x="455995" y="1387589"/>
          <a:ext cx="11061239" cy="3554788"/>
        </p:xfrm>
        <a:graphic>
          <a:graphicData uri="http://schemas.openxmlformats.org/drawingml/2006/table">
            <a:tbl>
              <a:tblPr firstRow="1">
                <a:tableStyleId>{2D5ABB26-0587-4C30-8999-92F81FD0307C}</a:tableStyleId>
              </a:tblPr>
              <a:tblGrid>
                <a:gridCol w="3285832">
                  <a:extLst>
                    <a:ext uri="{9D8B030D-6E8A-4147-A177-3AD203B41FA5}">
                      <a16:colId xmlns:a16="http://schemas.microsoft.com/office/drawing/2014/main" val="565760015"/>
                    </a:ext>
                  </a:extLst>
                </a:gridCol>
                <a:gridCol w="7775407">
                  <a:extLst>
                    <a:ext uri="{9D8B030D-6E8A-4147-A177-3AD203B41FA5}">
                      <a16:colId xmlns:a16="http://schemas.microsoft.com/office/drawing/2014/main" val="67243231"/>
                    </a:ext>
                  </a:extLst>
                </a:gridCol>
              </a:tblGrid>
              <a:tr h="478093">
                <a:tc>
                  <a:txBody>
                    <a:bodyPr/>
                    <a:lstStyle/>
                    <a:p>
                      <a:pPr algn="ctr"/>
                      <a:r>
                        <a:rPr lang="en-US" sz="2000" b="0" dirty="0">
                          <a:solidFill>
                            <a:schemeClr val="bg1"/>
                          </a:solidFill>
                          <a:effectLst/>
                          <a:latin typeface="+mj-lt"/>
                        </a:rPr>
                        <a:t>Storage Account</a:t>
                      </a:r>
                    </a:p>
                  </a:txBody>
                  <a:tcPr marL="134464" marR="134464" marT="89642" marB="89642"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tc>
                  <a:txBody>
                    <a:bodyPr/>
                    <a:lstStyle/>
                    <a:p>
                      <a:pPr algn="l"/>
                      <a:r>
                        <a:rPr lang="en-US" sz="2000" dirty="0">
                          <a:solidFill>
                            <a:schemeClr val="bg1"/>
                          </a:solidFill>
                          <a:effectLst/>
                          <a:latin typeface="+mj-lt"/>
                        </a:rPr>
                        <a:t>Recommended usage</a:t>
                      </a:r>
                      <a:endParaRPr lang="en-US" sz="2000" b="0" dirty="0">
                        <a:solidFill>
                          <a:schemeClr val="bg1"/>
                        </a:solidFill>
                        <a:effectLst/>
                        <a:latin typeface="+mj-lt"/>
                      </a:endParaRPr>
                    </a:p>
                  </a:txBody>
                  <a:tcPr marL="134464" marR="134464" marT="89642" marB="8964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1917331877"/>
                  </a:ext>
                </a:extLst>
              </a:tr>
              <a:tr h="767676">
                <a:tc>
                  <a:txBody>
                    <a:bodyPr/>
                    <a:lstStyle/>
                    <a:p>
                      <a:pPr algn="l"/>
                      <a:r>
                        <a:rPr lang="en-US" sz="1800" dirty="0">
                          <a:solidFill>
                            <a:schemeClr val="tx1"/>
                          </a:solidFill>
                          <a:effectLst/>
                        </a:rPr>
                        <a:t>Standard general-purpose v2</a:t>
                      </a:r>
                    </a:p>
                  </a:txBody>
                  <a:tcPr marL="134464" marR="134464"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Most scenarios including Blob, File, Queue, Table, and Data Lake Storage.</a:t>
                      </a:r>
                    </a:p>
                  </a:txBody>
                  <a:tcPr marL="134464" marR="134464"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61086412"/>
                  </a:ext>
                </a:extLst>
              </a:tr>
              <a:tr h="767676">
                <a:tc>
                  <a:txBody>
                    <a:bodyPr/>
                    <a:lstStyle/>
                    <a:p>
                      <a:pPr algn="l"/>
                      <a:r>
                        <a:rPr lang="en-US" sz="1800" dirty="0">
                          <a:solidFill>
                            <a:schemeClr val="tx1"/>
                          </a:solidFill>
                          <a:effectLst/>
                        </a:rPr>
                        <a:t>Premium block blobs</a:t>
                      </a:r>
                    </a:p>
                  </a:txBody>
                  <a:tcPr marL="134464" marR="134464"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Block blob scenarios with high transactions rates, or scenarios that use smaller objects or require consistently low storage latency.</a:t>
                      </a:r>
                    </a:p>
                  </a:txBody>
                  <a:tcPr marL="134464" marR="134464"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47334802"/>
                  </a:ext>
                </a:extLst>
              </a:tr>
              <a:tr h="767676">
                <a:tc>
                  <a:txBody>
                    <a:bodyPr/>
                    <a:lstStyle/>
                    <a:p>
                      <a:pPr algn="l"/>
                      <a:r>
                        <a:rPr lang="en-US" sz="1800" dirty="0">
                          <a:solidFill>
                            <a:schemeClr val="tx1"/>
                          </a:solidFill>
                          <a:effectLst/>
                        </a:rPr>
                        <a:t>Premium file shares</a:t>
                      </a:r>
                    </a:p>
                  </a:txBody>
                  <a:tcPr marL="134464" marR="134464"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Enterprise or high-performance file share applications.</a:t>
                      </a:r>
                    </a:p>
                  </a:txBody>
                  <a:tcPr marL="134464" marR="134464"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19226042"/>
                  </a:ext>
                </a:extLst>
              </a:tr>
              <a:tr h="767676">
                <a:tc>
                  <a:txBody>
                    <a:bodyPr/>
                    <a:lstStyle/>
                    <a:p>
                      <a:pPr algn="l"/>
                      <a:r>
                        <a:rPr lang="en-US" sz="1800" dirty="0">
                          <a:solidFill>
                            <a:schemeClr val="tx1"/>
                          </a:solidFill>
                          <a:effectLst/>
                        </a:rPr>
                        <a:t>Premium page blobs</a:t>
                      </a:r>
                    </a:p>
                  </a:txBody>
                  <a:tcPr marL="134464" marR="134464"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r>
                        <a:rPr lang="en-US" sz="1800" dirty="0">
                          <a:solidFill>
                            <a:schemeClr val="tx1"/>
                          </a:solidFill>
                          <a:effectLst/>
                        </a:rPr>
                        <a:t>Premium high-performance page blob scenarios.</a:t>
                      </a:r>
                    </a:p>
                  </a:txBody>
                  <a:tcPr marL="134464" marR="134464" marT="89642" marB="8964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879097423"/>
                  </a:ext>
                </a:extLst>
              </a:tr>
            </a:tbl>
          </a:graphicData>
        </a:graphic>
      </p:graphicFrame>
      <p:sp>
        <p:nvSpPr>
          <p:cNvPr id="6" name="Rectangle 5">
            <a:extLst>
              <a:ext uri="{FF2B5EF4-FFF2-40B4-BE49-F238E27FC236}">
                <a16:creationId xmlns:a16="http://schemas.microsoft.com/office/drawing/2014/main" id="{19BE8B3D-6AD0-4CAC-B3A0-962B2D84CEBC}"/>
              </a:ext>
            </a:extLst>
          </p:cNvPr>
          <p:cNvSpPr/>
          <p:nvPr/>
        </p:nvSpPr>
        <p:spPr bwMode="auto">
          <a:xfrm>
            <a:off x="418643" y="5559268"/>
            <a:ext cx="770925" cy="67790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44821"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pPr>
            <a:r>
              <a:rPr lang="en-IN" sz="4705" b="1" dirty="0">
                <a:solidFill>
                  <a:srgbClr val="007E39"/>
                </a:solidFill>
                <a:ea typeface="Segoe UI" pitchFamily="34" charset="0"/>
                <a:cs typeface="Segoe UI" pitchFamily="34" charset="0"/>
                <a:sym typeface="Wingdings" panose="05000000000000000000" pitchFamily="2" charset="2"/>
              </a:rPr>
              <a:t></a:t>
            </a:r>
            <a:endParaRPr lang="en-US" sz="4705" b="1" dirty="0">
              <a:solidFill>
                <a:srgbClr val="007E39"/>
              </a:solidFill>
              <a:ea typeface="Segoe UI" pitchFamily="34" charset="0"/>
              <a:cs typeface="Segoe UI" pitchFamily="34" charset="0"/>
            </a:endParaRPr>
          </a:p>
        </p:txBody>
      </p:sp>
      <p:sp>
        <p:nvSpPr>
          <p:cNvPr id="10" name="Freeform: Shape 9">
            <a:extLst>
              <a:ext uri="{FF2B5EF4-FFF2-40B4-BE49-F238E27FC236}">
                <a16:creationId xmlns:a16="http://schemas.microsoft.com/office/drawing/2014/main" id="{76153CAD-A657-4246-A9EE-71A8BC75034C}"/>
              </a:ext>
            </a:extLst>
          </p:cNvPr>
          <p:cNvSpPr/>
          <p:nvPr/>
        </p:nvSpPr>
        <p:spPr bwMode="auto">
          <a:xfrm>
            <a:off x="0" y="5559269"/>
            <a:ext cx="12192000" cy="677905"/>
          </a:xfrm>
          <a:custGeom>
            <a:avLst/>
            <a:gdLst>
              <a:gd name="connsiteX0" fmla="*/ 1213422 w 12436475"/>
              <a:gd name="connsiteY0" fmla="*/ 0 h 782411"/>
              <a:gd name="connsiteX1" fmla="*/ 12436475 w 12436475"/>
              <a:gd name="connsiteY1" fmla="*/ 0 h 782411"/>
              <a:gd name="connsiteX2" fmla="*/ 12436475 w 12436475"/>
              <a:gd name="connsiteY2" fmla="*/ 782411 h 782411"/>
              <a:gd name="connsiteX3" fmla="*/ 1213422 w 12436475"/>
              <a:gd name="connsiteY3" fmla="*/ 782411 h 782411"/>
              <a:gd name="connsiteX4" fmla="*/ 0 w 12436475"/>
              <a:gd name="connsiteY4" fmla="*/ 0 h 782411"/>
              <a:gd name="connsiteX5" fmla="*/ 427038 w 12436475"/>
              <a:gd name="connsiteY5" fmla="*/ 0 h 782411"/>
              <a:gd name="connsiteX6" fmla="*/ 427038 w 12436475"/>
              <a:gd name="connsiteY6" fmla="*/ 782411 h 782411"/>
              <a:gd name="connsiteX7" fmla="*/ 0 w 12436475"/>
              <a:gd name="connsiteY7" fmla="*/ 782411 h 7824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6475" h="782411">
                <a:moveTo>
                  <a:pt x="1213422" y="0"/>
                </a:moveTo>
                <a:lnTo>
                  <a:pt x="12436475" y="0"/>
                </a:lnTo>
                <a:lnTo>
                  <a:pt x="12436475" y="782411"/>
                </a:lnTo>
                <a:lnTo>
                  <a:pt x="1213422" y="782411"/>
                </a:lnTo>
                <a:close/>
                <a:moveTo>
                  <a:pt x="0" y="0"/>
                </a:moveTo>
                <a:lnTo>
                  <a:pt x="427038" y="0"/>
                </a:lnTo>
                <a:lnTo>
                  <a:pt x="427038" y="782411"/>
                </a:lnTo>
                <a:lnTo>
                  <a:pt x="0" y="782411"/>
                </a:lnTo>
                <a:close/>
              </a:path>
            </a:pathLst>
          </a:custGeom>
          <a:solidFill>
            <a:schemeClr val="bg2">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37" tIns="143428" rIns="179285" bIns="143428" numCol="1" spcCol="0" rtlCol="0" fromWordArt="0" anchor="ctr" anchorCtr="0" forceAA="0" compatLnSpc="1">
            <a:prstTxWarp prst="textNoShape">
              <a:avLst/>
            </a:prstTxWarp>
            <a:noAutofit/>
          </a:bodyPr>
          <a:lstStyle/>
          <a:p>
            <a:pPr defTabSz="914102" fontAlgn="base">
              <a:spcBef>
                <a:spcPct val="0"/>
              </a:spcBef>
              <a:spcAft>
                <a:spcPct val="0"/>
              </a:spcAft>
            </a:pPr>
            <a:r>
              <a:rPr lang="en-US" sz="1730">
                <a:solidFill>
                  <a:schemeClr val="tx1"/>
                </a:solidFill>
                <a:latin typeface="+mj-lt"/>
                <a:cs typeface="Segoe UI Semibold" panose="020B0702040204020203" pitchFamily="34" charset="0"/>
              </a:rPr>
              <a:t>All storage accounts are encrypted using Storage Service Encryption (SSE) for data at rest</a:t>
            </a:r>
          </a:p>
        </p:txBody>
      </p:sp>
    </p:spTree>
    <p:extLst>
      <p:ext uri="{BB962C8B-B14F-4D97-AF65-F5344CB8AC3E}">
        <p14:creationId xmlns:p14="http://schemas.microsoft.com/office/powerpoint/2010/main" val="134959753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29D4-CEDB-69E5-CE98-EA1AB51DD791}"/>
              </a:ext>
            </a:extLst>
          </p:cNvPr>
          <p:cNvSpPr>
            <a:spLocks noGrp="1"/>
          </p:cNvSpPr>
          <p:nvPr>
            <p:ph type="title"/>
          </p:nvPr>
        </p:nvSpPr>
        <p:spPr/>
        <p:txBody>
          <a:bodyPr/>
          <a:lstStyle/>
          <a:p>
            <a:r>
              <a:rPr lang="en-US" dirty="0"/>
              <a:t>Storage Redundancy – LRS &amp; ZRS</a:t>
            </a:r>
          </a:p>
        </p:txBody>
      </p:sp>
      <p:pic>
        <p:nvPicPr>
          <p:cNvPr id="1026" name="Picture 2" descr="Diagram showing the structure used for locally redundant storage.">
            <a:extLst>
              <a:ext uri="{FF2B5EF4-FFF2-40B4-BE49-F238E27FC236}">
                <a16:creationId xmlns:a16="http://schemas.microsoft.com/office/drawing/2014/main" id="{FF6E76F4-6298-9520-D900-96D4063E59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836" y="1301130"/>
            <a:ext cx="3144953" cy="328319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8" name="Picture 4" descr="Diagram showing ZRS, with a copy of data stored in each of three availability zones.">
            <a:extLst>
              <a:ext uri="{FF2B5EF4-FFF2-40B4-BE49-F238E27FC236}">
                <a16:creationId xmlns:a16="http://schemas.microsoft.com/office/drawing/2014/main" id="{30D01E55-2F50-5A7E-A502-4055443853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467" y="1301130"/>
            <a:ext cx="4913697" cy="4894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49171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429D4-CEDB-69E5-CE98-EA1AB51DD791}"/>
              </a:ext>
            </a:extLst>
          </p:cNvPr>
          <p:cNvSpPr>
            <a:spLocks noGrp="1"/>
          </p:cNvSpPr>
          <p:nvPr>
            <p:ph type="title"/>
          </p:nvPr>
        </p:nvSpPr>
        <p:spPr/>
        <p:txBody>
          <a:bodyPr/>
          <a:lstStyle/>
          <a:p>
            <a:r>
              <a:rPr lang="en-US" dirty="0"/>
              <a:t>Storage Redundancy – GRS</a:t>
            </a:r>
          </a:p>
        </p:txBody>
      </p:sp>
      <p:pic>
        <p:nvPicPr>
          <p:cNvPr id="2050" name="Picture 2" descr="Diagram showing GRS, with primary region LRS replicating data to LRS in a second region.">
            <a:extLst>
              <a:ext uri="{FF2B5EF4-FFF2-40B4-BE49-F238E27FC236}">
                <a16:creationId xmlns:a16="http://schemas.microsoft.com/office/drawing/2014/main" id="{E58ABE78-9290-D8D3-2CBF-028E4233A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8012" y="1927033"/>
            <a:ext cx="7619377" cy="38670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704576"/>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agram showing GZRS, with primary region ZRS replicating data to LRS in a second region.">
            <a:extLst>
              <a:ext uri="{FF2B5EF4-FFF2-40B4-BE49-F238E27FC236}">
                <a16:creationId xmlns:a16="http://schemas.microsoft.com/office/drawing/2014/main" id="{6BBE8B57-9FE3-E2FE-34C7-FEE7F62D6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0399" y="1195727"/>
            <a:ext cx="8151070" cy="522177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71429D4-CEDB-69E5-CE98-EA1AB51DD791}"/>
              </a:ext>
            </a:extLst>
          </p:cNvPr>
          <p:cNvSpPr>
            <a:spLocks noGrp="1"/>
          </p:cNvSpPr>
          <p:nvPr>
            <p:ph type="title"/>
          </p:nvPr>
        </p:nvSpPr>
        <p:spPr/>
        <p:txBody>
          <a:bodyPr/>
          <a:lstStyle/>
          <a:p>
            <a:r>
              <a:rPr lang="en-US" dirty="0"/>
              <a:t>Storage Redundancy – GZRS (RA-GRS/RA-GZRS)</a:t>
            </a:r>
          </a:p>
        </p:txBody>
      </p:sp>
    </p:spTree>
    <p:extLst>
      <p:ext uri="{BB962C8B-B14F-4D97-AF65-F5344CB8AC3E}">
        <p14:creationId xmlns:p14="http://schemas.microsoft.com/office/powerpoint/2010/main" val="387986022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8136B78-4C6D-4B19-AB77-9AF26568D313}"/>
              </a:ext>
            </a:extLst>
          </p:cNvPr>
          <p:cNvSpPr>
            <a:spLocks noGrp="1"/>
          </p:cNvSpPr>
          <p:nvPr>
            <p:ph type="title"/>
          </p:nvPr>
        </p:nvSpPr>
        <p:spPr/>
        <p:txBody>
          <a:bodyPr/>
          <a:lstStyle/>
          <a:p>
            <a:r>
              <a:rPr lang="en-US" sz="2745" dirty="0">
                <a:hlinkClick r:id="rId4"/>
              </a:rPr>
              <a:t>Determine Replication Strategies </a:t>
            </a:r>
            <a:r>
              <a:rPr lang="en-US" sz="2745" dirty="0"/>
              <a:t>(1 of 2)</a:t>
            </a:r>
          </a:p>
        </p:txBody>
      </p:sp>
      <p:sp>
        <p:nvSpPr>
          <p:cNvPr id="4" name="Rectangle 3">
            <a:extLst>
              <a:ext uri="{FF2B5EF4-FFF2-40B4-BE49-F238E27FC236}">
                <a16:creationId xmlns:a16="http://schemas.microsoft.com/office/drawing/2014/main" id="{FD4E110A-8573-4099-B67E-487931949E82}"/>
              </a:ext>
            </a:extLst>
          </p:cNvPr>
          <p:cNvSpPr/>
          <p:nvPr/>
        </p:nvSpPr>
        <p:spPr bwMode="auto">
          <a:xfrm>
            <a:off x="22757" y="3859753"/>
            <a:ext cx="2912153" cy="25022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3927" fontAlgn="base">
              <a:spcBef>
                <a:spcPct val="0"/>
              </a:spcBef>
              <a:spcAft>
                <a:spcPts val="588"/>
              </a:spcAft>
              <a:defRPr/>
            </a:pPr>
            <a:r>
              <a:rPr lang="en-US"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LRS</a:t>
            </a:r>
            <a:endParaRPr lang="en-US" sz="1765"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85695" indent="-285695" defTabSz="913927" fontAlgn="base">
              <a:spcBef>
                <a:spcPct val="0"/>
              </a:spcBef>
              <a:spcAft>
                <a:spcPts val="600"/>
              </a:spcAft>
              <a:buFont typeface="Arial" panose="020B0604020202020204" pitchFamily="34" charset="0"/>
              <a:buChar char="•"/>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Three replicas, one region</a:t>
            </a:r>
          </a:p>
          <a:p>
            <a:pPr marL="285695" indent="-285695" defTabSz="913927" fontAlgn="base">
              <a:spcBef>
                <a:spcPct val="0"/>
              </a:spcBef>
              <a:spcAft>
                <a:spcPts val="600"/>
              </a:spcAft>
              <a:buFont typeface="Arial" panose="020B0604020202020204" pitchFamily="34" charset="0"/>
              <a:buChar char="•"/>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failures</a:t>
            </a:r>
          </a:p>
          <a:p>
            <a:pPr marL="285695" indent="-285695" defTabSz="913927" fontAlgn="base">
              <a:spcBef>
                <a:spcPct val="0"/>
              </a:spcBef>
              <a:spcAft>
                <a:spcPts val="600"/>
              </a:spcAft>
              <a:buFont typeface="Arial" panose="020B0604020202020204" pitchFamily="34" charset="0"/>
              <a:buChar char="•"/>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Write is acknowledged when all replicas are committed</a:t>
            </a:r>
          </a:p>
          <a:p>
            <a:pPr marL="285695" indent="-285695" defTabSz="913927" fontAlgn="base">
              <a:spcBef>
                <a:spcPct val="0"/>
              </a:spcBef>
              <a:spcAft>
                <a:spcPts val="600"/>
              </a:spcAft>
              <a:buFont typeface="Arial" panose="020B0604020202020204" pitchFamily="34" charset="0"/>
              <a:buChar char="•"/>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Superior to dual-parity RAID</a:t>
            </a:r>
          </a:p>
          <a:p>
            <a:pPr defTabSz="913927" fontAlgn="base">
              <a:spcBef>
                <a:spcPct val="0"/>
              </a:spcBef>
              <a:spcAft>
                <a:spcPct val="0"/>
              </a:spcAft>
              <a:defRPr/>
            </a:pPr>
            <a:endParaRPr lang="en-US" sz="1567"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41" name="Rectangle 40">
            <a:extLst>
              <a:ext uri="{FF2B5EF4-FFF2-40B4-BE49-F238E27FC236}">
                <a16:creationId xmlns:a16="http://schemas.microsoft.com/office/drawing/2014/main" id="{48D10DF9-8798-4F25-9B04-1ADDDEF5A8C3}"/>
              </a:ext>
            </a:extLst>
          </p:cNvPr>
          <p:cNvSpPr/>
          <p:nvPr/>
        </p:nvSpPr>
        <p:spPr bwMode="auto">
          <a:xfrm>
            <a:off x="2830817" y="3875761"/>
            <a:ext cx="2794665" cy="25022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3927" fontAlgn="base">
              <a:spcBef>
                <a:spcPct val="0"/>
              </a:spcBef>
              <a:spcAft>
                <a:spcPts val="588"/>
              </a:spcAft>
              <a:defRPr/>
            </a:pPr>
            <a:r>
              <a:rPr lang="en-US" dirty="0">
                <a:solidFill>
                  <a:schemeClr val="accent1">
                    <a:lumMod val="50000"/>
                  </a:schemeClr>
                </a:solidFill>
                <a:latin typeface="Segoe UI Semibold" panose="020B0702040204020203" pitchFamily="34" charset="0"/>
                <a:ea typeface="Segoe UI" pitchFamily="34" charset="0"/>
                <a:cs typeface="Segoe UI Semibold" panose="020B0702040204020203" pitchFamily="34" charset="0"/>
              </a:rPr>
              <a:t>ZRS</a:t>
            </a:r>
            <a:endParaRPr lang="en-US" sz="1765" dirty="0">
              <a:gradFill>
                <a:gsLst>
                  <a:gs pos="0">
                    <a:srgbClr val="FFFFFF"/>
                  </a:gs>
                  <a:gs pos="100000">
                    <a:srgbClr val="FFFFFF"/>
                  </a:gs>
                </a:gsLst>
                <a:lin ang="5400000" scaled="0"/>
              </a:gradFill>
              <a:latin typeface="Segoe UI Semilight"/>
              <a:ea typeface="Segoe UI" pitchFamily="34" charset="0"/>
              <a:cs typeface="Segoe UI" pitchFamily="34" charset="0"/>
            </a:endParaRPr>
          </a:p>
          <a:p>
            <a:pPr marL="285695" indent="-285695" defTabSz="913927" fontAlgn="base">
              <a:spcBef>
                <a:spcPct val="0"/>
              </a:spcBef>
              <a:spcAft>
                <a:spcPts val="600"/>
              </a:spcAft>
              <a:buFont typeface="Arial" panose="020B0604020202020204" pitchFamily="34" charset="0"/>
              <a:buChar char="•"/>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Three replicas, three zones, one region</a:t>
            </a:r>
          </a:p>
          <a:p>
            <a:pPr marL="285695" indent="-285695" defTabSz="913927" fontAlgn="base">
              <a:spcBef>
                <a:spcPct val="0"/>
              </a:spcBef>
              <a:spcAft>
                <a:spcPts val="600"/>
              </a:spcAft>
              <a:buFont typeface="Arial" panose="020B0604020202020204" pitchFamily="34" charset="0"/>
              <a:buChar char="•"/>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Protects against disk, node, rack, and zone failures</a:t>
            </a:r>
          </a:p>
          <a:p>
            <a:pPr marL="285695" indent="-285695" defTabSz="913927" fontAlgn="base">
              <a:spcBef>
                <a:spcPct val="0"/>
              </a:spcBef>
              <a:spcAft>
                <a:spcPts val="600"/>
              </a:spcAft>
              <a:buFont typeface="Arial" panose="020B0604020202020204" pitchFamily="34" charset="0"/>
              <a:buChar char="•"/>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Synchronous writes to all three zones</a:t>
            </a:r>
          </a:p>
          <a:p>
            <a:pPr defTabSz="913927" fontAlgn="base">
              <a:spcBef>
                <a:spcPct val="0"/>
              </a:spcBef>
              <a:spcAft>
                <a:spcPct val="0"/>
              </a:spcAft>
              <a:defRPr/>
            </a:pPr>
            <a:endParaRPr lang="en-US" sz="1567" dirty="0">
              <a:gradFill>
                <a:gsLst>
                  <a:gs pos="0">
                    <a:srgbClr val="FFFFFF"/>
                  </a:gs>
                  <a:gs pos="100000">
                    <a:srgbClr val="FFFFFF"/>
                  </a:gs>
                </a:gsLst>
                <a:lin ang="5400000" scaled="0"/>
              </a:gradFill>
              <a:latin typeface="Segoe UI Semilight"/>
              <a:ea typeface="Segoe UI" pitchFamily="34" charset="0"/>
              <a:cs typeface="Segoe UI" pitchFamily="34" charset="0"/>
            </a:endParaRPr>
          </a:p>
        </p:txBody>
      </p:sp>
      <p:sp>
        <p:nvSpPr>
          <p:cNvPr id="12" name="Rectangle 11">
            <a:extLst>
              <a:ext uri="{FF2B5EF4-FFF2-40B4-BE49-F238E27FC236}">
                <a16:creationId xmlns:a16="http://schemas.microsoft.com/office/drawing/2014/main" id="{0A0D0FC9-C3C3-42EC-91F3-84256B768264}"/>
              </a:ext>
            </a:extLst>
          </p:cNvPr>
          <p:cNvSpPr/>
          <p:nvPr/>
        </p:nvSpPr>
        <p:spPr bwMode="auto">
          <a:xfrm>
            <a:off x="5780074" y="3899996"/>
            <a:ext cx="3010177" cy="25022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92">
              <a:spcAft>
                <a:spcPts val="588"/>
              </a:spcAft>
              <a:defRPr/>
            </a:pPr>
            <a:r>
              <a:rPr lang="en-US" sz="1600" dirty="0">
                <a:solidFill>
                  <a:schemeClr val="accent1">
                    <a:lumMod val="50000"/>
                  </a:schemeClr>
                </a:solidFill>
                <a:latin typeface="Segoe UI Semibold" panose="020B0702040204020203" pitchFamily="34" charset="0"/>
                <a:cs typeface="Segoe UI Semibold" panose="020B0702040204020203" pitchFamily="34" charset="0"/>
              </a:rPr>
              <a:t>GRS</a:t>
            </a:r>
          </a:p>
          <a:p>
            <a:pPr marL="285695" indent="-285695" defTabSz="914192">
              <a:spcAft>
                <a:spcPts val="600"/>
              </a:spcAft>
              <a:buFont typeface="Arial" panose="020B0604020202020204" pitchFamily="34" charset="0"/>
              <a:buChar char="•"/>
              <a:defRPr/>
            </a:pPr>
            <a:r>
              <a:rPr lang="en-US" sz="1400" dirty="0">
                <a:solidFill>
                  <a:srgbClr val="2F2F2F"/>
                </a:solidFill>
                <a:latin typeface="Segoe UI" panose="020B0502040204020203" pitchFamily="34" charset="0"/>
                <a:cs typeface="Segoe UI" panose="020B0502040204020203" pitchFamily="34" charset="0"/>
              </a:rPr>
              <a:t>Six replicas, two regions (three per region)</a:t>
            </a:r>
          </a:p>
          <a:p>
            <a:pPr marL="285695" indent="-285695" defTabSz="914192">
              <a:spcAft>
                <a:spcPts val="600"/>
              </a:spcAft>
              <a:buFont typeface="Arial" panose="020B0604020202020204" pitchFamily="34" charset="0"/>
              <a:buChar char="•"/>
              <a:defRPr/>
            </a:pPr>
            <a:r>
              <a:rPr lang="en-US" sz="1400" dirty="0">
                <a:solidFill>
                  <a:srgbClr val="2F2F2F"/>
                </a:solidFill>
                <a:latin typeface="Segoe UI" panose="020B0502040204020203" pitchFamily="34" charset="0"/>
                <a:cs typeface="Segoe UI" panose="020B0502040204020203" pitchFamily="34" charset="0"/>
              </a:rPr>
              <a:t>Protects against major regional disasters</a:t>
            </a:r>
          </a:p>
          <a:p>
            <a:pPr marL="285695" indent="-285695" defTabSz="914192">
              <a:spcAft>
                <a:spcPts val="600"/>
              </a:spcAft>
              <a:buFont typeface="Arial" panose="020B0604020202020204" pitchFamily="34" charset="0"/>
              <a:buChar char="•"/>
              <a:defRPr/>
            </a:pPr>
            <a:r>
              <a:rPr lang="en-US" sz="1400" dirty="0">
                <a:solidFill>
                  <a:srgbClr val="2F2F2F"/>
                </a:solidFill>
                <a:latin typeface="Segoe UI" panose="020B0502040204020203" pitchFamily="34" charset="0"/>
                <a:cs typeface="Segoe UI" panose="020B0502040204020203" pitchFamily="34" charset="0"/>
              </a:rPr>
              <a:t>Asynchronous copy to secondary</a:t>
            </a:r>
          </a:p>
          <a:p>
            <a:pPr marL="280067" indent="-280067" defTabSz="914192">
              <a:buFont typeface="Arial" panose="020B0604020202020204" pitchFamily="34" charset="0"/>
              <a:buChar char="•"/>
              <a:defRPr/>
            </a:pPr>
            <a:endParaRPr lang="en-US" sz="1400" dirty="0">
              <a:solidFill>
                <a:srgbClr val="2F2F2F"/>
              </a:solidFill>
              <a:latin typeface="Segoe UI Semilight"/>
            </a:endParaRPr>
          </a:p>
          <a:p>
            <a:pPr defTabSz="914192">
              <a:lnSpc>
                <a:spcPct val="90000"/>
              </a:lnSpc>
              <a:spcAft>
                <a:spcPts val="588"/>
              </a:spcAft>
              <a:defRPr/>
            </a:pPr>
            <a:endParaRPr lang="en-US" sz="1765" dirty="0">
              <a:solidFill>
                <a:srgbClr val="FFFFFF"/>
              </a:solidFill>
              <a:latin typeface="Segoe UI Semilight"/>
            </a:endParaRPr>
          </a:p>
          <a:p>
            <a:pPr defTabSz="914192">
              <a:lnSpc>
                <a:spcPct val="90000"/>
              </a:lnSpc>
              <a:spcAft>
                <a:spcPts val="588"/>
              </a:spcAft>
              <a:defRPr/>
            </a:pPr>
            <a:endParaRPr lang="en-US" sz="1765" dirty="0">
              <a:solidFill>
                <a:srgbClr val="FFFFFF"/>
              </a:solidFill>
              <a:latin typeface="Segoe UI Semilight"/>
            </a:endParaRPr>
          </a:p>
        </p:txBody>
      </p:sp>
      <p:sp>
        <p:nvSpPr>
          <p:cNvPr id="48" name="Rectangle 47">
            <a:extLst>
              <a:ext uri="{FF2B5EF4-FFF2-40B4-BE49-F238E27FC236}">
                <a16:creationId xmlns:a16="http://schemas.microsoft.com/office/drawing/2014/main" id="{21B3E5DA-84AA-4B4C-ACB6-2F82677A83E9}"/>
              </a:ext>
            </a:extLst>
          </p:cNvPr>
          <p:cNvSpPr/>
          <p:nvPr/>
        </p:nvSpPr>
        <p:spPr bwMode="auto">
          <a:xfrm>
            <a:off x="8790251" y="3899996"/>
            <a:ext cx="3140089" cy="25022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4192">
              <a:spcAft>
                <a:spcPts val="588"/>
              </a:spcAft>
              <a:defRPr/>
            </a:pPr>
            <a:r>
              <a:rPr lang="en-US" sz="1600" dirty="0">
                <a:solidFill>
                  <a:schemeClr val="accent1">
                    <a:lumMod val="50000"/>
                  </a:schemeClr>
                </a:solidFill>
                <a:latin typeface="Segoe UI Semibold" panose="020B0702040204020203" pitchFamily="34" charset="0"/>
                <a:cs typeface="Segoe UI Semibold" panose="020B0702040204020203" pitchFamily="34" charset="0"/>
              </a:rPr>
              <a:t>RA-GRS</a:t>
            </a:r>
            <a:endParaRPr lang="en-US" sz="1765" dirty="0">
              <a:solidFill>
                <a:srgbClr val="FFFFFF"/>
              </a:solidFill>
              <a:latin typeface="Segoe UI Semilight"/>
            </a:endParaRPr>
          </a:p>
          <a:p>
            <a:pPr marL="285695" indent="-285695" defTabSz="913927" fontAlgn="base">
              <a:spcBef>
                <a:spcPct val="0"/>
              </a:spcBef>
              <a:spcAft>
                <a:spcPts val="600"/>
              </a:spcAft>
              <a:buFont typeface="Arial" panose="020B0604020202020204" pitchFamily="34" charset="0"/>
              <a:buChar char="•"/>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GRS + read access to secondary</a:t>
            </a:r>
          </a:p>
          <a:p>
            <a:pPr marL="285695" indent="-285695" defTabSz="913927" fontAlgn="base">
              <a:spcBef>
                <a:spcPct val="0"/>
              </a:spcBef>
              <a:spcAft>
                <a:spcPts val="600"/>
              </a:spcAft>
              <a:buFont typeface="Arial" panose="020B0604020202020204" pitchFamily="34" charset="0"/>
              <a:buChar char="•"/>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Separate secondary endpoint</a:t>
            </a:r>
          </a:p>
          <a:p>
            <a:pPr marL="285695" indent="-285695" defTabSz="913927" fontAlgn="base">
              <a:spcBef>
                <a:spcPct val="0"/>
              </a:spcBef>
              <a:spcAft>
                <a:spcPts val="600"/>
              </a:spcAft>
              <a:buFont typeface="Arial" panose="020B0604020202020204" pitchFamily="34" charset="0"/>
              <a:buChar char="•"/>
              <a:defRPr/>
            </a:pPr>
            <a:r>
              <a:rPr lang="en-US" sz="1400" dirty="0">
                <a:solidFill>
                  <a:srgbClr val="2F2F2F"/>
                </a:solidFill>
                <a:latin typeface="Segoe UI" panose="020B0502040204020203" pitchFamily="34" charset="0"/>
                <a:ea typeface="Segoe UI" panose="020B0502040204020203" pitchFamily="34" charset="0"/>
                <a:cs typeface="Segoe UI" panose="020B0502040204020203" pitchFamily="34" charset="0"/>
              </a:rPr>
              <a:t>Recovery point objective (RPO) delay to secondary can be queried</a:t>
            </a:r>
            <a:endParaRPr lang="en-US" sz="1400" dirty="0">
              <a:solidFill>
                <a:srgbClr val="2F2F2F"/>
              </a:solidFill>
              <a:latin typeface="Segoe UI Semilight"/>
            </a:endParaRPr>
          </a:p>
          <a:p>
            <a:pPr defTabSz="914192">
              <a:lnSpc>
                <a:spcPct val="90000"/>
              </a:lnSpc>
              <a:spcAft>
                <a:spcPts val="588"/>
              </a:spcAft>
              <a:defRPr/>
            </a:pPr>
            <a:endParaRPr lang="en-US" sz="1765" dirty="0">
              <a:solidFill>
                <a:srgbClr val="FFFFFF"/>
              </a:solidFill>
              <a:latin typeface="Segoe UI Semilight"/>
            </a:endParaRPr>
          </a:p>
          <a:p>
            <a:pPr defTabSz="914192">
              <a:lnSpc>
                <a:spcPct val="90000"/>
              </a:lnSpc>
              <a:spcAft>
                <a:spcPts val="588"/>
              </a:spcAft>
              <a:defRPr/>
            </a:pPr>
            <a:endParaRPr lang="en-US" sz="1765" dirty="0">
              <a:solidFill>
                <a:srgbClr val="FFFFFF"/>
              </a:solidFill>
              <a:latin typeface="Segoe UI Semilight"/>
            </a:endParaRPr>
          </a:p>
        </p:txBody>
      </p:sp>
      <p:grpSp>
        <p:nvGrpSpPr>
          <p:cNvPr id="73" name="Group 72">
            <a:extLst>
              <a:ext uri="{FF2B5EF4-FFF2-40B4-BE49-F238E27FC236}">
                <a16:creationId xmlns:a16="http://schemas.microsoft.com/office/drawing/2014/main" id="{19490555-67E3-4CBF-8C68-841058217530}"/>
              </a:ext>
              <a:ext uri="{C183D7F6-B498-43B3-948B-1728B52AA6E4}">
                <adec:decorative xmlns:adec="http://schemas.microsoft.com/office/drawing/2017/decorative" val="1"/>
              </a:ext>
            </a:extLst>
          </p:cNvPr>
          <p:cNvGrpSpPr/>
          <p:nvPr/>
        </p:nvGrpSpPr>
        <p:grpSpPr>
          <a:xfrm>
            <a:off x="3507041" y="1718179"/>
            <a:ext cx="1448952" cy="1689304"/>
            <a:chOff x="3577364" y="1752136"/>
            <a:chExt cx="1478006" cy="1723178"/>
          </a:xfrm>
        </p:grpSpPr>
        <p:cxnSp>
          <p:nvCxnSpPr>
            <p:cNvPr id="29" name="Straight Arrow Connector 28">
              <a:extLst>
                <a:ext uri="{FF2B5EF4-FFF2-40B4-BE49-F238E27FC236}">
                  <a16:creationId xmlns:a16="http://schemas.microsoft.com/office/drawing/2014/main" id="{330F8381-DFEF-419D-BF63-D6668620FF73}"/>
                </a:ext>
              </a:extLst>
            </p:cNvPr>
            <p:cNvCxnSpPr>
              <a:cxnSpLocks/>
            </p:cNvCxnSpPr>
            <p:nvPr/>
          </p:nvCxnSpPr>
          <p:spPr>
            <a:xfrm>
              <a:off x="4312932" y="1752136"/>
              <a:ext cx="0" cy="474532"/>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7ACBB2D-DFB5-4837-B5D7-122B2CE8F6C5}"/>
                </a:ext>
              </a:extLst>
            </p:cNvPr>
            <p:cNvCxnSpPr>
              <a:cxnSpLocks/>
            </p:cNvCxnSpPr>
            <p:nvPr/>
          </p:nvCxnSpPr>
          <p:spPr>
            <a:xfrm flipH="1">
              <a:off x="3752870" y="1898337"/>
              <a:ext cx="452472" cy="896108"/>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3341885-A8E7-4FED-B2D0-6D362795CEB1}"/>
                </a:ext>
              </a:extLst>
            </p:cNvPr>
            <p:cNvCxnSpPr>
              <a:cxnSpLocks/>
            </p:cNvCxnSpPr>
            <p:nvPr/>
          </p:nvCxnSpPr>
          <p:spPr>
            <a:xfrm>
              <a:off x="4421745" y="1898337"/>
              <a:ext cx="413137" cy="910047"/>
            </a:xfrm>
            <a:prstGeom prst="straightConnector1">
              <a:avLst/>
            </a:prstGeom>
            <a:ln w="2857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67" name="Database_EFC7" title="Icon of a cylinder">
              <a:extLst>
                <a:ext uri="{FF2B5EF4-FFF2-40B4-BE49-F238E27FC236}">
                  <a16:creationId xmlns:a16="http://schemas.microsoft.com/office/drawing/2014/main" id="{6BD37084-7B03-4360-8B49-0EEA5BFCED42}"/>
                </a:ext>
              </a:extLst>
            </p:cNvPr>
            <p:cNvSpPr>
              <a:spLocks noChangeAspect="1" noEditPoints="1"/>
            </p:cNvSpPr>
            <p:nvPr/>
          </p:nvSpPr>
          <p:spPr bwMode="auto">
            <a:xfrm>
              <a:off x="3577364" y="2924150"/>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ctr" anchorCtr="0" compatLnSpc="1">
              <a:prstTxWarp prst="textNoShape">
                <a:avLst/>
              </a:prstTxWarp>
            </a:bodyPr>
            <a:lstStyle/>
            <a:p>
              <a:pPr defTabSz="914225">
                <a:lnSpc>
                  <a:spcPct val="150000"/>
                </a:lnSpc>
                <a:defRPr/>
              </a:pPr>
              <a:r>
                <a:rPr lang="en-US" sz="1372" b="1" dirty="0">
                  <a:solidFill>
                    <a:srgbClr val="2F2F2F"/>
                  </a:solidFill>
                  <a:latin typeface="Segoe UI"/>
                </a:rPr>
                <a:t>Z2</a:t>
              </a:r>
            </a:p>
          </p:txBody>
        </p:sp>
        <p:sp>
          <p:nvSpPr>
            <p:cNvPr id="69" name="Database_EFC7" title="Icon of a cylinder">
              <a:extLst>
                <a:ext uri="{FF2B5EF4-FFF2-40B4-BE49-F238E27FC236}">
                  <a16:creationId xmlns:a16="http://schemas.microsoft.com/office/drawing/2014/main" id="{F4AEF71C-DDF0-451F-921A-36A905A3A143}"/>
                </a:ext>
              </a:extLst>
            </p:cNvPr>
            <p:cNvSpPr>
              <a:spLocks noChangeAspect="1" noEditPoints="1"/>
            </p:cNvSpPr>
            <p:nvPr/>
          </p:nvSpPr>
          <p:spPr bwMode="auto">
            <a:xfrm>
              <a:off x="4656946" y="2935049"/>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ctr" anchorCtr="0" compatLnSpc="1">
              <a:prstTxWarp prst="textNoShape">
                <a:avLst/>
              </a:prstTxWarp>
            </a:bodyPr>
            <a:lstStyle/>
            <a:p>
              <a:pPr defTabSz="914225">
                <a:lnSpc>
                  <a:spcPct val="150000"/>
                </a:lnSpc>
                <a:defRPr/>
              </a:pPr>
              <a:r>
                <a:rPr lang="en-US" sz="1372" b="1" dirty="0">
                  <a:solidFill>
                    <a:srgbClr val="2F2F2F"/>
                  </a:solidFill>
                  <a:latin typeface="Segoe UI"/>
                </a:rPr>
                <a:t>Z3</a:t>
              </a:r>
            </a:p>
          </p:txBody>
        </p:sp>
        <p:sp>
          <p:nvSpPr>
            <p:cNvPr id="71" name="Database_EFC7" title="Icon of a cylinder">
              <a:extLst>
                <a:ext uri="{FF2B5EF4-FFF2-40B4-BE49-F238E27FC236}">
                  <a16:creationId xmlns:a16="http://schemas.microsoft.com/office/drawing/2014/main" id="{1F535F18-FF6C-4912-A13E-9A80E0B2BB13}"/>
                </a:ext>
              </a:extLst>
            </p:cNvPr>
            <p:cNvSpPr>
              <a:spLocks noChangeAspect="1" noEditPoints="1"/>
            </p:cNvSpPr>
            <p:nvPr/>
          </p:nvSpPr>
          <p:spPr bwMode="auto">
            <a:xfrm>
              <a:off x="4103698" y="2323661"/>
              <a:ext cx="398424" cy="540265"/>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ctr" anchorCtr="0" compatLnSpc="1">
              <a:prstTxWarp prst="textNoShape">
                <a:avLst/>
              </a:prstTxWarp>
            </a:bodyPr>
            <a:lstStyle/>
            <a:p>
              <a:pPr defTabSz="914225">
                <a:lnSpc>
                  <a:spcPct val="150000"/>
                </a:lnSpc>
                <a:defRPr/>
              </a:pPr>
              <a:r>
                <a:rPr lang="en-US" sz="1372" b="1" dirty="0">
                  <a:solidFill>
                    <a:srgbClr val="2F2F2F"/>
                  </a:solidFill>
                  <a:latin typeface="Segoe UI"/>
                </a:rPr>
                <a:t>Z1</a:t>
              </a:r>
            </a:p>
          </p:txBody>
        </p:sp>
      </p:grpSp>
      <p:grpSp>
        <p:nvGrpSpPr>
          <p:cNvPr id="74" name="Group 73">
            <a:extLst>
              <a:ext uri="{FF2B5EF4-FFF2-40B4-BE49-F238E27FC236}">
                <a16:creationId xmlns:a16="http://schemas.microsoft.com/office/drawing/2014/main" id="{AD2F9267-FB75-4E40-9EFA-A738EA5C8B01}"/>
              </a:ext>
              <a:ext uri="{C183D7F6-B498-43B3-948B-1728B52AA6E4}">
                <adec:decorative xmlns:adec="http://schemas.microsoft.com/office/drawing/2017/decorative" val="1"/>
              </a:ext>
            </a:extLst>
          </p:cNvPr>
          <p:cNvGrpSpPr/>
          <p:nvPr/>
        </p:nvGrpSpPr>
        <p:grpSpPr>
          <a:xfrm>
            <a:off x="6181211" y="1914300"/>
            <a:ext cx="2526838" cy="1918016"/>
            <a:chOff x="6305157" y="1952189"/>
            <a:chExt cx="2577506" cy="1956476"/>
          </a:xfrm>
        </p:grpSpPr>
        <p:sp>
          <p:nvSpPr>
            <p:cNvPr id="13" name="Rectangle 12">
              <a:extLst>
                <a:ext uri="{FF2B5EF4-FFF2-40B4-BE49-F238E27FC236}">
                  <a16:creationId xmlns:a16="http://schemas.microsoft.com/office/drawing/2014/main" id="{E2CC7B60-55E6-4A2A-86C7-2D13D867FBE1}"/>
                </a:ext>
              </a:extLst>
            </p:cNvPr>
            <p:cNvSpPr>
              <a:spLocks noChangeAspect="1"/>
            </p:cNvSpPr>
            <p:nvPr/>
          </p:nvSpPr>
          <p:spPr bwMode="auto">
            <a:xfrm>
              <a:off x="6382176" y="2531003"/>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solidFill>
                  <a:schemeClr val="accent1">
                    <a:lumMod val="50000"/>
                  </a:schemeClr>
                </a:solidFill>
                <a:latin typeface="Segoe UI Semilight"/>
                <a:ea typeface="Segoe UI" pitchFamily="34" charset="0"/>
                <a:cs typeface="Segoe UI" pitchFamily="34" charset="0"/>
              </a:endParaRPr>
            </a:p>
          </p:txBody>
        </p:sp>
        <p:sp>
          <p:nvSpPr>
            <p:cNvPr id="14" name="TextBox 13">
              <a:extLst>
                <a:ext uri="{FF2B5EF4-FFF2-40B4-BE49-F238E27FC236}">
                  <a16:creationId xmlns:a16="http://schemas.microsoft.com/office/drawing/2014/main" id="{B3CA7A34-D154-4F87-9CA5-DAA2AB70D0EC}"/>
                </a:ext>
              </a:extLst>
            </p:cNvPr>
            <p:cNvSpPr txBox="1"/>
            <p:nvPr/>
          </p:nvSpPr>
          <p:spPr>
            <a:xfrm>
              <a:off x="6581071" y="2021463"/>
              <a:ext cx="1725869" cy="489322"/>
            </a:xfrm>
            <a:prstGeom prst="rect">
              <a:avLst/>
            </a:prstGeom>
            <a:noFill/>
            <a:ln>
              <a:noFill/>
            </a:ln>
          </p:spPr>
          <p:txBody>
            <a:bodyPr wrap="none" lIns="179259" tIns="143407" rIns="179259" bIns="143407" rtlCol="0">
              <a:spAutoFit/>
            </a:bodyPr>
            <a:lstStyle/>
            <a:p>
              <a:pPr defTabSz="914192">
                <a:lnSpc>
                  <a:spcPct val="90000"/>
                </a:lnSpc>
                <a:spcAft>
                  <a:spcPts val="588"/>
                </a:spcAft>
                <a:defRPr/>
              </a:pPr>
              <a:r>
                <a:rPr lang="en-US" sz="1372" dirty="0">
                  <a:solidFill>
                    <a:schemeClr val="accent1">
                      <a:lumMod val="50000"/>
                    </a:schemeClr>
                  </a:solidFill>
                </a:rPr>
                <a:t>Typically, &gt;300mi</a:t>
              </a:r>
            </a:p>
          </p:txBody>
        </p:sp>
        <p:sp>
          <p:nvSpPr>
            <p:cNvPr id="15" name="TextBox 14">
              <a:extLst>
                <a:ext uri="{FF2B5EF4-FFF2-40B4-BE49-F238E27FC236}">
                  <a16:creationId xmlns:a16="http://schemas.microsoft.com/office/drawing/2014/main" id="{DA1B1187-4FC6-4DC4-95D9-C01D2A06C875}"/>
                </a:ext>
              </a:extLst>
            </p:cNvPr>
            <p:cNvSpPr txBox="1"/>
            <p:nvPr/>
          </p:nvSpPr>
          <p:spPr>
            <a:xfrm>
              <a:off x="7062922" y="2723042"/>
              <a:ext cx="832548" cy="489322"/>
            </a:xfrm>
            <a:prstGeom prst="rect">
              <a:avLst/>
            </a:prstGeom>
            <a:solidFill>
              <a:srgbClr val="FFFFFF"/>
            </a:solidFill>
            <a:ln>
              <a:noFill/>
            </a:ln>
          </p:spPr>
          <p:txBody>
            <a:bodyPr wrap="none" lIns="179259" tIns="143407" rIns="179259" bIns="143407" rtlCol="0">
              <a:spAutoFit/>
            </a:bodyPr>
            <a:lstStyle/>
            <a:p>
              <a:pPr defTabSz="914192">
                <a:lnSpc>
                  <a:spcPct val="90000"/>
                </a:lnSpc>
                <a:spcAft>
                  <a:spcPts val="588"/>
                </a:spcAft>
                <a:defRPr/>
              </a:pPr>
              <a:r>
                <a:rPr lang="en-US" sz="1372" dirty="0">
                  <a:solidFill>
                    <a:schemeClr val="accent1">
                      <a:lumMod val="50000"/>
                    </a:schemeClr>
                  </a:solidFill>
                </a:rPr>
                <a:t>Async</a:t>
              </a:r>
            </a:p>
          </p:txBody>
        </p:sp>
        <p:sp>
          <p:nvSpPr>
            <p:cNvPr id="16" name="TextBox 15">
              <a:extLst>
                <a:ext uri="{FF2B5EF4-FFF2-40B4-BE49-F238E27FC236}">
                  <a16:creationId xmlns:a16="http://schemas.microsoft.com/office/drawing/2014/main" id="{43DBF20F-D8F3-440E-8283-D6BB1635E9D0}"/>
                </a:ext>
              </a:extLst>
            </p:cNvPr>
            <p:cNvSpPr txBox="1"/>
            <p:nvPr/>
          </p:nvSpPr>
          <p:spPr>
            <a:xfrm>
              <a:off x="6305157" y="3419343"/>
              <a:ext cx="977587" cy="489322"/>
            </a:xfrm>
            <a:prstGeom prst="rect">
              <a:avLst/>
            </a:prstGeom>
            <a:noFill/>
            <a:ln>
              <a:noFill/>
            </a:ln>
          </p:spPr>
          <p:txBody>
            <a:bodyPr wrap="none" lIns="179259" tIns="143407" rIns="179259" bIns="143407" rtlCol="0">
              <a:spAutoFit/>
            </a:bodyPr>
            <a:lstStyle/>
            <a:p>
              <a:pPr defTabSz="914192">
                <a:lnSpc>
                  <a:spcPct val="90000"/>
                </a:lnSpc>
                <a:spcAft>
                  <a:spcPts val="588"/>
                </a:spcAft>
                <a:defRPr/>
              </a:pPr>
              <a:r>
                <a:rPr lang="en-US" sz="1372" dirty="0">
                  <a:solidFill>
                    <a:schemeClr val="accent1">
                      <a:lumMod val="50000"/>
                    </a:schemeClr>
                  </a:solidFill>
                </a:rPr>
                <a:t>Primary</a:t>
              </a:r>
            </a:p>
          </p:txBody>
        </p:sp>
        <p:sp>
          <p:nvSpPr>
            <p:cNvPr id="17" name="TextBox 16">
              <a:extLst>
                <a:ext uri="{FF2B5EF4-FFF2-40B4-BE49-F238E27FC236}">
                  <a16:creationId xmlns:a16="http://schemas.microsoft.com/office/drawing/2014/main" id="{DC9D8381-88B6-4510-A8F2-F1C24DF455EB}"/>
                </a:ext>
              </a:extLst>
            </p:cNvPr>
            <p:cNvSpPr txBox="1"/>
            <p:nvPr/>
          </p:nvSpPr>
          <p:spPr>
            <a:xfrm>
              <a:off x="7679053" y="3418692"/>
              <a:ext cx="1203610" cy="489322"/>
            </a:xfrm>
            <a:prstGeom prst="rect">
              <a:avLst/>
            </a:prstGeom>
            <a:noFill/>
            <a:ln>
              <a:noFill/>
            </a:ln>
          </p:spPr>
          <p:txBody>
            <a:bodyPr wrap="none" lIns="179259" tIns="143407" rIns="179259" bIns="143407" rtlCol="0">
              <a:spAutoFit/>
            </a:bodyPr>
            <a:lstStyle/>
            <a:p>
              <a:pPr defTabSz="914192">
                <a:lnSpc>
                  <a:spcPct val="90000"/>
                </a:lnSpc>
                <a:spcAft>
                  <a:spcPts val="588"/>
                </a:spcAft>
                <a:defRPr/>
              </a:pPr>
              <a:r>
                <a:rPr lang="en-US" sz="1372" dirty="0">
                  <a:solidFill>
                    <a:schemeClr val="accent1">
                      <a:lumMod val="50000"/>
                    </a:schemeClr>
                  </a:solidFill>
                </a:rPr>
                <a:t>Secondary</a:t>
              </a:r>
            </a:p>
          </p:txBody>
        </p:sp>
        <p:sp>
          <p:nvSpPr>
            <p:cNvPr id="19" name="Database_EFC7" title="Icon of a cylinder">
              <a:extLst>
                <a:ext uri="{FF2B5EF4-FFF2-40B4-BE49-F238E27FC236}">
                  <a16:creationId xmlns:a16="http://schemas.microsoft.com/office/drawing/2014/main" id="{F1173F8D-7502-4F4D-96F5-78034AA7A375}"/>
                </a:ext>
              </a:extLst>
            </p:cNvPr>
            <p:cNvSpPr>
              <a:spLocks noChangeAspect="1" noEditPoints="1"/>
            </p:cNvSpPr>
            <p:nvPr/>
          </p:nvSpPr>
          <p:spPr bwMode="auto">
            <a:xfrm>
              <a:off x="6423545" y="262580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chemeClr val="accent1">
                    <a:lumMod val="50000"/>
                  </a:schemeClr>
                </a:solidFill>
                <a:latin typeface="Segoe UI"/>
              </a:endParaRPr>
            </a:p>
          </p:txBody>
        </p:sp>
        <p:sp>
          <p:nvSpPr>
            <p:cNvPr id="20" name="Database_EFC7" title="Icon of a cylinder">
              <a:extLst>
                <a:ext uri="{FF2B5EF4-FFF2-40B4-BE49-F238E27FC236}">
                  <a16:creationId xmlns:a16="http://schemas.microsoft.com/office/drawing/2014/main" id="{6F425934-3AB0-4965-89D8-59B1AB68CC2E}"/>
                </a:ext>
              </a:extLst>
            </p:cNvPr>
            <p:cNvSpPr>
              <a:spLocks noChangeAspect="1" noEditPoints="1"/>
            </p:cNvSpPr>
            <p:nvPr/>
          </p:nvSpPr>
          <p:spPr bwMode="auto">
            <a:xfrm>
              <a:off x="6578979" y="278123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800" dirty="0">
                <a:solidFill>
                  <a:schemeClr val="accent1">
                    <a:lumMod val="50000"/>
                  </a:schemeClr>
                </a:solidFill>
                <a:latin typeface="Segoe UI"/>
              </a:endParaRPr>
            </a:p>
          </p:txBody>
        </p:sp>
        <p:sp>
          <p:nvSpPr>
            <p:cNvPr id="21" name="Database_EFC7" title="Icon of a cylinder">
              <a:extLst>
                <a:ext uri="{FF2B5EF4-FFF2-40B4-BE49-F238E27FC236}">
                  <a16:creationId xmlns:a16="http://schemas.microsoft.com/office/drawing/2014/main" id="{8072FDB5-2C31-4FFD-B316-8E9B75C48FA3}"/>
                </a:ext>
              </a:extLst>
            </p:cNvPr>
            <p:cNvSpPr>
              <a:spLocks noChangeAspect="1" noEditPoints="1"/>
            </p:cNvSpPr>
            <p:nvPr/>
          </p:nvSpPr>
          <p:spPr bwMode="auto">
            <a:xfrm>
              <a:off x="6734413" y="293667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800" dirty="0">
                <a:solidFill>
                  <a:schemeClr val="accent1">
                    <a:lumMod val="50000"/>
                  </a:schemeClr>
                </a:solidFill>
                <a:latin typeface="Segoe UI"/>
              </a:endParaRPr>
            </a:p>
          </p:txBody>
        </p:sp>
        <p:cxnSp>
          <p:nvCxnSpPr>
            <p:cNvPr id="22" name="Straight Arrow Connector 21">
              <a:extLst>
                <a:ext uri="{FF2B5EF4-FFF2-40B4-BE49-F238E27FC236}">
                  <a16:creationId xmlns:a16="http://schemas.microsoft.com/office/drawing/2014/main" id="{7B20CC4D-73AB-43BF-80EC-79750C451609}"/>
                </a:ext>
              </a:extLst>
            </p:cNvPr>
            <p:cNvCxnSpPr>
              <a:cxnSpLocks/>
            </p:cNvCxnSpPr>
            <p:nvPr/>
          </p:nvCxnSpPr>
          <p:spPr>
            <a:xfrm flipV="1">
              <a:off x="6647600" y="1952189"/>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AC4C654-E5C5-4918-925D-F9978938ED39}"/>
                </a:ext>
              </a:extLst>
            </p:cNvPr>
            <p:cNvCxnSpPr>
              <a:cxnSpLocks/>
            </p:cNvCxnSpPr>
            <p:nvPr/>
          </p:nvCxnSpPr>
          <p:spPr>
            <a:xfrm flipH="1">
              <a:off x="6501937" y="197679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4" name="Database_EFC7" title="Icon of a cylinder">
              <a:extLst>
                <a:ext uri="{FF2B5EF4-FFF2-40B4-BE49-F238E27FC236}">
                  <a16:creationId xmlns:a16="http://schemas.microsoft.com/office/drawing/2014/main" id="{51C20421-8C6C-4A36-ADB7-5CD4D1D7C544}"/>
                </a:ext>
              </a:extLst>
            </p:cNvPr>
            <p:cNvSpPr>
              <a:spLocks noChangeAspect="1" noEditPoints="1"/>
            </p:cNvSpPr>
            <p:nvPr/>
          </p:nvSpPr>
          <p:spPr bwMode="auto">
            <a:xfrm>
              <a:off x="7836542" y="264297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800" dirty="0">
                <a:solidFill>
                  <a:schemeClr val="accent1">
                    <a:lumMod val="50000"/>
                  </a:schemeClr>
                </a:solidFill>
                <a:latin typeface="Segoe UI"/>
              </a:endParaRPr>
            </a:p>
          </p:txBody>
        </p:sp>
        <p:sp>
          <p:nvSpPr>
            <p:cNvPr id="25" name="Database_EFC7" title="Icon of a cylinder">
              <a:extLst>
                <a:ext uri="{FF2B5EF4-FFF2-40B4-BE49-F238E27FC236}">
                  <a16:creationId xmlns:a16="http://schemas.microsoft.com/office/drawing/2014/main" id="{F6AE8D94-5647-43E7-BF68-DF5AB83C34B3}"/>
                </a:ext>
              </a:extLst>
            </p:cNvPr>
            <p:cNvSpPr>
              <a:spLocks noChangeAspect="1" noEditPoints="1"/>
            </p:cNvSpPr>
            <p:nvPr/>
          </p:nvSpPr>
          <p:spPr bwMode="auto">
            <a:xfrm>
              <a:off x="7991975" y="279840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800" dirty="0">
                <a:solidFill>
                  <a:schemeClr val="accent1">
                    <a:lumMod val="50000"/>
                  </a:schemeClr>
                </a:solidFill>
                <a:latin typeface="Segoe UI"/>
              </a:endParaRPr>
            </a:p>
          </p:txBody>
        </p:sp>
        <p:sp>
          <p:nvSpPr>
            <p:cNvPr id="26" name="Database_EFC7" title="Icon of a cylinder">
              <a:extLst>
                <a:ext uri="{FF2B5EF4-FFF2-40B4-BE49-F238E27FC236}">
                  <a16:creationId xmlns:a16="http://schemas.microsoft.com/office/drawing/2014/main" id="{40F3F6A8-D332-4640-8DD0-E8304FDDD401}"/>
                </a:ext>
              </a:extLst>
            </p:cNvPr>
            <p:cNvSpPr>
              <a:spLocks noChangeAspect="1" noEditPoints="1"/>
            </p:cNvSpPr>
            <p:nvPr/>
          </p:nvSpPr>
          <p:spPr bwMode="auto">
            <a:xfrm>
              <a:off x="8147409" y="295384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800" dirty="0">
                <a:solidFill>
                  <a:schemeClr val="accent1">
                    <a:lumMod val="50000"/>
                  </a:schemeClr>
                </a:solidFill>
                <a:latin typeface="Segoe UI"/>
              </a:endParaRPr>
            </a:p>
          </p:txBody>
        </p:sp>
        <p:cxnSp>
          <p:nvCxnSpPr>
            <p:cNvPr id="27" name="Straight Arrow Connector 26">
              <a:extLst>
                <a:ext uri="{FF2B5EF4-FFF2-40B4-BE49-F238E27FC236}">
                  <a16:creationId xmlns:a16="http://schemas.microsoft.com/office/drawing/2014/main" id="{2EF64D43-C12C-4D05-81BA-9F9850107574}"/>
                </a:ext>
              </a:extLst>
            </p:cNvPr>
            <p:cNvCxnSpPr>
              <a:cxnSpLocks/>
            </p:cNvCxnSpPr>
            <p:nvPr/>
          </p:nvCxnSpPr>
          <p:spPr>
            <a:xfrm>
              <a:off x="7106353" y="2778949"/>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75" name="Group 74">
            <a:extLst>
              <a:ext uri="{FF2B5EF4-FFF2-40B4-BE49-F238E27FC236}">
                <a16:creationId xmlns:a16="http://schemas.microsoft.com/office/drawing/2014/main" id="{E7F01885-2FF5-44BD-BE99-2942745780D4}"/>
              </a:ext>
              <a:ext uri="{C183D7F6-B498-43B3-948B-1728B52AA6E4}">
                <adec:decorative xmlns:adec="http://schemas.microsoft.com/office/drawing/2017/decorative" val="1"/>
              </a:ext>
            </a:extLst>
          </p:cNvPr>
          <p:cNvGrpSpPr/>
          <p:nvPr/>
        </p:nvGrpSpPr>
        <p:grpSpPr>
          <a:xfrm>
            <a:off x="9172425" y="1873081"/>
            <a:ext cx="2572362" cy="1947385"/>
            <a:chOff x="9356350" y="1910144"/>
            <a:chExt cx="2623943" cy="1986434"/>
          </a:xfrm>
        </p:grpSpPr>
        <p:sp>
          <p:nvSpPr>
            <p:cNvPr id="50" name="TextBox 49">
              <a:extLst>
                <a:ext uri="{FF2B5EF4-FFF2-40B4-BE49-F238E27FC236}">
                  <a16:creationId xmlns:a16="http://schemas.microsoft.com/office/drawing/2014/main" id="{F8B54B12-ED89-4EE0-8528-4BDB100FAA4A}"/>
                </a:ext>
              </a:extLst>
            </p:cNvPr>
            <p:cNvSpPr txBox="1"/>
            <p:nvPr/>
          </p:nvSpPr>
          <p:spPr>
            <a:xfrm>
              <a:off x="9564157" y="2016210"/>
              <a:ext cx="1725869" cy="489322"/>
            </a:xfrm>
            <a:prstGeom prst="rect">
              <a:avLst/>
            </a:prstGeom>
            <a:noFill/>
            <a:ln>
              <a:noFill/>
            </a:ln>
          </p:spPr>
          <p:txBody>
            <a:bodyPr wrap="none" lIns="179259" tIns="143407" rIns="179259" bIns="143407" rtlCol="0">
              <a:spAutoFit/>
            </a:bodyPr>
            <a:lstStyle/>
            <a:p>
              <a:pPr defTabSz="914192">
                <a:lnSpc>
                  <a:spcPct val="90000"/>
                </a:lnSpc>
                <a:spcAft>
                  <a:spcPts val="588"/>
                </a:spcAft>
                <a:defRPr/>
              </a:pPr>
              <a:r>
                <a:rPr lang="en-US" sz="1372" dirty="0">
                  <a:solidFill>
                    <a:schemeClr val="accent1">
                      <a:lumMod val="50000"/>
                    </a:schemeClr>
                  </a:solidFill>
                </a:rPr>
                <a:t>Typically, &gt;300mi</a:t>
              </a:r>
            </a:p>
          </p:txBody>
        </p:sp>
        <p:sp>
          <p:nvSpPr>
            <p:cNvPr id="51" name="TextBox 50">
              <a:extLst>
                <a:ext uri="{FF2B5EF4-FFF2-40B4-BE49-F238E27FC236}">
                  <a16:creationId xmlns:a16="http://schemas.microsoft.com/office/drawing/2014/main" id="{CD2E673F-FA46-4EE7-B0D4-53AE25F22787}"/>
                </a:ext>
              </a:extLst>
            </p:cNvPr>
            <p:cNvSpPr txBox="1"/>
            <p:nvPr/>
          </p:nvSpPr>
          <p:spPr>
            <a:xfrm>
              <a:off x="10125949" y="2664069"/>
              <a:ext cx="832548" cy="489322"/>
            </a:xfrm>
            <a:prstGeom prst="rect">
              <a:avLst/>
            </a:prstGeom>
            <a:solidFill>
              <a:srgbClr val="FFFFFF"/>
            </a:solidFill>
            <a:ln>
              <a:noFill/>
            </a:ln>
          </p:spPr>
          <p:txBody>
            <a:bodyPr wrap="none" lIns="179259" tIns="143407" rIns="179259" bIns="143407" rtlCol="0">
              <a:spAutoFit/>
            </a:bodyPr>
            <a:lstStyle/>
            <a:p>
              <a:pPr defTabSz="914192">
                <a:lnSpc>
                  <a:spcPct val="90000"/>
                </a:lnSpc>
                <a:spcAft>
                  <a:spcPts val="588"/>
                </a:spcAft>
                <a:defRPr/>
              </a:pPr>
              <a:r>
                <a:rPr lang="en-US" sz="1372" dirty="0">
                  <a:solidFill>
                    <a:schemeClr val="accent1">
                      <a:lumMod val="50000"/>
                    </a:schemeClr>
                  </a:solidFill>
                </a:rPr>
                <a:t>Async</a:t>
              </a:r>
            </a:p>
          </p:txBody>
        </p:sp>
        <p:sp>
          <p:nvSpPr>
            <p:cNvPr id="52" name="TextBox 51">
              <a:extLst>
                <a:ext uri="{FF2B5EF4-FFF2-40B4-BE49-F238E27FC236}">
                  <a16:creationId xmlns:a16="http://schemas.microsoft.com/office/drawing/2014/main" id="{A41BC2A0-B464-446B-BB54-5A0ABF7DEAF2}"/>
                </a:ext>
              </a:extLst>
            </p:cNvPr>
            <p:cNvSpPr txBox="1"/>
            <p:nvPr/>
          </p:nvSpPr>
          <p:spPr>
            <a:xfrm>
              <a:off x="9451266" y="3407256"/>
              <a:ext cx="977587" cy="489322"/>
            </a:xfrm>
            <a:prstGeom prst="rect">
              <a:avLst/>
            </a:prstGeom>
            <a:noFill/>
            <a:ln>
              <a:noFill/>
            </a:ln>
          </p:spPr>
          <p:txBody>
            <a:bodyPr wrap="none" lIns="179259" tIns="143407" rIns="179259" bIns="143407" rtlCol="0">
              <a:spAutoFit/>
            </a:bodyPr>
            <a:lstStyle/>
            <a:p>
              <a:pPr defTabSz="914192">
                <a:lnSpc>
                  <a:spcPct val="90000"/>
                </a:lnSpc>
                <a:spcAft>
                  <a:spcPts val="588"/>
                </a:spcAft>
                <a:defRPr/>
              </a:pPr>
              <a:r>
                <a:rPr lang="en-US" sz="1372" dirty="0">
                  <a:solidFill>
                    <a:schemeClr val="accent1">
                      <a:lumMod val="50000"/>
                    </a:schemeClr>
                  </a:solidFill>
                </a:rPr>
                <a:t>Primary</a:t>
              </a:r>
            </a:p>
          </p:txBody>
        </p:sp>
        <p:sp>
          <p:nvSpPr>
            <p:cNvPr id="53" name="TextBox 52">
              <a:extLst>
                <a:ext uri="{FF2B5EF4-FFF2-40B4-BE49-F238E27FC236}">
                  <a16:creationId xmlns:a16="http://schemas.microsoft.com/office/drawing/2014/main" id="{6D9965F9-E879-4F01-8287-189EBC91E269}"/>
                </a:ext>
              </a:extLst>
            </p:cNvPr>
            <p:cNvSpPr txBox="1"/>
            <p:nvPr/>
          </p:nvSpPr>
          <p:spPr>
            <a:xfrm>
              <a:off x="10776683" y="3386537"/>
              <a:ext cx="1203610" cy="489322"/>
            </a:xfrm>
            <a:prstGeom prst="rect">
              <a:avLst/>
            </a:prstGeom>
            <a:noFill/>
            <a:ln>
              <a:noFill/>
            </a:ln>
          </p:spPr>
          <p:txBody>
            <a:bodyPr wrap="none" lIns="179259" tIns="143407" rIns="179259" bIns="143407" rtlCol="0">
              <a:spAutoFit/>
            </a:bodyPr>
            <a:lstStyle/>
            <a:p>
              <a:pPr defTabSz="914192">
                <a:lnSpc>
                  <a:spcPct val="90000"/>
                </a:lnSpc>
                <a:spcAft>
                  <a:spcPts val="588"/>
                </a:spcAft>
                <a:defRPr/>
              </a:pPr>
              <a:r>
                <a:rPr lang="en-US" sz="1372" dirty="0">
                  <a:solidFill>
                    <a:schemeClr val="accent1">
                      <a:lumMod val="50000"/>
                    </a:schemeClr>
                  </a:solidFill>
                </a:rPr>
                <a:t>Secondary</a:t>
              </a:r>
            </a:p>
          </p:txBody>
        </p:sp>
        <p:sp>
          <p:nvSpPr>
            <p:cNvPr id="54" name="Rectangle 53">
              <a:extLst>
                <a:ext uri="{FF2B5EF4-FFF2-40B4-BE49-F238E27FC236}">
                  <a16:creationId xmlns:a16="http://schemas.microsoft.com/office/drawing/2014/main" id="{042DE131-C600-4966-9DDE-6AD1FB4D04BB}"/>
                </a:ext>
              </a:extLst>
            </p:cNvPr>
            <p:cNvSpPr>
              <a:spLocks noChangeAspect="1"/>
            </p:cNvSpPr>
            <p:nvPr/>
          </p:nvSpPr>
          <p:spPr bwMode="auto">
            <a:xfrm>
              <a:off x="9356350" y="2440380"/>
              <a:ext cx="1066649" cy="1013317"/>
            </a:xfrm>
            <a:prstGeom prst="rect">
              <a:avLst/>
            </a:prstGeom>
            <a:noFill/>
            <a:ln>
              <a:noFill/>
              <a:headEnd type="none" w="med" len="med"/>
              <a:tailEnd type="none" w="med" len="med"/>
            </a:ln>
          </p:spPr>
          <p:style>
            <a:lnRef idx="3">
              <a:schemeClr val="lt1"/>
            </a:lnRef>
            <a:fillRef idx="1">
              <a:schemeClr val="dk1"/>
            </a:fillRef>
            <a:effectRef idx="1">
              <a:schemeClr val="dk1"/>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defRPr/>
              </a:pPr>
              <a:endParaRPr lang="en-US" sz="2353" dirty="0">
                <a:solidFill>
                  <a:schemeClr val="accent1">
                    <a:lumMod val="50000"/>
                  </a:schemeClr>
                </a:solidFill>
                <a:latin typeface="Segoe UI Semilight"/>
                <a:ea typeface="Segoe UI" pitchFamily="34" charset="0"/>
                <a:cs typeface="Segoe UI" pitchFamily="34" charset="0"/>
              </a:endParaRPr>
            </a:p>
          </p:txBody>
        </p:sp>
        <p:sp>
          <p:nvSpPr>
            <p:cNvPr id="55" name="Database_EFC7" title="Icon of a cylinder">
              <a:extLst>
                <a:ext uri="{FF2B5EF4-FFF2-40B4-BE49-F238E27FC236}">
                  <a16:creationId xmlns:a16="http://schemas.microsoft.com/office/drawing/2014/main" id="{4EF9980E-06FC-4996-919C-032C694844D7}"/>
                </a:ext>
              </a:extLst>
            </p:cNvPr>
            <p:cNvSpPr>
              <a:spLocks noChangeAspect="1" noEditPoints="1"/>
            </p:cNvSpPr>
            <p:nvPr/>
          </p:nvSpPr>
          <p:spPr bwMode="auto">
            <a:xfrm>
              <a:off x="9494082" y="259379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chemeClr val="accent1">
                    <a:lumMod val="50000"/>
                  </a:schemeClr>
                </a:solidFill>
                <a:latin typeface="Segoe UI"/>
              </a:endParaRPr>
            </a:p>
          </p:txBody>
        </p:sp>
        <p:sp>
          <p:nvSpPr>
            <p:cNvPr id="56" name="Database_EFC7" title="Icon of a cylinder">
              <a:extLst>
                <a:ext uri="{FF2B5EF4-FFF2-40B4-BE49-F238E27FC236}">
                  <a16:creationId xmlns:a16="http://schemas.microsoft.com/office/drawing/2014/main" id="{94EFC49E-B185-45B8-ACDB-92000FB7FCAA}"/>
                </a:ext>
              </a:extLst>
            </p:cNvPr>
            <p:cNvSpPr>
              <a:spLocks noChangeAspect="1" noEditPoints="1"/>
            </p:cNvSpPr>
            <p:nvPr/>
          </p:nvSpPr>
          <p:spPr bwMode="auto">
            <a:xfrm>
              <a:off x="9649516" y="2749228"/>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800" dirty="0">
                <a:solidFill>
                  <a:schemeClr val="accent1">
                    <a:lumMod val="50000"/>
                  </a:schemeClr>
                </a:solidFill>
                <a:latin typeface="Segoe UI"/>
              </a:endParaRPr>
            </a:p>
          </p:txBody>
        </p:sp>
        <p:sp>
          <p:nvSpPr>
            <p:cNvPr id="57" name="Database_EFC7" title="Icon of a cylinder">
              <a:extLst>
                <a:ext uri="{FF2B5EF4-FFF2-40B4-BE49-F238E27FC236}">
                  <a16:creationId xmlns:a16="http://schemas.microsoft.com/office/drawing/2014/main" id="{C02399F0-70AF-4E17-AA05-8D9E1F4B0012}"/>
                </a:ext>
              </a:extLst>
            </p:cNvPr>
            <p:cNvSpPr>
              <a:spLocks noChangeAspect="1" noEditPoints="1"/>
            </p:cNvSpPr>
            <p:nvPr/>
          </p:nvSpPr>
          <p:spPr bwMode="auto">
            <a:xfrm>
              <a:off x="9804950" y="2904662"/>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800" dirty="0">
                <a:solidFill>
                  <a:schemeClr val="accent1">
                    <a:lumMod val="50000"/>
                  </a:schemeClr>
                </a:solidFill>
                <a:latin typeface="Segoe UI"/>
              </a:endParaRPr>
            </a:p>
          </p:txBody>
        </p:sp>
        <p:cxnSp>
          <p:nvCxnSpPr>
            <p:cNvPr id="58" name="Straight Arrow Connector 57">
              <a:extLst>
                <a:ext uri="{FF2B5EF4-FFF2-40B4-BE49-F238E27FC236}">
                  <a16:creationId xmlns:a16="http://schemas.microsoft.com/office/drawing/2014/main" id="{AD3CA4C0-A1D3-4C87-B441-44E7CD4A965B}"/>
                </a:ext>
              </a:extLst>
            </p:cNvPr>
            <p:cNvCxnSpPr>
              <a:cxnSpLocks/>
            </p:cNvCxnSpPr>
            <p:nvPr/>
          </p:nvCxnSpPr>
          <p:spPr>
            <a:xfrm flipV="1">
              <a:off x="9677062" y="191014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D0494E-3892-49DA-A5D5-B5120BAFD9DB}"/>
                </a:ext>
              </a:extLst>
            </p:cNvPr>
            <p:cNvCxnSpPr>
              <a:cxnSpLocks/>
            </p:cNvCxnSpPr>
            <p:nvPr/>
          </p:nvCxnSpPr>
          <p:spPr>
            <a:xfrm flipH="1">
              <a:off x="9564186" y="194219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Database_EFC7" title="Icon of a cylinder">
              <a:extLst>
                <a:ext uri="{FF2B5EF4-FFF2-40B4-BE49-F238E27FC236}">
                  <a16:creationId xmlns:a16="http://schemas.microsoft.com/office/drawing/2014/main" id="{B77EB9CD-A562-4BEF-AF0C-586D61063D05}"/>
                </a:ext>
              </a:extLst>
            </p:cNvPr>
            <p:cNvSpPr>
              <a:spLocks noChangeAspect="1" noEditPoints="1"/>
            </p:cNvSpPr>
            <p:nvPr/>
          </p:nvSpPr>
          <p:spPr bwMode="auto">
            <a:xfrm>
              <a:off x="10907079" y="2610966"/>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800" dirty="0">
                <a:solidFill>
                  <a:schemeClr val="accent1">
                    <a:lumMod val="50000"/>
                  </a:schemeClr>
                </a:solidFill>
                <a:latin typeface="Segoe UI"/>
              </a:endParaRPr>
            </a:p>
          </p:txBody>
        </p:sp>
        <p:sp>
          <p:nvSpPr>
            <p:cNvPr id="61" name="Database_EFC7" title="Icon of a cylinder">
              <a:extLst>
                <a:ext uri="{FF2B5EF4-FFF2-40B4-BE49-F238E27FC236}">
                  <a16:creationId xmlns:a16="http://schemas.microsoft.com/office/drawing/2014/main" id="{F8F71878-43E3-45FE-BD45-42B1B91EB606}"/>
                </a:ext>
              </a:extLst>
            </p:cNvPr>
            <p:cNvSpPr>
              <a:spLocks noChangeAspect="1" noEditPoints="1"/>
            </p:cNvSpPr>
            <p:nvPr/>
          </p:nvSpPr>
          <p:spPr bwMode="auto">
            <a:xfrm>
              <a:off x="11062512" y="2766400"/>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800" dirty="0">
                <a:solidFill>
                  <a:schemeClr val="accent1">
                    <a:lumMod val="50000"/>
                  </a:schemeClr>
                </a:solidFill>
                <a:latin typeface="Segoe UI"/>
              </a:endParaRPr>
            </a:p>
          </p:txBody>
        </p:sp>
        <p:sp>
          <p:nvSpPr>
            <p:cNvPr id="62" name="Database_EFC7" title="Icon of a cylinder">
              <a:extLst>
                <a:ext uri="{FF2B5EF4-FFF2-40B4-BE49-F238E27FC236}">
                  <a16:creationId xmlns:a16="http://schemas.microsoft.com/office/drawing/2014/main" id="{1F91B0D3-0A22-4745-B4F5-998E47A607D3}"/>
                </a:ext>
              </a:extLst>
            </p:cNvPr>
            <p:cNvSpPr>
              <a:spLocks noChangeAspect="1" noEditPoints="1"/>
            </p:cNvSpPr>
            <p:nvPr/>
          </p:nvSpPr>
          <p:spPr bwMode="auto">
            <a:xfrm>
              <a:off x="11217946" y="2921834"/>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85000"/>
              </a:schemeClr>
            </a:solidFill>
            <a:ln w="19050"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800" dirty="0">
                <a:solidFill>
                  <a:schemeClr val="accent1">
                    <a:lumMod val="50000"/>
                  </a:schemeClr>
                </a:solidFill>
                <a:latin typeface="Segoe UI"/>
              </a:endParaRPr>
            </a:p>
          </p:txBody>
        </p:sp>
        <p:cxnSp>
          <p:nvCxnSpPr>
            <p:cNvPr id="63" name="Straight Arrow Connector 62">
              <a:extLst>
                <a:ext uri="{FF2B5EF4-FFF2-40B4-BE49-F238E27FC236}">
                  <a16:creationId xmlns:a16="http://schemas.microsoft.com/office/drawing/2014/main" id="{B9A9B3A0-461E-4602-BC27-EC149D4E8F57}"/>
                </a:ext>
              </a:extLst>
            </p:cNvPr>
            <p:cNvCxnSpPr>
              <a:cxnSpLocks/>
            </p:cNvCxnSpPr>
            <p:nvPr/>
          </p:nvCxnSpPr>
          <p:spPr>
            <a:xfrm>
              <a:off x="10176890" y="2746941"/>
              <a:ext cx="666634" cy="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90700A4-559B-4CD2-AE5E-CEBA11884266}"/>
                </a:ext>
              </a:extLst>
            </p:cNvPr>
            <p:cNvCxnSpPr>
              <a:cxnSpLocks/>
            </p:cNvCxnSpPr>
            <p:nvPr/>
          </p:nvCxnSpPr>
          <p:spPr>
            <a:xfrm flipV="1">
              <a:off x="11160708" y="1932774"/>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64" name="Rectangle 63">
            <a:extLst>
              <a:ext uri="{FF2B5EF4-FFF2-40B4-BE49-F238E27FC236}">
                <a16:creationId xmlns:a16="http://schemas.microsoft.com/office/drawing/2014/main" id="{B555D60E-B23B-48FF-9602-7C6B83C6A068}"/>
              </a:ext>
              <a:ext uri="{C183D7F6-B498-43B3-948B-1728B52AA6E4}">
                <adec:decorative xmlns:adec="http://schemas.microsoft.com/office/drawing/2017/decorative" val="1"/>
              </a:ext>
            </a:extLst>
          </p:cNvPr>
          <p:cNvSpPr/>
          <p:nvPr/>
        </p:nvSpPr>
        <p:spPr bwMode="auto">
          <a:xfrm>
            <a:off x="1263692" y="1289116"/>
            <a:ext cx="2794665" cy="3742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3927" fontAlgn="base">
              <a:spcBef>
                <a:spcPct val="0"/>
              </a:spcBef>
              <a:spcAft>
                <a:spcPct val="0"/>
              </a:spcAft>
              <a:defRPr/>
            </a:pPr>
            <a:r>
              <a:rPr lang="en-US" sz="1765" dirty="0">
                <a:solidFill>
                  <a:srgbClr val="1A1A1A"/>
                </a:solidFill>
                <a:latin typeface="Segoe UI Semibold" panose="020B0702040204020203" pitchFamily="34" charset="0"/>
                <a:ea typeface="Segoe UI" pitchFamily="34" charset="0"/>
                <a:cs typeface="Segoe UI Semibold" panose="020B0702040204020203" pitchFamily="34" charset="0"/>
              </a:rPr>
              <a:t>Single region</a:t>
            </a:r>
          </a:p>
        </p:txBody>
      </p:sp>
      <p:sp>
        <p:nvSpPr>
          <p:cNvPr id="65" name="Rectangle 64">
            <a:extLst>
              <a:ext uri="{FF2B5EF4-FFF2-40B4-BE49-F238E27FC236}">
                <a16:creationId xmlns:a16="http://schemas.microsoft.com/office/drawing/2014/main" id="{0E4B901D-D2C6-4A7F-8355-B6C92737B3BB}"/>
              </a:ext>
              <a:ext uri="{C183D7F6-B498-43B3-948B-1728B52AA6E4}">
                <adec:decorative xmlns:adec="http://schemas.microsoft.com/office/drawing/2017/decorative" val="1"/>
              </a:ext>
            </a:extLst>
          </p:cNvPr>
          <p:cNvSpPr/>
          <p:nvPr/>
        </p:nvSpPr>
        <p:spPr bwMode="auto">
          <a:xfrm>
            <a:off x="7152698" y="1404690"/>
            <a:ext cx="2794665" cy="37428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horz" wrap="square" lIns="179259" tIns="143407" rIns="179259" bIns="143407" numCol="1" spcCol="0" rtlCol="0" fromWordArt="0" anchor="t" anchorCtr="0" forceAA="0" compatLnSpc="1">
            <a:prstTxWarp prst="textNoShape">
              <a:avLst/>
            </a:prstTxWarp>
            <a:noAutofit/>
          </a:bodyPr>
          <a:lstStyle>
            <a:defPPr>
              <a:defRPr lang="en-US"/>
            </a:defPPr>
            <a:lvl1pPr marL="0" algn="l" defTabSz="932742" rtl="0" eaLnBrk="1" latinLnBrk="0" hangingPunct="1">
              <a:defRPr sz="1800" kern="1200">
                <a:solidFill>
                  <a:schemeClr val="lt1"/>
                </a:solidFill>
                <a:latin typeface="+mn-lt"/>
                <a:ea typeface="+mn-ea"/>
                <a:cs typeface="+mn-cs"/>
              </a:defRPr>
            </a:lvl1pPr>
            <a:lvl2pPr marL="466371" algn="l" defTabSz="932742" rtl="0" eaLnBrk="1" latinLnBrk="0" hangingPunct="1">
              <a:defRPr sz="1800" kern="1200">
                <a:solidFill>
                  <a:schemeClr val="lt1"/>
                </a:solidFill>
                <a:latin typeface="+mn-lt"/>
                <a:ea typeface="+mn-ea"/>
                <a:cs typeface="+mn-cs"/>
              </a:defRPr>
            </a:lvl2pPr>
            <a:lvl3pPr marL="932742" algn="l" defTabSz="932742" rtl="0" eaLnBrk="1" latinLnBrk="0" hangingPunct="1">
              <a:defRPr sz="1800" kern="1200">
                <a:solidFill>
                  <a:schemeClr val="lt1"/>
                </a:solidFill>
                <a:latin typeface="+mn-lt"/>
                <a:ea typeface="+mn-ea"/>
                <a:cs typeface="+mn-cs"/>
              </a:defRPr>
            </a:lvl3pPr>
            <a:lvl4pPr marL="1399113" algn="l" defTabSz="932742" rtl="0" eaLnBrk="1" latinLnBrk="0" hangingPunct="1">
              <a:defRPr sz="1800" kern="1200">
                <a:solidFill>
                  <a:schemeClr val="lt1"/>
                </a:solidFill>
                <a:latin typeface="+mn-lt"/>
                <a:ea typeface="+mn-ea"/>
                <a:cs typeface="+mn-cs"/>
              </a:defRPr>
            </a:lvl4pPr>
            <a:lvl5pPr marL="1865484" algn="l" defTabSz="932742" rtl="0" eaLnBrk="1" latinLnBrk="0" hangingPunct="1">
              <a:defRPr sz="1800" kern="1200">
                <a:solidFill>
                  <a:schemeClr val="lt1"/>
                </a:solidFill>
                <a:latin typeface="+mn-lt"/>
                <a:ea typeface="+mn-ea"/>
                <a:cs typeface="+mn-cs"/>
              </a:defRPr>
            </a:lvl5pPr>
            <a:lvl6pPr marL="2331856" algn="l" defTabSz="932742" rtl="0" eaLnBrk="1" latinLnBrk="0" hangingPunct="1">
              <a:defRPr sz="1800" kern="1200">
                <a:solidFill>
                  <a:schemeClr val="lt1"/>
                </a:solidFill>
                <a:latin typeface="+mn-lt"/>
                <a:ea typeface="+mn-ea"/>
                <a:cs typeface="+mn-cs"/>
              </a:defRPr>
            </a:lvl6pPr>
            <a:lvl7pPr marL="2798226" algn="l" defTabSz="932742" rtl="0" eaLnBrk="1" latinLnBrk="0" hangingPunct="1">
              <a:defRPr sz="1800" kern="1200">
                <a:solidFill>
                  <a:schemeClr val="lt1"/>
                </a:solidFill>
                <a:latin typeface="+mn-lt"/>
                <a:ea typeface="+mn-ea"/>
                <a:cs typeface="+mn-cs"/>
              </a:defRPr>
            </a:lvl7pPr>
            <a:lvl8pPr marL="3264597" algn="l" defTabSz="932742" rtl="0" eaLnBrk="1" latinLnBrk="0" hangingPunct="1">
              <a:defRPr sz="1800" kern="1200">
                <a:solidFill>
                  <a:schemeClr val="lt1"/>
                </a:solidFill>
                <a:latin typeface="+mn-lt"/>
                <a:ea typeface="+mn-ea"/>
                <a:cs typeface="+mn-cs"/>
              </a:defRPr>
            </a:lvl8pPr>
            <a:lvl9pPr marL="3730969" algn="l" defTabSz="932742" rtl="0" eaLnBrk="1" latinLnBrk="0" hangingPunct="1">
              <a:defRPr sz="1800" kern="1200">
                <a:solidFill>
                  <a:schemeClr val="lt1"/>
                </a:solidFill>
                <a:latin typeface="+mn-lt"/>
                <a:ea typeface="+mn-ea"/>
                <a:cs typeface="+mn-cs"/>
              </a:defRPr>
            </a:lvl9pPr>
          </a:lstStyle>
          <a:p>
            <a:pPr algn="ctr" defTabSz="913927" fontAlgn="base">
              <a:spcBef>
                <a:spcPct val="0"/>
              </a:spcBef>
              <a:spcAft>
                <a:spcPct val="0"/>
              </a:spcAft>
              <a:defRPr/>
            </a:pPr>
            <a:r>
              <a:rPr lang="en-US" sz="1765" dirty="0">
                <a:solidFill>
                  <a:srgbClr val="1A1A1A"/>
                </a:solidFill>
                <a:latin typeface="Segoe UI Semibold" panose="020B0702040204020203" pitchFamily="34" charset="0"/>
                <a:ea typeface="Segoe UI" pitchFamily="34" charset="0"/>
                <a:cs typeface="Segoe UI Semibold" panose="020B0702040204020203" pitchFamily="34" charset="0"/>
              </a:rPr>
              <a:t>Multiple regions</a:t>
            </a:r>
          </a:p>
        </p:txBody>
      </p:sp>
      <p:grpSp>
        <p:nvGrpSpPr>
          <p:cNvPr id="5" name="Group 4">
            <a:extLst>
              <a:ext uri="{FF2B5EF4-FFF2-40B4-BE49-F238E27FC236}">
                <a16:creationId xmlns:a16="http://schemas.microsoft.com/office/drawing/2014/main" id="{61380D71-157C-426B-B4FD-1A05DAC74D5E}"/>
              </a:ext>
              <a:ext uri="{C183D7F6-B498-43B3-948B-1728B52AA6E4}">
                <adec:decorative xmlns:adec="http://schemas.microsoft.com/office/drawing/2017/decorative" val="1"/>
              </a:ext>
            </a:extLst>
          </p:cNvPr>
          <p:cNvGrpSpPr/>
          <p:nvPr/>
        </p:nvGrpSpPr>
        <p:grpSpPr>
          <a:xfrm>
            <a:off x="1034499" y="1861507"/>
            <a:ext cx="684718" cy="1516478"/>
            <a:chOff x="1055242" y="1898337"/>
            <a:chExt cx="698448" cy="1546887"/>
          </a:xfrm>
        </p:grpSpPr>
        <p:sp>
          <p:nvSpPr>
            <p:cNvPr id="6" name="Database_EFC7" title="Icon of a cylinder">
              <a:extLst>
                <a:ext uri="{FF2B5EF4-FFF2-40B4-BE49-F238E27FC236}">
                  <a16:creationId xmlns:a16="http://schemas.microsoft.com/office/drawing/2014/main" id="{EBEA1E8F-157E-4DAB-A971-F76AE9516F37}"/>
                </a:ext>
              </a:extLst>
            </p:cNvPr>
            <p:cNvSpPr>
              <a:spLocks noChangeAspect="1" noEditPoints="1"/>
            </p:cNvSpPr>
            <p:nvPr/>
          </p:nvSpPr>
          <p:spPr bwMode="auto">
            <a:xfrm>
              <a:off x="1055242" y="2630565"/>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defRPr/>
              </a:pPr>
              <a:endParaRPr lang="en-US" sz="1800" dirty="0">
                <a:solidFill>
                  <a:schemeClr val="accent1">
                    <a:lumMod val="50000"/>
                  </a:schemeClr>
                </a:solidFill>
                <a:latin typeface="Segoe UI"/>
              </a:endParaRPr>
            </a:p>
          </p:txBody>
        </p:sp>
        <p:sp>
          <p:nvSpPr>
            <p:cNvPr id="7" name="Database_EFC7" title="Icon of a cylinder">
              <a:extLst>
                <a:ext uri="{FF2B5EF4-FFF2-40B4-BE49-F238E27FC236}">
                  <a16:creationId xmlns:a16="http://schemas.microsoft.com/office/drawing/2014/main" id="{A9B1EB3E-90B8-4768-9D38-BAE6A76CBD61}"/>
                </a:ext>
              </a:extLst>
            </p:cNvPr>
            <p:cNvSpPr>
              <a:spLocks noChangeAspect="1" noEditPoints="1"/>
            </p:cNvSpPr>
            <p:nvPr/>
          </p:nvSpPr>
          <p:spPr bwMode="auto">
            <a:xfrm>
              <a:off x="1210676" y="2785999"/>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800" dirty="0">
                <a:solidFill>
                  <a:schemeClr val="accent1">
                    <a:lumMod val="50000"/>
                  </a:schemeClr>
                </a:solidFill>
                <a:latin typeface="Segoe UI"/>
              </a:endParaRPr>
            </a:p>
          </p:txBody>
        </p:sp>
        <p:sp>
          <p:nvSpPr>
            <p:cNvPr id="8" name="Database_EFC7" title="Icon of a cylinder">
              <a:extLst>
                <a:ext uri="{FF2B5EF4-FFF2-40B4-BE49-F238E27FC236}">
                  <a16:creationId xmlns:a16="http://schemas.microsoft.com/office/drawing/2014/main" id="{A55671CF-7A7C-4977-9AE7-B6B950AA6C25}"/>
                </a:ext>
              </a:extLst>
            </p:cNvPr>
            <p:cNvSpPr>
              <a:spLocks noChangeAspect="1" noEditPoints="1"/>
            </p:cNvSpPr>
            <p:nvPr/>
          </p:nvSpPr>
          <p:spPr bwMode="auto">
            <a:xfrm>
              <a:off x="1366110" y="2941433"/>
              <a:ext cx="387580" cy="503791"/>
            </a:xfrm>
            <a:custGeom>
              <a:avLst/>
              <a:gdLst>
                <a:gd name="T0" fmla="*/ 2470 w 2511"/>
                <a:gd name="T1" fmla="*/ 627 h 3264"/>
                <a:gd name="T2" fmla="*/ 2511 w 2511"/>
                <a:gd name="T3" fmla="*/ 627 h 3264"/>
                <a:gd name="T4" fmla="*/ 2511 w 2511"/>
                <a:gd name="T5" fmla="*/ 2762 h 3264"/>
                <a:gd name="T6" fmla="*/ 1255 w 2511"/>
                <a:gd name="T7" fmla="*/ 3264 h 3264"/>
                <a:gd name="T8" fmla="*/ 0 w 2511"/>
                <a:gd name="T9" fmla="*/ 2762 h 3264"/>
                <a:gd name="T10" fmla="*/ 0 w 2511"/>
                <a:gd name="T11" fmla="*/ 627 h 3264"/>
                <a:gd name="T12" fmla="*/ 41 w 2511"/>
                <a:gd name="T13" fmla="*/ 627 h 3264"/>
                <a:gd name="T14" fmla="*/ 1255 w 2511"/>
                <a:gd name="T15" fmla="*/ 1004 h 3264"/>
                <a:gd name="T16" fmla="*/ 2470 w 2511"/>
                <a:gd name="T17" fmla="*/ 627 h 3264"/>
                <a:gd name="T18" fmla="*/ 1255 w 2511"/>
                <a:gd name="T19" fmla="*/ 0 h 3264"/>
                <a:gd name="T20" fmla="*/ 0 w 2511"/>
                <a:gd name="T21" fmla="*/ 502 h 3264"/>
                <a:gd name="T22" fmla="*/ 1255 w 2511"/>
                <a:gd name="T23" fmla="*/ 1004 h 3264"/>
                <a:gd name="T24" fmla="*/ 2511 w 2511"/>
                <a:gd name="T25" fmla="*/ 502 h 3264"/>
                <a:gd name="T26" fmla="*/ 1255 w 2511"/>
                <a:gd name="T27" fmla="*/ 0 h 3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11" h="3264">
                  <a:moveTo>
                    <a:pt x="2470" y="627"/>
                  </a:moveTo>
                  <a:cubicBezTo>
                    <a:pt x="2511" y="627"/>
                    <a:pt x="2511" y="627"/>
                    <a:pt x="2511" y="627"/>
                  </a:cubicBezTo>
                  <a:cubicBezTo>
                    <a:pt x="2511" y="2762"/>
                    <a:pt x="2511" y="2762"/>
                    <a:pt x="2511" y="2762"/>
                  </a:cubicBezTo>
                  <a:cubicBezTo>
                    <a:pt x="2511" y="3040"/>
                    <a:pt x="1949" y="3264"/>
                    <a:pt x="1255" y="3264"/>
                  </a:cubicBezTo>
                  <a:cubicBezTo>
                    <a:pt x="562" y="3264"/>
                    <a:pt x="0" y="3040"/>
                    <a:pt x="0" y="2762"/>
                  </a:cubicBezTo>
                  <a:cubicBezTo>
                    <a:pt x="0" y="627"/>
                    <a:pt x="0" y="627"/>
                    <a:pt x="0" y="627"/>
                  </a:cubicBezTo>
                  <a:cubicBezTo>
                    <a:pt x="41" y="627"/>
                    <a:pt x="41" y="627"/>
                    <a:pt x="41" y="627"/>
                  </a:cubicBezTo>
                  <a:cubicBezTo>
                    <a:pt x="180" y="844"/>
                    <a:pt x="671" y="1004"/>
                    <a:pt x="1255" y="1004"/>
                  </a:cubicBezTo>
                  <a:cubicBezTo>
                    <a:pt x="1840" y="1004"/>
                    <a:pt x="2330" y="844"/>
                    <a:pt x="2470" y="627"/>
                  </a:cubicBezTo>
                  <a:close/>
                  <a:moveTo>
                    <a:pt x="1255" y="0"/>
                  </a:moveTo>
                  <a:cubicBezTo>
                    <a:pt x="562" y="0"/>
                    <a:pt x="0" y="224"/>
                    <a:pt x="0" y="502"/>
                  </a:cubicBezTo>
                  <a:cubicBezTo>
                    <a:pt x="0" y="779"/>
                    <a:pt x="562" y="1004"/>
                    <a:pt x="1255" y="1004"/>
                  </a:cubicBezTo>
                  <a:cubicBezTo>
                    <a:pt x="1949" y="1004"/>
                    <a:pt x="2511" y="779"/>
                    <a:pt x="2511" y="502"/>
                  </a:cubicBezTo>
                  <a:cubicBezTo>
                    <a:pt x="2511" y="224"/>
                    <a:pt x="1949" y="0"/>
                    <a:pt x="1255" y="0"/>
                  </a:cubicBezTo>
                  <a:close/>
                </a:path>
              </a:pathLst>
            </a:custGeom>
            <a:solidFill>
              <a:schemeClr val="bg1">
                <a:lumMod val="95000"/>
              </a:schemeClr>
            </a:solidFill>
            <a:ln w="19050"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pPr defTabSz="914225">
                <a:defRPr/>
              </a:pPr>
              <a:endParaRPr lang="en-US" sz="1800" dirty="0">
                <a:solidFill>
                  <a:schemeClr val="accent1">
                    <a:lumMod val="50000"/>
                  </a:schemeClr>
                </a:solidFill>
                <a:latin typeface="Segoe UI"/>
              </a:endParaRPr>
            </a:p>
          </p:txBody>
        </p:sp>
        <p:cxnSp>
          <p:nvCxnSpPr>
            <p:cNvPr id="9" name="Straight Arrow Connector 8">
              <a:extLst>
                <a:ext uri="{FF2B5EF4-FFF2-40B4-BE49-F238E27FC236}">
                  <a16:creationId xmlns:a16="http://schemas.microsoft.com/office/drawing/2014/main" id="{44225306-D914-401F-895C-D814AC2D4F99}"/>
                </a:ext>
              </a:extLst>
            </p:cNvPr>
            <p:cNvCxnSpPr>
              <a:cxnSpLocks/>
            </p:cNvCxnSpPr>
            <p:nvPr/>
          </p:nvCxnSpPr>
          <p:spPr>
            <a:xfrm flipV="1">
              <a:off x="153586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75F169A-C125-4882-BCB1-C358CB3CDB70}"/>
                </a:ext>
              </a:extLst>
            </p:cNvPr>
            <p:cNvCxnSpPr>
              <a:cxnSpLocks/>
            </p:cNvCxnSpPr>
            <p:nvPr/>
          </p:nvCxnSpPr>
          <p:spPr>
            <a:xfrm flipH="1">
              <a:off x="1245541" y="1898337"/>
              <a:ext cx="0" cy="520200"/>
            </a:xfrm>
            <a:prstGeom prst="straightConnector1">
              <a:avLst/>
            </a:prstGeom>
            <a:ln w="2857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77" name="Text Placeholder 2">
            <a:extLst>
              <a:ext uri="{FF2B5EF4-FFF2-40B4-BE49-F238E27FC236}">
                <a16:creationId xmlns:a16="http://schemas.microsoft.com/office/drawing/2014/main" id="{EFCA695E-1481-49BD-92A8-00A130CD0CE5}"/>
              </a:ext>
              <a:ext uri="{C183D7F6-B498-43B3-948B-1728B52AA6E4}">
                <adec:decorative xmlns:adec="http://schemas.microsoft.com/office/drawing/2017/decorative" val="1"/>
              </a:ext>
            </a:extLst>
          </p:cNvPr>
          <p:cNvSpPr txBox="1">
            <a:spLocks/>
          </p:cNvSpPr>
          <p:nvPr/>
        </p:nvSpPr>
        <p:spPr>
          <a:xfrm>
            <a:off x="9578786" y="6113898"/>
            <a:ext cx="1972102" cy="241381"/>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68" spc="0" dirty="0">
                <a:solidFill>
                  <a:schemeClr val="tx1"/>
                </a:solidFill>
                <a:latin typeface="+mn-lt"/>
                <a:cs typeface="Segoe UI Semilight"/>
              </a:rPr>
              <a:t>Continued next slide</a:t>
            </a:r>
          </a:p>
        </p:txBody>
      </p:sp>
      <p:sp>
        <p:nvSpPr>
          <p:cNvPr id="79" name="arrow_15">
            <a:extLst>
              <a:ext uri="{FF2B5EF4-FFF2-40B4-BE49-F238E27FC236}">
                <a16:creationId xmlns:a16="http://schemas.microsoft.com/office/drawing/2014/main" id="{0534DDE5-4651-4455-9B8E-E3DAC3730A77}"/>
              </a:ext>
              <a:ext uri="{C183D7F6-B498-43B3-948B-1728B52AA6E4}">
                <adec:decorative xmlns:adec="http://schemas.microsoft.com/office/drawing/2017/decorative" val="1"/>
              </a:ext>
            </a:extLst>
          </p:cNvPr>
          <p:cNvSpPr>
            <a:spLocks noChangeAspect="1" noEditPoints="1"/>
          </p:cNvSpPr>
          <p:nvPr/>
        </p:nvSpPr>
        <p:spPr bwMode="auto">
          <a:xfrm>
            <a:off x="11671327" y="6124346"/>
            <a:ext cx="221491" cy="220484"/>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89642" tIns="44821" rIns="89642" bIns="44821" numCol="1" anchor="t" anchorCtr="0" compatLnSpc="1">
            <a:prstTxWarp prst="textNoShape">
              <a:avLst/>
            </a:prstTxWarp>
          </a:bodyPr>
          <a:lstStyle/>
          <a:p>
            <a:endParaRPr lang="en-US" sz="882" dirty="0">
              <a:gradFill>
                <a:gsLst>
                  <a:gs pos="0">
                    <a:srgbClr val="505050"/>
                  </a:gs>
                  <a:gs pos="100000">
                    <a:srgbClr val="505050"/>
                  </a:gs>
                </a:gsLst>
                <a:lin ang="5400000" scaled="1"/>
              </a:gradFill>
            </a:endParaRPr>
          </a:p>
        </p:txBody>
      </p:sp>
      <p:sp>
        <p:nvSpPr>
          <p:cNvPr id="3" name="Rectangle 2">
            <a:extLst>
              <a:ext uri="{FF2B5EF4-FFF2-40B4-BE49-F238E27FC236}">
                <a16:creationId xmlns:a16="http://schemas.microsoft.com/office/drawing/2014/main" id="{81BE9B75-E40C-4D55-B47A-F36410CFD753}"/>
              </a:ext>
              <a:ext uri="{C183D7F6-B498-43B3-948B-1728B52AA6E4}">
                <adec:decorative xmlns:adec="http://schemas.microsoft.com/office/drawing/2017/decorative" val="1"/>
              </a:ext>
            </a:extLst>
          </p:cNvPr>
          <p:cNvSpPr/>
          <p:nvPr/>
        </p:nvSpPr>
        <p:spPr bwMode="auto">
          <a:xfrm>
            <a:off x="418644" y="1169264"/>
            <a:ext cx="11354714" cy="2630891"/>
          </a:xfrm>
          <a:prstGeom prst="rect">
            <a:avLst/>
          </a:prstGeom>
          <a:no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spcBef>
                <a:spcPct val="0"/>
              </a:spcBef>
              <a:spcAft>
                <a:spcPct val="0"/>
              </a:spcAft>
            </a:pPr>
            <a:endParaRPr lang="en-IN" sz="2353" err="1">
              <a:gradFill>
                <a:gsLst>
                  <a:gs pos="0">
                    <a:srgbClr val="FFFFFF"/>
                  </a:gs>
                  <a:gs pos="100000">
                    <a:srgbClr val="FFFFFF"/>
                  </a:gs>
                </a:gsLst>
                <a:lin ang="5400000" scaled="0"/>
              </a:gradFill>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11539815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3.xml><?xml version="1.0" encoding="utf-8"?>
<a:theme xmlns:a="http://schemas.openxmlformats.org/drawingml/2006/main" name="1_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4.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5B7356A06F744439C0CE932EEB009F5" ma:contentTypeVersion="6" ma:contentTypeDescription="Create a new document." ma:contentTypeScope="" ma:versionID="d10da16756ea923870ae2deb524579bc">
  <xsd:schema xmlns:xsd="http://www.w3.org/2001/XMLSchema" xmlns:xs="http://www.w3.org/2001/XMLSchema" xmlns:p="http://schemas.microsoft.com/office/2006/metadata/properties" xmlns:ns2="6656ffad-92b0-4efb-bc78-5d5af2c7fd93" xmlns:ns3="e7cc3f53-dbdf-4ffb-90f1-33d3d1806439" targetNamespace="http://schemas.microsoft.com/office/2006/metadata/properties" ma:root="true" ma:fieldsID="b6b9ea322e60814eb61348a7c2360d68" ns2:_="" ns3:_="">
    <xsd:import namespace="6656ffad-92b0-4efb-bc78-5d5af2c7fd93"/>
    <xsd:import namespace="e7cc3f53-dbdf-4ffb-90f1-33d3d180643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56ffad-92b0-4efb-bc78-5d5af2c7fd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7cc3f53-dbdf-4ffb-90f1-33d3d18064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7667CFF-8FFB-4733-80D4-925966003584}">
  <ds:schemaRefs>
    <ds:schemaRef ds:uri="http://purl.org/dc/elements/1.1/"/>
    <ds:schemaRef ds:uri="http://www.w3.org/XML/1998/namespace"/>
    <ds:schemaRef ds:uri="http://purl.org/dc/terms/"/>
    <ds:schemaRef ds:uri="6656ffad-92b0-4efb-bc78-5d5af2c7fd93"/>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e7cc3f53-dbdf-4ffb-90f1-33d3d1806439"/>
    <ds:schemaRef ds:uri="http://schemas.microsoft.com/office/2006/metadata/properties"/>
  </ds:schemaRefs>
</ds:datastoreItem>
</file>

<file path=customXml/itemProps2.xml><?xml version="1.0" encoding="utf-8"?>
<ds:datastoreItem xmlns:ds="http://schemas.openxmlformats.org/officeDocument/2006/customXml" ds:itemID="{98F9096F-2DD7-47BB-8510-8D433A04D6C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56ffad-92b0-4efb-bc78-5d5af2c7fd93"/>
    <ds:schemaRef ds:uri="e7cc3f53-dbdf-4ffb-90f1-33d3d18064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6FE134-7361-4698-B6E4-8A8E01883A29}">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0</TotalTime>
  <Words>1741</Words>
  <Application>Microsoft Macintosh PowerPoint</Application>
  <PresentationFormat>Widescreen</PresentationFormat>
  <Paragraphs>215</Paragraphs>
  <Slides>15</Slides>
  <Notes>12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15</vt:i4>
      </vt:variant>
    </vt:vector>
  </HeadingPairs>
  <TitlesOfParts>
    <vt:vector size="27" baseType="lpstr">
      <vt:lpstr>Arial</vt:lpstr>
      <vt:lpstr>Calibri</vt:lpstr>
      <vt:lpstr>Segoe UI</vt:lpstr>
      <vt:lpstr>Segoe UI Light</vt:lpstr>
      <vt:lpstr>Segoe UI Semibold</vt:lpstr>
      <vt:lpstr>Segoe UI Semibold (Headings)</vt:lpstr>
      <vt:lpstr>Segoe UI Semilight</vt:lpstr>
      <vt:lpstr>Wingdings</vt:lpstr>
      <vt:lpstr>WHITE TEMPLATE</vt:lpstr>
      <vt:lpstr>Microsoft Power Platform Template</vt:lpstr>
      <vt:lpstr>1_Microsoft Power Platform Template</vt:lpstr>
      <vt:lpstr>Microsoft Power Platform Template</vt:lpstr>
      <vt:lpstr>Azure Storage Services</vt:lpstr>
      <vt:lpstr>Storage - Objective Domain</vt:lpstr>
      <vt:lpstr>Storage accounts</vt:lpstr>
      <vt:lpstr>Storage redundancy</vt:lpstr>
      <vt:lpstr>Determine Storage Account Kinds</vt:lpstr>
      <vt:lpstr>Storage Redundancy – LRS &amp; ZRS</vt:lpstr>
      <vt:lpstr>Storage Redundancy – GRS</vt:lpstr>
      <vt:lpstr>Storage Redundancy – GZRS (RA-GRS/RA-GZRS)</vt:lpstr>
      <vt:lpstr>Determine Replication Strategies (1 of 2)</vt:lpstr>
      <vt:lpstr>Determine Replication Strategies (2 of 2)</vt:lpstr>
      <vt:lpstr>Azure storage services</vt:lpstr>
      <vt:lpstr>Compare Files to Blobs</vt:lpstr>
      <vt:lpstr>Implement Azure File Sync</vt:lpstr>
      <vt:lpstr>Azure storage access tiers</vt:lpstr>
      <vt:lpstr>File management options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AZ-900T0x Module 02: Core Azure Services</dc:title>
  <dc:creator/>
  <cp:lastModifiedBy/>
  <cp:revision>63</cp:revision>
  <dcterms:created xsi:type="dcterms:W3CDTF">2020-08-21T18:00:05Z</dcterms:created>
  <dcterms:modified xsi:type="dcterms:W3CDTF">2025-01-29T17:03:26Z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0x010100A5B7356A06F744439C0CE932EEB009F5</vt:lpwstr>
  </property>
</Properties>
</file>