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33"/>
  </p:notesMasterIdLst>
  <p:handoutMasterIdLst>
    <p:handoutMasterId r:id="rId34"/>
  </p:handoutMasterIdLst>
  <p:sldIdLst>
    <p:sldId id="1719" r:id="rId8"/>
    <p:sldId id="2005" r:id="rId9"/>
    <p:sldId id="2009" r:id="rId10"/>
    <p:sldId id="2609" r:id="rId11"/>
    <p:sldId id="2581" r:id="rId12"/>
    <p:sldId id="1790" r:id="rId13"/>
    <p:sldId id="1787" r:id="rId14"/>
    <p:sldId id="1788" r:id="rId15"/>
    <p:sldId id="1789" r:id="rId16"/>
    <p:sldId id="2611" r:id="rId17"/>
    <p:sldId id="2610" r:id="rId18"/>
    <p:sldId id="1904" r:id="rId19"/>
    <p:sldId id="2006" r:id="rId20"/>
    <p:sldId id="2007" r:id="rId21"/>
    <p:sldId id="2004" r:id="rId22"/>
    <p:sldId id="2008" r:id="rId23"/>
    <p:sldId id="1946" r:id="rId24"/>
    <p:sldId id="1994" r:id="rId25"/>
    <p:sldId id="1999" r:id="rId26"/>
    <p:sldId id="2000" r:id="rId27"/>
    <p:sldId id="1995" r:id="rId28"/>
    <p:sldId id="1963" r:id="rId29"/>
    <p:sldId id="1998" r:id="rId30"/>
    <p:sldId id="1996" r:id="rId31"/>
    <p:sldId id="1997" r:id="rId32"/>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005"/>
            <p14:sldId id="2009"/>
            <p14:sldId id="2609"/>
            <p14:sldId id="2581"/>
            <p14:sldId id="1790"/>
            <p14:sldId id="1787"/>
            <p14:sldId id="1788"/>
            <p14:sldId id="1789"/>
            <p14:sldId id="2611"/>
            <p14:sldId id="2610"/>
            <p14:sldId id="1904"/>
            <p14:sldId id="2006"/>
            <p14:sldId id="2007"/>
            <p14:sldId id="2004"/>
            <p14:sldId id="2008"/>
            <p14:sldId id="1946"/>
            <p14:sldId id="1994"/>
            <p14:sldId id="1999"/>
            <p14:sldId id="2000"/>
            <p14:sldId id="1995"/>
            <p14:sldId id="1963"/>
            <p14:sldId id="1998"/>
            <p14:sldId id="1996"/>
            <p14:sldId id="199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A3E85-8056-4E34-9809-45D2F43DE3F2}" v="2" dt="2023-04-05T18:42:49.0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74104" autoAdjust="0"/>
  </p:normalViewPr>
  <p:slideViewPr>
    <p:cSldViewPr snapToGrid="0">
      <p:cViewPr varScale="1">
        <p:scale>
          <a:sx n="119" d="100"/>
          <a:sy n="119" d="100"/>
        </p:scale>
        <p:origin x="1768" y="68"/>
      </p:cViewPr>
      <p:guideLst/>
    </p:cSldViewPr>
  </p:slideViewPr>
  <p:notesTextViewPr>
    <p:cViewPr>
      <p:scale>
        <a:sx n="100" d="100"/>
        <a:sy n="10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4/5/2023 11:42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4/5/2023 11:26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active-directory/cloud-sync/what-is-cloud-sync"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active-directory/hybrid/whatis-azure-ad-connect"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earn.microsoft.com/en-us/azure/active-directory/cloud-sync/what-is-cloud-sync"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active-directory/manage-apps/what-is-application-managemen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training/modules/describe-azure-identity-access-security/2-directory-servic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active-directory/manage-apps/what-is-application-manage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training/modules/introduction-to-ad-ds/2-define-ad-d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4/5/2023 11:26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What is Azure AD Connect cloud sync? - Microsoft </a:t>
            </a:r>
            <a:r>
              <a:rPr lang="en-US" dirty="0" err="1">
                <a:hlinkClick r:id="rId3"/>
              </a:rPr>
              <a:t>Entra</a:t>
            </a:r>
            <a:r>
              <a:rPr lang="en-US" dirty="0">
                <a:hlinkClick r:id="rId3"/>
              </a:rPr>
              <a:t> | Microsoft Learn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81870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What is Azure AD Connect and Connect Health. - Microsoft </a:t>
            </a:r>
            <a:r>
              <a:rPr lang="en-US" dirty="0" err="1">
                <a:hlinkClick r:id="rId3"/>
              </a:rPr>
              <a:t>Entra</a:t>
            </a:r>
            <a:r>
              <a:rPr lang="en-US" dirty="0">
                <a:hlinkClick r:id="rId3"/>
              </a:rPr>
              <a:t> | Microsoft Learn</a:t>
            </a:r>
            <a:endParaRPr lang="en-US" dirty="0"/>
          </a:p>
          <a:p>
            <a:endParaRPr lang="en-US" dirty="0">
              <a:hlinkClick r:id="rId4"/>
            </a:endParaRPr>
          </a:p>
          <a:p>
            <a:r>
              <a:rPr lang="en-US" dirty="0">
                <a:hlinkClick r:id="rId4"/>
              </a:rPr>
              <a:t>What is Azure AD Connect cloud sync? - Microsoft </a:t>
            </a:r>
            <a:r>
              <a:rPr lang="en-US" dirty="0" err="1">
                <a:hlinkClick r:id="rId4"/>
              </a:rPr>
              <a:t>Entra</a:t>
            </a:r>
            <a:r>
              <a:rPr lang="en-US" dirty="0">
                <a:hlinkClick r:id="rId4"/>
              </a:rPr>
              <a:t> | Microsoft Learn</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11:42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9114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18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1800"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18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1800" b="1" kern="1200" dirty="0">
                <a:solidFill>
                  <a:schemeClr val="tx1"/>
                </a:solidFill>
                <a:effectLst/>
                <a:latin typeface="Segoe UI Light" pitchFamily="34" charset="0"/>
                <a:ea typeface="+mn-ea"/>
                <a:cs typeface="+mn-cs"/>
              </a:rPr>
              <a:t>Azure AD </a:t>
            </a:r>
            <a:r>
              <a:rPr lang="en-IE" sz="1800" kern="1200" dirty="0">
                <a:solidFill>
                  <a:schemeClr val="tx1"/>
                </a:solidFill>
                <a:effectLst/>
                <a:latin typeface="Segoe UI Light" pitchFamily="34" charset="0"/>
                <a:ea typeface="+mn-ea"/>
                <a:cs typeface="+mn-cs"/>
              </a:rPr>
              <a:t>- </a:t>
            </a:r>
            <a:r>
              <a:rPr lang="en-IE" sz="18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1800" b="0" i="0" u="none" strike="noStrike" kern="1200" dirty="0">
              <a:solidFill>
                <a:schemeClr val="tx1"/>
              </a:solidFill>
              <a:effectLst/>
              <a:latin typeface="Segoe UI Light" pitchFamily="34" charset="0"/>
              <a:ea typeface="+mn-ea"/>
              <a:cs typeface="+mn-cs"/>
            </a:endParaRPr>
          </a:p>
          <a:p>
            <a:r>
              <a:rPr lang="en-US" sz="1800" b="1" dirty="0"/>
              <a:t>Azure tenant</a:t>
            </a:r>
          </a:p>
          <a:p>
            <a:r>
              <a:rPr lang="en-US" sz="1800" dirty="0">
                <a:latin typeface="+mn-lt"/>
              </a:rPr>
              <a:t>A dedicated and trusted instance of Azure AD that's automatically created when your organization signs up for a Microsoft cloud service subscription, such as Microsoft Azure, Microsoft Intune, or Office 365. An Azure tenant represents a single organization.</a:t>
            </a:r>
          </a:p>
          <a:p>
            <a:r>
              <a:rPr lang="en-US" sz="1800" b="1" dirty="0"/>
              <a:t>Azure AD directory</a:t>
            </a:r>
          </a:p>
          <a:p>
            <a:r>
              <a:rPr lang="en-US" sz="1800" dirty="0">
                <a:latin typeface="+mn-lt"/>
              </a:rPr>
              <a:t>Each Azure tenant has a dedicated and trusted Azure AD directory. The Azure AD directory includes the tenant's users, groups, and apps and is used to perform identity and access management functions for tenant resources.</a:t>
            </a:r>
          </a:p>
          <a:p>
            <a:endParaRPr lang="en-US" sz="1800" dirty="0">
              <a:latin typeface="+mn-lt"/>
            </a:endParaRPr>
          </a:p>
          <a:p>
            <a:r>
              <a:rPr lang="en-US" sz="1800" dirty="0">
                <a:latin typeface="+mn-lt"/>
              </a:rPr>
              <a:t>Application Management: </a:t>
            </a:r>
            <a:r>
              <a:rPr lang="en-US" sz="4400" dirty="0">
                <a:hlinkClick r:id="rId3"/>
              </a:rPr>
              <a:t>What is application management? - Microsoft </a:t>
            </a:r>
            <a:r>
              <a:rPr lang="en-US" sz="4400" dirty="0" err="1">
                <a:hlinkClick r:id="rId3"/>
              </a:rPr>
              <a:t>Entra</a:t>
            </a:r>
            <a:r>
              <a:rPr lang="en-US" sz="4400" dirty="0">
                <a:hlinkClick r:id="rId3"/>
              </a:rPr>
              <a:t> | Microsoft Learn</a:t>
            </a:r>
            <a:endParaRPr lang="en-US" sz="1800" dirty="0">
              <a:latin typeface="+mn-l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4/5/2023 11:26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567155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Describe Azure directory services - Training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599849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What is application management? - Microsoft </a:t>
            </a:r>
            <a:r>
              <a:rPr lang="en-US" dirty="0" err="1">
                <a:hlinkClick r:id="rId3"/>
              </a:rPr>
              <a:t>Entra</a:t>
            </a:r>
            <a:r>
              <a:rPr lang="en-US" dirty="0">
                <a:hlinkClick r:id="rId3"/>
              </a:rPr>
              <a:t>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43055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Azure AD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https://azure.microsoft.com/en-us/services/active-directory/</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4/5/2023 11:26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100237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4/5/2023 11:26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5394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4/5/2023 11:26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28855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2108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0359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https://docs.microsoft.com/learn/modules/describe-azure-identity-access-security/1-introduction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14354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https://docs.microsoft.com/learn/modules/describe-azure-identity-access-security/5-conditional-access</a:t>
            </a:r>
            <a:endParaRPr lang="en-US" dirty="0">
              <a:hlinkClick r:id="rId3"/>
            </a:endParaRPr>
          </a:p>
          <a:p>
            <a:endParaRPr lang="en-US" dirty="0">
              <a:hlinkClick r:id="rId3"/>
            </a:endParaRPr>
          </a:p>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Administrators are faced with two primary goals:</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41031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https://docs.microsoft.com/learn/modules/describe-azure-identity-access-security/6-role-based-access-control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4/5/2023 11:26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205895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https://docs.microsoft.com/learn/modules/describe-azure-identity-access-security/7-describe-zero-trust-model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366757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https://docs.microsoft.com/learn/modules/describe-azure-identity-access-security/8-describe-defense-depth</a:t>
            </a: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4/5/2023 11:26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812793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000" b="0" kern="1200" dirty="0">
                <a:solidFill>
                  <a:schemeClr val="tx1"/>
                </a:solidFill>
                <a:effectLst/>
                <a:latin typeface="Segoe UI Light" pitchFamily="34" charset="0"/>
                <a:ea typeface="+mn-ea"/>
                <a:cs typeface="+mn-cs"/>
              </a:rPr>
              <a:t>https://docs.microsoft.com/learn/modules/describe-azure-identity-access-security/9-describe-microsoft-defender-for-cloud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000" b="0" i="0" u="none" strike="noStrike" kern="1200" dirty="0">
              <a:solidFill>
                <a:schemeClr val="tx1"/>
              </a:solidFill>
              <a:effectLst/>
              <a:latin typeface="Segoe UI Light" pitchFamily="34" charset="0"/>
              <a:ea typeface="+mn-ea"/>
              <a:cs typeface="+mn-cs"/>
            </a:endParaRPr>
          </a:p>
          <a:p>
            <a:r>
              <a:rPr lang="en-US" sz="2000" b="0" i="0" dirty="0">
                <a:solidFill>
                  <a:srgbClr val="171717"/>
                </a:solidFill>
                <a:effectLst/>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Defender for Cloud assesses your environment and enables you to understand the status of your resources, and whether they are secure.</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Defender for Cloud assesses your workloads and raises threat prevention recommendations and security alerts.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Defender for Cloud, everything is done in cloud speed. Because it is natively integrated, deployment is easy, providing you with auto-provisioning and protection with Azure services.</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kern="1200" dirty="0">
              <a:solidFill>
                <a:schemeClr val="tx1"/>
              </a:solidFill>
              <a:effectLst/>
              <a:latin typeface="Arial" panose="020B0604020202020204" pitchFamily="34" charset="0"/>
              <a:cs typeface="+mn-cs"/>
            </a:endParaRP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1800" b="0" i="0" dirty="0">
                <a:solidFill>
                  <a:srgbClr val="171717"/>
                </a:solidFill>
                <a:effectLst/>
                <a:latin typeface="Segoe UI" panose="020B0502040204020203" pitchFamily="34" charset="0"/>
              </a:rPr>
              <a:t>Microsoft 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along with the information you need to quickly investigate and remediate an attack.</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 </a:t>
            </a:r>
            <a:r>
              <a:rPr lang="en-US" sz="1800" b="0" i="0" dirty="0">
                <a:solidFill>
                  <a:srgbClr val="171717"/>
                </a:solidFill>
                <a:effectLst/>
                <a:latin typeface="Segoe UI" panose="020B0502040204020203" pitchFamily="34" charset="0"/>
              </a:rPr>
              <a:t>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algn="l">
              <a:buFont typeface="Arial" panose="020B0604020202020204" pitchFamily="34" charset="0"/>
              <a:buNone/>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Microsoft Defender for Cloud </a:t>
            </a:r>
            <a:r>
              <a:rPr lang="en-IE" sz="900" b="0" i="0" u="none" strike="noStrike" kern="1200" dirty="0">
                <a:solidFill>
                  <a:schemeClr val="tx1"/>
                </a:solidFill>
                <a:effectLst/>
                <a:latin typeface="Segoe UI Light" pitchFamily="34" charset="0"/>
                <a:ea typeface="+mn-ea"/>
                <a:cs typeface="+mn-cs"/>
              </a:rPr>
              <a:t>- https://azure.microsoft.com/services/defender-for-cloud/</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4/5/2023 11:26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3189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Define AD DS - Training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4/5/2023 11:26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1893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https://docs.microsoft.com/en-us/learn/modules/introduction-to-ad-ds/2-define-ad-ds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255113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r>
              <a:rPr lang="en-US" sz="900" b="0" i="0" kern="1200" baseline="0" dirty="0">
                <a:solidFill>
                  <a:schemeClr val="tx1"/>
                </a:solidFill>
                <a:effectLst/>
                <a:latin typeface="Segoe UI" panose="020B0502040204020203" pitchFamily="34" charset="0"/>
                <a:ea typeface="+mn-ea"/>
                <a:cs typeface="+mn-cs"/>
              </a:rPr>
              <a:t>Explain the relationships among the forest root domain, a child domain, and another tree. Emphasize that there is no administrative difference between the child domain and the other tree, apart from the names.</a:t>
            </a:r>
          </a:p>
          <a:p>
            <a:r>
              <a:rPr lang="en-US" sz="900" b="0" i="0" kern="1200" baseline="0" dirty="0">
                <a:solidFill>
                  <a:schemeClr val="tx1"/>
                </a:solidFill>
                <a:effectLst/>
                <a:latin typeface="Segoe UI" panose="020B0502040204020203" pitchFamily="34" charset="0"/>
                <a:ea typeface="+mn-ea"/>
                <a:cs typeface="+mn-cs"/>
              </a:rPr>
              <a:t>Suggest you use the whiteboard to record a typical multidomain, or even a multiforest, AD DS environment. Identify the types of trusts on your diagram.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Types of trust</a:t>
            </a:r>
          </a:p>
          <a:p>
            <a:pPr lvl="1"/>
            <a:r>
              <a:rPr lang="en-US" dirty="0"/>
              <a:t>Parent and child</a:t>
            </a:r>
          </a:p>
          <a:p>
            <a:pPr lvl="1"/>
            <a:r>
              <a:rPr lang="en-US" dirty="0"/>
              <a:t>Tree-root</a:t>
            </a:r>
          </a:p>
          <a:p>
            <a:pPr lvl="1"/>
            <a:r>
              <a:rPr lang="en-US" dirty="0"/>
              <a:t>External</a:t>
            </a:r>
          </a:p>
          <a:p>
            <a:pPr lvl="1"/>
            <a:r>
              <a:rPr lang="en-US" dirty="0"/>
              <a:t>Realm</a:t>
            </a:r>
          </a:p>
          <a:p>
            <a:pPr lvl="1"/>
            <a:r>
              <a:rPr lang="en-US" dirty="0"/>
              <a:t>Forest</a:t>
            </a:r>
          </a:p>
          <a:p>
            <a:pPr lvl="1"/>
            <a:r>
              <a:rPr lang="en-US" dirty="0"/>
              <a:t>Shortcut</a:t>
            </a:r>
          </a:p>
          <a:p>
            <a:pPr algn="l"/>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4434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An AD DS forest is a collection of one or more AD DS trees that contain one or more AD DS domains. Domains in a forest share: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common root.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common schema.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global catalog.</a:t>
            </a:r>
          </a:p>
          <a:p>
            <a:pPr algn="l"/>
            <a:r>
              <a:rPr lang="en-US" b="0" i="0" dirty="0">
                <a:solidFill>
                  <a:srgbClr val="171717"/>
                </a:solidFill>
                <a:effectLst/>
                <a:latin typeface="Segoe UI" panose="020B0502040204020203" pitchFamily="34" charset="0"/>
              </a:rPr>
              <a:t>An AD DS domain is a logical administrative container for objects such as: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Users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Groups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Computers</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the forest root domain: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schema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domain naming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Enterprise Admins group.</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Schema Admins group.</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each domain (including the forest root):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RID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Infrastructure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PDC emulator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Domain Admins group.</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95679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https://docs.microsoft.com/en-us/learn/modules/introduction-to-ad-ds/3-define-users-groups-computers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Consider demonstrating these object types (and those described in the next few slides) as you discuss them.</a:t>
            </a:r>
            <a:endParaRPr lang="en-GB"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26977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https://docs.microsoft.com/en-us/learn/modules/introduction-to-ad-ds/3-define-users-groups-computers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118612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https://docs.microsoft.com/en-us/learn/modules/introduction-to-ad-ds/3-define-users-groups-computers</a:t>
            </a:r>
          </a:p>
          <a:p>
            <a:pPr algn="l"/>
            <a:endParaRPr lang="en-US" b="1"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What are computer objects?</a:t>
            </a:r>
          </a:p>
          <a:p>
            <a:pPr algn="l"/>
            <a:r>
              <a:rPr lang="en-US" b="0" i="0" dirty="0">
                <a:solidFill>
                  <a:srgbClr val="171717"/>
                </a:solidFill>
                <a:effectLst/>
                <a:latin typeface="Segoe UI" panose="020B0502040204020203" pitchFamily="34" charset="0"/>
              </a:rPr>
              <a:t>Computers, like users, are security principals, in that: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have an account with a sign-in name and password that Windows changes automatically on a periodic basis.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authenticate with the domain.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can belong to groups and have access to resources, and you can configure them by using Group Policy.</a:t>
            </a:r>
          </a:p>
          <a:p>
            <a:pPr algn="l"/>
            <a:r>
              <a:rPr lang="en-US" b="0" i="0" dirty="0">
                <a:solidFill>
                  <a:srgbClr val="171717"/>
                </a:solidFill>
                <a:effectLst/>
                <a:latin typeface="Segoe UI" panose="020B0502040204020203" pitchFamily="34" charset="0"/>
              </a:rPr>
              <a:t>A computer account begins its lifecycle when you create the computer object and join it to your domain. After you join the computer account to your domain, day-to-day administrative tasks include: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Configuring computer properties.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Moving the computer between OUs.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Managing the computer itself.</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Renaming, resetting, disabling, enabling, and eventually deleting the computer object.</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Computers container</a:t>
            </a:r>
          </a:p>
          <a:p>
            <a:pPr algn="l"/>
            <a:r>
              <a:rPr lang="en-US" b="0" i="0" dirty="0">
                <a:solidFill>
                  <a:srgbClr val="171717"/>
                </a:solidFill>
                <a:effectLst/>
                <a:latin typeface="Segoe UI" panose="020B0502040204020203" pitchFamily="34" charset="0"/>
              </a:rPr>
              <a:t>Before you create a computer object in AD DS, you must have a place to put it. The Computers container is a built-in container in an AD DS domain. This container is the default location for the computer accounts when a computer joins the domain.</a:t>
            </a:r>
          </a:p>
          <a:p>
            <a:pPr algn="l"/>
            <a:r>
              <a:rPr lang="en-US" b="0" i="0" dirty="0">
                <a:solidFill>
                  <a:srgbClr val="171717"/>
                </a:solidFill>
                <a:effectLst/>
                <a:latin typeface="Segoe UI" panose="020B0502040204020203" pitchFamily="34" charset="0"/>
              </a:rPr>
              <a:t>This container is not an OU. Instead, it is an object of the Container class. Its common name is CN=Computers. There are subtle but important differences between a container and an OU. You cannot create an OU within a container, so you cannot subdivide the Computers container. You also cannot link a Group Policy Object to a container. Therefore, we recommend that you create custom OUs to host computer objects, instead of using the Computers container.</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69404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2.xml"/><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active-directory/develop/app-objects-and-service-principals" TargetMode="External"/><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svg"/><Relationship Id="rId2" Type="http://schemas.openxmlformats.org/officeDocument/2006/relationships/notesSlide" Target="../notesSlides/notesSlide16.xml"/><Relationship Id="rId16" Type="http://schemas.openxmlformats.org/officeDocument/2006/relationships/image" Target="../media/image36.png"/><Relationship Id="rId1" Type="http://schemas.openxmlformats.org/officeDocument/2006/relationships/slideLayout" Target="../slideLayouts/slideLayout72.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4.svg"/><Relationship Id="rId9" Type="http://schemas.openxmlformats.org/officeDocument/2006/relationships/image" Target="../media/image29.svg"/><Relationship Id="rId1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7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0" y="777240"/>
            <a:ext cx="5858997" cy="3548312"/>
          </a:xfrm>
        </p:spPr>
        <p:txBody>
          <a:bodyPr/>
          <a:lstStyle/>
          <a:p>
            <a:r>
              <a:rPr lang="en-US" dirty="0">
                <a:cs typeface="Segoe UI"/>
              </a:rPr>
              <a:t>Identity, Access, and 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ontent Placeholder 2">
            <a:extLst>
              <a:ext uri="{FF2B5EF4-FFF2-40B4-BE49-F238E27FC236}">
                <a16:creationId xmlns:a16="http://schemas.microsoft.com/office/drawing/2014/main" id="{C5C5C6F2-F603-DB07-0C6F-90B1B5C993FD}"/>
              </a:ext>
            </a:extLst>
          </p:cNvPr>
          <p:cNvSpPr>
            <a:spLocks noGrp="1"/>
          </p:cNvSpPr>
          <p:nvPr>
            <p:ph sz="quarter" idx="10"/>
          </p:nvPr>
        </p:nvSpPr>
        <p:spPr>
          <a:xfrm>
            <a:off x="418642" y="1456897"/>
            <a:ext cx="5394960" cy="3467616"/>
          </a:xfrm>
        </p:spPr>
        <p:txBody>
          <a:bodyPr/>
          <a:lstStyle/>
          <a:p>
            <a:r>
              <a:rPr lang="en-US" b="0" i="0" dirty="0">
                <a:solidFill>
                  <a:srgbClr val="161616"/>
                </a:solidFill>
                <a:effectLst/>
                <a:latin typeface="Segoe UI" panose="020B0502040204020203" pitchFamily="34" charset="0"/>
              </a:rPr>
              <a:t>Azure AD Connect provides the following features:</a:t>
            </a:r>
          </a:p>
          <a:p>
            <a:pPr marL="342900" indent="-342900">
              <a:buFont typeface="Arial" panose="020B0604020202020204" pitchFamily="34" charset="0"/>
              <a:buChar char="•"/>
            </a:pPr>
            <a:r>
              <a:rPr lang="en-US" dirty="0">
                <a:solidFill>
                  <a:srgbClr val="161616"/>
                </a:solidFill>
                <a:latin typeface="Segoe UI" panose="020B0502040204020203" pitchFamily="34" charset="0"/>
              </a:rPr>
              <a:t>Password Hash Sync</a:t>
            </a:r>
          </a:p>
          <a:p>
            <a:pPr marL="342900" indent="-342900">
              <a:buFont typeface="Arial" panose="020B0604020202020204" pitchFamily="34" charset="0"/>
              <a:buChar char="•"/>
            </a:pPr>
            <a:r>
              <a:rPr lang="en-US" dirty="0">
                <a:solidFill>
                  <a:srgbClr val="161616"/>
                </a:solidFill>
                <a:latin typeface="Segoe UI" panose="020B0502040204020203" pitchFamily="34" charset="0"/>
              </a:rPr>
              <a:t>User, Groups Synchronization etc.</a:t>
            </a:r>
          </a:p>
          <a:p>
            <a:pPr marL="679045" lvl="1" indent="-342900"/>
            <a:r>
              <a:rPr lang="en-US" dirty="0">
                <a:solidFill>
                  <a:srgbClr val="161616"/>
                </a:solidFill>
                <a:latin typeface="Segoe UI" panose="020B0502040204020203" pitchFamily="34" charset="0"/>
              </a:rPr>
              <a:t>Ensures identity information for your on-premises users and groups is matching the cloud</a:t>
            </a:r>
          </a:p>
          <a:p>
            <a:pPr marL="342900" indent="-342900">
              <a:buFont typeface="Arial" panose="020B0604020202020204" pitchFamily="34" charset="0"/>
              <a:buChar char="•"/>
            </a:pPr>
            <a:endParaRPr lang="en-US" dirty="0"/>
          </a:p>
        </p:txBody>
      </p:sp>
      <p:pic>
        <p:nvPicPr>
          <p:cNvPr id="1026" name="Picture 2" descr="What is Azure AD Connect">
            <a:extLst>
              <a:ext uri="{FF2B5EF4-FFF2-40B4-BE49-F238E27FC236}">
                <a16:creationId xmlns:a16="http://schemas.microsoft.com/office/drawing/2014/main" id="{FCD914CC-E92E-2B86-C0DF-5F76274E1EFA}"/>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6364951" y="1888770"/>
            <a:ext cx="5394960" cy="3870883"/>
          </a:xfrm>
          <a:prstGeom prst="rect">
            <a:avLst/>
          </a:prstGeom>
          <a:solidFill>
            <a:srgbClr val="FFFFFF"/>
          </a:solidFill>
        </p:spPr>
      </p:pic>
      <p:sp>
        <p:nvSpPr>
          <p:cNvPr id="5" name="Title 1">
            <a:extLst>
              <a:ext uri="{FF2B5EF4-FFF2-40B4-BE49-F238E27FC236}">
                <a16:creationId xmlns:a16="http://schemas.microsoft.com/office/drawing/2014/main" id="{0950AE2E-FFDF-9CA2-63D4-9916A7A913C1}"/>
              </a:ext>
            </a:extLst>
          </p:cNvPr>
          <p:cNvSpPr>
            <a:spLocks noGrp="1"/>
          </p:cNvSpPr>
          <p:nvPr>
            <p:ph type="title"/>
          </p:nvPr>
        </p:nvSpPr>
        <p:spPr>
          <a:xfrm>
            <a:off x="419100" y="439738"/>
            <a:ext cx="11341100" cy="681037"/>
          </a:xfrm>
        </p:spPr>
        <p:txBody>
          <a:bodyPr wrap="square" anchor="t">
            <a:normAutofit/>
          </a:bodyPr>
          <a:lstStyle/>
          <a:p>
            <a:r>
              <a:rPr lang="en-US" dirty="0"/>
              <a:t>Azure AD Connect (original sync technology)</a:t>
            </a:r>
          </a:p>
        </p:txBody>
      </p:sp>
    </p:spTree>
    <p:extLst>
      <p:ext uri="{BB962C8B-B14F-4D97-AF65-F5344CB8AC3E}">
        <p14:creationId xmlns:p14="http://schemas.microsoft.com/office/powerpoint/2010/main" val="20815995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zure AD Connect">
            <a:extLst>
              <a:ext uri="{FF2B5EF4-FFF2-40B4-BE49-F238E27FC236}">
                <a16:creationId xmlns:a16="http://schemas.microsoft.com/office/drawing/2014/main" id="{FCD914CC-E92E-2B86-C0DF-5F76274E1EFA}"/>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6364951" y="1888770"/>
            <a:ext cx="5394960" cy="3870883"/>
          </a:xfrm>
          <a:prstGeom prst="rect">
            <a:avLst/>
          </a:prstGeom>
          <a:solidFill>
            <a:srgbClr val="FFFFFF"/>
          </a:solidFill>
        </p:spPr>
      </p:pic>
      <p:sp>
        <p:nvSpPr>
          <p:cNvPr id="4" name="Content Placeholder 2">
            <a:extLst>
              <a:ext uri="{FF2B5EF4-FFF2-40B4-BE49-F238E27FC236}">
                <a16:creationId xmlns:a16="http://schemas.microsoft.com/office/drawing/2014/main" id="{499B739C-A9B1-D0ED-DC83-3C02FA63FB45}"/>
              </a:ext>
            </a:extLst>
          </p:cNvPr>
          <p:cNvSpPr>
            <a:spLocks noGrp="1"/>
          </p:cNvSpPr>
          <p:nvPr>
            <p:ph sz="quarter" idx="10"/>
          </p:nvPr>
        </p:nvSpPr>
        <p:spPr>
          <a:xfrm>
            <a:off x="418642" y="1456897"/>
            <a:ext cx="5394960" cy="4006225"/>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Azure AD Connect cloud sync is a new offering from Microsoft designed to meet and accomplish your hybrid identity goals for synchronization of users, groups, and contacts to Azure AD.</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It accomplishes this by using the Azure AD cloud provisioning agent instead of the Azure AD Connect application.</a:t>
            </a:r>
            <a:endParaRPr lang="en-US" dirty="0"/>
          </a:p>
        </p:txBody>
      </p:sp>
      <p:sp>
        <p:nvSpPr>
          <p:cNvPr id="3" name="Title 1">
            <a:extLst>
              <a:ext uri="{FF2B5EF4-FFF2-40B4-BE49-F238E27FC236}">
                <a16:creationId xmlns:a16="http://schemas.microsoft.com/office/drawing/2014/main" id="{846D0E47-E9ED-5774-DF3B-8A5DABD6DCF7}"/>
              </a:ext>
            </a:extLst>
          </p:cNvPr>
          <p:cNvSpPr txBox="1">
            <a:spLocks/>
          </p:cNvSpPr>
          <p:nvPr/>
        </p:nvSpPr>
        <p:spPr>
          <a:xfrm>
            <a:off x="533612" y="440494"/>
            <a:ext cx="11341268" cy="680196"/>
          </a:xfrm>
          <a:prstGeom prst="rect">
            <a:avLst/>
          </a:prstGeom>
        </p:spPr>
        <p:txBody>
          <a:bodyPr vert="horz" wrap="square" lIns="0" tIns="91440" rIns="146304" bIns="91440" rtlCol="0" anchor="t">
            <a:norm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dirty="0"/>
              <a:t>Azure AD Connect Cloud Sync</a:t>
            </a:r>
          </a:p>
        </p:txBody>
      </p:sp>
    </p:spTree>
    <p:extLst>
      <p:ext uri="{BB962C8B-B14F-4D97-AF65-F5344CB8AC3E}">
        <p14:creationId xmlns:p14="http://schemas.microsoft.com/office/powerpoint/2010/main" val="15169654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a:t>Azure Active Directory (</a:t>
            </a:r>
            <a:r>
              <a:rPr lang="en-US" noProof="0" dirty="0"/>
              <a:t>AAD</a:t>
            </a:r>
            <a:r>
              <a:rPr lang="en-US" noProof="0"/>
              <a:t>)</a:t>
            </a:r>
          </a:p>
        </p:txBody>
      </p:sp>
      <p:sp>
        <p:nvSpPr>
          <p:cNvPr id="6" name="Text Placeholder 5"/>
          <p:cNvSpPr>
            <a:spLocks noGrp="1"/>
          </p:cNvSpPr>
          <p:nvPr>
            <p:ph sz="quarter" idx="10"/>
          </p:nvPr>
        </p:nvSpPr>
        <p:spPr>
          <a:xfrm>
            <a:off x="419100" y="1425724"/>
            <a:ext cx="11340811" cy="3908762"/>
          </a:xfrm>
        </p:spPr>
        <p:txBody>
          <a:bodyPr/>
          <a:lstStyle/>
          <a:p>
            <a:pPr marL="0" indent="0">
              <a:buNone/>
            </a:pPr>
            <a:r>
              <a:rPr lang="en-US" noProof="0" dirty="0">
                <a:latin typeface="+mj-lt"/>
              </a:rPr>
              <a:t>Azure Active D</a:t>
            </a:r>
            <a:r>
              <a:rPr lang="en-US" dirty="0" err="1">
                <a:latin typeface="+mj-lt"/>
              </a:rPr>
              <a:t>irectory</a:t>
            </a:r>
            <a:r>
              <a:rPr lang="en-US" dirty="0">
                <a:latin typeface="+mj-lt"/>
              </a:rPr>
              <a:t> (AAD) </a:t>
            </a:r>
            <a:r>
              <a:rPr lang="en-US" dirty="0">
                <a:latin typeface="+mn-lt"/>
              </a:rPr>
              <a:t>is </a:t>
            </a:r>
            <a:r>
              <a:rPr lang="en-US" noProof="0" dirty="0">
                <a:latin typeface="+mn-lt"/>
              </a:rPr>
              <a:t>Microsoft Azure’s cloud-based identity and access management service. </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Authentication (employees sign-in to access resources).</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Single sign-on (SSO).</a:t>
            </a:r>
          </a:p>
          <a:p>
            <a:pPr marL="457200" lvl="1" indent="-457200">
              <a:buFont typeface="Arial" panose="020B0604020202020204" pitchFamily="34" charset="0"/>
              <a:buChar char="•"/>
            </a:pPr>
            <a:r>
              <a:rPr lang="en-US" sz="2400" noProof="0" dirty="0">
                <a:latin typeface="Segoe UI" panose="020B0502040204020203" pitchFamily="34" charset="0"/>
                <a:cs typeface="Segoe UI" panose="020B0502040204020203" pitchFamily="34" charset="0"/>
              </a:rPr>
              <a:t>Application management: </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Business (B2B).</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Business to Customer (B2C) identity services.</a:t>
            </a:r>
          </a:p>
          <a:p>
            <a:pPr marL="457200" lvl="1" indent="-457200">
              <a:buFont typeface="Arial" panose="020B0604020202020204" pitchFamily="34" charset="0"/>
              <a:buChar char="•"/>
            </a:pPr>
            <a:r>
              <a:rPr lang="en-US" sz="2400" dirty="0">
                <a:latin typeface="Segoe UI" panose="020B0502040204020203" pitchFamily="34" charset="0"/>
                <a:cs typeface="Segoe UI" panose="020B0502040204020203" pitchFamily="34" charset="0"/>
              </a:rPr>
              <a:t>Device management.</a:t>
            </a:r>
          </a:p>
        </p:txBody>
      </p:sp>
      <p:pic>
        <p:nvPicPr>
          <p:cNvPr id="4" name="Graphic 3">
            <a:extLst>
              <a:ext uri="{FF2B5EF4-FFF2-40B4-BE49-F238E27FC236}">
                <a16:creationId xmlns:a16="http://schemas.microsoft.com/office/drawing/2014/main" id="{DB71D5F0-DCBF-40B0-A1B9-44C8A0392C3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78800" y="2210287"/>
            <a:ext cx="3124199" cy="3124199"/>
          </a:xfrm>
          <a:prstGeom prst="rect">
            <a:avLst/>
          </a:prstGeom>
        </p:spPr>
      </p:pic>
    </p:spTree>
    <p:extLst>
      <p:ext uri="{BB962C8B-B14F-4D97-AF65-F5344CB8AC3E}">
        <p14:creationId xmlns:p14="http://schemas.microsoft.com/office/powerpoint/2010/main" val="60852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E158-F67C-28CC-8761-D09D03781E0E}"/>
              </a:ext>
            </a:extLst>
          </p:cNvPr>
          <p:cNvSpPr>
            <a:spLocks noGrp="1"/>
          </p:cNvSpPr>
          <p:nvPr>
            <p:ph type="title"/>
          </p:nvPr>
        </p:nvSpPr>
        <p:spPr/>
        <p:txBody>
          <a:bodyPr/>
          <a:lstStyle/>
          <a:p>
            <a:r>
              <a:rPr lang="en-US" dirty="0"/>
              <a:t>AAD Services</a:t>
            </a:r>
          </a:p>
        </p:txBody>
      </p:sp>
      <p:sp>
        <p:nvSpPr>
          <p:cNvPr id="3" name="Content Placeholder 2">
            <a:extLst>
              <a:ext uri="{FF2B5EF4-FFF2-40B4-BE49-F238E27FC236}">
                <a16:creationId xmlns:a16="http://schemas.microsoft.com/office/drawing/2014/main" id="{F13B7D9E-46E3-A6E3-D309-13116B051130}"/>
              </a:ext>
            </a:extLst>
          </p:cNvPr>
          <p:cNvSpPr>
            <a:spLocks noGrp="1"/>
          </p:cNvSpPr>
          <p:nvPr>
            <p:ph sz="quarter" idx="10"/>
          </p:nvPr>
        </p:nvSpPr>
        <p:spPr>
          <a:xfrm>
            <a:off x="419100" y="1456897"/>
            <a:ext cx="11340811" cy="4575612"/>
          </a:xfrm>
        </p:spPr>
        <p:txBody>
          <a:bodyPr/>
          <a:lstStyle/>
          <a:p>
            <a:pPr algn="l"/>
            <a:r>
              <a:rPr lang="en-US" sz="1800" b="1" i="0" dirty="0">
                <a:solidFill>
                  <a:srgbClr val="161616"/>
                </a:solidFill>
                <a:effectLst/>
                <a:latin typeface="Segoe UI" panose="020B0502040204020203" pitchFamily="34" charset="0"/>
              </a:rPr>
              <a:t>Authentication</a:t>
            </a:r>
            <a:r>
              <a:rPr lang="en-US" sz="1800" b="0" i="0" dirty="0">
                <a:solidFill>
                  <a:srgbClr val="161616"/>
                </a:solidFill>
                <a:effectLst/>
                <a:latin typeface="Segoe UI" panose="020B0502040204020203" pitchFamily="34" charset="0"/>
              </a:rPr>
              <a:t>: This includes verifying identity to access applications and resources. It also includes providing functionality such as self-service password reset, multifactor authentication, a custom list of banned passwords, and smart lockout services.</a:t>
            </a:r>
          </a:p>
          <a:p>
            <a:pPr algn="l"/>
            <a:r>
              <a:rPr lang="en-US" sz="1800" b="1" i="0" dirty="0">
                <a:solidFill>
                  <a:srgbClr val="161616"/>
                </a:solidFill>
                <a:effectLst/>
                <a:latin typeface="Segoe UI" panose="020B0502040204020203" pitchFamily="34" charset="0"/>
              </a:rPr>
              <a:t>Single sign-on</a:t>
            </a:r>
            <a:r>
              <a:rPr lang="en-US" sz="1800" b="0" i="0" dirty="0">
                <a:solidFill>
                  <a:srgbClr val="161616"/>
                </a:solidFill>
                <a:effectLst/>
                <a:latin typeface="Segoe UI" panose="020B0502040204020203" pitchFamily="34" charset="0"/>
              </a:rPr>
              <a:t>: Single sign-on (SSO) enables you to remember only one username and one password to access multiple applications. A single identity is tied to a user, which simplifies the security model. As users change roles or leave an organization, access modifications are tied to that identity, which greatly reduces the effort needed to change or disable accounts.</a:t>
            </a:r>
          </a:p>
          <a:p>
            <a:pPr algn="l"/>
            <a:r>
              <a:rPr lang="en-US" sz="1800" b="1" i="0" dirty="0">
                <a:solidFill>
                  <a:srgbClr val="161616"/>
                </a:solidFill>
                <a:effectLst/>
                <a:latin typeface="Segoe UI" panose="020B0502040204020203" pitchFamily="34" charset="0"/>
              </a:rPr>
              <a:t>Application management</a:t>
            </a:r>
            <a:r>
              <a:rPr lang="en-US" sz="1800" b="0" i="0" dirty="0">
                <a:solidFill>
                  <a:srgbClr val="161616"/>
                </a:solidFill>
                <a:effectLst/>
                <a:latin typeface="Segoe UI" panose="020B0502040204020203" pitchFamily="34" charset="0"/>
              </a:rPr>
              <a:t>: You can manage your cloud and on-premises apps by using Azure AD. Features like Application Proxy, SaaS apps, the My Apps portal, and single sign-on provide a better user experience.</a:t>
            </a:r>
          </a:p>
          <a:p>
            <a:pPr algn="l"/>
            <a:r>
              <a:rPr lang="en-US" sz="1800" b="1" i="0" dirty="0">
                <a:solidFill>
                  <a:srgbClr val="161616"/>
                </a:solidFill>
                <a:effectLst/>
                <a:latin typeface="Segoe UI" panose="020B0502040204020203" pitchFamily="34" charset="0"/>
              </a:rPr>
              <a:t>Device management</a:t>
            </a:r>
            <a:r>
              <a:rPr lang="en-US" sz="1800" b="0" i="0" dirty="0">
                <a:solidFill>
                  <a:srgbClr val="161616"/>
                </a:solidFill>
                <a:effectLst/>
                <a:latin typeface="Segoe UI" panose="020B0502040204020203" pitchFamily="34" charset="0"/>
              </a:rPr>
              <a:t>: Along with accounts for individual people, Azure AD supports the registration of devices. Registration enables devices to be managed through tools like Microsoft Intune. It also allows for device-based Conditional Access policies to restrict access attempts to only those coming from known devices, regardless of the requesting user account.</a:t>
            </a:r>
          </a:p>
          <a:p>
            <a:endParaRPr lang="en-US" sz="1800" dirty="0"/>
          </a:p>
        </p:txBody>
      </p:sp>
    </p:spTree>
    <p:extLst>
      <p:ext uri="{BB962C8B-B14F-4D97-AF65-F5344CB8AC3E}">
        <p14:creationId xmlns:p14="http://schemas.microsoft.com/office/powerpoint/2010/main" val="123454257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DDB3-20DD-1A22-0D38-69B3608EE900}"/>
              </a:ext>
            </a:extLst>
          </p:cNvPr>
          <p:cNvSpPr>
            <a:spLocks noGrp="1"/>
          </p:cNvSpPr>
          <p:nvPr>
            <p:ph type="title"/>
          </p:nvPr>
        </p:nvSpPr>
        <p:spPr/>
        <p:txBody>
          <a:bodyPr/>
          <a:lstStyle/>
          <a:p>
            <a:r>
              <a:rPr lang="en-US" dirty="0"/>
              <a:t>AAD Application Management</a:t>
            </a:r>
          </a:p>
        </p:txBody>
      </p:sp>
      <p:sp>
        <p:nvSpPr>
          <p:cNvPr id="3" name="Content Placeholder 2">
            <a:extLst>
              <a:ext uri="{FF2B5EF4-FFF2-40B4-BE49-F238E27FC236}">
                <a16:creationId xmlns:a16="http://schemas.microsoft.com/office/drawing/2014/main" id="{D4E93481-8184-E223-B73F-383AD7D0C637}"/>
              </a:ext>
            </a:extLst>
          </p:cNvPr>
          <p:cNvSpPr>
            <a:spLocks noGrp="1"/>
          </p:cNvSpPr>
          <p:nvPr>
            <p:ph sz="quarter" idx="10"/>
          </p:nvPr>
        </p:nvSpPr>
        <p:spPr>
          <a:xfrm>
            <a:off x="419100" y="1456897"/>
            <a:ext cx="11340811" cy="1790234"/>
          </a:xfrm>
        </p:spPr>
        <p:txBody>
          <a:bodyPr/>
          <a:lstStyle/>
          <a:p>
            <a:r>
              <a:rPr lang="en-US" b="0" i="0" dirty="0">
                <a:solidFill>
                  <a:srgbClr val="161616"/>
                </a:solidFill>
                <a:effectLst/>
                <a:latin typeface="Segoe UI" panose="020B0502040204020203" pitchFamily="34" charset="0"/>
              </a:rPr>
              <a:t>Application management in Azure Active Directory (Azure AD) is the process of creating, configuring, managing, and monitoring applications in the cloud. </a:t>
            </a:r>
          </a:p>
          <a:p>
            <a:r>
              <a:rPr lang="en-US" b="0" i="0" dirty="0">
                <a:solidFill>
                  <a:srgbClr val="161616"/>
                </a:solidFill>
                <a:effectLst/>
                <a:latin typeface="Segoe UI" panose="020B0502040204020203" pitchFamily="34" charset="0"/>
              </a:rPr>
              <a:t>When an </a:t>
            </a:r>
            <a:r>
              <a:rPr lang="en-US" b="0" i="0" u="none" strike="noStrike" dirty="0">
                <a:effectLst/>
                <a:latin typeface="Segoe UI" panose="020B0502040204020203" pitchFamily="34" charset="0"/>
                <a:hlinkClick r:id="rId3"/>
              </a:rPr>
              <a:t>application</a:t>
            </a:r>
            <a:r>
              <a:rPr lang="en-US" b="0" i="0" dirty="0">
                <a:solidFill>
                  <a:srgbClr val="161616"/>
                </a:solidFill>
                <a:effectLst/>
                <a:latin typeface="Segoe UI" panose="020B0502040204020203" pitchFamily="34" charset="0"/>
              </a:rPr>
              <a:t> is registered in an Azure AD tenant, users who have been assigned to it can securely access it.</a:t>
            </a:r>
            <a:endParaRPr lang="en-US" dirty="0"/>
          </a:p>
        </p:txBody>
      </p:sp>
    </p:spTree>
    <p:extLst>
      <p:ext uri="{BB962C8B-B14F-4D97-AF65-F5344CB8AC3E}">
        <p14:creationId xmlns:p14="http://schemas.microsoft.com/office/powerpoint/2010/main" val="29940450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Active Directory Domain Services (Azure AD DS)</a:t>
            </a:r>
          </a:p>
        </p:txBody>
      </p:sp>
      <p:pic>
        <p:nvPicPr>
          <p:cNvPr id="9" name="Picture 8" descr="Diagram of Azure AD Connect Sync synchronizing information back to the Azure AD tenant from on-premises AD.">
            <a:extLst>
              <a:ext uri="{FF2B5EF4-FFF2-40B4-BE49-F238E27FC236}">
                <a16:creationId xmlns:a16="http://schemas.microsoft.com/office/drawing/2014/main" id="{F87B70BB-AE7A-3F3A-22B3-4E70B8F011B5}"/>
              </a:ext>
            </a:extLst>
          </p:cNvPr>
          <p:cNvPicPr>
            <a:picLocks noChangeAspect="1"/>
          </p:cNvPicPr>
          <p:nvPr/>
        </p:nvPicPr>
        <p:blipFill>
          <a:blip r:embed="rId3"/>
          <a:stretch>
            <a:fillRect/>
          </a:stretch>
        </p:blipFill>
        <p:spPr>
          <a:xfrm>
            <a:off x="0" y="1120690"/>
            <a:ext cx="12192000" cy="3602598"/>
          </a:xfrm>
          <a:prstGeom prst="rect">
            <a:avLst/>
          </a:prstGeom>
        </p:spPr>
      </p:pic>
      <p:sp>
        <p:nvSpPr>
          <p:cNvPr id="6" name="Text Placeholder 5"/>
          <p:cNvSpPr>
            <a:spLocks noGrp="1"/>
          </p:cNvSpPr>
          <p:nvPr>
            <p:ph sz="quarter" idx="10"/>
          </p:nvPr>
        </p:nvSpPr>
        <p:spPr>
          <a:xfrm>
            <a:off x="418643" y="4726164"/>
            <a:ext cx="11662867" cy="1549142"/>
          </a:xfrm>
        </p:spPr>
        <p:txBody>
          <a:bodyPr/>
          <a:lstStyle/>
          <a:p>
            <a:pPr marL="342900" indent="-342900">
              <a:buFont typeface="Arial" panose="020B0604020202020204" pitchFamily="34" charset="0"/>
              <a:buChar char="•"/>
            </a:pPr>
            <a:r>
              <a:rPr lang="en-US" noProof="0" dirty="0">
                <a:latin typeface="+mn-lt"/>
              </a:rPr>
              <a:t>Gain the benefit of cloud-based domain services without managing domain controllers</a:t>
            </a:r>
          </a:p>
          <a:p>
            <a:pPr marL="342900" indent="-342900">
              <a:buFont typeface="Arial" panose="020B0604020202020204" pitchFamily="34" charset="0"/>
              <a:buChar char="•"/>
            </a:pPr>
            <a:r>
              <a:rPr lang="en-US" dirty="0"/>
              <a:t>Run legacy applications (that can’t use modern auth standards) in the cloud</a:t>
            </a:r>
          </a:p>
          <a:p>
            <a:pPr marL="342900" indent="-342900">
              <a:buFont typeface="Arial" panose="020B0604020202020204" pitchFamily="34" charset="0"/>
              <a:buChar char="•"/>
            </a:pPr>
            <a:r>
              <a:rPr lang="en-US" dirty="0"/>
              <a:t>Automatically sync from Azure AD</a:t>
            </a:r>
            <a:endParaRPr lang="en-US" noProof="0" dirty="0">
              <a:latin typeface="+mn-lt"/>
            </a:endParaRPr>
          </a:p>
        </p:txBody>
      </p:sp>
    </p:spTree>
    <p:extLst>
      <p:ext uri="{BB962C8B-B14F-4D97-AF65-F5344CB8AC3E}">
        <p14:creationId xmlns:p14="http://schemas.microsoft.com/office/powerpoint/2010/main" val="341266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AED-2EAB-6601-35B3-358D15E683E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CFAE478-BA6D-C77F-0333-4F0579593153}"/>
              </a:ext>
            </a:extLst>
          </p:cNvPr>
          <p:cNvPicPr>
            <a:picLocks noGrp="1" noChangeAspect="1"/>
          </p:cNvPicPr>
          <p:nvPr>
            <p:ph sz="quarter" idx="10"/>
          </p:nvPr>
        </p:nvPicPr>
        <p:blipFill>
          <a:blip r:embed="rId2"/>
          <a:stretch>
            <a:fillRect/>
          </a:stretch>
        </p:blipFill>
        <p:spPr>
          <a:xfrm>
            <a:off x="1475383" y="1775075"/>
            <a:ext cx="8905708" cy="3614108"/>
          </a:xfrm>
          <a:prstGeom prst="rect">
            <a:avLst/>
          </a:prstGeom>
        </p:spPr>
      </p:pic>
    </p:spTree>
    <p:extLst>
      <p:ext uri="{BB962C8B-B14F-4D97-AF65-F5344CB8AC3E}">
        <p14:creationId xmlns:p14="http://schemas.microsoft.com/office/powerpoint/2010/main" val="2849605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37552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23942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B2B</a:t>
            </a:r>
          </a:p>
        </p:txBody>
      </p:sp>
      <p:pic>
        <p:nvPicPr>
          <p:cNvPr id="11" name="Picture 10" descr="Illustration showing the B2B model with self-service or invitation based sign-ups.">
            <a:extLst>
              <a:ext uri="{FF2B5EF4-FFF2-40B4-BE49-F238E27FC236}">
                <a16:creationId xmlns:a16="http://schemas.microsoft.com/office/drawing/2014/main" id="{61FDC522-EAE7-F3D7-EA2F-E071FDDFEEA8}"/>
              </a:ext>
            </a:extLst>
          </p:cNvPr>
          <p:cNvPicPr>
            <a:picLocks noChangeAspect="1"/>
          </p:cNvPicPr>
          <p:nvPr/>
        </p:nvPicPr>
        <p:blipFill rotWithShape="1">
          <a:blip r:embed="rId3"/>
          <a:srcRect l="2281" t="7370" r="2877" b="43599"/>
          <a:stretch/>
        </p:blipFill>
        <p:spPr>
          <a:xfrm>
            <a:off x="1159893" y="1405888"/>
            <a:ext cx="9872214" cy="4709162"/>
          </a:xfrm>
          <a:prstGeom prst="rect">
            <a:avLst/>
          </a:prstGeom>
        </p:spPr>
      </p:pic>
    </p:spTree>
    <p:extLst>
      <p:ext uri="{BB962C8B-B14F-4D97-AF65-F5344CB8AC3E}">
        <p14:creationId xmlns:p14="http://schemas.microsoft.com/office/powerpoint/2010/main" val="20839824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Identity, Access, and Security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5088573"/>
          </a:xfrm>
        </p:spPr>
        <p:txBody>
          <a:bodyPr vert="horz" wrap="square" lIns="0" tIns="0" rIns="0" bIns="0" rtlCol="0" anchor="t">
            <a:spAutoFit/>
          </a:bodyPr>
          <a:lstStyle/>
          <a:p>
            <a:r>
              <a:rPr lang="en-US" sz="2400" dirty="0">
                <a:latin typeface="+mj-lt"/>
                <a:cs typeface="Segoe UI Semilight"/>
              </a:rPr>
              <a:t>Describe the benefits and usage of:</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directory services in Azure, including Azure Active Directory (AD)</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and Azure AD DS, part of Microsoft </a:t>
            </a:r>
            <a:r>
              <a:rPr lang="en-US" b="0" i="0" dirty="0" err="1">
                <a:solidFill>
                  <a:srgbClr val="171717"/>
                </a:solidFill>
                <a:effectLst/>
                <a:latin typeface="Segoe UI" panose="020B0502040204020203" pitchFamily="34" charset="0"/>
              </a:rPr>
              <a:t>Entra</a:t>
            </a:r>
            <a:r>
              <a:rPr lang="en-US" b="0" i="0" dirty="0">
                <a:solidFill>
                  <a:srgbClr val="171717"/>
                </a:solidFill>
                <a:effectLst/>
                <a:latin typeface="Segoe UI" panose="020B0502040204020203" pitchFamily="34" charset="0"/>
              </a:rPr>
              <a: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authentication methods in Azure, including single sign-on (SSO),</a:t>
            </a:r>
            <a:br>
              <a:rPr lang="en-US" b="0" i="0" dirty="0">
                <a:solidFill>
                  <a:srgbClr val="171717"/>
                </a:solidFill>
                <a:effectLst/>
                <a:latin typeface="Segoe UI" panose="020B0502040204020203" pitchFamily="34" charset="0"/>
              </a:rPr>
            </a:br>
            <a:r>
              <a:rPr lang="en-US" b="0" i="0" dirty="0">
                <a:solidFill>
                  <a:srgbClr val="171717"/>
                </a:solidFill>
                <a:effectLst/>
                <a:latin typeface="Segoe UI" panose="020B0502040204020203" pitchFamily="34" charset="0"/>
              </a:rPr>
              <a:t>multifactor authentication (MFA), and </a:t>
            </a:r>
            <a:r>
              <a:rPr lang="en-US" b="0" i="0" dirty="0" err="1">
                <a:solidFill>
                  <a:srgbClr val="171717"/>
                </a:solidFill>
                <a:effectLst/>
                <a:latin typeface="Segoe UI" panose="020B0502040204020203" pitchFamily="34" charset="0"/>
              </a:rPr>
              <a:t>passwordless</a:t>
            </a:r>
            <a:r>
              <a:rPr lang="en-US" b="0" i="0" dirty="0">
                <a:solidFill>
                  <a:srgbClr val="171717"/>
                </a:solidFill>
                <a:effectLst/>
                <a:latin typeface="Segoe UI" panose="020B0502040204020203" pitchFamily="34" charset="0"/>
              </a:rPr>
              <a: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external identities and guest access in Azure.</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Azure AD Conditional Access.</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Azure Role Based Access Control (RBAC).</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concept of Zero Trust.</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purpose of the defense in depth model.</a:t>
            </a:r>
          </a:p>
          <a:p>
            <a:pPr marL="342900" indent="-342900" algn="l">
              <a:buFont typeface="Arial" panose="020B0604020202020204" pitchFamily="34" charset="0"/>
              <a:buChar char="•"/>
            </a:pPr>
            <a:r>
              <a:rPr lang="en-US" b="0" i="0" dirty="0">
                <a:solidFill>
                  <a:srgbClr val="171717"/>
                </a:solidFill>
                <a:effectLst/>
                <a:latin typeface="Segoe UI" panose="020B0502040204020203" pitchFamily="34" charset="0"/>
              </a:rPr>
              <a:t>Describe the purpose of Microsoft Defender for Cloud.</a:t>
            </a:r>
          </a:p>
        </p:txBody>
      </p:sp>
    </p:spTree>
    <p:extLst>
      <p:ext uri="{BB962C8B-B14F-4D97-AF65-F5344CB8AC3E}">
        <p14:creationId xmlns:p14="http://schemas.microsoft.com/office/powerpoint/2010/main" val="18804576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B2C</a:t>
            </a:r>
          </a:p>
        </p:txBody>
      </p:sp>
      <p:pic>
        <p:nvPicPr>
          <p:cNvPr id="3" name="Picture 2" descr="Illustration of the B2C model showing custom sign-up policies for customers and consumers.">
            <a:extLst>
              <a:ext uri="{FF2B5EF4-FFF2-40B4-BE49-F238E27FC236}">
                <a16:creationId xmlns:a16="http://schemas.microsoft.com/office/drawing/2014/main" id="{52426408-1344-881A-3AD1-8A1054015ECB}"/>
              </a:ext>
            </a:extLst>
          </p:cNvPr>
          <p:cNvPicPr>
            <a:picLocks noChangeAspect="1"/>
          </p:cNvPicPr>
          <p:nvPr/>
        </p:nvPicPr>
        <p:blipFill rotWithShape="1">
          <a:blip r:embed="rId3"/>
          <a:srcRect l="1059" t="59649" r="2464" b="2839"/>
          <a:stretch/>
        </p:blipFill>
        <p:spPr>
          <a:xfrm>
            <a:off x="775383" y="1520190"/>
            <a:ext cx="10641235" cy="3817621"/>
          </a:xfrm>
          <a:prstGeom prst="rect">
            <a:avLst/>
          </a:prstGeom>
        </p:spPr>
      </p:pic>
    </p:spTree>
    <p:extLst>
      <p:ext uri="{BB962C8B-B14F-4D97-AF65-F5344CB8AC3E}">
        <p14:creationId xmlns:p14="http://schemas.microsoft.com/office/powerpoint/2010/main" val="38202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456897"/>
            <a:ext cx="11340811" cy="4221669"/>
          </a:xfrm>
        </p:spPr>
        <p:txBody>
          <a:bodyPr/>
          <a:lstStyle/>
          <a:p>
            <a:r>
              <a:rPr lang="en-US" dirty="0">
                <a:latin typeface="+mj-lt"/>
              </a:rPr>
              <a:t>Conditional Access</a:t>
            </a:r>
            <a:r>
              <a:rPr lang="en-US" b="1" dirty="0">
                <a:latin typeface="+mn-lt"/>
              </a:rPr>
              <a:t> </a:t>
            </a:r>
            <a:r>
              <a:rPr lang="en-US" dirty="0">
                <a:latin typeface="+mn-lt"/>
              </a:rPr>
              <a:t>is used by Azure Active Directory to bring signals together, to make decisions, and enforce organizational policies.</a:t>
            </a:r>
          </a:p>
          <a:p>
            <a:endParaRPr lang="en-US" sz="1000" dirty="0">
              <a:latin typeface="+mn-lt"/>
            </a:endParaRPr>
          </a:p>
          <a:p>
            <a:pPr marL="342900" indent="-342900">
              <a:buFont typeface="Arial" panose="020B0604020202020204" pitchFamily="34" charset="0"/>
              <a:buChar char="•"/>
            </a:pPr>
            <a:r>
              <a:rPr lang="en-US" dirty="0">
                <a:latin typeface="+mn-lt"/>
              </a:rPr>
              <a:t>User or Group Membership</a:t>
            </a:r>
          </a:p>
          <a:p>
            <a:pPr marL="342900" indent="-342900">
              <a:buFont typeface="Arial" panose="020B0604020202020204" pitchFamily="34" charset="0"/>
              <a:buChar char="•"/>
            </a:pPr>
            <a:r>
              <a:rPr lang="en-US" dirty="0">
                <a:latin typeface="+mn-lt"/>
              </a:rPr>
              <a:t>IP Location</a:t>
            </a:r>
          </a:p>
          <a:p>
            <a:pPr marL="342900" indent="-342900">
              <a:buFont typeface="Arial" panose="020B0604020202020204" pitchFamily="34" charset="0"/>
              <a:buChar char="•"/>
            </a:pPr>
            <a:r>
              <a:rPr lang="en-US" dirty="0">
                <a:latin typeface="+mn-lt"/>
              </a:rPr>
              <a:t>Device</a:t>
            </a:r>
          </a:p>
          <a:p>
            <a:pPr marL="342900" indent="-342900">
              <a:buFont typeface="Arial" panose="020B0604020202020204" pitchFamily="34" charset="0"/>
              <a:buChar char="•"/>
            </a:pPr>
            <a:r>
              <a:rPr lang="en-US" dirty="0">
                <a:latin typeface="+mn-lt"/>
              </a:rPr>
              <a:t>Application</a:t>
            </a:r>
          </a:p>
          <a:p>
            <a:pPr marL="342900" indent="-342900">
              <a:buFont typeface="Arial" panose="020B0604020202020204" pitchFamily="34" charset="0"/>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0" y="2581056"/>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074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role-based access control (Azure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40658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03CB-FE1F-7449-85B6-377845712922}"/>
              </a:ext>
            </a:extLst>
          </p:cNvPr>
          <p:cNvSpPr>
            <a:spLocks noGrp="1"/>
          </p:cNvSpPr>
          <p:nvPr>
            <p:ph type="title"/>
          </p:nvPr>
        </p:nvSpPr>
        <p:spPr/>
        <p:txBody>
          <a:bodyPr/>
          <a:lstStyle/>
          <a:p>
            <a:r>
              <a:rPr lang="en-US" dirty="0"/>
              <a:t>Zero Trust</a:t>
            </a:r>
          </a:p>
        </p:txBody>
      </p:sp>
      <p:pic>
        <p:nvPicPr>
          <p:cNvPr id="5" name="Content Placeholder 4">
            <a:extLst>
              <a:ext uri="{FF2B5EF4-FFF2-40B4-BE49-F238E27FC236}">
                <a16:creationId xmlns:a16="http://schemas.microsoft.com/office/drawing/2014/main" id="{0D932458-9886-E3A6-3098-AE94C200732A}"/>
              </a:ext>
            </a:extLst>
          </p:cNvPr>
          <p:cNvPicPr>
            <a:picLocks noGrp="1" noChangeAspect="1"/>
          </p:cNvPicPr>
          <p:nvPr>
            <p:ph sz="quarter" idx="10"/>
          </p:nvPr>
        </p:nvPicPr>
        <p:blipFill>
          <a:blip r:embed="rId3"/>
          <a:stretch>
            <a:fillRect/>
          </a:stretch>
        </p:blipFill>
        <p:spPr>
          <a:xfrm>
            <a:off x="1384707" y="1388745"/>
            <a:ext cx="9422587" cy="4933328"/>
          </a:xfrm>
        </p:spPr>
      </p:pic>
    </p:spTree>
    <p:extLst>
      <p:ext uri="{BB962C8B-B14F-4D97-AF65-F5344CB8AC3E}">
        <p14:creationId xmlns:p14="http://schemas.microsoft.com/office/powerpoint/2010/main" val="16297505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79318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9100" y="1456897"/>
            <a:ext cx="11340811" cy="724173"/>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Microsoft Defender for Cloud is a monitoring service that provides threat protection across both Azure and on-premises datacenters. </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6155354" y="2310317"/>
            <a:ext cx="5418653" cy="3090785"/>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6123208" cy="1772793"/>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374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8B97-0C62-49C5-D78D-6031B776DB9A}"/>
              </a:ext>
            </a:extLst>
          </p:cNvPr>
          <p:cNvSpPr>
            <a:spLocks noGrp="1"/>
          </p:cNvSpPr>
          <p:nvPr>
            <p:ph type="title"/>
          </p:nvPr>
        </p:nvSpPr>
        <p:spPr>
          <a:xfrm>
            <a:off x="522515" y="328527"/>
            <a:ext cx="9358603" cy="680196"/>
          </a:xfrm>
        </p:spPr>
        <p:txBody>
          <a:bodyPr/>
          <a:lstStyle/>
          <a:p>
            <a:r>
              <a:rPr lang="en-US" dirty="0"/>
              <a:t>Active Directory Domain Services (AD DS)</a:t>
            </a:r>
          </a:p>
        </p:txBody>
      </p:sp>
      <p:sp>
        <p:nvSpPr>
          <p:cNvPr id="3" name="Content Placeholder 2">
            <a:extLst>
              <a:ext uri="{FF2B5EF4-FFF2-40B4-BE49-F238E27FC236}">
                <a16:creationId xmlns:a16="http://schemas.microsoft.com/office/drawing/2014/main" id="{A07230E7-2CF4-5FA0-7F1E-973B1B68FF87}"/>
              </a:ext>
            </a:extLst>
          </p:cNvPr>
          <p:cNvSpPr>
            <a:spLocks noGrp="1"/>
          </p:cNvSpPr>
          <p:nvPr>
            <p:ph sz="quarter" idx="10"/>
          </p:nvPr>
        </p:nvSpPr>
        <p:spPr>
          <a:xfrm>
            <a:off x="251928" y="1120691"/>
            <a:ext cx="11507984" cy="5186803"/>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and its related services form the foundation for enterprise networks that run Windows operating systems.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The AD DS database is the central store of all the domain objects, such as </a:t>
            </a:r>
            <a:r>
              <a:rPr lang="en-US" b="1" i="0" dirty="0">
                <a:solidFill>
                  <a:srgbClr val="161616"/>
                </a:solidFill>
                <a:effectLst/>
                <a:latin typeface="Segoe UI" panose="020B0502040204020203" pitchFamily="34" charset="0"/>
              </a:rPr>
              <a:t>user accounts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computer accounts</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groups</a:t>
            </a:r>
            <a:r>
              <a:rPr lang="en-US" b="0" i="0" dirty="0">
                <a:solidFill>
                  <a:srgbClr val="161616"/>
                </a:solidFill>
                <a:effectLst/>
                <a:latin typeface="Segoe UI" panose="020B0502040204020203" pitchFamily="34" charset="0"/>
              </a:rPr>
              <a:t>.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provides a searchable, hierarchical directory and a method for applying configuration and security settings for objects in an enterprise.</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In addition, you can use AD DS options to perform actions such as: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Installing, configuring, and updating apps.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Managing the security infrastructure.</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Enabling Remote Access Service and DirectAccess.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Issuing and managing digital certificates.</a:t>
            </a:r>
          </a:p>
          <a:p>
            <a:endParaRPr lang="en-US" b="0" i="0" dirty="0">
              <a:solidFill>
                <a:srgbClr val="16161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805442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A1ADB8-9670-4135-982D-C345E2CD660E}"/>
              </a:ext>
            </a:extLst>
          </p:cNvPr>
          <p:cNvSpPr>
            <a:spLocks noGrp="1"/>
          </p:cNvSpPr>
          <p:nvPr>
            <p:ph type="title"/>
          </p:nvPr>
        </p:nvSpPr>
        <p:spPr/>
        <p:txBody>
          <a:bodyPr/>
          <a:lstStyle/>
          <a:p>
            <a:r>
              <a:rPr lang="en-US" b="1" i="0" dirty="0">
                <a:solidFill>
                  <a:srgbClr val="171717"/>
                </a:solidFill>
                <a:effectLst/>
                <a:latin typeface="Segoe UI" panose="020B0502040204020203" pitchFamily="34" charset="0"/>
              </a:rPr>
              <a:t>Define AD DS</a:t>
            </a:r>
            <a:br>
              <a:rPr lang="en-US" b="1" i="0" dirty="0">
                <a:solidFill>
                  <a:srgbClr val="171717"/>
                </a:solidFill>
                <a:effectLst/>
                <a:latin typeface="Segoe UI" panose="020B0502040204020203" pitchFamily="34" charset="0"/>
              </a:rPr>
            </a:br>
            <a:endParaRPr lang="en-US" dirty="0"/>
          </a:p>
        </p:txBody>
      </p:sp>
      <p:sp>
        <p:nvSpPr>
          <p:cNvPr id="12" name="Content Placeholder 11">
            <a:extLst>
              <a:ext uri="{FF2B5EF4-FFF2-40B4-BE49-F238E27FC236}">
                <a16:creationId xmlns:a16="http://schemas.microsoft.com/office/drawing/2014/main" id="{5A153E4B-9A41-44C1-860E-B2A52BDB0108}"/>
              </a:ext>
            </a:extLst>
          </p:cNvPr>
          <p:cNvSpPr>
            <a:spLocks noGrp="1"/>
          </p:cNvSpPr>
          <p:nvPr>
            <p:ph sz="quarter" idx="10"/>
          </p:nvPr>
        </p:nvSpPr>
        <p:spPr>
          <a:xfrm>
            <a:off x="441468" y="1456896"/>
            <a:ext cx="5543785" cy="4158439"/>
          </a:xfrm>
        </p:spPr>
        <p:txBody>
          <a:bodyPr/>
          <a:lstStyle/>
          <a:p>
            <a:r>
              <a:rPr lang="en-US" b="1" dirty="0">
                <a:latin typeface="+mn-lt"/>
              </a:rPr>
              <a:t>Logical components</a:t>
            </a:r>
          </a:p>
          <a:p>
            <a:pPr marL="342900" lvl="1" indent="-342900">
              <a:buFont typeface="Arial" panose="020B0604020202020204" pitchFamily="34" charset="0"/>
              <a:buChar char="•"/>
            </a:pPr>
            <a:r>
              <a:rPr lang="en-US" dirty="0"/>
              <a:t>Partitions</a:t>
            </a:r>
          </a:p>
          <a:p>
            <a:pPr marL="342900" lvl="1" indent="-342900">
              <a:buFont typeface="Arial" panose="020B0604020202020204" pitchFamily="34" charset="0"/>
              <a:buChar char="•"/>
            </a:pPr>
            <a:r>
              <a:rPr lang="en-US" dirty="0"/>
              <a:t>Schema</a:t>
            </a:r>
          </a:p>
          <a:p>
            <a:pPr marL="342900" lvl="1" indent="-342900">
              <a:buFont typeface="Arial" panose="020B0604020202020204" pitchFamily="34" charset="0"/>
              <a:buChar char="•"/>
            </a:pPr>
            <a:r>
              <a:rPr lang="en-US" dirty="0"/>
              <a:t>Domains</a:t>
            </a:r>
          </a:p>
          <a:p>
            <a:pPr marL="342900" lvl="1" indent="-342900">
              <a:buFont typeface="Arial" panose="020B0604020202020204" pitchFamily="34" charset="0"/>
              <a:buChar char="•"/>
            </a:pPr>
            <a:r>
              <a:rPr lang="en-US" dirty="0"/>
              <a:t>Domain trees</a:t>
            </a:r>
          </a:p>
          <a:p>
            <a:pPr marL="342900" lvl="1" indent="-342900">
              <a:buFont typeface="Arial" panose="020B0604020202020204" pitchFamily="34" charset="0"/>
              <a:buChar char="•"/>
            </a:pPr>
            <a:r>
              <a:rPr lang="en-US" dirty="0"/>
              <a:t>Forests</a:t>
            </a:r>
          </a:p>
          <a:p>
            <a:pPr marL="342900" lvl="1" indent="-342900">
              <a:buFont typeface="Arial" panose="020B0604020202020204" pitchFamily="34" charset="0"/>
              <a:buChar char="•"/>
            </a:pPr>
            <a:r>
              <a:rPr lang="en-US" dirty="0"/>
              <a:t>Sites</a:t>
            </a:r>
          </a:p>
          <a:p>
            <a:pPr marL="342900" lvl="1" indent="-342900">
              <a:buFont typeface="Arial" panose="020B0604020202020204" pitchFamily="34" charset="0"/>
              <a:buChar char="•"/>
            </a:pPr>
            <a:r>
              <a:rPr lang="en-US" dirty="0"/>
              <a:t>OUs</a:t>
            </a:r>
          </a:p>
          <a:p>
            <a:pPr marL="342900" lvl="1" indent="-342900">
              <a:buFont typeface="Arial" panose="020B0604020202020204" pitchFamily="34" charset="0"/>
              <a:buChar char="•"/>
            </a:pPr>
            <a:r>
              <a:rPr lang="en-US" dirty="0"/>
              <a:t>Containers</a:t>
            </a:r>
          </a:p>
          <a:p>
            <a:endParaRPr lang="en-US" dirty="0"/>
          </a:p>
        </p:txBody>
      </p:sp>
      <p:sp>
        <p:nvSpPr>
          <p:cNvPr id="13" name="Content Placeholder 12">
            <a:extLst>
              <a:ext uri="{FF2B5EF4-FFF2-40B4-BE49-F238E27FC236}">
                <a16:creationId xmlns:a16="http://schemas.microsoft.com/office/drawing/2014/main" id="{4229E800-5FEC-4439-814F-0BC0F2851C4B}"/>
              </a:ext>
            </a:extLst>
          </p:cNvPr>
          <p:cNvSpPr>
            <a:spLocks noGrp="1"/>
          </p:cNvSpPr>
          <p:nvPr>
            <p:ph sz="quarter" idx="11"/>
          </p:nvPr>
        </p:nvSpPr>
        <p:spPr>
          <a:xfrm>
            <a:off x="6229350" y="1456896"/>
            <a:ext cx="5543550" cy="4158439"/>
          </a:xfrm>
        </p:spPr>
        <p:txBody>
          <a:bodyPr/>
          <a:lstStyle/>
          <a:p>
            <a:r>
              <a:rPr lang="en-US" b="1" dirty="0">
                <a:latin typeface="+mn-lt"/>
              </a:rPr>
              <a:t>Physical components</a:t>
            </a:r>
          </a:p>
          <a:p>
            <a:pPr marL="342900" lvl="1" indent="-342900">
              <a:buFont typeface="Arial" panose="020B0604020202020204" pitchFamily="34" charset="0"/>
              <a:buChar char="•"/>
            </a:pPr>
            <a:r>
              <a:rPr lang="en-US" dirty="0"/>
              <a:t>Domain controllers</a:t>
            </a:r>
          </a:p>
          <a:p>
            <a:pPr marL="342900" lvl="1" indent="-342900">
              <a:buFont typeface="Arial" panose="020B0604020202020204" pitchFamily="34" charset="0"/>
              <a:buChar char="•"/>
            </a:pPr>
            <a:r>
              <a:rPr lang="en-US" dirty="0"/>
              <a:t>Data stores</a:t>
            </a:r>
          </a:p>
          <a:p>
            <a:pPr marL="342900" lvl="1" indent="-342900">
              <a:buFont typeface="Arial" panose="020B0604020202020204" pitchFamily="34" charset="0"/>
              <a:buChar char="•"/>
            </a:pPr>
            <a:r>
              <a:rPr lang="en-US" dirty="0"/>
              <a:t>Global catalog servers</a:t>
            </a:r>
          </a:p>
          <a:p>
            <a:pPr marL="342900" lvl="1" indent="-342900">
              <a:buFont typeface="Arial" panose="020B0604020202020204" pitchFamily="34" charset="0"/>
              <a:buChar char="•"/>
            </a:pPr>
            <a:r>
              <a:rPr lang="en-US" dirty="0"/>
              <a:t>RODCs</a:t>
            </a:r>
          </a:p>
          <a:p>
            <a:endParaRPr lang="en-US" dirty="0"/>
          </a:p>
        </p:txBody>
      </p:sp>
      <p:sp>
        <p:nvSpPr>
          <p:cNvPr id="6" name="TextBox 5">
            <a:extLst>
              <a:ext uri="{FF2B5EF4-FFF2-40B4-BE49-F238E27FC236}">
                <a16:creationId xmlns:a16="http://schemas.microsoft.com/office/drawing/2014/main" id="{5ECB51A0-6694-4C90-BA28-6EC7ECBB6669}"/>
              </a:ext>
            </a:extLst>
          </p:cNvPr>
          <p:cNvSpPr txBox="1"/>
          <p:nvPr/>
        </p:nvSpPr>
        <p:spPr>
          <a:xfrm>
            <a:off x="344436" y="1010997"/>
            <a:ext cx="11341267" cy="363946"/>
          </a:xfrm>
          <a:prstGeom prst="rect">
            <a:avLst/>
          </a:prstGeom>
          <a:noFill/>
        </p:spPr>
        <p:txBody>
          <a:bodyPr wrap="square">
            <a:spAutoFit/>
          </a:bodyPr>
          <a:lstStyle/>
          <a:p>
            <a:r>
              <a:rPr lang="en-US" b="0" i="0" dirty="0">
                <a:solidFill>
                  <a:srgbClr val="171717"/>
                </a:solidFill>
                <a:effectLst/>
                <a:latin typeface="Segoe UI" panose="020B0502040204020203" pitchFamily="34" charset="0"/>
              </a:rPr>
              <a:t>AD DS is composed of both logical and physical components</a:t>
            </a:r>
          </a:p>
        </p:txBody>
      </p:sp>
    </p:spTree>
    <p:extLst>
      <p:ext uri="{BB962C8B-B14F-4D97-AF65-F5344CB8AC3E}">
        <p14:creationId xmlns:p14="http://schemas.microsoft.com/office/powerpoint/2010/main" val="11498856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977718" y="1276066"/>
            <a:ext cx="5782193" cy="4511334"/>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pPr algn="l"/>
            <a:r>
              <a:rPr lang="en-US" dirty="0"/>
              <a:t>What is an AD DS domain?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276066"/>
            <a:ext cx="5140465" cy="4511334"/>
          </a:xfrm>
        </p:spPr>
        <p:txBody>
          <a:bodyPr/>
          <a:lstStyle/>
          <a:p>
            <a:r>
              <a:rPr lang="en-US" sz="2800" dirty="0">
                <a:latin typeface="+mn-lt"/>
              </a:rPr>
              <a:t>AD DS domain is </a:t>
            </a:r>
            <a:r>
              <a:rPr lang="en-US" dirty="0">
                <a:latin typeface="+mn-lt"/>
              </a:rPr>
              <a:t>logical container for managing user, computer, group, and other objects</a:t>
            </a:r>
          </a:p>
          <a:p>
            <a:endParaRPr lang="en-US" sz="2000" dirty="0">
              <a:latin typeface="+mn-lt"/>
            </a:endParaRPr>
          </a:p>
          <a:p>
            <a:r>
              <a:rPr lang="en-US" dirty="0">
                <a:latin typeface="+mn-lt"/>
              </a:rPr>
              <a:t>AD DS domain is often described as:</a:t>
            </a:r>
          </a:p>
          <a:p>
            <a:pPr marL="342900" lvl="3" indent="-342900">
              <a:buFont typeface="Arial" panose="020B0604020202020204" pitchFamily="34" charset="0"/>
              <a:buChar char="•"/>
            </a:pPr>
            <a:r>
              <a:rPr lang="en-US" sz="2000" spc="-49" dirty="0">
                <a:solidFill>
                  <a:srgbClr val="000000"/>
                </a:solidFill>
              </a:rPr>
              <a:t>A replication boundary</a:t>
            </a:r>
          </a:p>
          <a:p>
            <a:pPr marL="342900" lvl="3" indent="-342900">
              <a:buFont typeface="Arial" panose="020B0604020202020204" pitchFamily="34" charset="0"/>
              <a:buChar char="•"/>
            </a:pPr>
            <a:r>
              <a:rPr lang="en-US" sz="2000" spc="-49" dirty="0">
                <a:solidFill>
                  <a:srgbClr val="000000"/>
                </a:solidFill>
              </a:rPr>
              <a:t>An administrative unit</a:t>
            </a:r>
          </a:p>
          <a:p>
            <a:pPr lvl="3"/>
            <a:r>
              <a:rPr lang="en-US" sz="2400" spc="-49" dirty="0">
                <a:solidFill>
                  <a:srgbClr val="000000"/>
                </a:solidFill>
              </a:rPr>
              <a:t>An AD DS domain provides:</a:t>
            </a:r>
          </a:p>
          <a:p>
            <a:pPr marL="342900" lvl="3" indent="-342900">
              <a:buFont typeface="Arial" panose="020B0604020202020204" pitchFamily="34" charset="0"/>
              <a:buChar char="•"/>
            </a:pPr>
            <a:r>
              <a:rPr lang="en-US" sz="2000" spc="-49" dirty="0">
                <a:solidFill>
                  <a:srgbClr val="000000"/>
                </a:solidFill>
              </a:rPr>
              <a:t>Authentication</a:t>
            </a:r>
          </a:p>
          <a:p>
            <a:pPr marL="342900" lvl="3" indent="-342900">
              <a:buFont typeface="Arial" panose="020B0604020202020204" pitchFamily="34" charset="0"/>
              <a:buChar char="•"/>
            </a:pPr>
            <a:r>
              <a:rPr lang="en-US" sz="2000" spc="-49" dirty="0">
                <a:solidFill>
                  <a:srgbClr val="000000"/>
                </a:solidFill>
              </a:rPr>
              <a:t>Authorization</a:t>
            </a:r>
          </a:p>
        </p:txBody>
      </p:sp>
      <p:pic>
        <p:nvPicPr>
          <p:cNvPr id="5" name="Picture 4" descr="The graphic displays an AD DS domain, It contains users, computers, and groups.&#10;&#10;&#10;&#10;Description automatically generated">
            <a:extLst>
              <a:ext uri="{FF2B5EF4-FFF2-40B4-BE49-F238E27FC236}">
                <a16:creationId xmlns:a16="http://schemas.microsoft.com/office/drawing/2014/main" id="{A2F9AEFA-0D20-42E9-A5E2-D5BACA1B2070}"/>
              </a:ext>
            </a:extLst>
          </p:cNvPr>
          <p:cNvPicPr>
            <a:picLocks noChangeAspect="1"/>
          </p:cNvPicPr>
          <p:nvPr/>
        </p:nvPicPr>
        <p:blipFill rotWithShape="1">
          <a:blip r:embed="rId3"/>
          <a:srcRect l="18361" t="3245" r="23418" b="8696"/>
          <a:stretch/>
        </p:blipFill>
        <p:spPr>
          <a:xfrm>
            <a:off x="6404214" y="1374264"/>
            <a:ext cx="4800600" cy="4330503"/>
          </a:xfrm>
          <a:prstGeom prst="rect">
            <a:avLst/>
          </a:prstGeom>
        </p:spPr>
      </p:pic>
    </p:spTree>
    <p:extLst>
      <p:ext uri="{BB962C8B-B14F-4D97-AF65-F5344CB8AC3E}">
        <p14:creationId xmlns:p14="http://schemas.microsoft.com/office/powerpoint/2010/main" val="2024858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312238" y="1456896"/>
            <a:ext cx="6447674" cy="4163319"/>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What is an AD DS forest?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4621850" cy="4163319"/>
          </a:xfrm>
        </p:spPr>
        <p:txBody>
          <a:bodyPr/>
          <a:lstStyle/>
          <a:p>
            <a:r>
              <a:rPr lang="en-US" dirty="0">
                <a:latin typeface="+mn-lt"/>
              </a:rPr>
              <a:t>A Forest is a top-level container in AD DS</a:t>
            </a:r>
          </a:p>
          <a:p>
            <a:endParaRPr lang="en-US" dirty="0">
              <a:latin typeface="+mn-lt"/>
            </a:endParaRPr>
          </a:p>
          <a:p>
            <a:r>
              <a:rPr lang="en-US" dirty="0">
                <a:latin typeface="+mn-lt"/>
              </a:rPr>
              <a:t>AD DS forest often described as:</a:t>
            </a:r>
          </a:p>
          <a:p>
            <a:pPr marL="342900" indent="-342900">
              <a:buFont typeface="Arial" panose="020B0604020202020204" pitchFamily="34" charset="0"/>
              <a:buChar char="•"/>
            </a:pPr>
            <a:r>
              <a:rPr lang="en-US" sz="2000" dirty="0">
                <a:latin typeface="+mn-lt"/>
              </a:rPr>
              <a:t>Security boundary</a:t>
            </a:r>
          </a:p>
          <a:p>
            <a:pPr marL="342900" indent="-342900">
              <a:buFont typeface="Arial" panose="020B0604020202020204" pitchFamily="34" charset="0"/>
              <a:buChar char="•"/>
            </a:pPr>
            <a:r>
              <a:rPr lang="en-US" sz="2000" dirty="0">
                <a:latin typeface="+mn-lt"/>
              </a:rPr>
              <a:t>A replication boundary</a:t>
            </a:r>
          </a:p>
          <a:p>
            <a:r>
              <a:rPr lang="en-US" dirty="0">
                <a:latin typeface="+mn-lt"/>
              </a:rPr>
              <a:t>Trust relationships</a:t>
            </a:r>
          </a:p>
          <a:p>
            <a:pPr marL="342900" lvl="3" indent="-342900">
              <a:buFont typeface="Arial" panose="020B0604020202020204" pitchFamily="34" charset="0"/>
              <a:buChar char="•"/>
            </a:pPr>
            <a:r>
              <a:rPr lang="en-US" sz="2000" spc="-49" dirty="0">
                <a:solidFill>
                  <a:srgbClr val="000000"/>
                </a:solidFill>
              </a:rPr>
              <a:t>Provide access to resources in a complex AD DS environment</a:t>
            </a:r>
          </a:p>
        </p:txBody>
      </p:sp>
      <p:pic>
        <p:nvPicPr>
          <p:cNvPr id="7" name="Picture 6" descr="The graphic displays Contoso.com as the forest root domain. Beneath are two domains, Adatum.com in a separate tree, and Seattle.Contoso.com as a child of Contoso.com.">
            <a:extLst>
              <a:ext uri="{FF2B5EF4-FFF2-40B4-BE49-F238E27FC236}">
                <a16:creationId xmlns:a16="http://schemas.microsoft.com/office/drawing/2014/main" id="{83AEB2A1-9063-40ED-9AF8-F658A6176B59}"/>
              </a:ext>
            </a:extLst>
          </p:cNvPr>
          <p:cNvPicPr>
            <a:picLocks noChangeAspect="1"/>
          </p:cNvPicPr>
          <p:nvPr/>
        </p:nvPicPr>
        <p:blipFill rotWithShape="1">
          <a:blip r:embed="rId3"/>
          <a:srcRect l="12401" t="14767" r="10064" b="13577"/>
          <a:stretch/>
        </p:blipFill>
        <p:spPr>
          <a:xfrm>
            <a:off x="5517349" y="1792974"/>
            <a:ext cx="6233182" cy="3272051"/>
          </a:xfrm>
          <a:prstGeom prst="rect">
            <a:avLst/>
          </a:prstGeom>
        </p:spPr>
      </p:pic>
    </p:spTree>
    <p:extLst>
      <p:ext uri="{BB962C8B-B14F-4D97-AF65-F5344CB8AC3E}">
        <p14:creationId xmlns:p14="http://schemas.microsoft.com/office/powerpoint/2010/main" val="26262312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user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3683270" cy="4593126"/>
          </a:xfrm>
        </p:spPr>
        <p:txBody>
          <a:bodyPr/>
          <a:lstStyle/>
          <a:p>
            <a:r>
              <a:rPr lang="en-US" dirty="0">
                <a:latin typeface="+mn-lt"/>
              </a:rPr>
              <a:t>Create user objects</a:t>
            </a:r>
          </a:p>
          <a:p>
            <a:r>
              <a:rPr lang="en-US" dirty="0">
                <a:latin typeface="+mn-lt"/>
              </a:rPr>
              <a:t>A user account includes</a:t>
            </a:r>
            <a:r>
              <a:rPr lang="en-US" sz="2000" dirty="0">
                <a:latin typeface="+mn-lt"/>
              </a:rPr>
              <a:t>:</a:t>
            </a:r>
          </a:p>
          <a:p>
            <a:pPr marL="342900" indent="-342900">
              <a:buFont typeface="Arial" panose="020B0604020202020204" pitchFamily="34" charset="0"/>
              <a:buChar char="•"/>
            </a:pPr>
            <a:r>
              <a:rPr lang="en-US" sz="2000" dirty="0">
                <a:latin typeface="+mn-lt"/>
              </a:rPr>
              <a:t>The username</a:t>
            </a:r>
          </a:p>
          <a:p>
            <a:pPr marL="342900" indent="-342900">
              <a:buFont typeface="Arial" panose="020B0604020202020204" pitchFamily="34" charset="0"/>
              <a:buChar char="•"/>
            </a:pPr>
            <a:r>
              <a:rPr lang="en-US" sz="2000" dirty="0">
                <a:latin typeface="+mn-lt"/>
              </a:rPr>
              <a:t>A user password</a:t>
            </a:r>
          </a:p>
          <a:p>
            <a:pPr marL="342900" indent="-342900">
              <a:buFont typeface="Arial" panose="020B0604020202020204" pitchFamily="34" charset="0"/>
              <a:buChar char="•"/>
            </a:pPr>
            <a:r>
              <a:rPr lang="en-US" sz="2000" dirty="0">
                <a:latin typeface="+mn-lt"/>
              </a:rPr>
              <a:t>Group memberships</a:t>
            </a:r>
          </a:p>
        </p:txBody>
      </p:sp>
      <p:pic>
        <p:nvPicPr>
          <p:cNvPr id="2052" name="Picture 4" descr="A screenshot of the Jane Dow user account page  in Active Directory Administrative Center.">
            <a:extLst>
              <a:ext uri="{FF2B5EF4-FFF2-40B4-BE49-F238E27FC236}">
                <a16:creationId xmlns:a16="http://schemas.microsoft.com/office/drawing/2014/main" id="{112F532E-EEDE-4204-99BF-75FEFBF9E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130" y="1456895"/>
            <a:ext cx="7705183" cy="4593127"/>
          </a:xfrm>
          <a:prstGeom prst="rect">
            <a:avLst/>
          </a:prstGeom>
          <a:noFill/>
          <a:ln w="28575">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659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group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2" y="1366076"/>
            <a:ext cx="4540983" cy="4957349"/>
          </a:xfrm>
        </p:spPr>
        <p:txBody>
          <a:bodyPr/>
          <a:lstStyle/>
          <a:p>
            <a:r>
              <a:rPr lang="en-US" dirty="0">
                <a:latin typeface="+mn-lt"/>
              </a:rPr>
              <a:t>What are group objects?</a:t>
            </a:r>
          </a:p>
          <a:p>
            <a:r>
              <a:rPr lang="en-US" dirty="0">
                <a:latin typeface="+mn-lt"/>
              </a:rPr>
              <a:t>Group types</a:t>
            </a:r>
          </a:p>
          <a:p>
            <a:pPr marL="342900" indent="-342900">
              <a:buFont typeface="Arial" panose="020B0604020202020204" pitchFamily="34" charset="0"/>
              <a:buChar char="•"/>
            </a:pPr>
            <a:r>
              <a:rPr lang="en-US" sz="2000" dirty="0">
                <a:latin typeface="+mn-lt"/>
              </a:rPr>
              <a:t>Security</a:t>
            </a:r>
          </a:p>
          <a:p>
            <a:pPr marL="342900" indent="-342900">
              <a:buFont typeface="Arial" panose="020B0604020202020204" pitchFamily="34" charset="0"/>
              <a:buChar char="•"/>
            </a:pPr>
            <a:r>
              <a:rPr lang="en-US" sz="2000" dirty="0">
                <a:latin typeface="+mn-lt"/>
              </a:rPr>
              <a:t>Distribution</a:t>
            </a:r>
          </a:p>
          <a:p>
            <a:r>
              <a:rPr lang="en-US" dirty="0">
                <a:latin typeface="+mn-lt"/>
              </a:rPr>
              <a:t>Group scopes</a:t>
            </a:r>
          </a:p>
          <a:p>
            <a:pPr marL="342900" indent="-342900">
              <a:buFont typeface="Arial" panose="020B0604020202020204" pitchFamily="34" charset="0"/>
              <a:buChar char="•"/>
            </a:pPr>
            <a:r>
              <a:rPr lang="en-US" sz="2000" dirty="0">
                <a:latin typeface="+mn-lt"/>
              </a:rPr>
              <a:t>Local</a:t>
            </a:r>
          </a:p>
          <a:p>
            <a:pPr marL="342900" indent="-342900">
              <a:buFont typeface="Arial" panose="020B0604020202020204" pitchFamily="34" charset="0"/>
              <a:buChar char="•"/>
            </a:pPr>
            <a:r>
              <a:rPr lang="en-US" sz="2000" dirty="0">
                <a:latin typeface="+mn-lt"/>
              </a:rPr>
              <a:t>Domain-local</a:t>
            </a:r>
          </a:p>
          <a:p>
            <a:pPr marL="342900" indent="-342900">
              <a:buFont typeface="Arial" panose="020B0604020202020204" pitchFamily="34" charset="0"/>
              <a:buChar char="•"/>
            </a:pPr>
            <a:r>
              <a:rPr lang="en-US" sz="2000" dirty="0">
                <a:latin typeface="+mn-lt"/>
              </a:rPr>
              <a:t>Global</a:t>
            </a:r>
          </a:p>
          <a:p>
            <a:pPr marL="342900" indent="-342900">
              <a:buFont typeface="Arial" panose="020B0604020202020204" pitchFamily="34" charset="0"/>
              <a:buChar char="•"/>
            </a:pPr>
            <a:r>
              <a:rPr lang="en-US" sz="2000" dirty="0">
                <a:latin typeface="+mn-lt"/>
              </a:rPr>
              <a:t>Universal</a:t>
            </a:r>
          </a:p>
        </p:txBody>
      </p:sp>
      <p:pic>
        <p:nvPicPr>
          <p:cNvPr id="3074" name="Picture 2" descr="A screenshot of the Create Group: Sales Managers page in Windows Administrative Center.">
            <a:extLst>
              <a:ext uri="{FF2B5EF4-FFF2-40B4-BE49-F238E27FC236}">
                <a16:creationId xmlns:a16="http://schemas.microsoft.com/office/drawing/2014/main" id="{9EBB44A0-62B0-4AEC-9819-D17A6696A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652" y="1366076"/>
            <a:ext cx="6490252" cy="495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0024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computer objects</a:t>
            </a:r>
          </a:p>
        </p:txBody>
      </p:sp>
      <p:pic>
        <p:nvPicPr>
          <p:cNvPr id="4" name="Picture 3" descr="A screenshot of the Create Computer: SEA-CL5 page in Windows Administrative Center.">
            <a:extLst>
              <a:ext uri="{FF2B5EF4-FFF2-40B4-BE49-F238E27FC236}">
                <a16:creationId xmlns:a16="http://schemas.microsoft.com/office/drawing/2014/main" id="{024E7E81-D8FD-49F8-AB7E-B97F9BDAF839}"/>
              </a:ext>
            </a:extLst>
          </p:cNvPr>
          <p:cNvPicPr>
            <a:picLocks noChangeAspect="1"/>
          </p:cNvPicPr>
          <p:nvPr/>
        </p:nvPicPr>
        <p:blipFill>
          <a:blip r:embed="rId3"/>
          <a:stretch>
            <a:fillRect/>
          </a:stretch>
        </p:blipFill>
        <p:spPr>
          <a:xfrm>
            <a:off x="3856383" y="1245417"/>
            <a:ext cx="8026882" cy="4687421"/>
          </a:xfrm>
          <a:prstGeom prst="rect">
            <a:avLst/>
          </a:prstGeom>
          <a:ln w="28575">
            <a:solidFill>
              <a:schemeClr val="tx2"/>
            </a:solidFill>
          </a:ln>
        </p:spPr>
      </p:pic>
      <p:sp>
        <p:nvSpPr>
          <p:cNvPr id="9" name="Content Placeholder 2">
            <a:extLst>
              <a:ext uri="{FF2B5EF4-FFF2-40B4-BE49-F238E27FC236}">
                <a16:creationId xmlns:a16="http://schemas.microsoft.com/office/drawing/2014/main" id="{EFA63296-C02F-4F47-A2AC-3F153496CDC4}"/>
              </a:ext>
            </a:extLst>
          </p:cNvPr>
          <p:cNvSpPr>
            <a:spLocks noGrp="1"/>
          </p:cNvSpPr>
          <p:nvPr>
            <p:ph sz="quarter" idx="10"/>
          </p:nvPr>
        </p:nvSpPr>
        <p:spPr>
          <a:xfrm>
            <a:off x="308735" y="1245416"/>
            <a:ext cx="3358804" cy="4687421"/>
          </a:xfrm>
        </p:spPr>
        <p:txBody>
          <a:bodyPr/>
          <a:lstStyle/>
          <a:p>
            <a:pPr algn="l">
              <a:spcBef>
                <a:spcPts val="600"/>
              </a:spcBef>
              <a:spcAft>
                <a:spcPts val="1200"/>
              </a:spcAft>
            </a:pPr>
            <a:r>
              <a:rPr lang="en-US" sz="2000" b="0" i="0" dirty="0">
                <a:solidFill>
                  <a:srgbClr val="171717"/>
                </a:solidFill>
                <a:effectLst/>
                <a:latin typeface="Segoe UI" panose="020B0502040204020203" pitchFamily="34" charset="0"/>
              </a:rPr>
              <a:t>Computers</a:t>
            </a:r>
            <a:r>
              <a:rPr lang="en-US" sz="2000" dirty="0">
                <a:solidFill>
                  <a:srgbClr val="171717"/>
                </a:solidFill>
                <a:latin typeface="Segoe UI" panose="020B0502040204020203" pitchFamily="34" charset="0"/>
              </a:rPr>
              <a:t> </a:t>
            </a:r>
            <a:r>
              <a:rPr lang="en-US" sz="2000" b="0" i="0" dirty="0">
                <a:solidFill>
                  <a:srgbClr val="171717"/>
                </a:solidFill>
                <a:effectLst/>
                <a:latin typeface="Segoe UI" panose="020B0502040204020203" pitchFamily="34" charset="0"/>
              </a:rPr>
              <a:t>are security principals: </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have an account with a sign-in name and password.</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authenticate with the domain.</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can belong to groups and have access to resources</a:t>
            </a:r>
          </a:p>
        </p:txBody>
      </p:sp>
    </p:spTree>
    <p:extLst>
      <p:ext uri="{BB962C8B-B14F-4D97-AF65-F5344CB8AC3E}">
        <p14:creationId xmlns:p14="http://schemas.microsoft.com/office/powerpoint/2010/main" val="385843126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3.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3302</Words>
  <Application>Microsoft Office PowerPoint</Application>
  <PresentationFormat>Widescreen</PresentationFormat>
  <Paragraphs>353</Paragraphs>
  <Slides>25</Slides>
  <Notes>24</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25</vt:i4>
      </vt:variant>
    </vt:vector>
  </HeadingPairs>
  <TitlesOfParts>
    <vt:vector size="36" baseType="lpstr">
      <vt:lpstr>Arial</vt:lpstr>
      <vt:lpstr>Calibri</vt:lpstr>
      <vt:lpstr>Segoe UI</vt:lpstr>
      <vt:lpstr>Segoe UI Light</vt:lpstr>
      <vt:lpstr>Segoe UI Semibold</vt:lpstr>
      <vt:lpstr>Segoe UI Semilight</vt:lpstr>
      <vt:lpstr>Wingdings</vt:lpstr>
      <vt:lpstr>WHITE TEMPLATE</vt:lpstr>
      <vt:lpstr>Microsoft Power Platform Template</vt:lpstr>
      <vt:lpstr>1_Microsoft Power Platform Template</vt:lpstr>
      <vt:lpstr>Microsoft Power Platform Template</vt:lpstr>
      <vt:lpstr>Identity, Access, and Security</vt:lpstr>
      <vt:lpstr>Identity, Access, and Security - Objective Domain</vt:lpstr>
      <vt:lpstr>Active Directory Domain Services (AD DS)</vt:lpstr>
      <vt:lpstr>Define AD DS </vt:lpstr>
      <vt:lpstr>What is an AD DS domain?</vt:lpstr>
      <vt:lpstr>What is an AD DS forest?</vt:lpstr>
      <vt:lpstr>Define user objects</vt:lpstr>
      <vt:lpstr>Define group objects</vt:lpstr>
      <vt:lpstr>Define computer objects</vt:lpstr>
      <vt:lpstr>Azure AD Connect (original sync technology)</vt:lpstr>
      <vt:lpstr>PowerPoint Presentation</vt:lpstr>
      <vt:lpstr>Azure Active Directory (AAD)</vt:lpstr>
      <vt:lpstr>AAD Services</vt:lpstr>
      <vt:lpstr>AAD Application Management</vt:lpstr>
      <vt:lpstr>Azure Active Directory Domain Services (Azure AD DS)</vt:lpstr>
      <vt:lpstr>PowerPoint Presentation</vt:lpstr>
      <vt:lpstr>Compare Authentication and Authorization</vt:lpstr>
      <vt:lpstr>Azure Multi-Factor Authentication</vt:lpstr>
      <vt:lpstr>External Identities B2B</vt:lpstr>
      <vt:lpstr>External Identities B2C</vt:lpstr>
      <vt:lpstr>Conditional Access</vt:lpstr>
      <vt:lpstr>Azure role-based access control (Azure RBAC)</vt:lpstr>
      <vt:lpstr>Zero Trust</vt:lpstr>
      <vt:lpstr>Defense in depth</vt:lpstr>
      <vt:lpstr>Microsoft Defender for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2023-04-05T18:43:17Z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