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34"/>
  </p:notesMasterIdLst>
  <p:handoutMasterIdLst>
    <p:handoutMasterId r:id="rId35"/>
  </p:handoutMasterIdLst>
  <p:sldIdLst>
    <p:sldId id="1719" r:id="rId2"/>
    <p:sldId id="2253" r:id="rId3"/>
    <p:sldId id="1865" r:id="rId4"/>
    <p:sldId id="2529" r:id="rId5"/>
    <p:sldId id="2530" r:id="rId6"/>
    <p:sldId id="2531" r:id="rId7"/>
    <p:sldId id="2532" r:id="rId8"/>
    <p:sldId id="1905" r:id="rId9"/>
    <p:sldId id="1922" r:id="rId10"/>
    <p:sldId id="2473" r:id="rId11"/>
    <p:sldId id="2480" r:id="rId12"/>
    <p:sldId id="2482" r:id="rId13"/>
    <p:sldId id="2489" r:id="rId14"/>
    <p:sldId id="2471" r:id="rId15"/>
    <p:sldId id="2476" r:id="rId16"/>
    <p:sldId id="2481" r:id="rId17"/>
    <p:sldId id="2472" r:id="rId18"/>
    <p:sldId id="2477" r:id="rId19"/>
    <p:sldId id="2479" r:id="rId20"/>
    <p:sldId id="1926" r:id="rId21"/>
    <p:sldId id="1946" r:id="rId22"/>
    <p:sldId id="2483" r:id="rId23"/>
    <p:sldId id="1862" r:id="rId24"/>
    <p:sldId id="2490" r:id="rId25"/>
    <p:sldId id="2523" r:id="rId26"/>
    <p:sldId id="2469" r:id="rId27"/>
    <p:sldId id="2470" r:id="rId28"/>
    <p:sldId id="2520" r:id="rId29"/>
    <p:sldId id="2519" r:id="rId30"/>
    <p:sldId id="1923" r:id="rId31"/>
    <p:sldId id="2478" r:id="rId32"/>
    <p:sldId id="2501" r:id="rId3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aS Compute Options" id="{4F1F8CE5-B2C3-456C-A812-418E477651AC}">
          <p14:sldIdLst>
            <p14:sldId id="1719"/>
            <p14:sldId id="2253"/>
          </p14:sldIdLst>
        </p14:section>
        <p14:section name="App Service Plans" id="{2F65BD05-5507-43B4-8D36-8216A9125082}">
          <p14:sldIdLst>
            <p14:sldId id="1865"/>
          </p14:sldIdLst>
        </p14:section>
        <p14:section name="Untitled Section" id="{42B445A9-A050-46D7-B061-AC7E167BC9AD}">
          <p14:sldIdLst>
            <p14:sldId id="2529"/>
            <p14:sldId id="2530"/>
            <p14:sldId id="2531"/>
            <p14:sldId id="2532"/>
            <p14:sldId id="1905"/>
            <p14:sldId id="1922"/>
            <p14:sldId id="2473"/>
            <p14:sldId id="2480"/>
            <p14:sldId id="2482"/>
            <p14:sldId id="2489"/>
            <p14:sldId id="2471"/>
          </p14:sldIdLst>
        </p14:section>
        <p14:section name="App Services" id="{4F66F9CE-5C35-44D8-8DF8-3031384F09D2}">
          <p14:sldIdLst>
            <p14:sldId id="2476"/>
            <p14:sldId id="2481"/>
            <p14:sldId id="2472"/>
            <p14:sldId id="2477"/>
            <p14:sldId id="2479"/>
            <p14:sldId id="1926"/>
            <p14:sldId id="1946"/>
            <p14:sldId id="2483"/>
            <p14:sldId id="1862"/>
            <p14:sldId id="2490"/>
            <p14:sldId id="2523"/>
          </p14:sldIdLst>
        </p14:section>
        <p14:section name="Labs" id="{C99B9DCC-896B-4011-B449-D7D5E048D74C}">
          <p14:sldIdLst>
            <p14:sldId id="2469"/>
            <p14:sldId id="2470"/>
            <p14:sldId id="2520"/>
            <p14:sldId id="2519"/>
          </p14:sldIdLst>
        </p14:section>
        <p14:section name="Extra Retired Slides" id="{0D0AB77B-25D2-419E-9668-254C2A33370C}">
          <p14:sldIdLst>
            <p14:sldId id="1923"/>
            <p14:sldId id="2478"/>
            <p14:sldId id="250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100"/>
    <a:srgbClr val="243A5E"/>
    <a:srgbClr val="0067B4"/>
    <a:srgbClr val="0070C4"/>
    <a:srgbClr val="EDEDED"/>
    <a:srgbClr val="EBEBEB"/>
    <a:srgbClr val="59B4D9"/>
    <a:srgbClr val="FFFFFF"/>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CA71CC-C65C-4DBC-BA6D-4EC6B6A926C1}" v="3" dt="2023-03-25T09:57:12.4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75" autoAdjust="0"/>
    <p:restoredTop sz="88364" autoAdjust="0"/>
  </p:normalViewPr>
  <p:slideViewPr>
    <p:cSldViewPr snapToGrid="0">
      <p:cViewPr varScale="1">
        <p:scale>
          <a:sx n="139" d="100"/>
          <a:sy n="139" d="100"/>
        </p:scale>
        <p:origin x="708" y="80"/>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3/25/2023 4:12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3/25/2023 4:12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learn.microsoft.com/en-us/iis/manage/configuring-security/how-to-set-up-ssl-on-iis"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support.microsoft.com/en-us/topic/how-to-reset-the-hosts-file-back-to-the-default-c2a43f9d-e176-c6f3-e4ef-3500277a6dae" TargetMode="External"/><Relationship Id="rId4" Type="http://schemas.openxmlformats.org/officeDocument/2006/relationships/hyperlink" Target="https://msftwebcast.com/2019/11/create-and-bind-a-self-signed-certificate-in-iis-10.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3/25/2023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3/25/2023 4:12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712227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an App Service Plan and what will you consider in deciding which plan to choose?</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An App Service Plan defines a set of compute resources for a web app to run. The plan determines performance, price, and features for a web app. Considerations for which plan to choose include how many web apps you can have, the disk space available to the web apps, if the web app can autoscale, how many deployment slots are available, and how many web app instances can be created.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0" dirty="0">
                <a:effectLst/>
                <a:latin typeface="Calibri" panose="020F0502020204030204" pitchFamily="34" charset="0"/>
                <a:cs typeface="Times New Roman" panose="02020603050405020304" pitchFamily="18" charset="0"/>
              </a:rPr>
              <a:t>Deploy and manage Azure compute resources (25-30%)</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Times New Roman" panose="02020603050405020304" pitchFamily="18" charset="0"/>
                <a:cs typeface="Calibri" panose="020F0502020204030204" pitchFamily="34" charset="0"/>
              </a:rPr>
              <a:t>Create and configure Web Apps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Create and configure App Service</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Create and configure App Service Plans</a:t>
            </a:r>
          </a:p>
          <a:p>
            <a:r>
              <a:rPr lang="en-US" sz="850" dirty="0">
                <a:cs typeface="Segoe UI" panose="020B0502040204020203" pitchFamily="34" charset="0"/>
              </a:rPr>
              <a:t>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3/25/2023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374840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 https://azure.microsoft.com/services/app-service/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3/25/2023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534725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an App Service plan in Azure - https://docs.microsoft.com/azure/app-service/app-service-plan-manage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370275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 up staging environments - https://docs.microsoft.com/azure/app-service/web-sites-staged-publishing?toc=%2Fazure%2Fapp-service%2Ftoc.json#add-a-deployment-slot</a:t>
            </a:r>
          </a:p>
          <a:p>
            <a:endParaRPr lang="en-US" dirty="0"/>
          </a:p>
          <a:p>
            <a:r>
              <a:rPr lang="en-US" dirty="0"/>
              <a:t>App Service Web App – block web access to non-production deployment slots - http://ruslany.net/2014/04/azure-web-sites-block-web-access-to-non-production-deployment-slots/</a:t>
            </a:r>
          </a:p>
          <a:p>
            <a:endParaRPr lang="en-US" dirty="0"/>
          </a:p>
          <a:p>
            <a:r>
              <a:rPr lang="en-US" dirty="0"/>
              <a:t>✔ Each App Service plan mode supports a different number of deployment slots. To find out the number of slots your app’s mode supports, see App Service Limits.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3/25/2023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011758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You can configure app settings and connections to stick to a slot and not be swapped. This done in the App Settings blade. A developer can create new settings for the web app.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3/25/2023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445746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recommendations for App Service - https://docs.microsoft.com/azure/app-service/security-recommendations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3/25/2023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248605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your App in Azure - https://docs.microsoft.com/azure/app-service/web-sites-backup</a:t>
            </a:r>
          </a:p>
          <a:p>
            <a:endParaRPr lang="en-US" dirty="0"/>
          </a:p>
          <a:p>
            <a:r>
              <a:rPr lang="en-US" dirty="0"/>
              <a:t>Configure partial backups - https://docs.microsoft.com/azure/app-service/web-sites-backup</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3/25/2023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647943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3/25/2023 4:12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032952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Deploy and manage Azure compute resources (https://docs.microsoft.com/learn/paths/az-104-manage-compute-resources/) learning path.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74208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at least three administrator tasks for an organization’s web app.</a:t>
            </a: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If you are administering an Azure web app you will need to monitor, secure, and backup the app. Monitoring includes usage stats, outages, page views, user sessions, performance, and troubleshooting. Securing tasks include access, authentication, certificates, and identity. Backup decisions make sure all parts of the app can be restored, as well as frequency of the backups. Creating a custom domain name is another important task; there are certainly other important tasks.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8954985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09a - Implement Web Apps - ESTIMATED DURATION 30 MIN</a:t>
            </a:r>
          </a:p>
          <a:p>
            <a:r>
              <a:rPr lang="en-US" dirty="0"/>
              <a:t>Lab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3/25/2023 4:12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Continuous deployment - https://github.com/projectkudu/kudu/wiki/Continuous-deployment#setting-up-continuous-deployment-using-manual-steps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3/25/2023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8094927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Application Insights? - https://docs.microsoft.com/azure/azure-monitor/app/app-insights-overview</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4700919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vs. virtual machines - https://docs.microsoft.com/virtualization/windowscontainers/about/containers-vs-</a:t>
            </a:r>
            <a:endParaRPr lang="en-US" sz="1800" b="0" i="0" u="none" strike="noStrike" dirty="0">
              <a:effectLst/>
              <a:latin typeface="Arial" panose="020B0604020202020204"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796989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pricing - https://azure.microsoft.com/pricing/details/app-service/windows/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3/25/2023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180914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How to Set Up SSL on IIS 7 or later | Microsoft Learn</a:t>
            </a:r>
            <a:endParaRPr lang="en-US" dirty="0"/>
          </a:p>
          <a:p>
            <a:r>
              <a:rPr lang="en-US" dirty="0">
                <a:hlinkClick r:id="rId4"/>
              </a:rPr>
              <a:t>How to Create and Bind a Self Signed Certificate in IIS 10 (msftwebcast.com)</a:t>
            </a:r>
            <a:endParaRPr lang="en-US" dirty="0"/>
          </a:p>
          <a:p>
            <a:endParaRPr lang="en-US" dirty="0"/>
          </a:p>
          <a:p>
            <a:pPr algn="l"/>
            <a:r>
              <a:rPr lang="en-US" b="1" i="0" dirty="0">
                <a:solidFill>
                  <a:srgbClr val="1E1E1E"/>
                </a:solidFill>
                <a:effectLst/>
                <a:latin typeface="Segoe UI Light" panose="020B0502040204020203" pitchFamily="34" charset="0"/>
              </a:rPr>
              <a:t>What's the Hosts file</a:t>
            </a:r>
          </a:p>
          <a:p>
            <a:pPr algn="l"/>
            <a:r>
              <a:rPr lang="en-US" b="0" i="0" dirty="0">
                <a:solidFill>
                  <a:srgbClr val="1E1E1E"/>
                </a:solidFill>
                <a:effectLst/>
                <a:latin typeface="Segoe UI" panose="020B0502040204020203" pitchFamily="34" charset="0"/>
              </a:rPr>
              <a:t>The Hosts file is used by the operating system to map human-friendly hostnames to numerical Internet Protocol (IP) addresses which identify and locate a host in an IP network. The hosts file is one of several system resources that address network nodes in a computer network and is a common part of an operating system's IP implementation.</a:t>
            </a:r>
            <a:br>
              <a:rPr lang="en-US" b="0" i="0" dirty="0">
                <a:solidFill>
                  <a:srgbClr val="1E1E1E"/>
                </a:solidFill>
                <a:effectLst/>
                <a:latin typeface="Segoe UI" panose="020B0502040204020203" pitchFamily="34" charset="0"/>
              </a:rPr>
            </a:br>
            <a:br>
              <a:rPr lang="en-US" b="0" i="0" dirty="0">
                <a:solidFill>
                  <a:srgbClr val="1E1E1E"/>
                </a:solidFill>
                <a:effectLst/>
                <a:latin typeface="Segoe UI" panose="020B0502040204020203" pitchFamily="34" charset="0"/>
              </a:rPr>
            </a:br>
            <a:r>
              <a:rPr lang="en-US" b="0" i="0" dirty="0">
                <a:solidFill>
                  <a:srgbClr val="1E1E1E"/>
                </a:solidFill>
                <a:effectLst/>
                <a:latin typeface="Segoe UI" panose="020B0502040204020203" pitchFamily="34" charset="0"/>
              </a:rPr>
              <a:t>The Hosts file contains lines of text consisting of an IP address in the first text field followed by one or more host names. Each field is separated by white space (Tabs are often preferred for historical reasons, but spaces are also used). Comment lines may be included, and they are indicated by a hash character (#) in the first position of such lines. Entirely blank lines in the file are ignored.</a:t>
            </a:r>
          </a:p>
          <a:p>
            <a:pPr algn="l"/>
            <a:endParaRPr lang="en-US" b="0" i="0" dirty="0">
              <a:solidFill>
                <a:srgbClr val="1E1E1E"/>
              </a:solidFill>
              <a:effectLst/>
              <a:latin typeface="Segoe UI" panose="020B0502040204020203" pitchFamily="34" charset="0"/>
            </a:endParaRPr>
          </a:p>
          <a:p>
            <a:pPr algn="l"/>
            <a:r>
              <a:rPr lang="en-US">
                <a:hlinkClick r:id="rId5"/>
              </a:rPr>
              <a:t>How to reset the Hosts file back to the default - Microsoft Support</a:t>
            </a:r>
            <a:endParaRPr lang="en-US" b="0" i="0" dirty="0">
              <a:solidFill>
                <a:srgbClr val="1E1E1E"/>
              </a:solidFill>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993434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00" b="0" dirty="0">
                <a:solidFill>
                  <a:srgbClr val="000000"/>
                </a:solidFill>
                <a:effectLst/>
                <a:latin typeface="Consolas" panose="020B0609020204030204" pitchFamily="49" charset="0"/>
              </a:rPr>
              <a:t>Deploy and manage Azure compute resources (20–25%)</a:t>
            </a:r>
          </a:p>
          <a:p>
            <a:r>
              <a:rPr lang="en-US" sz="8800" b="0" dirty="0">
                <a:solidFill>
                  <a:srgbClr val="000000"/>
                </a:solidFill>
                <a:effectLst/>
                <a:latin typeface="Consolas" panose="020B0609020204030204" pitchFamily="49" charset="0"/>
              </a:rPr>
              <a:t>Create and configure Azure App Service</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Create an App Service.</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Secure an App Service.</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Configure custom domain names.</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Configure backup for an App Service.</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Configure networking settings.</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Configure deployment settings.</a:t>
            </a:r>
          </a:p>
          <a:p>
            <a:br>
              <a:rPr lang="en-US" sz="8800" b="0" dirty="0">
                <a:solidFill>
                  <a:srgbClr val="000000"/>
                </a:solidFill>
                <a:effectLst/>
                <a:latin typeface="Consolas" panose="020B0609020204030204" pitchFamily="49" charset="0"/>
              </a:rPr>
            </a:b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3/25/2023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613201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Azure App Service plan overview - https://docs.microsoft.com/azure/app-service/overview-hosting-plans</a:t>
            </a:r>
          </a:p>
          <a:p>
            <a:br>
              <a:rPr lang="en-US" b="0" i="0" dirty="0">
                <a:effectLst/>
                <a:latin typeface="Segoe UI" panose="020B0502040204020203" pitchFamily="34" charset="0"/>
              </a:rPr>
            </a:b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3/25/2023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33140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pricing - https://azure.microsoft.com/pricing/details/app-service/windows/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3/25/2023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72960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up an app in Azure App Service - https://docs.microsoft.com/azure/app-service/manage-scale-up</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7005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Autoscale in Azure </a:t>
            </a:r>
            <a:r>
              <a:rPr lang="en-US"/>
              <a:t>- https://docs.microsoft.com/azure/app-service/manage-scale-up</a:t>
            </a:r>
          </a:p>
          <a:p>
            <a:r>
              <a:rPr lang="en-US"/>
              <a:t>?</a:t>
            </a:r>
            <a:r>
              <a:rPr lang="en-US" dirty="0"/>
              <a:t>toc=/azure/app-service/toc.json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811783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78F76081-828F-4C52-AA16-090DBC90ABE7}"/>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7073DB33-B054-4E09-9CF7-1310540A60B7}"/>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EB4B854E-65BB-477A-8733-98A573C96F7D}"/>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3378426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D8BEC7DC-2B5C-4DCE-BCF8-67616187F80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9222755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24" r:id="rId3"/>
    <p:sldLayoutId id="2147484623"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6.wmf"/><Relationship Id="rId4" Type="http://schemas.openxmlformats.org/officeDocument/2006/relationships/image" Target="../media/image35.wmf"/></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learn/modules/app-service-scale-up-scale-ou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41.png"/><Relationship Id="rId11" Type="http://schemas.openxmlformats.org/officeDocument/2006/relationships/image" Target="../media/image27.wmf"/><Relationship Id="rId5" Type="http://schemas.openxmlformats.org/officeDocument/2006/relationships/image" Target="../media/image40.wmf"/><Relationship Id="rId10" Type="http://schemas.openxmlformats.org/officeDocument/2006/relationships/image" Target="../media/image45.wmf"/><Relationship Id="rId4" Type="http://schemas.openxmlformats.org/officeDocument/2006/relationships/image" Target="../media/image39.png"/><Relationship Id="rId9"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2.png"/><Relationship Id="rId18" Type="http://schemas.openxmlformats.org/officeDocument/2006/relationships/hyperlink" Target="https://docs.microsoft.com/learn/modules/configure-azure-app-services/" TargetMode="External"/><Relationship Id="rId3" Type="http://schemas.openxmlformats.org/officeDocument/2006/relationships/image" Target="../media/image6.wmf"/><Relationship Id="rId21" Type="http://schemas.openxmlformats.org/officeDocument/2006/relationships/hyperlink" Target="https://microsoftlearning.github.io/AZ-104-MicrosoftAzureAdministrator/Instructions/Labs/LAB_09a-Implement_Web_Apps.html" TargetMode="External"/><Relationship Id="rId7" Type="http://schemas.openxmlformats.org/officeDocument/2006/relationships/oleObject" Target="../embeddings/oleObject3.bin"/><Relationship Id="rId12" Type="http://schemas.openxmlformats.org/officeDocument/2006/relationships/image" Target="../media/image11.svg"/><Relationship Id="rId17" Type="http://schemas.openxmlformats.org/officeDocument/2006/relationships/hyperlink" Target="https://docs.microsoft.com/learn/modules/configure-app-service-plans/" TargetMode="External"/><Relationship Id="rId2" Type="http://schemas.openxmlformats.org/officeDocument/2006/relationships/notesSlide" Target="../notesSlides/notesSlide2.xml"/><Relationship Id="rId16" Type="http://schemas.openxmlformats.org/officeDocument/2006/relationships/image" Target="../media/image15.svg"/><Relationship Id="rId20" Type="http://schemas.openxmlformats.org/officeDocument/2006/relationships/hyperlink" Target="https://docs.microsoft.com/learn/modules/configure-azure-kubernetes-service/" TargetMode="External"/><Relationship Id="rId1" Type="http://schemas.openxmlformats.org/officeDocument/2006/relationships/slideLayout" Target="../slideLayouts/slideLayout3.xml"/><Relationship Id="rId6" Type="http://schemas.openxmlformats.org/officeDocument/2006/relationships/oleObject" Target="../embeddings/oleObject2.bin"/><Relationship Id="rId11" Type="http://schemas.openxmlformats.org/officeDocument/2006/relationships/image" Target="../media/image10.png"/><Relationship Id="rId5" Type="http://schemas.openxmlformats.org/officeDocument/2006/relationships/image" Target="../media/image7.wmf"/><Relationship Id="rId15" Type="http://schemas.openxmlformats.org/officeDocument/2006/relationships/image" Target="../media/image14.png"/><Relationship Id="rId23" Type="http://schemas.openxmlformats.org/officeDocument/2006/relationships/hyperlink" Target="https://microsoftlearning.github.io/AZ-104-MicrosoftAzureAdministrator/Instructions/Labs/LAB_09c-Implement_Azure_Kubernetes_Service.html" TargetMode="External"/><Relationship Id="rId10" Type="http://schemas.openxmlformats.org/officeDocument/2006/relationships/image" Target="../media/image9.svg"/><Relationship Id="rId19" Type="http://schemas.openxmlformats.org/officeDocument/2006/relationships/hyperlink" Target="https://docs.microsoft.com/learn/modules/configure-azure-container-instances/" TargetMode="External"/><Relationship Id="rId4" Type="http://schemas.openxmlformats.org/officeDocument/2006/relationships/oleObject" Target="../embeddings/oleObject1.bin"/><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hyperlink" Target="https://microsoftlearning.github.io/AZ-104-MicrosoftAzureAdministrator/Instructions/Labs/LAB_09b-Implement_Azure_Container_Instances.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learn/modules/host-a-web-app-with-azure-app-servic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hyperlink" Target="https://docs.microsoft.com/learn/modules/app-service-autoscale-rules/" TargetMode="External"/><Relationship Id="rId4" Type="http://schemas.openxmlformats.org/officeDocument/2006/relationships/hyperlink" Target="https://docs.microsoft.com/learn/modules/stage-deploy-app-service-deployment-slot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9.svg"/><Relationship Id="rId3" Type="http://schemas.openxmlformats.org/officeDocument/2006/relationships/image" Target="../media/image62.svg"/><Relationship Id="rId7" Type="http://schemas.openxmlformats.org/officeDocument/2006/relationships/image" Target="../media/image64.svg"/><Relationship Id="rId12" Type="http://schemas.openxmlformats.org/officeDocument/2006/relationships/image" Target="../media/image8.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11.svg"/><Relationship Id="rId10" Type="http://schemas.openxmlformats.org/officeDocument/2006/relationships/image" Target="../media/image67.svg"/><Relationship Id="rId4" Type="http://schemas.openxmlformats.org/officeDocument/2006/relationships/image" Target="../media/image10.png"/><Relationship Id="rId9" Type="http://schemas.openxmlformats.org/officeDocument/2006/relationships/image" Target="../media/image66.png"/><Relationship Id="rId14" Type="http://schemas.openxmlformats.org/officeDocument/2006/relationships/image" Target="../media/image69.png"/></Relationships>
</file>

<file path=ppt/slides/_rels/slide2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5.wmf"/><Relationship Id="rId5" Type="http://schemas.openxmlformats.org/officeDocument/2006/relationships/image" Target="../media/image24.png"/><Relationship Id="rId4" Type="http://schemas.openxmlformats.org/officeDocument/2006/relationships/image" Target="../media/image23.wmf"/></Relationships>
</file>

<file path=ppt/slides/_rels/slide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4055" y="2369989"/>
            <a:ext cx="5921578" cy="2254546"/>
          </a:xfrm>
        </p:spPr>
        <p:txBody>
          <a:bodyPr bIns="0" anchor="ctr">
            <a:noAutofit/>
          </a:bodyPr>
          <a:lstStyle/>
          <a:p>
            <a:pPr>
              <a:lnSpc>
                <a:spcPct val="100000"/>
              </a:lnSpc>
            </a:pPr>
            <a:r>
              <a:rPr lang="en-US" sz="4000" spc="0" dirty="0">
                <a:solidFill>
                  <a:schemeClr val="tx1"/>
                </a:solidFill>
              </a:rPr>
              <a:t>9. Administer Azure PaaS Compute</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t>Determine App Service Plan Pricing</a:t>
            </a:r>
          </a:p>
        </p:txBody>
      </p:sp>
      <p:graphicFrame>
        <p:nvGraphicFramePr>
          <p:cNvPr id="3" name="Table 6">
            <a:extLst>
              <a:ext uri="{FF2B5EF4-FFF2-40B4-BE49-F238E27FC236}">
                <a16:creationId xmlns:a16="http://schemas.microsoft.com/office/drawing/2014/main" id="{4B5435FF-C9C8-4E89-BA7E-35BEA62379BD}"/>
              </a:ext>
            </a:extLst>
          </p:cNvPr>
          <p:cNvGraphicFramePr>
            <a:graphicFrameLocks noGrp="1"/>
          </p:cNvGraphicFramePr>
          <p:nvPr>
            <p:extLst>
              <p:ext uri="{D42A27DB-BD31-4B8C-83A1-F6EECF244321}">
                <p14:modId xmlns:p14="http://schemas.microsoft.com/office/powerpoint/2010/main" val="1654476089"/>
              </p:ext>
            </p:extLst>
          </p:nvPr>
        </p:nvGraphicFramePr>
        <p:xfrm>
          <a:off x="427039" y="1395413"/>
          <a:ext cx="11582402" cy="3163824"/>
        </p:xfrm>
        <a:graphic>
          <a:graphicData uri="http://schemas.openxmlformats.org/drawingml/2006/table">
            <a:tbl>
              <a:tblPr firstRow="1" bandRow="1">
                <a:tableStyleId>{5C22544A-7EE6-4342-B048-85BDC9FD1C3A}</a:tableStyleId>
              </a:tblPr>
              <a:tblGrid>
                <a:gridCol w="1824748">
                  <a:extLst>
                    <a:ext uri="{9D8B030D-6E8A-4147-A177-3AD203B41FA5}">
                      <a16:colId xmlns:a16="http://schemas.microsoft.com/office/drawing/2014/main" val="1289156279"/>
                    </a:ext>
                  </a:extLst>
                </a:gridCol>
                <a:gridCol w="821137">
                  <a:extLst>
                    <a:ext uri="{9D8B030D-6E8A-4147-A177-3AD203B41FA5}">
                      <a16:colId xmlns:a16="http://schemas.microsoft.com/office/drawing/2014/main" val="2759990731"/>
                    </a:ext>
                  </a:extLst>
                </a:gridCol>
                <a:gridCol w="1277324">
                  <a:extLst>
                    <a:ext uri="{9D8B030D-6E8A-4147-A177-3AD203B41FA5}">
                      <a16:colId xmlns:a16="http://schemas.microsoft.com/office/drawing/2014/main" val="4259266004"/>
                    </a:ext>
                  </a:extLst>
                </a:gridCol>
                <a:gridCol w="1529852">
                  <a:extLst>
                    <a:ext uri="{9D8B030D-6E8A-4147-A177-3AD203B41FA5}">
                      <a16:colId xmlns:a16="http://schemas.microsoft.com/office/drawing/2014/main" val="2550190184"/>
                    </a:ext>
                  </a:extLst>
                </a:gridCol>
                <a:gridCol w="1562100">
                  <a:extLst>
                    <a:ext uri="{9D8B030D-6E8A-4147-A177-3AD203B41FA5}">
                      <a16:colId xmlns:a16="http://schemas.microsoft.com/office/drawing/2014/main" val="2415514144"/>
                    </a:ext>
                  </a:extLst>
                </a:gridCol>
                <a:gridCol w="2095500">
                  <a:extLst>
                    <a:ext uri="{9D8B030D-6E8A-4147-A177-3AD203B41FA5}">
                      <a16:colId xmlns:a16="http://schemas.microsoft.com/office/drawing/2014/main" val="1966991295"/>
                    </a:ext>
                  </a:extLst>
                </a:gridCol>
                <a:gridCol w="2471741">
                  <a:extLst>
                    <a:ext uri="{9D8B030D-6E8A-4147-A177-3AD203B41FA5}">
                      <a16:colId xmlns:a16="http://schemas.microsoft.com/office/drawing/2014/main" val="876137511"/>
                    </a:ext>
                  </a:extLst>
                </a:gridCol>
              </a:tblGrid>
              <a:tr h="0">
                <a:tc>
                  <a:txBody>
                    <a:bodyPr/>
                    <a:lstStyle/>
                    <a:p>
                      <a:pPr lvl="0" algn="l">
                        <a:buNone/>
                      </a:pPr>
                      <a:r>
                        <a:rPr lang="en-US" sz="1800" b="0" kern="1200" cap="none" dirty="0">
                          <a:solidFill>
                            <a:schemeClr val="bg1"/>
                          </a:solidFill>
                          <a:effectLst/>
                          <a:latin typeface="+mj-lt"/>
                          <a:ea typeface="+mn-ea"/>
                          <a:cs typeface="+mn-cs"/>
                        </a:rPr>
                        <a:t>Selected Features</a:t>
                      </a:r>
                    </a:p>
                  </a:txBody>
                  <a:tcPr marT="73152" marB="73152"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cap="none" dirty="0">
                          <a:solidFill>
                            <a:schemeClr val="bg1"/>
                          </a:solidFill>
                          <a:effectLst/>
                          <a:latin typeface="+mj-lt"/>
                        </a:rPr>
                        <a:t>Free </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cap="none" dirty="0">
                          <a:solidFill>
                            <a:schemeClr val="bg1"/>
                          </a:solidFill>
                          <a:effectLst/>
                          <a:latin typeface="+mj-lt"/>
                        </a:rPr>
                        <a:t>Shared </a:t>
                      </a:r>
                    </a:p>
                    <a:p>
                      <a:pPr algn="l" fontAlgn="t"/>
                      <a:r>
                        <a:rPr lang="en-US" sz="1800" b="0" cap="none" dirty="0">
                          <a:solidFill>
                            <a:schemeClr val="bg1"/>
                          </a:solidFill>
                          <a:effectLst/>
                          <a:latin typeface="+mj-lt"/>
                        </a:rPr>
                        <a:t>(dev/test)</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Basic </a:t>
                      </a:r>
                    </a:p>
                    <a:p>
                      <a:pPr algn="l" fontAlgn="t"/>
                      <a:r>
                        <a:rPr lang="en-US" sz="1800" b="0" cap="none" dirty="0">
                          <a:solidFill>
                            <a:schemeClr val="bg1"/>
                          </a:solidFill>
                          <a:effectLst/>
                          <a:latin typeface="+mj-lt"/>
                        </a:rPr>
                        <a:t>(dedicated dev/test)</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Standard</a:t>
                      </a:r>
                      <a:r>
                        <a:rPr lang="en-US" sz="1800" b="0" cap="none" dirty="0">
                          <a:solidFill>
                            <a:schemeClr val="bg1"/>
                          </a:solidFill>
                          <a:effectLst/>
                          <a:latin typeface="+mj-lt"/>
                        </a:rPr>
                        <a:t> </a:t>
                      </a:r>
                    </a:p>
                    <a:p>
                      <a:pPr algn="l" fontAlgn="t"/>
                      <a:r>
                        <a:rPr lang="en-US" sz="1800" b="0" cap="none" dirty="0">
                          <a:solidFill>
                            <a:schemeClr val="bg1"/>
                          </a:solidFill>
                          <a:effectLst/>
                          <a:latin typeface="+mj-lt"/>
                        </a:rPr>
                        <a:t>(production workloads)</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Premium </a:t>
                      </a:r>
                    </a:p>
                    <a:p>
                      <a:pPr algn="l" fontAlgn="t"/>
                      <a:r>
                        <a:rPr lang="en-US" sz="1800" b="0" cap="none" dirty="0">
                          <a:solidFill>
                            <a:schemeClr val="bg1"/>
                          </a:solidFill>
                          <a:effectLst/>
                          <a:latin typeface="+mj-lt"/>
                        </a:rPr>
                        <a:t>(enhanced scale</a:t>
                      </a:r>
                      <a:br>
                        <a:rPr lang="en-US" sz="1800" b="0" cap="none" dirty="0">
                          <a:solidFill>
                            <a:schemeClr val="bg1"/>
                          </a:solidFill>
                          <a:effectLst/>
                          <a:latin typeface="+mj-lt"/>
                        </a:rPr>
                      </a:br>
                      <a:r>
                        <a:rPr lang="en-US" sz="1800" b="0" cap="none" dirty="0">
                          <a:solidFill>
                            <a:schemeClr val="bg1"/>
                          </a:solidFill>
                          <a:effectLst/>
                          <a:latin typeface="+mj-lt"/>
                        </a:rPr>
                        <a:t>and performance)</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Isolated </a:t>
                      </a:r>
                    </a:p>
                    <a:p>
                      <a:pPr algn="l" fontAlgn="t"/>
                      <a:r>
                        <a:rPr lang="en-US" sz="1800" b="0" cap="none" dirty="0">
                          <a:solidFill>
                            <a:schemeClr val="bg1"/>
                          </a:solidFill>
                          <a:effectLst/>
                          <a:latin typeface="+mj-lt"/>
                        </a:rPr>
                        <a:t>(high-performance, security and isolation)</a:t>
                      </a:r>
                    </a:p>
                  </a:txBody>
                  <a:tcPr marT="73152" marB="73152"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0">
                <a:tc>
                  <a:txBody>
                    <a:bodyPr/>
                    <a:lstStyle/>
                    <a:p>
                      <a:pPr algn="l" fontAlgn="t"/>
                      <a:r>
                        <a:rPr lang="en-US" sz="1600" dirty="0">
                          <a:solidFill>
                            <a:schemeClr val="tx1"/>
                          </a:solidFill>
                          <a:effectLst/>
                          <a:latin typeface="+mj-lt"/>
                        </a:rPr>
                        <a:t>Web, mobile, or API apps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10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100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0">
                <a:tc>
                  <a:txBody>
                    <a:bodyPr/>
                    <a:lstStyle/>
                    <a:p>
                      <a:pPr algn="l" fontAlgn="t"/>
                      <a:r>
                        <a:rPr lang="en-US" sz="1600" dirty="0">
                          <a:solidFill>
                            <a:schemeClr val="tx1"/>
                          </a:solidFill>
                          <a:effectLst/>
                          <a:latin typeface="+mj-lt"/>
                        </a:rPr>
                        <a:t>Disk space</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1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1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10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50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250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1 TB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58439219"/>
                  </a:ext>
                </a:extLst>
              </a:tr>
              <a:tr h="0">
                <a:tc>
                  <a:txBody>
                    <a:bodyPr/>
                    <a:lstStyle/>
                    <a:p>
                      <a:pPr algn="l" fontAlgn="t"/>
                      <a:r>
                        <a:rPr lang="en-US" sz="1600" dirty="0">
                          <a:solidFill>
                            <a:schemeClr val="tx1"/>
                          </a:solidFill>
                          <a:effectLst/>
                          <a:latin typeface="+mj-lt"/>
                        </a:rPr>
                        <a:t>Auto Scale</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0">
                <a:tc>
                  <a:txBody>
                    <a:bodyPr/>
                    <a:lstStyle/>
                    <a:p>
                      <a:pPr algn="l" fontAlgn="t"/>
                      <a:r>
                        <a:rPr lang="en-US" sz="1600" dirty="0">
                          <a:solidFill>
                            <a:schemeClr val="tx1"/>
                          </a:solidFill>
                          <a:effectLst/>
                          <a:latin typeface="+mj-lt"/>
                        </a:rPr>
                        <a:t>Deployment Slots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5</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20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20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0">
                <a:tc>
                  <a:txBody>
                    <a:bodyPr/>
                    <a:lstStyle/>
                    <a:p>
                      <a:pPr algn="l" fontAlgn="t"/>
                      <a:r>
                        <a:rPr lang="en-US" sz="1600" dirty="0">
                          <a:solidFill>
                            <a:schemeClr val="tx1"/>
                          </a:solidFill>
                          <a:effectLst/>
                          <a:latin typeface="+mj-lt"/>
                        </a:rPr>
                        <a:t>Max Instances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Up to 3</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Up to 10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Up to 30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Up to 100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8446895"/>
                  </a:ext>
                </a:extLst>
              </a:tr>
            </a:tbl>
          </a:graphicData>
        </a:graphic>
      </p:graphicFrame>
      <p:sp>
        <p:nvSpPr>
          <p:cNvPr id="6" name="Rectangle 5">
            <a:extLst>
              <a:ext uri="{FF2B5EF4-FFF2-40B4-BE49-F238E27FC236}">
                <a16:creationId xmlns:a16="http://schemas.microsoft.com/office/drawing/2014/main" id="{AF9A5DCE-0800-46E9-A832-98E20F75BC26}"/>
              </a:ext>
            </a:extLst>
          </p:cNvPr>
          <p:cNvSpPr/>
          <p:nvPr/>
        </p:nvSpPr>
        <p:spPr>
          <a:xfrm>
            <a:off x="432592"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defTabSz="932472" fontAlgn="base"/>
            <a:r>
              <a:rPr lang="en-US" dirty="0">
                <a:solidFill>
                  <a:schemeClr val="tx1"/>
                </a:solidFill>
                <a:latin typeface="+mj-lt"/>
                <a:cs typeface="Segoe UI Semilight"/>
              </a:rPr>
              <a:t>Shared compute </a:t>
            </a:r>
            <a:r>
              <a:rPr lang="en-US" dirty="0">
                <a:solidFill>
                  <a:schemeClr val="tx1"/>
                </a:solidFill>
                <a:cs typeface="Segoe UI Semilight"/>
              </a:rPr>
              <a:t>(Free and Shared). Run apps on </a:t>
            </a:r>
            <a:br>
              <a:rPr lang="en-US" dirty="0">
                <a:solidFill>
                  <a:schemeClr val="tx1"/>
                </a:solidFill>
                <a:cs typeface="Segoe UI Semilight"/>
              </a:rPr>
            </a:br>
            <a:r>
              <a:rPr lang="en-US" dirty="0">
                <a:solidFill>
                  <a:schemeClr val="tx1"/>
                </a:solidFill>
                <a:cs typeface="Segoe UI Semilight"/>
              </a:rPr>
              <a:t>the same Azure VM as other App Service apps, and the resources cannot scale out</a:t>
            </a:r>
          </a:p>
        </p:txBody>
      </p:sp>
      <p:sp>
        <p:nvSpPr>
          <p:cNvPr id="7" name="Rectangle 6">
            <a:extLst>
              <a:ext uri="{FF2B5EF4-FFF2-40B4-BE49-F238E27FC236}">
                <a16:creationId xmlns:a16="http://schemas.microsoft.com/office/drawing/2014/main" id="{16196D3E-3ED5-49F9-9FCE-0AEFD664E325}"/>
              </a:ext>
            </a:extLst>
          </p:cNvPr>
          <p:cNvSpPr/>
          <p:nvPr/>
        </p:nvSpPr>
        <p:spPr>
          <a:xfrm>
            <a:off x="4343821"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lvl="0"/>
            <a:r>
              <a:rPr lang="en-US" dirty="0">
                <a:solidFill>
                  <a:schemeClr val="tx1"/>
                </a:solidFill>
                <a:latin typeface="+mj-lt"/>
                <a:cs typeface="Segoe UI Semilight"/>
              </a:rPr>
              <a:t>Dedicated compute</a:t>
            </a:r>
            <a:br>
              <a:rPr lang="en-US" dirty="0">
                <a:solidFill>
                  <a:schemeClr val="tx1"/>
                </a:solidFill>
                <a:latin typeface="+mj-lt"/>
                <a:cs typeface="Segoe UI Semilight"/>
              </a:rPr>
            </a:br>
            <a:r>
              <a:rPr lang="en-US" dirty="0">
                <a:solidFill>
                  <a:schemeClr val="tx1"/>
                </a:solidFill>
                <a:cs typeface="Segoe UI Semilight"/>
              </a:rPr>
              <a:t>(Basic, Standard, Premium). </a:t>
            </a:r>
            <a:br>
              <a:rPr lang="en-US" dirty="0">
                <a:solidFill>
                  <a:schemeClr val="tx1"/>
                </a:solidFill>
                <a:cs typeface="Segoe UI Semilight"/>
              </a:rPr>
            </a:br>
            <a:r>
              <a:rPr lang="en-US" dirty="0">
                <a:solidFill>
                  <a:schemeClr val="tx1"/>
                </a:solidFill>
                <a:cs typeface="Segoe UI Semilight"/>
              </a:rPr>
              <a:t>Run apps in the same plan in dedicated Azure VMs</a:t>
            </a:r>
          </a:p>
        </p:txBody>
      </p:sp>
      <p:sp>
        <p:nvSpPr>
          <p:cNvPr id="13" name="Rectangle 12">
            <a:extLst>
              <a:ext uri="{FF2B5EF4-FFF2-40B4-BE49-F238E27FC236}">
                <a16:creationId xmlns:a16="http://schemas.microsoft.com/office/drawing/2014/main" id="{0F3DDB70-4B80-417D-A395-5908898422BD}"/>
              </a:ext>
            </a:extLst>
          </p:cNvPr>
          <p:cNvSpPr/>
          <p:nvPr/>
        </p:nvSpPr>
        <p:spPr>
          <a:xfrm>
            <a:off x="8255051"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lvl="0"/>
            <a:r>
              <a:rPr lang="en-US" dirty="0">
                <a:solidFill>
                  <a:schemeClr val="tx1"/>
                </a:solidFill>
                <a:latin typeface="+mj-lt"/>
                <a:cs typeface="Segoe UI Semilight"/>
              </a:rPr>
              <a:t>Isolated.</a:t>
            </a:r>
            <a:r>
              <a:rPr lang="en-US" dirty="0">
                <a:solidFill>
                  <a:schemeClr val="tx1"/>
                </a:solidFill>
                <a:cs typeface="Segoe UI Semilight"/>
              </a:rPr>
              <a:t> Runs apps on</a:t>
            </a:r>
            <a:br>
              <a:rPr lang="en-US" dirty="0">
                <a:solidFill>
                  <a:schemeClr val="tx1"/>
                </a:solidFill>
                <a:cs typeface="Segoe UI Semilight"/>
              </a:rPr>
            </a:br>
            <a:r>
              <a:rPr lang="en-US" dirty="0">
                <a:solidFill>
                  <a:schemeClr val="tx1"/>
                </a:solidFill>
                <a:cs typeface="Segoe UI Semilight"/>
              </a:rPr>
              <a:t>dedicated Azure VMs in dedicated Azure virtual networks</a:t>
            </a:r>
          </a:p>
        </p:txBody>
      </p:sp>
    </p:spTree>
    <p:extLst>
      <p:ext uri="{BB962C8B-B14F-4D97-AF65-F5344CB8AC3E}">
        <p14:creationId xmlns:p14="http://schemas.microsoft.com/office/powerpoint/2010/main" val="379853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0D68-47C9-4299-B726-AE540B3A3042}"/>
              </a:ext>
            </a:extLst>
          </p:cNvPr>
          <p:cNvSpPr>
            <a:spLocks noGrp="1"/>
          </p:cNvSpPr>
          <p:nvPr>
            <p:ph type="title"/>
          </p:nvPr>
        </p:nvSpPr>
        <p:spPr>
          <a:xfrm>
            <a:off x="465138" y="632779"/>
            <a:ext cx="11533187" cy="430887"/>
          </a:xfrm>
        </p:spPr>
        <p:txBody>
          <a:bodyPr/>
          <a:lstStyle/>
          <a:p>
            <a:pPr>
              <a:lnSpc>
                <a:spcPct val="100000"/>
              </a:lnSpc>
            </a:pPr>
            <a:r>
              <a:rPr lang="en-US" spc="0" dirty="0"/>
              <a:t>Scale Up and Scale Out the App Service Plan</a:t>
            </a:r>
          </a:p>
        </p:txBody>
      </p:sp>
      <p:sp>
        <p:nvSpPr>
          <p:cNvPr id="3" name="Rectangle 2">
            <a:extLst>
              <a:ext uri="{FF2B5EF4-FFF2-40B4-BE49-F238E27FC236}">
                <a16:creationId xmlns:a16="http://schemas.microsoft.com/office/drawing/2014/main" id="{A8F48553-B42F-48F6-A2E9-BE4B02A0EC1F}"/>
              </a:ext>
              <a:ext uri="{C183D7F6-B498-43B3-948B-1728B52AA6E4}">
                <adec:decorative xmlns:adec="http://schemas.microsoft.com/office/drawing/2017/decorative" val="1"/>
              </a:ext>
            </a:extLst>
          </p:cNvPr>
          <p:cNvSpPr/>
          <p:nvPr/>
        </p:nvSpPr>
        <p:spPr bwMode="auto">
          <a:xfrm>
            <a:off x="427038" y="1192213"/>
            <a:ext cx="11582400" cy="37353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4" descr="A screenshot of scaling out the App Service Plan.  Manual scale is selected and Instance count is set to 3">
            <a:extLst>
              <a:ext uri="{FF2B5EF4-FFF2-40B4-BE49-F238E27FC236}">
                <a16:creationId xmlns:a16="http://schemas.microsoft.com/office/drawing/2014/main" id="{12A18769-0224-4754-9B16-4BF1797F3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13" y="1353402"/>
            <a:ext cx="11017251" cy="3413008"/>
          </a:xfrm>
          <a:prstGeom prst="rect">
            <a:avLst/>
          </a:prstGeom>
          <a:ln>
            <a:noFill/>
          </a:ln>
        </p:spPr>
      </p:pic>
      <p:sp>
        <p:nvSpPr>
          <p:cNvPr id="4" name="Rectangle 3">
            <a:extLst>
              <a:ext uri="{FF2B5EF4-FFF2-40B4-BE49-F238E27FC236}">
                <a16:creationId xmlns:a16="http://schemas.microsoft.com/office/drawing/2014/main" id="{639DB60E-4D98-4F7F-9E6F-A2A7C405B514}"/>
              </a:ext>
            </a:extLst>
          </p:cNvPr>
          <p:cNvSpPr/>
          <p:nvPr/>
        </p:nvSpPr>
        <p:spPr>
          <a:xfrm>
            <a:off x="415925" y="5000250"/>
            <a:ext cx="5391773" cy="13614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600"/>
              </a:spcBef>
            </a:pPr>
            <a:r>
              <a:rPr lang="en-US" sz="2000" dirty="0">
                <a:solidFill>
                  <a:schemeClr val="tx1"/>
                </a:solidFill>
                <a:latin typeface="+mj-lt"/>
              </a:rPr>
              <a:t>Scale up (change the App Service plan):</a:t>
            </a:r>
          </a:p>
          <a:p>
            <a:pPr marL="0" lvl="1">
              <a:spcBef>
                <a:spcPts val="600"/>
              </a:spcBef>
            </a:pPr>
            <a:r>
              <a:rPr lang="en-US" dirty="0">
                <a:solidFill>
                  <a:schemeClr val="tx1"/>
                </a:solidFill>
              </a:rPr>
              <a:t>More hardware (CPU, memory, disk)</a:t>
            </a:r>
          </a:p>
          <a:p>
            <a:pPr marL="0" lvl="1">
              <a:spcBef>
                <a:spcPts val="600"/>
              </a:spcBef>
            </a:pPr>
            <a:r>
              <a:rPr lang="en-US" dirty="0">
                <a:solidFill>
                  <a:schemeClr val="tx1"/>
                </a:solidFill>
              </a:rPr>
              <a:t>More features (dedicated virtual machines, staging slots, autoscaling)</a:t>
            </a:r>
          </a:p>
        </p:txBody>
      </p:sp>
      <p:sp>
        <p:nvSpPr>
          <p:cNvPr id="5" name="Rectangle 4">
            <a:extLst>
              <a:ext uri="{FF2B5EF4-FFF2-40B4-BE49-F238E27FC236}">
                <a16:creationId xmlns:a16="http://schemas.microsoft.com/office/drawing/2014/main" id="{87FDE356-CCED-467B-A3B2-2F7F88DFAD17}"/>
              </a:ext>
            </a:extLst>
          </p:cNvPr>
          <p:cNvSpPr/>
          <p:nvPr/>
        </p:nvSpPr>
        <p:spPr>
          <a:xfrm>
            <a:off x="5963410" y="5000250"/>
            <a:ext cx="6034915" cy="13614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600"/>
              </a:spcBef>
            </a:pPr>
            <a:r>
              <a:rPr lang="en-US" sz="2000" dirty="0">
                <a:solidFill>
                  <a:schemeClr val="tx1"/>
                </a:solidFill>
                <a:latin typeface="+mj-lt"/>
              </a:rPr>
              <a:t>Scale out (increase the number of VM instances):</a:t>
            </a:r>
          </a:p>
          <a:p>
            <a:pPr marL="0" lvl="1">
              <a:spcBef>
                <a:spcPts val="600"/>
              </a:spcBef>
            </a:pPr>
            <a:r>
              <a:rPr lang="en-US" dirty="0">
                <a:solidFill>
                  <a:schemeClr val="tx1"/>
                </a:solidFill>
              </a:rPr>
              <a:t>Manual (fixed number of instances)</a:t>
            </a:r>
          </a:p>
          <a:p>
            <a:pPr marL="0" lvl="1">
              <a:spcBef>
                <a:spcPts val="600"/>
              </a:spcBef>
            </a:pPr>
            <a:r>
              <a:rPr lang="en-US" dirty="0">
                <a:solidFill>
                  <a:schemeClr val="tx1"/>
                </a:solidFill>
              </a:rPr>
              <a:t>Auto scale (based on predefined rules and schedules)</a:t>
            </a:r>
          </a:p>
        </p:txBody>
      </p:sp>
    </p:spTree>
    <p:extLst>
      <p:ext uri="{BB962C8B-B14F-4D97-AF65-F5344CB8AC3E}">
        <p14:creationId xmlns:p14="http://schemas.microsoft.com/office/powerpoint/2010/main" val="213240416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69FB-C106-4E27-BF41-DEE46FCBFF01}"/>
              </a:ext>
            </a:extLst>
          </p:cNvPr>
          <p:cNvSpPr>
            <a:spLocks noGrp="1"/>
          </p:cNvSpPr>
          <p:nvPr>
            <p:ph type="title"/>
          </p:nvPr>
        </p:nvSpPr>
        <p:spPr>
          <a:xfrm>
            <a:off x="465138" y="632779"/>
            <a:ext cx="11533187" cy="430887"/>
          </a:xfrm>
        </p:spPr>
        <p:txBody>
          <a:bodyPr/>
          <a:lstStyle/>
          <a:p>
            <a:pPr>
              <a:lnSpc>
                <a:spcPct val="100000"/>
              </a:lnSpc>
            </a:pPr>
            <a:r>
              <a:rPr lang="en-US" spc="0" dirty="0"/>
              <a:t>Configure App Service Plan Scaling</a:t>
            </a:r>
          </a:p>
        </p:txBody>
      </p:sp>
      <p:sp>
        <p:nvSpPr>
          <p:cNvPr id="14" name="Rectangle 13">
            <a:extLst>
              <a:ext uri="{FF2B5EF4-FFF2-40B4-BE49-F238E27FC236}">
                <a16:creationId xmlns:a16="http://schemas.microsoft.com/office/drawing/2014/main" id="{D72446AF-E47F-4396-9CBB-B12E2E46D1A2}"/>
              </a:ext>
              <a:ext uri="{C183D7F6-B498-43B3-948B-1728B52AA6E4}">
                <adec:decorative xmlns:adec="http://schemas.microsoft.com/office/drawing/2017/decorative" val="1"/>
              </a:ext>
            </a:extLst>
          </p:cNvPr>
          <p:cNvSpPr/>
          <p:nvPr/>
        </p:nvSpPr>
        <p:spPr bwMode="auto">
          <a:xfrm>
            <a:off x="427038" y="1192213"/>
            <a:ext cx="11582400" cy="37353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4" descr="A screen shot of the Default scale condition. Options available to scale based on a metric, add a rule, and define instance limits">
            <a:extLst>
              <a:ext uri="{FF2B5EF4-FFF2-40B4-BE49-F238E27FC236}">
                <a16:creationId xmlns:a16="http://schemas.microsoft.com/office/drawing/2014/main" id="{062EC3A9-023F-4586-9796-04B800B32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8476" y="1292014"/>
            <a:ext cx="8899524" cy="3535784"/>
          </a:xfrm>
          <a:prstGeom prst="rect">
            <a:avLst/>
          </a:prstGeom>
          <a:ln>
            <a:noFill/>
          </a:ln>
        </p:spPr>
      </p:pic>
      <p:sp>
        <p:nvSpPr>
          <p:cNvPr id="4" name="Rectangle 3">
            <a:extLst>
              <a:ext uri="{FF2B5EF4-FFF2-40B4-BE49-F238E27FC236}">
                <a16:creationId xmlns:a16="http://schemas.microsoft.com/office/drawing/2014/main" id="{849E9509-96D9-4F19-BAB1-6072D830C2BE}"/>
              </a:ext>
            </a:extLst>
          </p:cNvPr>
          <p:cNvSpPr/>
          <p:nvPr/>
        </p:nvSpPr>
        <p:spPr>
          <a:xfrm>
            <a:off x="427038"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Adjust available resources based on the current demand</a:t>
            </a:r>
          </a:p>
          <a:p>
            <a:endParaRPr lang="en-US" sz="1600" dirty="0">
              <a:solidFill>
                <a:schemeClr val="tx1"/>
              </a:solidFill>
            </a:endParaRPr>
          </a:p>
        </p:txBody>
      </p:sp>
      <p:sp>
        <p:nvSpPr>
          <p:cNvPr id="9" name="Rectangle 8">
            <a:extLst>
              <a:ext uri="{FF2B5EF4-FFF2-40B4-BE49-F238E27FC236}">
                <a16:creationId xmlns:a16="http://schemas.microsoft.com/office/drawing/2014/main" id="{85926A27-6CE7-4278-89AB-7724A5EE5246}"/>
              </a:ext>
            </a:extLst>
          </p:cNvPr>
          <p:cNvSpPr/>
          <p:nvPr/>
        </p:nvSpPr>
        <p:spPr>
          <a:xfrm>
            <a:off x="2289790"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Improves availability and fault tolerance</a:t>
            </a:r>
          </a:p>
        </p:txBody>
      </p:sp>
      <p:sp>
        <p:nvSpPr>
          <p:cNvPr id="5" name="Rectangle 4">
            <a:extLst>
              <a:ext uri="{FF2B5EF4-FFF2-40B4-BE49-F238E27FC236}">
                <a16:creationId xmlns:a16="http://schemas.microsoft.com/office/drawing/2014/main" id="{A4CF62C6-CA34-4937-96AD-BCC3AC7245CA}"/>
              </a:ext>
            </a:extLst>
          </p:cNvPr>
          <p:cNvSpPr/>
          <p:nvPr/>
        </p:nvSpPr>
        <p:spPr>
          <a:xfrm>
            <a:off x="4159369" y="5080001"/>
            <a:ext cx="2282126"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Scale based on</a:t>
            </a:r>
            <a:br>
              <a:rPr lang="en-US" sz="1600" dirty="0">
                <a:solidFill>
                  <a:schemeClr val="tx1"/>
                </a:solidFill>
              </a:rPr>
            </a:br>
            <a:r>
              <a:rPr lang="en-US" sz="1600" dirty="0">
                <a:solidFill>
                  <a:schemeClr val="tx1"/>
                </a:solidFill>
              </a:rPr>
              <a:t>a metric (CPU percentage, memory percentage, HTTP requests) </a:t>
            </a:r>
          </a:p>
        </p:txBody>
      </p:sp>
      <p:sp>
        <p:nvSpPr>
          <p:cNvPr id="11" name="Rectangle 10">
            <a:extLst>
              <a:ext uri="{FF2B5EF4-FFF2-40B4-BE49-F238E27FC236}">
                <a16:creationId xmlns:a16="http://schemas.microsoft.com/office/drawing/2014/main" id="{68E8D8FE-18EF-4E61-A399-FE03DDCD4DE4}"/>
              </a:ext>
            </a:extLst>
          </p:cNvPr>
          <p:cNvSpPr/>
          <p:nvPr/>
        </p:nvSpPr>
        <p:spPr>
          <a:xfrm>
            <a:off x="6551130"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Scale according to a schedule (weekdays, weekends, times, holidays)</a:t>
            </a:r>
          </a:p>
          <a:p>
            <a:endParaRPr lang="en-US" sz="1600" dirty="0">
              <a:solidFill>
                <a:schemeClr val="tx1"/>
              </a:solidFill>
            </a:endParaRPr>
          </a:p>
          <a:p>
            <a:endParaRPr lang="en-US" sz="1600" dirty="0">
              <a:solidFill>
                <a:schemeClr val="tx1"/>
              </a:solidFill>
            </a:endParaRPr>
          </a:p>
        </p:txBody>
      </p:sp>
      <p:sp>
        <p:nvSpPr>
          <p:cNvPr id="10" name="Rectangle 9">
            <a:extLst>
              <a:ext uri="{FF2B5EF4-FFF2-40B4-BE49-F238E27FC236}">
                <a16:creationId xmlns:a16="http://schemas.microsoft.com/office/drawing/2014/main" id="{0EF41402-462C-4C7F-8239-65635244A641}"/>
              </a:ext>
            </a:extLst>
          </p:cNvPr>
          <p:cNvSpPr/>
          <p:nvPr/>
        </p:nvSpPr>
        <p:spPr>
          <a:xfrm>
            <a:off x="8413882"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Can implement multiple rules – combine metrics and schedules</a:t>
            </a:r>
          </a:p>
        </p:txBody>
      </p:sp>
      <p:sp>
        <p:nvSpPr>
          <p:cNvPr id="12" name="Rectangle 11">
            <a:extLst>
              <a:ext uri="{FF2B5EF4-FFF2-40B4-BE49-F238E27FC236}">
                <a16:creationId xmlns:a16="http://schemas.microsoft.com/office/drawing/2014/main" id="{61E18EE5-6A10-46B3-895F-28D20E649546}"/>
              </a:ext>
            </a:extLst>
          </p:cNvPr>
          <p:cNvSpPr/>
          <p:nvPr/>
        </p:nvSpPr>
        <p:spPr>
          <a:xfrm>
            <a:off x="10276634"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Don’t forget to scale in</a:t>
            </a:r>
          </a:p>
        </p:txBody>
      </p:sp>
    </p:spTree>
    <p:extLst>
      <p:ext uri="{BB962C8B-B14F-4D97-AF65-F5344CB8AC3E}">
        <p14:creationId xmlns:p14="http://schemas.microsoft.com/office/powerpoint/2010/main" val="17762994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465138" y="632779"/>
            <a:ext cx="11533187" cy="430887"/>
          </a:xfrm>
        </p:spPr>
        <p:txBody>
          <a:bodyPr/>
          <a:lstStyle/>
          <a:p>
            <a:pPr>
              <a:lnSpc>
                <a:spcPct val="100000"/>
              </a:lnSpc>
            </a:pPr>
            <a:r>
              <a:rPr lang="en-US" spc="0" dirty="0"/>
              <a:t>Demonstration – Create an App Service plan</a:t>
            </a:r>
          </a:p>
        </p:txBody>
      </p:sp>
      <p:pic>
        <p:nvPicPr>
          <p:cNvPr id="10" name="Picture 9" descr="Icon of a webpage showing six squares">
            <a:extLst>
              <a:ext uri="{FF2B5EF4-FFF2-40B4-BE49-F238E27FC236}">
                <a16:creationId xmlns:a16="http://schemas.microsoft.com/office/drawing/2014/main" id="{56692375-518F-44D4-A086-E4181E8C08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38" y="1542529"/>
            <a:ext cx="1103472" cy="1103472"/>
          </a:xfrm>
          <a:prstGeom prst="rect">
            <a:avLst/>
          </a:prstGeom>
        </p:spPr>
      </p:pic>
      <p:sp>
        <p:nvSpPr>
          <p:cNvPr id="28" name="TextBox 27">
            <a:extLst>
              <a:ext uri="{FF2B5EF4-FFF2-40B4-BE49-F238E27FC236}">
                <a16:creationId xmlns:a16="http://schemas.microsoft.com/office/drawing/2014/main" id="{2C706E16-2B09-4472-912F-0F4D17A21846}"/>
              </a:ext>
            </a:extLst>
          </p:cNvPr>
          <p:cNvSpPr txBox="1"/>
          <p:nvPr/>
        </p:nvSpPr>
        <p:spPr>
          <a:xfrm>
            <a:off x="2000249" y="1909599"/>
            <a:ext cx="10013950" cy="369332"/>
          </a:xfrm>
          <a:prstGeom prst="rect">
            <a:avLst/>
          </a:prstGeom>
          <a:noFill/>
        </p:spPr>
        <p:txBody>
          <a:bodyPr wrap="square" lIns="0" tIns="0" rIns="0" bIns="0" rtlCol="0" anchor="ctr">
            <a:spAutoFit/>
          </a:bodyPr>
          <a:lstStyle/>
          <a:p>
            <a:r>
              <a:rPr lang="en-US" sz="2400" dirty="0">
                <a:cs typeface="Segoe UI Semilight"/>
              </a:rPr>
              <a:t>Create an App Service Plan in the Azure Portal</a:t>
            </a:r>
          </a:p>
        </p:txBody>
      </p:sp>
      <p:cxnSp>
        <p:nvCxnSpPr>
          <p:cNvPr id="26" name="Straight Connector 25">
            <a:extLst>
              <a:ext uri="{FF2B5EF4-FFF2-40B4-BE49-F238E27FC236}">
                <a16:creationId xmlns:a16="http://schemas.microsoft.com/office/drawing/2014/main" id="{D674DE06-9CA7-4FDA-8E1F-681E3DBC62C5}"/>
              </a:ext>
              <a:ext uri="{C183D7F6-B498-43B3-948B-1728B52AA6E4}">
                <adec:decorative xmlns:adec="http://schemas.microsoft.com/office/drawing/2017/decorative" val="1"/>
              </a:ext>
            </a:extLst>
          </p:cNvPr>
          <p:cNvCxnSpPr>
            <a:cxnSpLocks/>
          </p:cNvCxnSpPr>
          <p:nvPr/>
        </p:nvCxnSpPr>
        <p:spPr>
          <a:xfrm>
            <a:off x="2000249" y="2864847"/>
            <a:ext cx="99917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document with a checkmark">
            <a:extLst>
              <a:ext uri="{FF2B5EF4-FFF2-40B4-BE49-F238E27FC236}">
                <a16:creationId xmlns:a16="http://schemas.microsoft.com/office/drawing/2014/main" id="{6A2A1424-43B5-4D61-A249-6F74339AA4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138" y="3084433"/>
            <a:ext cx="1104900" cy="1103376"/>
          </a:xfrm>
          <a:prstGeom prst="rect">
            <a:avLst/>
          </a:prstGeom>
        </p:spPr>
      </p:pic>
      <p:sp>
        <p:nvSpPr>
          <p:cNvPr id="31" name="TextBox 30">
            <a:extLst>
              <a:ext uri="{FF2B5EF4-FFF2-40B4-BE49-F238E27FC236}">
                <a16:creationId xmlns:a16="http://schemas.microsoft.com/office/drawing/2014/main" id="{6C0A8489-F729-4C80-A3D8-5EEC7146AD4F}"/>
              </a:ext>
            </a:extLst>
          </p:cNvPr>
          <p:cNvSpPr txBox="1"/>
          <p:nvPr/>
        </p:nvSpPr>
        <p:spPr>
          <a:xfrm>
            <a:off x="2000249" y="3451455"/>
            <a:ext cx="10013950" cy="369332"/>
          </a:xfrm>
          <a:prstGeom prst="rect">
            <a:avLst/>
          </a:prstGeom>
          <a:noFill/>
        </p:spPr>
        <p:txBody>
          <a:bodyPr wrap="square" lIns="0" tIns="0" rIns="0" bIns="0" rtlCol="0" anchor="ctr">
            <a:spAutoFit/>
          </a:bodyPr>
          <a:lstStyle/>
          <a:p>
            <a:r>
              <a:rPr lang="en-US" sz="2400" dirty="0">
                <a:cs typeface="Segoe UI Semilight"/>
              </a:rPr>
              <a:t>Review Pricing Tiers</a:t>
            </a:r>
          </a:p>
        </p:txBody>
      </p:sp>
      <p:cxnSp>
        <p:nvCxnSpPr>
          <p:cNvPr id="27" name="Straight Connector 26">
            <a:extLst>
              <a:ext uri="{FF2B5EF4-FFF2-40B4-BE49-F238E27FC236}">
                <a16:creationId xmlns:a16="http://schemas.microsoft.com/office/drawing/2014/main" id="{615B8F19-E4BE-44A1-8CAF-A514C0732FCC}"/>
              </a:ext>
              <a:ext uri="{C183D7F6-B498-43B3-948B-1728B52AA6E4}">
                <adec:decorative xmlns:adec="http://schemas.microsoft.com/office/drawing/2017/decorative" val="1"/>
              </a:ext>
            </a:extLst>
          </p:cNvPr>
          <p:cNvCxnSpPr>
            <a:cxnSpLocks/>
          </p:cNvCxnSpPr>
          <p:nvPr/>
        </p:nvCxnSpPr>
        <p:spPr>
          <a:xfrm>
            <a:off x="2000249" y="4406703"/>
            <a:ext cx="99917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descr="Icon of a magnifying glass showing a chart">
            <a:extLst>
              <a:ext uri="{FF2B5EF4-FFF2-40B4-BE49-F238E27FC236}">
                <a16:creationId xmlns:a16="http://schemas.microsoft.com/office/drawing/2014/main" id="{9054F6CD-9CEE-4AAE-9399-9FCC66AEBC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138" y="4626241"/>
            <a:ext cx="1104900" cy="1103376"/>
          </a:xfrm>
          <a:prstGeom prst="rect">
            <a:avLst/>
          </a:prstGeom>
        </p:spPr>
      </p:pic>
      <p:sp>
        <p:nvSpPr>
          <p:cNvPr id="34" name="TextBox 33">
            <a:extLst>
              <a:ext uri="{FF2B5EF4-FFF2-40B4-BE49-F238E27FC236}">
                <a16:creationId xmlns:a16="http://schemas.microsoft.com/office/drawing/2014/main" id="{AD517446-CD6A-49D0-9119-846177B24A35}"/>
              </a:ext>
            </a:extLst>
          </p:cNvPr>
          <p:cNvSpPr txBox="1"/>
          <p:nvPr/>
        </p:nvSpPr>
        <p:spPr>
          <a:xfrm>
            <a:off x="2000249" y="4993263"/>
            <a:ext cx="10013950" cy="369332"/>
          </a:xfrm>
          <a:prstGeom prst="rect">
            <a:avLst/>
          </a:prstGeom>
          <a:noFill/>
        </p:spPr>
        <p:txBody>
          <a:bodyPr wrap="square" lIns="0" tIns="0" rIns="0" bIns="0" rtlCol="0" anchor="ctr">
            <a:spAutoFit/>
          </a:bodyPr>
          <a:lstStyle/>
          <a:p>
            <a:r>
              <a:rPr lang="en-US" sz="2400" dirty="0">
                <a:cs typeface="Segoe UI Semilight"/>
              </a:rPr>
              <a:t>Configure Autoscaling</a:t>
            </a:r>
          </a:p>
        </p:txBody>
      </p:sp>
    </p:spTree>
    <p:extLst>
      <p:ext uri="{BB962C8B-B14F-4D97-AF65-F5344CB8AC3E}">
        <p14:creationId xmlns:p14="http://schemas.microsoft.com/office/powerpoint/2010/main" val="412250826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cs typeface="Segoe UI"/>
              </a:rPr>
              <a:t>Summary and Resources – Configure Azure App Service Plans</a:t>
            </a:r>
          </a:p>
        </p:txBody>
      </p:sp>
      <p:sp>
        <p:nvSpPr>
          <p:cNvPr id="3" name="Rectangle 2">
            <a:extLst>
              <a:ext uri="{FF2B5EF4-FFF2-40B4-BE49-F238E27FC236}">
                <a16:creationId xmlns:a16="http://schemas.microsoft.com/office/drawing/2014/main" id="{F185F91B-2F94-4692-B4F6-FB1FE64CD155}"/>
              </a:ext>
            </a:extLst>
          </p:cNvPr>
          <p:cNvSpPr/>
          <p:nvPr/>
        </p:nvSpPr>
        <p:spPr bwMode="auto">
          <a:xfrm>
            <a:off x="427039" y="1282676"/>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DB314D9F-C825-4894-BD62-410DBCB194ED}"/>
              </a:ext>
            </a:extLst>
          </p:cNvPr>
          <p:cNvSpPr/>
          <p:nvPr/>
        </p:nvSpPr>
        <p:spPr bwMode="auto">
          <a:xfrm>
            <a:off x="4256087" y="1282676"/>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sp>
        <p:nvSpPr>
          <p:cNvPr id="9" name="Rectangle 8">
            <a:extLst>
              <a:ext uri="{FF2B5EF4-FFF2-40B4-BE49-F238E27FC236}">
                <a16:creationId xmlns:a16="http://schemas.microsoft.com/office/drawing/2014/main" id="{B5626745-2DE6-48D7-8FBA-2B4F0FA20E74}"/>
              </a:ext>
            </a:extLst>
          </p:cNvPr>
          <p:cNvSpPr/>
          <p:nvPr/>
        </p:nvSpPr>
        <p:spPr>
          <a:xfrm>
            <a:off x="4388062" y="2169860"/>
            <a:ext cx="7742238" cy="73152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dirty="0">
                <a:hlinkClick r:id="rId3"/>
              </a:rPr>
              <a:t>Scale an App Service web app to efficiently meet demand with App Service scale up and scale out </a:t>
            </a:r>
            <a:endParaRPr lang="en-US" dirty="0">
              <a:solidFill>
                <a:schemeClr val="tx1"/>
              </a:solidFill>
              <a:cs typeface="Segoe UI"/>
            </a:endParaRPr>
          </a:p>
        </p:txBody>
      </p:sp>
      <p:cxnSp>
        <p:nvCxnSpPr>
          <p:cNvPr id="24" name="Straight Connector 23">
            <a:extLst>
              <a:ext uri="{FF2B5EF4-FFF2-40B4-BE49-F238E27FC236}">
                <a16:creationId xmlns:a16="http://schemas.microsoft.com/office/drawing/2014/main" id="{8FA2AF56-CFE8-4EFB-ABEF-37B0881831A6}"/>
              </a:ext>
              <a:ext uri="{C183D7F6-B498-43B3-948B-1728B52AA6E4}">
                <adec:decorative xmlns:adec="http://schemas.microsoft.com/office/drawing/2017/decorative" val="1"/>
              </a:ext>
            </a:extLst>
          </p:cNvPr>
          <p:cNvCxnSpPr>
            <a:cxnSpLocks/>
          </p:cNvCxnSpPr>
          <p:nvPr/>
        </p:nvCxnSpPr>
        <p:spPr>
          <a:xfrm>
            <a:off x="4388062" y="294627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B64E6168-34A6-4052-8098-A1C03E09BA71}"/>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3596" y="2788964"/>
            <a:ext cx="1494645" cy="2173707"/>
          </a:xfrm>
          <a:prstGeom prst="rect">
            <a:avLst/>
          </a:prstGeom>
        </p:spPr>
      </p:pic>
    </p:spTree>
    <p:extLst>
      <p:ext uri="{BB962C8B-B14F-4D97-AF65-F5344CB8AC3E}">
        <p14:creationId xmlns:p14="http://schemas.microsoft.com/office/powerpoint/2010/main" val="6089082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51041"/>
            <a:ext cx="9070923" cy="492443"/>
          </a:xfrm>
        </p:spPr>
        <p:txBody>
          <a:bodyPr/>
          <a:lstStyle/>
          <a:p>
            <a:pPr>
              <a:lnSpc>
                <a:spcPct val="100000"/>
              </a:lnSpc>
            </a:pPr>
            <a:r>
              <a:rPr lang="en-US" sz="3200" spc="0" dirty="0"/>
              <a:t>Configure Azure App Services</a:t>
            </a:r>
          </a:p>
        </p:txBody>
      </p:sp>
      <p:pic>
        <p:nvPicPr>
          <p:cNvPr id="3" name="Graphic 2">
            <a:extLst>
              <a:ext uri="{FF2B5EF4-FFF2-40B4-BE49-F238E27FC236}">
                <a16:creationId xmlns:a16="http://schemas.microsoft.com/office/drawing/2014/main" id="{78F49442-951E-4573-B745-11F0D88179D3}"/>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71626" y="2843362"/>
            <a:ext cx="1307800" cy="1307800"/>
          </a:xfrm>
          <a:prstGeom prst="rect">
            <a:avLst/>
          </a:prstGeom>
        </p:spPr>
      </p:pic>
    </p:spTree>
    <p:extLst>
      <p:ext uri="{BB962C8B-B14F-4D97-AF65-F5344CB8AC3E}">
        <p14:creationId xmlns:p14="http://schemas.microsoft.com/office/powerpoint/2010/main" val="3453684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635489"/>
            <a:ext cx="2506662" cy="1723549"/>
          </a:xfrm>
        </p:spPr>
        <p:txBody>
          <a:bodyPr/>
          <a:lstStyle/>
          <a:p>
            <a:pPr>
              <a:lnSpc>
                <a:spcPct val="100000"/>
              </a:lnSpc>
            </a:pPr>
            <a:r>
              <a:rPr lang="en-US" sz="2800" spc="0" dirty="0"/>
              <a:t>Configure </a:t>
            </a:r>
            <a:r>
              <a:rPr lang="en-US" spc="0" dirty="0"/>
              <a:t>Azure App Services Introduction</a:t>
            </a:r>
          </a:p>
        </p:txBody>
      </p:sp>
      <p:sp>
        <p:nvSpPr>
          <p:cNvPr id="60" name="TextBox 59">
            <a:extLst>
              <a:ext uri="{FF2B5EF4-FFF2-40B4-BE49-F238E27FC236}">
                <a16:creationId xmlns:a16="http://schemas.microsoft.com/office/drawing/2014/main" id="{2067AF59-F776-4EE0-89F5-04A4A57BE968}"/>
              </a:ext>
            </a:extLst>
          </p:cNvPr>
          <p:cNvSpPr txBox="1"/>
          <p:nvPr/>
        </p:nvSpPr>
        <p:spPr>
          <a:xfrm>
            <a:off x="4436081" y="287459"/>
            <a:ext cx="5231728" cy="4338992"/>
          </a:xfrm>
          <a:prstGeom prst="rect">
            <a:avLst/>
          </a:prstGeom>
          <a:noFill/>
        </p:spPr>
        <p:txBody>
          <a:bodyPr wrap="square" lIns="0" tIns="0" rIns="0" bIns="0" rtlCol="0" anchor="ctr">
            <a:noAutofit/>
          </a:bodyPr>
          <a:lstStyle/>
          <a:p>
            <a:pPr>
              <a:lnSpc>
                <a:spcPct val="150000"/>
              </a:lnSpc>
            </a:pPr>
            <a:r>
              <a:rPr lang="en-US" sz="2000" dirty="0">
                <a:cs typeface="Segoe UI Semilight"/>
              </a:rPr>
              <a:t>Implement Azure App Service</a:t>
            </a:r>
          </a:p>
          <a:p>
            <a:pPr>
              <a:lnSpc>
                <a:spcPct val="150000"/>
              </a:lnSpc>
            </a:pPr>
            <a:r>
              <a:rPr lang="en-US" sz="2000" dirty="0">
                <a:cs typeface="Segoe UI Semilight"/>
              </a:rPr>
              <a:t>Create an App Service</a:t>
            </a:r>
          </a:p>
          <a:p>
            <a:pPr>
              <a:lnSpc>
                <a:spcPct val="150000"/>
              </a:lnSpc>
            </a:pPr>
            <a:r>
              <a:rPr lang="en-US" sz="2000" dirty="0">
                <a:cs typeface="Segoe UI Semilight"/>
              </a:rPr>
              <a:t>Create Deployment Slots</a:t>
            </a:r>
          </a:p>
          <a:p>
            <a:pPr>
              <a:lnSpc>
                <a:spcPct val="150000"/>
              </a:lnSpc>
            </a:pPr>
            <a:r>
              <a:rPr lang="en-US" sz="2000" dirty="0">
                <a:cs typeface="Segoe UI Semilight"/>
              </a:rPr>
              <a:t>Add Deployment Slots</a:t>
            </a:r>
          </a:p>
          <a:p>
            <a:pPr>
              <a:lnSpc>
                <a:spcPct val="150000"/>
              </a:lnSpc>
            </a:pPr>
            <a:r>
              <a:rPr lang="en-US" sz="2000" dirty="0">
                <a:cs typeface="Segoe UI Semilight"/>
              </a:rPr>
              <a:t>Secure an App Service</a:t>
            </a:r>
          </a:p>
          <a:p>
            <a:pPr>
              <a:lnSpc>
                <a:spcPct val="150000"/>
              </a:lnSpc>
            </a:pPr>
            <a:r>
              <a:rPr lang="en-US" sz="2000" dirty="0">
                <a:cs typeface="Segoe UI Semilight"/>
              </a:rPr>
              <a:t>Create Custom Domain Names</a:t>
            </a:r>
          </a:p>
          <a:p>
            <a:pPr>
              <a:lnSpc>
                <a:spcPct val="150000"/>
              </a:lnSpc>
            </a:pPr>
            <a:r>
              <a:rPr lang="en-US" sz="2000" dirty="0">
                <a:cs typeface="Segoe UI Semilight"/>
              </a:rPr>
              <a:t>Backup an App Service</a:t>
            </a:r>
          </a:p>
          <a:p>
            <a:pPr>
              <a:lnSpc>
                <a:spcPct val="150000"/>
              </a:lnSpc>
            </a:pPr>
            <a:r>
              <a:rPr lang="en-US" sz="2000" dirty="0">
                <a:cs typeface="Segoe UI Semilight"/>
              </a:rPr>
              <a:t>Demonstration – Create an App Service</a:t>
            </a:r>
          </a:p>
          <a:p>
            <a:pPr>
              <a:lnSpc>
                <a:spcPct val="150000"/>
              </a:lnSpc>
            </a:pPr>
            <a:r>
              <a:rPr lang="en-US" sz="2000" dirty="0">
                <a:cs typeface="Segoe UI Semilight"/>
              </a:rPr>
              <a:t>Summary and Resources</a:t>
            </a:r>
          </a:p>
        </p:txBody>
      </p:sp>
      <p:grpSp>
        <p:nvGrpSpPr>
          <p:cNvPr id="7" name="Group 6">
            <a:extLst>
              <a:ext uri="{FF2B5EF4-FFF2-40B4-BE49-F238E27FC236}">
                <a16:creationId xmlns:a16="http://schemas.microsoft.com/office/drawing/2014/main" id="{9A7D7F0B-0EE3-4202-A98D-7856EE5A8705}"/>
              </a:ext>
              <a:ext uri="{C183D7F6-B498-43B3-948B-1728B52AA6E4}">
                <adec:decorative xmlns:adec="http://schemas.microsoft.com/office/drawing/2017/decorative" val="1"/>
              </a:ext>
            </a:extLst>
          </p:cNvPr>
          <p:cNvGrpSpPr/>
          <p:nvPr/>
        </p:nvGrpSpPr>
        <p:grpSpPr>
          <a:xfrm>
            <a:off x="3771216" y="491537"/>
            <a:ext cx="520229" cy="4029664"/>
            <a:chOff x="3771217" y="491536"/>
            <a:chExt cx="527992" cy="4865295"/>
          </a:xfrm>
        </p:grpSpPr>
        <p:grpSp>
          <p:nvGrpSpPr>
            <p:cNvPr id="2" name="Group 1">
              <a:extLst>
                <a:ext uri="{FF2B5EF4-FFF2-40B4-BE49-F238E27FC236}">
                  <a16:creationId xmlns:a16="http://schemas.microsoft.com/office/drawing/2014/main" id="{851240B1-0628-467C-BF71-F5A92530524B}"/>
                </a:ext>
              </a:extLst>
            </p:cNvPr>
            <p:cNvGrpSpPr/>
            <p:nvPr/>
          </p:nvGrpSpPr>
          <p:grpSpPr>
            <a:xfrm>
              <a:off x="3771217" y="491536"/>
              <a:ext cx="507923" cy="2637561"/>
              <a:chOff x="3650609" y="932613"/>
              <a:chExt cx="841321" cy="5154885"/>
            </a:xfrm>
          </p:grpSpPr>
          <p:pic>
            <p:nvPicPr>
              <p:cNvPr id="12" name="Picture 11" descr="Icon of a heart">
                <a:extLst>
                  <a:ext uri="{FF2B5EF4-FFF2-40B4-BE49-F238E27FC236}">
                    <a16:creationId xmlns:a16="http://schemas.microsoft.com/office/drawing/2014/main" id="{14FAD80A-7350-463F-A9F6-C959123B10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0609" y="932613"/>
                <a:ext cx="841248" cy="841248"/>
              </a:xfrm>
              <a:prstGeom prst="rect">
                <a:avLst/>
              </a:prstGeom>
            </p:spPr>
          </p:pic>
          <p:pic>
            <p:nvPicPr>
              <p:cNvPr id="16" name="Picture 15" descr="Icon of a webpage showing six squares">
                <a:extLst>
                  <a:ext uri="{FF2B5EF4-FFF2-40B4-BE49-F238E27FC236}">
                    <a16:creationId xmlns:a16="http://schemas.microsoft.com/office/drawing/2014/main" id="{540D8359-2ED3-49D1-8D92-A713BCFC22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0609" y="1999596"/>
                <a:ext cx="841321" cy="841321"/>
              </a:xfrm>
              <a:prstGeom prst="rect">
                <a:avLst/>
              </a:prstGeom>
            </p:spPr>
          </p:pic>
          <p:pic>
            <p:nvPicPr>
              <p:cNvPr id="19" name="Picture 18" descr="Icon of four squares connected by lines ">
                <a:extLst>
                  <a:ext uri="{FF2B5EF4-FFF2-40B4-BE49-F238E27FC236}">
                    <a16:creationId xmlns:a16="http://schemas.microsoft.com/office/drawing/2014/main" id="{0C0324FF-0398-4631-940E-8DA3CDA7FC5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0609" y="3066652"/>
                <a:ext cx="841248" cy="841248"/>
              </a:xfrm>
              <a:prstGeom prst="rect">
                <a:avLst/>
              </a:prstGeom>
            </p:spPr>
          </p:pic>
          <p:pic>
            <p:nvPicPr>
              <p:cNvPr id="23" name="Picture 22" descr="Icon of small circles connected by lines forming a big circle">
                <a:extLst>
                  <a:ext uri="{FF2B5EF4-FFF2-40B4-BE49-F238E27FC236}">
                    <a16:creationId xmlns:a16="http://schemas.microsoft.com/office/drawing/2014/main" id="{E2A71AC0-06DA-441A-88C3-5337D379A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50609" y="4133635"/>
                <a:ext cx="841321" cy="835224"/>
              </a:xfrm>
              <a:prstGeom prst="rect">
                <a:avLst/>
              </a:prstGeom>
            </p:spPr>
          </p:pic>
          <p:pic>
            <p:nvPicPr>
              <p:cNvPr id="26" name="Picture 25" descr="Icon of a rectangle, a square and a circle in a straight line">
                <a:extLst>
                  <a:ext uri="{FF2B5EF4-FFF2-40B4-BE49-F238E27FC236}">
                    <a16:creationId xmlns:a16="http://schemas.microsoft.com/office/drawing/2014/main" id="{2292A132-C01F-4415-80BB-FDFBDABF164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50609" y="5247775"/>
                <a:ext cx="841248" cy="839723"/>
              </a:xfrm>
              <a:prstGeom prst="rect">
                <a:avLst/>
              </a:prstGeom>
            </p:spPr>
          </p:pic>
        </p:grpSp>
        <p:pic>
          <p:nvPicPr>
            <p:cNvPr id="75" name="Picture 74" descr="Icon of a security lock">
              <a:extLst>
                <a:ext uri="{FF2B5EF4-FFF2-40B4-BE49-F238E27FC236}">
                  <a16:creationId xmlns:a16="http://schemas.microsoft.com/office/drawing/2014/main" id="{4034CA2D-5823-433D-AF21-01205731290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81317" y="3257963"/>
              <a:ext cx="507836" cy="421864"/>
            </a:xfrm>
            <a:prstGeom prst="rect">
              <a:avLst/>
            </a:prstGeom>
          </p:spPr>
        </p:pic>
        <p:pic>
          <p:nvPicPr>
            <p:cNvPr id="81" name="Picture 80" descr="Icon of a square with two smaller squares inside it">
              <a:extLst>
                <a:ext uri="{FF2B5EF4-FFF2-40B4-BE49-F238E27FC236}">
                  <a16:creationId xmlns:a16="http://schemas.microsoft.com/office/drawing/2014/main" id="{99AAC1B0-2940-4743-988F-4629C1C40BF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81317" y="3792272"/>
              <a:ext cx="507880" cy="421901"/>
            </a:xfrm>
            <a:prstGeom prst="rect">
              <a:avLst/>
            </a:prstGeom>
          </p:spPr>
        </p:pic>
        <p:pic>
          <p:nvPicPr>
            <p:cNvPr id="92" name="Picture 91" descr="Icon of a whiteboard with a cloud symbol drawn on it">
              <a:extLst>
                <a:ext uri="{FF2B5EF4-FFF2-40B4-BE49-F238E27FC236}">
                  <a16:creationId xmlns:a16="http://schemas.microsoft.com/office/drawing/2014/main" id="{646EE06D-B2AF-4872-B251-724C449793C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91373" y="4381058"/>
              <a:ext cx="507836" cy="421100"/>
            </a:xfrm>
            <a:prstGeom prst="rect">
              <a:avLst/>
            </a:prstGeom>
          </p:spPr>
        </p:pic>
        <p:grpSp>
          <p:nvGrpSpPr>
            <p:cNvPr id="27" name="Group 26">
              <a:extLst>
                <a:ext uri="{FF2B5EF4-FFF2-40B4-BE49-F238E27FC236}">
                  <a16:creationId xmlns:a16="http://schemas.microsoft.com/office/drawing/2014/main" id="{C4576B22-3DB5-45E7-B01E-6BCDDF9BF7AE}"/>
                </a:ext>
              </a:extLst>
            </p:cNvPr>
            <p:cNvGrpSpPr/>
            <p:nvPr/>
          </p:nvGrpSpPr>
          <p:grpSpPr>
            <a:xfrm>
              <a:off x="3791374" y="4935731"/>
              <a:ext cx="497779" cy="421100"/>
              <a:chOff x="10493727" y="629664"/>
              <a:chExt cx="519000" cy="503150"/>
            </a:xfrm>
          </p:grpSpPr>
          <p:pic>
            <p:nvPicPr>
              <p:cNvPr id="28" name="Picture 27">
                <a:extLst>
                  <a:ext uri="{FF2B5EF4-FFF2-40B4-BE49-F238E27FC236}">
                    <a16:creationId xmlns:a16="http://schemas.microsoft.com/office/drawing/2014/main" id="{E0B6A647-B18F-4094-B84B-CDCD2C4C749F}"/>
                  </a:ext>
                </a:extLst>
              </p:cNvPr>
              <p:cNvPicPr>
                <a:picLocks noChangeAspect="1"/>
              </p:cNvPicPr>
              <p:nvPr/>
            </p:nvPicPr>
            <p:blipFill>
              <a:blip r:embed="rId11"/>
              <a:stretch>
                <a:fillRect/>
              </a:stretch>
            </p:blipFill>
            <p:spPr>
              <a:xfrm>
                <a:off x="10493727" y="629664"/>
                <a:ext cx="519000" cy="503150"/>
              </a:xfrm>
              <a:prstGeom prst="rect">
                <a:avLst/>
              </a:prstGeom>
            </p:spPr>
          </p:pic>
          <p:grpSp>
            <p:nvGrpSpPr>
              <p:cNvPr id="29" name="Group 28">
                <a:extLst>
                  <a:ext uri="{FF2B5EF4-FFF2-40B4-BE49-F238E27FC236}">
                    <a16:creationId xmlns:a16="http://schemas.microsoft.com/office/drawing/2014/main" id="{A22C5FB7-336A-4080-95FC-ADD732D3158E}"/>
                  </a:ext>
                </a:extLst>
              </p:cNvPr>
              <p:cNvGrpSpPr/>
              <p:nvPr/>
            </p:nvGrpSpPr>
            <p:grpSpPr>
              <a:xfrm>
                <a:off x="10604345" y="727773"/>
                <a:ext cx="297764" cy="272864"/>
                <a:chOff x="3876178" y="3413953"/>
                <a:chExt cx="297764" cy="255320"/>
              </a:xfrm>
            </p:grpSpPr>
            <p:sp>
              <p:nvSpPr>
                <p:cNvPr id="30" name="Freeform: Shape 29">
                  <a:extLst>
                    <a:ext uri="{FF2B5EF4-FFF2-40B4-BE49-F238E27FC236}">
                      <a16:creationId xmlns:a16="http://schemas.microsoft.com/office/drawing/2014/main" id="{EBCC1CD3-C441-406A-8E46-F802B4417F3B}"/>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C57F41B0-DD6C-44C7-8230-5977AC3DA876}"/>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B7A5A424-38C2-472A-8B1C-F0FA1F27F444}"/>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A3FED9E9-8B27-4C7D-A98D-182FEA35B26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81B60C63-A2EA-4545-BD6E-16ADBCE4091F}"/>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E8706AB0-B3DC-407B-870A-74E6E273C4A4}"/>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B30DF055-24D7-474D-AD66-35BE2D0D6A7B}"/>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83948691-EDE8-46D1-A3E2-D98474189BAC}"/>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Tree>
    <p:extLst>
      <p:ext uri="{BB962C8B-B14F-4D97-AF65-F5344CB8AC3E}">
        <p14:creationId xmlns:p14="http://schemas.microsoft.com/office/powerpoint/2010/main" val="414774743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Implement Azure App Service</a:t>
            </a:r>
          </a:p>
        </p:txBody>
      </p:sp>
      <p:sp>
        <p:nvSpPr>
          <p:cNvPr id="3" name="Rectangle 2">
            <a:extLst>
              <a:ext uri="{FF2B5EF4-FFF2-40B4-BE49-F238E27FC236}">
                <a16:creationId xmlns:a16="http://schemas.microsoft.com/office/drawing/2014/main" id="{29184160-7178-4E3B-9BD3-6415CD41EE99}"/>
              </a:ext>
              <a:ext uri="{C183D7F6-B498-43B3-948B-1728B52AA6E4}">
                <adec:decorative xmlns:adec="http://schemas.microsoft.com/office/drawing/2017/decorative" val="1"/>
              </a:ext>
            </a:extLst>
          </p:cNvPr>
          <p:cNvSpPr/>
          <p:nvPr/>
        </p:nvSpPr>
        <p:spPr bwMode="auto">
          <a:xfrm>
            <a:off x="427038" y="1192214"/>
            <a:ext cx="11581792" cy="17668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sp>
        <p:nvSpPr>
          <p:cNvPr id="2" name="Rectangle 1">
            <a:extLst>
              <a:ext uri="{FF2B5EF4-FFF2-40B4-BE49-F238E27FC236}">
                <a16:creationId xmlns:a16="http://schemas.microsoft.com/office/drawing/2014/main" id="{E671AFEA-66A1-400A-9F14-3DBB100F271A}"/>
              </a:ext>
            </a:extLst>
          </p:cNvPr>
          <p:cNvSpPr/>
          <p:nvPr/>
        </p:nvSpPr>
        <p:spPr bwMode="auto">
          <a:xfrm>
            <a:off x="427037" y="3111501"/>
            <a:ext cx="11585448" cy="3250245"/>
          </a:xfrm>
          <a:prstGeom prst="rect">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1200"/>
              </a:spcBef>
              <a:spcAft>
                <a:spcPts val="300"/>
              </a:spcAft>
            </a:pPr>
            <a:r>
              <a:rPr lang="en-US" sz="2000" dirty="0">
                <a:solidFill>
                  <a:schemeClr val="tx1"/>
                </a:solidFill>
                <a:cs typeface="Segoe UI Semilight"/>
              </a:rPr>
              <a:t>Includes Web Apps, API Apps, Mobile Apps, and Function Apps</a:t>
            </a:r>
          </a:p>
          <a:p>
            <a:pPr>
              <a:spcBef>
                <a:spcPts val="1200"/>
              </a:spcBef>
              <a:spcAft>
                <a:spcPts val="300"/>
              </a:spcAft>
            </a:pPr>
            <a:r>
              <a:rPr lang="en-US" sz="2000" dirty="0">
                <a:solidFill>
                  <a:schemeClr val="tx1"/>
                </a:solidFill>
                <a:cs typeface="Segoe UI Semilight"/>
              </a:rPr>
              <a:t>Fully managed environment enabling high productivity development</a:t>
            </a:r>
          </a:p>
          <a:p>
            <a:pPr>
              <a:spcBef>
                <a:spcPts val="1200"/>
              </a:spcBef>
              <a:spcAft>
                <a:spcPts val="300"/>
              </a:spcAft>
            </a:pPr>
            <a:r>
              <a:rPr lang="en-US" sz="2000" dirty="0">
                <a:solidFill>
                  <a:schemeClr val="tx1"/>
                </a:solidFill>
                <a:cs typeface="Segoe UI Semilight"/>
              </a:rPr>
              <a:t>Platform-as-a-service (PaaS) offering for building and deploying highly available cloud apps </a:t>
            </a:r>
            <a:br>
              <a:rPr lang="en-US" sz="2000" dirty="0">
                <a:solidFill>
                  <a:schemeClr val="tx1"/>
                </a:solidFill>
                <a:cs typeface="Segoe UI Semilight"/>
              </a:rPr>
            </a:br>
            <a:r>
              <a:rPr lang="en-US" sz="2000" dirty="0">
                <a:solidFill>
                  <a:schemeClr val="tx1"/>
                </a:solidFill>
                <a:cs typeface="Segoe UI Semilight"/>
              </a:rPr>
              <a:t>for web and mobile</a:t>
            </a:r>
          </a:p>
          <a:p>
            <a:pPr>
              <a:spcBef>
                <a:spcPts val="1200"/>
              </a:spcBef>
              <a:spcAft>
                <a:spcPts val="300"/>
              </a:spcAft>
            </a:pPr>
            <a:r>
              <a:rPr lang="en-US" sz="2000" dirty="0">
                <a:solidFill>
                  <a:schemeClr val="tx1"/>
                </a:solidFill>
                <a:cs typeface="Segoe UI Semilight"/>
              </a:rPr>
              <a:t>Platform handles infrastructure so developers focus on core web apps and services</a:t>
            </a:r>
          </a:p>
          <a:p>
            <a:pPr>
              <a:spcBef>
                <a:spcPts val="1200"/>
              </a:spcBef>
              <a:spcAft>
                <a:spcPts val="300"/>
              </a:spcAft>
            </a:pPr>
            <a:r>
              <a:rPr lang="en-US" sz="2000" dirty="0">
                <a:solidFill>
                  <a:schemeClr val="tx1"/>
                </a:solidFill>
                <a:cs typeface="Segoe UI Semilight"/>
              </a:rPr>
              <a:t>Developer productivity using .NET, .NET Core, Java, Python and a host of others</a:t>
            </a:r>
          </a:p>
          <a:p>
            <a:pPr>
              <a:spcBef>
                <a:spcPts val="1200"/>
              </a:spcBef>
              <a:spcAft>
                <a:spcPts val="300"/>
              </a:spcAft>
            </a:pPr>
            <a:r>
              <a:rPr lang="en-US" sz="2000" dirty="0">
                <a:solidFill>
                  <a:schemeClr val="tx1"/>
                </a:solidFill>
                <a:cs typeface="Segoe UI Semilight"/>
              </a:rPr>
              <a:t>Provides enterprise-grade security and compliance</a:t>
            </a:r>
          </a:p>
        </p:txBody>
      </p:sp>
      <p:pic>
        <p:nvPicPr>
          <p:cNvPr id="6" name="Picture 5" descr="Development tools : .NET, Node.js, PHP, Java, Python, HTML and Custom Windows or Linux Container">
            <a:extLst>
              <a:ext uri="{FF2B5EF4-FFF2-40B4-BE49-F238E27FC236}">
                <a16:creationId xmlns:a16="http://schemas.microsoft.com/office/drawing/2014/main" id="{C4D920C6-7A49-489B-9265-C0E1B22C92A9}"/>
              </a:ext>
            </a:extLst>
          </p:cNvPr>
          <p:cNvPicPr>
            <a:picLocks noChangeAspect="1"/>
          </p:cNvPicPr>
          <p:nvPr/>
        </p:nvPicPr>
        <p:blipFill>
          <a:blip r:embed="rId3"/>
          <a:stretch>
            <a:fillRect/>
          </a:stretch>
        </p:blipFill>
        <p:spPr>
          <a:xfrm>
            <a:off x="708025" y="1427957"/>
            <a:ext cx="10829925" cy="1295400"/>
          </a:xfrm>
          <a:prstGeom prst="rect">
            <a:avLst/>
          </a:prstGeom>
        </p:spPr>
      </p:pic>
    </p:spTree>
    <p:extLst>
      <p:ext uri="{BB962C8B-B14F-4D97-AF65-F5344CB8AC3E}">
        <p14:creationId xmlns:p14="http://schemas.microsoft.com/office/powerpoint/2010/main" val="9467316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F7D4-A10D-4CEB-8507-7729B45F09AC}"/>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Create an App Service</a:t>
            </a:r>
          </a:p>
        </p:txBody>
      </p:sp>
      <p:sp>
        <p:nvSpPr>
          <p:cNvPr id="7" name="Rectangle 6">
            <a:extLst>
              <a:ext uri="{FF2B5EF4-FFF2-40B4-BE49-F238E27FC236}">
                <a16:creationId xmlns:a16="http://schemas.microsoft.com/office/drawing/2014/main" id="{BE0013CD-E608-4D87-8B1C-71A250588B67}"/>
              </a:ext>
            </a:extLst>
          </p:cNvPr>
          <p:cNvSpPr/>
          <p:nvPr/>
        </p:nvSpPr>
        <p:spPr>
          <a:xfrm>
            <a:off x="427038" y="1192215"/>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Name must be unique</a:t>
            </a:r>
            <a:endParaRPr lang="en-IN" sz="2000" kern="1200" dirty="0">
              <a:solidFill>
                <a:schemeClr val="tx1"/>
              </a:solidFill>
            </a:endParaRPr>
          </a:p>
        </p:txBody>
      </p:sp>
      <p:sp>
        <p:nvSpPr>
          <p:cNvPr id="8" name="Rectangle 7">
            <a:extLst>
              <a:ext uri="{FF2B5EF4-FFF2-40B4-BE49-F238E27FC236}">
                <a16:creationId xmlns:a16="http://schemas.microsoft.com/office/drawing/2014/main" id="{35EF41C1-5F0C-4B67-94A8-5A187CBF96C4}"/>
              </a:ext>
            </a:extLst>
          </p:cNvPr>
          <p:cNvSpPr/>
          <p:nvPr/>
        </p:nvSpPr>
        <p:spPr>
          <a:xfrm>
            <a:off x="427038" y="1904739"/>
            <a:ext cx="5122862" cy="88310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Access using </a:t>
            </a:r>
            <a:r>
              <a:rPr lang="en-US" sz="2000" i="1" kern="1200" dirty="0">
                <a:solidFill>
                  <a:schemeClr val="tx1"/>
                </a:solidFill>
              </a:rPr>
              <a:t>azurewebsites.net – </a:t>
            </a:r>
            <a:r>
              <a:rPr lang="en-US" sz="2000" kern="1200" dirty="0">
                <a:solidFill>
                  <a:schemeClr val="tx1"/>
                </a:solidFill>
              </a:rPr>
              <a:t>can map to a custom domain</a:t>
            </a:r>
            <a:endParaRPr lang="en-IN" sz="2000" kern="1200" dirty="0">
              <a:solidFill>
                <a:schemeClr val="tx1"/>
              </a:solidFill>
            </a:endParaRPr>
          </a:p>
        </p:txBody>
      </p:sp>
      <p:sp>
        <p:nvSpPr>
          <p:cNvPr id="9" name="Rectangle 8">
            <a:extLst>
              <a:ext uri="{FF2B5EF4-FFF2-40B4-BE49-F238E27FC236}">
                <a16:creationId xmlns:a16="http://schemas.microsoft.com/office/drawing/2014/main" id="{A15791AE-389A-4934-9DA1-3E869CF2958C}"/>
              </a:ext>
            </a:extLst>
          </p:cNvPr>
          <p:cNvSpPr/>
          <p:nvPr/>
        </p:nvSpPr>
        <p:spPr>
          <a:xfrm>
            <a:off x="427038" y="2970503"/>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Publish Code (Runtime Stack) </a:t>
            </a:r>
            <a:endParaRPr lang="en-IN" sz="2000" kern="1200" dirty="0">
              <a:solidFill>
                <a:schemeClr val="tx1"/>
              </a:solidFill>
            </a:endParaRPr>
          </a:p>
        </p:txBody>
      </p:sp>
      <p:sp>
        <p:nvSpPr>
          <p:cNvPr id="11" name="Rectangle 10">
            <a:extLst>
              <a:ext uri="{FF2B5EF4-FFF2-40B4-BE49-F238E27FC236}">
                <a16:creationId xmlns:a16="http://schemas.microsoft.com/office/drawing/2014/main" id="{900AA868-E8C0-4E58-A73B-E82C63DC546D}"/>
              </a:ext>
            </a:extLst>
          </p:cNvPr>
          <p:cNvSpPr/>
          <p:nvPr/>
        </p:nvSpPr>
        <p:spPr>
          <a:xfrm>
            <a:off x="427038" y="3683027"/>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Publish Docker Container </a:t>
            </a:r>
            <a:endParaRPr lang="en-IN" sz="2000" kern="1200" dirty="0">
              <a:solidFill>
                <a:schemeClr val="tx1"/>
              </a:solidFill>
            </a:endParaRPr>
          </a:p>
        </p:txBody>
      </p:sp>
      <p:sp>
        <p:nvSpPr>
          <p:cNvPr id="12" name="Rectangle 11">
            <a:extLst>
              <a:ext uri="{FF2B5EF4-FFF2-40B4-BE49-F238E27FC236}">
                <a16:creationId xmlns:a16="http://schemas.microsoft.com/office/drawing/2014/main" id="{73264C0C-40B4-4342-BD6C-CF7BCF25B801}"/>
              </a:ext>
            </a:extLst>
          </p:cNvPr>
          <p:cNvSpPr/>
          <p:nvPr/>
        </p:nvSpPr>
        <p:spPr>
          <a:xfrm>
            <a:off x="427038" y="4395551"/>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Linux or Windows</a:t>
            </a:r>
            <a:endParaRPr lang="en-IN" sz="2000" kern="1200" dirty="0">
              <a:solidFill>
                <a:schemeClr val="tx1"/>
              </a:solidFill>
            </a:endParaRPr>
          </a:p>
        </p:txBody>
      </p:sp>
      <p:sp>
        <p:nvSpPr>
          <p:cNvPr id="13" name="Rectangle 12">
            <a:extLst>
              <a:ext uri="{FF2B5EF4-FFF2-40B4-BE49-F238E27FC236}">
                <a16:creationId xmlns:a16="http://schemas.microsoft.com/office/drawing/2014/main" id="{3CD48C92-B9CE-4B52-A857-FCEAE788EA27}"/>
              </a:ext>
            </a:extLst>
          </p:cNvPr>
          <p:cNvSpPr/>
          <p:nvPr/>
        </p:nvSpPr>
        <p:spPr>
          <a:xfrm>
            <a:off x="427038" y="5108075"/>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Region closest to your users</a:t>
            </a:r>
            <a:endParaRPr lang="en-IN" sz="2000" kern="1200" dirty="0">
              <a:solidFill>
                <a:schemeClr val="tx1"/>
              </a:solidFill>
            </a:endParaRPr>
          </a:p>
        </p:txBody>
      </p:sp>
      <p:sp>
        <p:nvSpPr>
          <p:cNvPr id="14" name="Rectangle 13">
            <a:extLst>
              <a:ext uri="{FF2B5EF4-FFF2-40B4-BE49-F238E27FC236}">
                <a16:creationId xmlns:a16="http://schemas.microsoft.com/office/drawing/2014/main" id="{821E5E01-714F-4DF4-9572-E0842DAE1E75}"/>
              </a:ext>
            </a:extLst>
          </p:cNvPr>
          <p:cNvSpPr/>
          <p:nvPr/>
        </p:nvSpPr>
        <p:spPr>
          <a:xfrm>
            <a:off x="427038" y="5820600"/>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App Service Plan</a:t>
            </a:r>
            <a:endParaRPr lang="en-IN" sz="2000" kern="1200" dirty="0">
              <a:solidFill>
                <a:schemeClr val="tx1"/>
              </a:solidFill>
            </a:endParaRPr>
          </a:p>
        </p:txBody>
      </p:sp>
      <p:sp>
        <p:nvSpPr>
          <p:cNvPr id="6" name="Rectangle 5">
            <a:extLst>
              <a:ext uri="{FF2B5EF4-FFF2-40B4-BE49-F238E27FC236}">
                <a16:creationId xmlns:a16="http://schemas.microsoft.com/office/drawing/2014/main" id="{50D585D3-F252-4CA8-BDC7-4690FA3F0D22}"/>
              </a:ext>
              <a:ext uri="{C183D7F6-B498-43B3-948B-1728B52AA6E4}">
                <adec:decorative xmlns:adec="http://schemas.microsoft.com/office/drawing/2017/decorative" val="1"/>
              </a:ext>
            </a:extLst>
          </p:cNvPr>
          <p:cNvSpPr/>
          <p:nvPr/>
        </p:nvSpPr>
        <p:spPr bwMode="auto">
          <a:xfrm>
            <a:off x="5705475" y="1192213"/>
            <a:ext cx="6303962"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pic>
        <p:nvPicPr>
          <p:cNvPr id="10" name="Picture 2" descr="Screenshot of the Create Web App configuration page including the Publish radio button for Code or Docker Image">
            <a:extLst>
              <a:ext uri="{FF2B5EF4-FFF2-40B4-BE49-F238E27FC236}">
                <a16:creationId xmlns:a16="http://schemas.microsoft.com/office/drawing/2014/main" id="{A010D84E-3F0F-47F1-AE94-5AADF29E75C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156136" y="1264559"/>
            <a:ext cx="5402640" cy="507047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50852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Deployment Slots</a:t>
            </a:r>
          </a:p>
        </p:txBody>
      </p:sp>
      <p:sp>
        <p:nvSpPr>
          <p:cNvPr id="16" name="Rectangle 15">
            <a:extLst>
              <a:ext uri="{FF2B5EF4-FFF2-40B4-BE49-F238E27FC236}">
                <a16:creationId xmlns:a16="http://schemas.microsoft.com/office/drawing/2014/main" id="{051F3A97-0D1D-4081-B6A1-D3199691C85C}"/>
              </a:ext>
              <a:ext uri="{C183D7F6-B498-43B3-948B-1728B52AA6E4}">
                <adec:decorative xmlns:adec="http://schemas.microsoft.com/office/drawing/2017/decorative" val="1"/>
              </a:ext>
            </a:extLst>
          </p:cNvPr>
          <p:cNvSpPr/>
          <p:nvPr/>
        </p:nvSpPr>
        <p:spPr bwMode="auto">
          <a:xfrm>
            <a:off x="430530" y="1192213"/>
            <a:ext cx="6325631" cy="374594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TextBox 27">
            <a:extLst>
              <a:ext uri="{FF2B5EF4-FFF2-40B4-BE49-F238E27FC236}">
                <a16:creationId xmlns:a16="http://schemas.microsoft.com/office/drawing/2014/main" id="{24495777-FC90-4ADD-9BC1-1CF728448D00}"/>
              </a:ext>
            </a:extLst>
          </p:cNvPr>
          <p:cNvSpPr txBox="1"/>
          <p:nvPr/>
        </p:nvSpPr>
        <p:spPr>
          <a:xfrm>
            <a:off x="726223" y="1413343"/>
            <a:ext cx="4193199" cy="276999"/>
          </a:xfrm>
          <a:prstGeom prst="rect">
            <a:avLst/>
          </a:prstGeom>
          <a:noFill/>
        </p:spPr>
        <p:txBody>
          <a:bodyPr wrap="none" lIns="0" tIns="0" rIns="0" bIns="0" rtlCol="0" anchor="t">
            <a:spAutoFit/>
          </a:bodyPr>
          <a:lstStyle/>
          <a:p>
            <a:pPr>
              <a:spcAft>
                <a:spcPts val="600"/>
              </a:spcAft>
            </a:pPr>
            <a:r>
              <a:rPr lang="en-US" dirty="0">
                <a:latin typeface="+mj-lt"/>
              </a:rPr>
              <a:t>Continuous Deployment with Stage Slot</a:t>
            </a:r>
            <a:endParaRPr lang="en-IN" dirty="0">
              <a:latin typeface="+mj-lt"/>
            </a:endParaRPr>
          </a:p>
        </p:txBody>
      </p:sp>
      <p:grpSp>
        <p:nvGrpSpPr>
          <p:cNvPr id="6" name="Group 5" descr="Graphic showing that two developers are sending information to GitHub. GitHub is sending information to the Staging slot. A production slot is shown which can swap information with the staging slot">
            <a:extLst>
              <a:ext uri="{FF2B5EF4-FFF2-40B4-BE49-F238E27FC236}">
                <a16:creationId xmlns:a16="http://schemas.microsoft.com/office/drawing/2014/main" id="{9136BC3A-A3D0-46F8-A356-4591700530EF}"/>
              </a:ext>
            </a:extLst>
          </p:cNvPr>
          <p:cNvGrpSpPr/>
          <p:nvPr/>
        </p:nvGrpSpPr>
        <p:grpSpPr>
          <a:xfrm>
            <a:off x="732426" y="2150316"/>
            <a:ext cx="5685194" cy="2429358"/>
            <a:chOff x="732426" y="2150316"/>
            <a:chExt cx="5685194" cy="2429358"/>
          </a:xfrm>
        </p:grpSpPr>
        <p:pic>
          <p:nvPicPr>
            <p:cNvPr id="33" name="Picture 32" descr="Icon of a computer screen">
              <a:extLst>
                <a:ext uri="{FF2B5EF4-FFF2-40B4-BE49-F238E27FC236}">
                  <a16:creationId xmlns:a16="http://schemas.microsoft.com/office/drawing/2014/main" id="{422338C3-931A-477F-A772-4CFA3F0A6B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20209" y="2150316"/>
              <a:ext cx="439465" cy="439465"/>
            </a:xfrm>
            <a:prstGeom prst="rect">
              <a:avLst/>
            </a:prstGeom>
          </p:spPr>
        </p:pic>
        <p:sp>
          <p:nvSpPr>
            <p:cNvPr id="30" name="TextBox 29">
              <a:extLst>
                <a:ext uri="{FF2B5EF4-FFF2-40B4-BE49-F238E27FC236}">
                  <a16:creationId xmlns:a16="http://schemas.microsoft.com/office/drawing/2014/main" id="{BAD85E3F-1479-4FBA-AE7D-216D49243242}"/>
                </a:ext>
              </a:extLst>
            </p:cNvPr>
            <p:cNvSpPr txBox="1"/>
            <p:nvPr/>
          </p:nvSpPr>
          <p:spPr>
            <a:xfrm>
              <a:off x="732426" y="2691418"/>
              <a:ext cx="815031" cy="184666"/>
            </a:xfrm>
            <a:prstGeom prst="rect">
              <a:avLst/>
            </a:prstGeom>
            <a:noFill/>
          </p:spPr>
          <p:txBody>
            <a:bodyPr wrap="none" lIns="0" tIns="0" rIns="0" bIns="0" rtlCol="0" anchor="t">
              <a:spAutoFit/>
            </a:bodyPr>
            <a:lstStyle/>
            <a:p>
              <a:pPr>
                <a:spcAft>
                  <a:spcPts val="600"/>
                </a:spcAft>
              </a:pPr>
              <a:r>
                <a:rPr lang="en-US" sz="1200" dirty="0"/>
                <a:t>Developer 1</a:t>
              </a:r>
              <a:endParaRPr lang="en-IN" sz="1200" dirty="0"/>
            </a:p>
          </p:txBody>
        </p:sp>
        <p:cxnSp>
          <p:nvCxnSpPr>
            <p:cNvPr id="24" name="Straight Arrow Connector 23">
              <a:extLst>
                <a:ext uri="{FF2B5EF4-FFF2-40B4-BE49-F238E27FC236}">
                  <a16:creationId xmlns:a16="http://schemas.microsoft.com/office/drawing/2014/main" id="{6B473FA1-0CCF-4C54-874B-A7D2052F1FEE}"/>
                </a:ext>
              </a:extLst>
            </p:cNvPr>
            <p:cNvCxnSpPr>
              <a:cxnSpLocks/>
            </p:cNvCxnSpPr>
            <p:nvPr/>
          </p:nvCxnSpPr>
          <p:spPr>
            <a:xfrm>
              <a:off x="1695135" y="2531740"/>
              <a:ext cx="594481" cy="721607"/>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4" name="Picture 33" descr="Icon of a computer screen">
              <a:extLst>
                <a:ext uri="{FF2B5EF4-FFF2-40B4-BE49-F238E27FC236}">
                  <a16:creationId xmlns:a16="http://schemas.microsoft.com/office/drawing/2014/main" id="{69465FAC-5D88-4C9A-B952-D5CE1C4D4BB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20209" y="3839260"/>
              <a:ext cx="439465" cy="439465"/>
            </a:xfrm>
            <a:prstGeom prst="rect">
              <a:avLst/>
            </a:prstGeom>
          </p:spPr>
        </p:pic>
        <p:sp>
          <p:nvSpPr>
            <p:cNvPr id="31" name="TextBox 30">
              <a:extLst>
                <a:ext uri="{FF2B5EF4-FFF2-40B4-BE49-F238E27FC236}">
                  <a16:creationId xmlns:a16="http://schemas.microsoft.com/office/drawing/2014/main" id="{7E02D88C-4EB6-430A-B968-E2DF21DD5FAA}"/>
                </a:ext>
              </a:extLst>
            </p:cNvPr>
            <p:cNvSpPr txBox="1"/>
            <p:nvPr/>
          </p:nvSpPr>
          <p:spPr>
            <a:xfrm>
              <a:off x="732426" y="4395008"/>
              <a:ext cx="815031" cy="184666"/>
            </a:xfrm>
            <a:prstGeom prst="rect">
              <a:avLst/>
            </a:prstGeom>
            <a:noFill/>
          </p:spPr>
          <p:txBody>
            <a:bodyPr wrap="none" lIns="0" tIns="0" rIns="0" bIns="0" rtlCol="0" anchor="t">
              <a:spAutoFit/>
            </a:bodyPr>
            <a:lstStyle/>
            <a:p>
              <a:pPr>
                <a:spcAft>
                  <a:spcPts val="600"/>
                </a:spcAft>
              </a:pPr>
              <a:r>
                <a:rPr lang="en-US" sz="1200" dirty="0"/>
                <a:t>Developer 2</a:t>
              </a:r>
              <a:endParaRPr lang="en-IN" sz="1200" dirty="0"/>
            </a:p>
          </p:txBody>
        </p:sp>
        <p:cxnSp>
          <p:nvCxnSpPr>
            <p:cNvPr id="25" name="Straight Arrow Connector 24">
              <a:extLst>
                <a:ext uri="{FF2B5EF4-FFF2-40B4-BE49-F238E27FC236}">
                  <a16:creationId xmlns:a16="http://schemas.microsoft.com/office/drawing/2014/main" id="{B957E471-FAC7-4806-AE58-5BC3B624DC3E}"/>
                </a:ext>
              </a:extLst>
            </p:cNvPr>
            <p:cNvCxnSpPr>
              <a:cxnSpLocks/>
            </p:cNvCxnSpPr>
            <p:nvPr/>
          </p:nvCxnSpPr>
          <p:spPr>
            <a:xfrm flipV="1">
              <a:off x="1695135" y="3482506"/>
              <a:ext cx="596086" cy="723427"/>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3CECAF0-351E-45A8-9D58-DECAB50EB51A}"/>
                </a:ext>
              </a:extLst>
            </p:cNvPr>
            <p:cNvSpPr/>
            <p:nvPr/>
          </p:nvSpPr>
          <p:spPr bwMode="auto">
            <a:xfrm>
              <a:off x="2431298" y="2820568"/>
              <a:ext cx="992869" cy="99286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100" dirty="0">
                  <a:solidFill>
                    <a:schemeClr val="bg1"/>
                  </a:solidFill>
                </a:rPr>
                <a:t>GitHub</a:t>
              </a:r>
              <a:endParaRPr lang="en-IN" sz="1100" dirty="0">
                <a:solidFill>
                  <a:schemeClr val="bg1"/>
                </a:solidFill>
              </a:endParaRPr>
            </a:p>
          </p:txBody>
        </p:sp>
        <p:pic>
          <p:nvPicPr>
            <p:cNvPr id="27" name="Picture 10" descr="Github character silhouette | Free Icon">
              <a:extLst>
                <a:ext uri="{FF2B5EF4-FFF2-40B4-BE49-F238E27FC236}">
                  <a16:creationId xmlns:a16="http://schemas.microsoft.com/office/drawing/2014/main" id="{F15CB571-A511-4F1D-91EB-839FF3B84B0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6475" y="2914748"/>
              <a:ext cx="582514" cy="582514"/>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a:extLst>
                <a:ext uri="{FF2B5EF4-FFF2-40B4-BE49-F238E27FC236}">
                  <a16:creationId xmlns:a16="http://schemas.microsoft.com/office/drawing/2014/main" id="{FD256EC4-11B0-4D6F-A9E6-BF3ACC654418}"/>
                </a:ext>
              </a:extLst>
            </p:cNvPr>
            <p:cNvCxnSpPr>
              <a:cxnSpLocks/>
            </p:cNvCxnSpPr>
            <p:nvPr/>
          </p:nvCxnSpPr>
          <p:spPr>
            <a:xfrm>
              <a:off x="3481368" y="3317002"/>
              <a:ext cx="404556" cy="0"/>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5" name="Picture 34" descr="Icons of a series of circles with rings enclosing a bigger circle at the centre">
              <a:extLst>
                <a:ext uri="{FF2B5EF4-FFF2-40B4-BE49-F238E27FC236}">
                  <a16:creationId xmlns:a16="http://schemas.microsoft.com/office/drawing/2014/main" id="{5FAE832C-18C8-4464-9589-C477810AA4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67369" y="2999117"/>
              <a:ext cx="439465" cy="439465"/>
            </a:xfrm>
            <a:prstGeom prst="rect">
              <a:avLst/>
            </a:prstGeom>
          </p:spPr>
        </p:pic>
        <p:sp>
          <p:nvSpPr>
            <p:cNvPr id="32" name="TextBox 31">
              <a:extLst>
                <a:ext uri="{FF2B5EF4-FFF2-40B4-BE49-F238E27FC236}">
                  <a16:creationId xmlns:a16="http://schemas.microsoft.com/office/drawing/2014/main" id="{5ECCA94C-8C05-4014-B47E-45369E2C3B18}"/>
                </a:ext>
              </a:extLst>
            </p:cNvPr>
            <p:cNvSpPr txBox="1"/>
            <p:nvPr/>
          </p:nvSpPr>
          <p:spPr>
            <a:xfrm>
              <a:off x="4229883" y="3554220"/>
              <a:ext cx="514436" cy="184666"/>
            </a:xfrm>
            <a:prstGeom prst="rect">
              <a:avLst/>
            </a:prstGeom>
            <a:noFill/>
          </p:spPr>
          <p:txBody>
            <a:bodyPr wrap="none" lIns="0" tIns="0" rIns="0" bIns="0" rtlCol="0" anchor="t">
              <a:spAutoFit/>
            </a:bodyPr>
            <a:lstStyle/>
            <a:p>
              <a:pPr>
                <a:spcAft>
                  <a:spcPts val="600"/>
                </a:spcAft>
              </a:pPr>
              <a:r>
                <a:rPr lang="en-US" sz="1200" dirty="0"/>
                <a:t>Staging</a:t>
              </a:r>
              <a:endParaRPr lang="en-IN" sz="1200" dirty="0"/>
            </a:p>
          </p:txBody>
        </p:sp>
        <p:cxnSp>
          <p:nvCxnSpPr>
            <p:cNvPr id="43" name="Straight Arrow Connector 42">
              <a:extLst>
                <a:ext uri="{FF2B5EF4-FFF2-40B4-BE49-F238E27FC236}">
                  <a16:creationId xmlns:a16="http://schemas.microsoft.com/office/drawing/2014/main" id="{0DD06C0D-211E-42C7-9ADA-002C29D65FCA}"/>
                </a:ext>
              </a:extLst>
            </p:cNvPr>
            <p:cNvCxnSpPr>
              <a:cxnSpLocks/>
            </p:cNvCxnSpPr>
            <p:nvPr/>
          </p:nvCxnSpPr>
          <p:spPr>
            <a:xfrm>
              <a:off x="5041106" y="3317002"/>
              <a:ext cx="440532" cy="0"/>
            </a:xfrm>
            <a:prstGeom prst="straightConnector1">
              <a:avLst/>
            </a:prstGeom>
            <a:ln w="19050">
              <a:solidFill>
                <a:srgbClr val="FF0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49D2DCC-56F0-4CCB-960C-1A865D9DC543}"/>
                </a:ext>
              </a:extLst>
            </p:cNvPr>
            <p:cNvSpPr txBox="1"/>
            <p:nvPr/>
          </p:nvSpPr>
          <p:spPr>
            <a:xfrm>
              <a:off x="5094301" y="3023188"/>
              <a:ext cx="358624" cy="184666"/>
            </a:xfrm>
            <a:prstGeom prst="rect">
              <a:avLst/>
            </a:prstGeom>
            <a:noFill/>
          </p:spPr>
          <p:txBody>
            <a:bodyPr wrap="none" lIns="0" tIns="0" rIns="0" bIns="0" rtlCol="0" anchor="t">
              <a:spAutoFit/>
            </a:bodyPr>
            <a:lstStyle/>
            <a:p>
              <a:pPr>
                <a:spcAft>
                  <a:spcPts val="600"/>
                </a:spcAft>
              </a:pPr>
              <a:r>
                <a:rPr lang="en-US" sz="1200" dirty="0">
                  <a:solidFill>
                    <a:srgbClr val="FF0000"/>
                  </a:solidFill>
                </a:rPr>
                <a:t>Swap</a:t>
              </a:r>
              <a:endParaRPr lang="en-IN" sz="1200" dirty="0">
                <a:solidFill>
                  <a:srgbClr val="FF0000"/>
                </a:solidFill>
              </a:endParaRPr>
            </a:p>
          </p:txBody>
        </p:sp>
        <p:pic>
          <p:nvPicPr>
            <p:cNvPr id="37" name="Picture 36" descr="Icons of a series of circles with rings enclosing a bigger circle at the centre">
              <a:extLst>
                <a:ext uri="{FF2B5EF4-FFF2-40B4-BE49-F238E27FC236}">
                  <a16:creationId xmlns:a16="http://schemas.microsoft.com/office/drawing/2014/main" id="{8C3A0944-6B92-4023-8118-B38A6AFC4E9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27017" y="2999117"/>
              <a:ext cx="439465" cy="439465"/>
            </a:xfrm>
            <a:prstGeom prst="rect">
              <a:avLst/>
            </a:prstGeom>
          </p:spPr>
        </p:pic>
        <p:sp>
          <p:nvSpPr>
            <p:cNvPr id="40" name="TextBox 39">
              <a:extLst>
                <a:ext uri="{FF2B5EF4-FFF2-40B4-BE49-F238E27FC236}">
                  <a16:creationId xmlns:a16="http://schemas.microsoft.com/office/drawing/2014/main" id="{2A4315AE-DC6A-4887-9F59-29BA5EBA7DF5}"/>
                </a:ext>
              </a:extLst>
            </p:cNvPr>
            <p:cNvSpPr txBox="1"/>
            <p:nvPr/>
          </p:nvSpPr>
          <p:spPr>
            <a:xfrm>
              <a:off x="5675878" y="3554220"/>
              <a:ext cx="741742" cy="184666"/>
            </a:xfrm>
            <a:prstGeom prst="rect">
              <a:avLst/>
            </a:prstGeom>
            <a:noFill/>
          </p:spPr>
          <p:txBody>
            <a:bodyPr wrap="none" lIns="0" tIns="0" rIns="0" bIns="0" rtlCol="0" anchor="t">
              <a:spAutoFit/>
            </a:bodyPr>
            <a:lstStyle/>
            <a:p>
              <a:pPr>
                <a:spcAft>
                  <a:spcPts val="600"/>
                </a:spcAft>
              </a:pPr>
              <a:r>
                <a:rPr lang="en-US" sz="1200" dirty="0"/>
                <a:t>Production</a:t>
              </a:r>
              <a:endParaRPr lang="en-IN" sz="1200" dirty="0"/>
            </a:p>
          </p:txBody>
        </p:sp>
      </p:grpSp>
      <p:graphicFrame>
        <p:nvGraphicFramePr>
          <p:cNvPr id="3" name="Table 6">
            <a:extLst>
              <a:ext uri="{FF2B5EF4-FFF2-40B4-BE49-F238E27FC236}">
                <a16:creationId xmlns:a16="http://schemas.microsoft.com/office/drawing/2014/main" id="{F840DE11-44FA-42CB-B12E-5E601ECC6978}"/>
              </a:ext>
            </a:extLst>
          </p:cNvPr>
          <p:cNvGraphicFramePr>
            <a:graphicFrameLocks noGrp="1"/>
          </p:cNvGraphicFramePr>
          <p:nvPr>
            <p:extLst>
              <p:ext uri="{D42A27DB-BD31-4B8C-83A1-F6EECF244321}">
                <p14:modId xmlns:p14="http://schemas.microsoft.com/office/powerpoint/2010/main" val="3244733599"/>
              </p:ext>
            </p:extLst>
          </p:nvPr>
        </p:nvGraphicFramePr>
        <p:xfrm>
          <a:off x="6933999" y="1193801"/>
          <a:ext cx="5075438" cy="3744355"/>
        </p:xfrm>
        <a:graphic>
          <a:graphicData uri="http://schemas.openxmlformats.org/drawingml/2006/table">
            <a:tbl>
              <a:tblPr firstRow="1" bandRow="1">
                <a:tableStyleId>{5C22544A-7EE6-4342-B048-85BDC9FD1C3A}</a:tableStyleId>
              </a:tblPr>
              <a:tblGrid>
                <a:gridCol w="2537719">
                  <a:extLst>
                    <a:ext uri="{9D8B030D-6E8A-4147-A177-3AD203B41FA5}">
                      <a16:colId xmlns:a16="http://schemas.microsoft.com/office/drawing/2014/main" val="1289156279"/>
                    </a:ext>
                  </a:extLst>
                </a:gridCol>
                <a:gridCol w="2537719">
                  <a:extLst>
                    <a:ext uri="{9D8B030D-6E8A-4147-A177-3AD203B41FA5}">
                      <a16:colId xmlns:a16="http://schemas.microsoft.com/office/drawing/2014/main" val="2759990731"/>
                    </a:ext>
                  </a:extLst>
                </a:gridCol>
              </a:tblGrid>
              <a:tr h="748871">
                <a:tc>
                  <a:txBody>
                    <a:bodyPr/>
                    <a:lstStyle/>
                    <a:p>
                      <a:pPr algn="l"/>
                      <a:r>
                        <a:rPr lang="en-US" sz="2000" b="0" dirty="0">
                          <a:solidFill>
                            <a:schemeClr val="bg1"/>
                          </a:solidFill>
                          <a:latin typeface="+mj-lt"/>
                        </a:rPr>
                        <a:t>Service Plan</a:t>
                      </a:r>
                    </a:p>
                  </a:txBody>
                  <a:tcPr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2000" b="0" dirty="0">
                          <a:solidFill>
                            <a:schemeClr val="bg1"/>
                          </a:solidFill>
                          <a:latin typeface="+mj-lt"/>
                        </a:rPr>
                        <a:t>Slots</a:t>
                      </a:r>
                    </a:p>
                  </a:txBody>
                  <a:tcPr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748871">
                <a:tc>
                  <a:txBody>
                    <a:bodyPr/>
                    <a:lstStyle/>
                    <a:p>
                      <a:pPr algn="l"/>
                      <a:r>
                        <a:rPr lang="en-US" sz="1800" dirty="0">
                          <a:solidFill>
                            <a:schemeClr val="tx1"/>
                          </a:solidFill>
                          <a:latin typeface="+mj-lt"/>
                        </a:rPr>
                        <a:t>Free, Shared, Basic</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748871">
                <a:tc>
                  <a:txBody>
                    <a:bodyPr/>
                    <a:lstStyle/>
                    <a:p>
                      <a:pPr algn="l"/>
                      <a:r>
                        <a:rPr lang="en-US" sz="1800" dirty="0">
                          <a:solidFill>
                            <a:schemeClr val="tx1"/>
                          </a:solidFill>
                          <a:latin typeface="+mj-lt"/>
                        </a:rPr>
                        <a:t>Standard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Up to 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748871">
                <a:tc>
                  <a:txBody>
                    <a:bodyPr/>
                    <a:lstStyle/>
                    <a:p>
                      <a:pPr algn="l"/>
                      <a:r>
                        <a:rPr lang="en-US" sz="1800" dirty="0">
                          <a:solidFill>
                            <a:schemeClr val="tx1"/>
                          </a:solidFill>
                          <a:latin typeface="+mj-lt"/>
                        </a:rPr>
                        <a:t>Premium</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Up to 20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748871">
                <a:tc>
                  <a:txBody>
                    <a:bodyPr/>
                    <a:lstStyle/>
                    <a:p>
                      <a:pPr algn="l"/>
                      <a:r>
                        <a:rPr lang="en-US" sz="1800" dirty="0">
                          <a:solidFill>
                            <a:schemeClr val="tx1"/>
                          </a:solidFill>
                          <a:latin typeface="+mj-lt"/>
                        </a:rPr>
                        <a:t>Isolated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Up to 20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bl>
          </a:graphicData>
        </a:graphic>
      </p:graphicFrame>
      <p:sp>
        <p:nvSpPr>
          <p:cNvPr id="9" name="Freeform: Shape 8">
            <a:extLst>
              <a:ext uri="{FF2B5EF4-FFF2-40B4-BE49-F238E27FC236}">
                <a16:creationId xmlns:a16="http://schemas.microsoft.com/office/drawing/2014/main" id="{2FA5C646-F393-499F-9F67-33959B7E743E}"/>
              </a:ext>
            </a:extLst>
          </p:cNvPr>
          <p:cNvSpPr/>
          <p:nvPr/>
        </p:nvSpPr>
        <p:spPr>
          <a:xfrm>
            <a:off x="427038"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Deploy to a different deployment slots (depends on service plan)</a:t>
            </a:r>
            <a:endParaRPr lang="en-IN" sz="1600" kern="1200" dirty="0">
              <a:solidFill>
                <a:schemeClr val="tx1"/>
              </a:solidFill>
            </a:endParaRPr>
          </a:p>
        </p:txBody>
      </p:sp>
      <p:sp>
        <p:nvSpPr>
          <p:cNvPr id="10" name="Freeform: Shape 9">
            <a:extLst>
              <a:ext uri="{FF2B5EF4-FFF2-40B4-BE49-F238E27FC236}">
                <a16:creationId xmlns:a16="http://schemas.microsoft.com/office/drawing/2014/main" id="{A9BD7FB0-8B02-4C85-AE51-D08E4B844C64}"/>
              </a:ext>
            </a:extLst>
          </p:cNvPr>
          <p:cNvSpPr/>
          <p:nvPr/>
        </p:nvSpPr>
        <p:spPr>
          <a:xfrm>
            <a:off x="2384075"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Validate changes before sending to production</a:t>
            </a:r>
            <a:endParaRPr lang="en-IN" sz="1600" kern="1200" dirty="0">
              <a:solidFill>
                <a:schemeClr val="tx1"/>
              </a:solidFill>
            </a:endParaRPr>
          </a:p>
        </p:txBody>
      </p:sp>
      <p:sp>
        <p:nvSpPr>
          <p:cNvPr id="11" name="Freeform: Shape 10">
            <a:extLst>
              <a:ext uri="{FF2B5EF4-FFF2-40B4-BE49-F238E27FC236}">
                <a16:creationId xmlns:a16="http://schemas.microsoft.com/office/drawing/2014/main" id="{ACFC1943-F0E0-417B-B6B1-78246A54224E}"/>
              </a:ext>
            </a:extLst>
          </p:cNvPr>
          <p:cNvSpPr/>
          <p:nvPr/>
        </p:nvSpPr>
        <p:spPr>
          <a:xfrm>
            <a:off x="4341113"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Deployment slots are live apps with their own hostnames</a:t>
            </a:r>
            <a:endParaRPr lang="en-IN" sz="1600" kern="1200" dirty="0">
              <a:solidFill>
                <a:schemeClr val="tx1"/>
              </a:solidFill>
            </a:endParaRPr>
          </a:p>
        </p:txBody>
      </p:sp>
      <p:sp>
        <p:nvSpPr>
          <p:cNvPr id="12" name="Freeform: Shape 11">
            <a:extLst>
              <a:ext uri="{FF2B5EF4-FFF2-40B4-BE49-F238E27FC236}">
                <a16:creationId xmlns:a16="http://schemas.microsoft.com/office/drawing/2014/main" id="{514BA59F-2B63-4536-B0E6-69D1F5906669}"/>
              </a:ext>
            </a:extLst>
          </p:cNvPr>
          <p:cNvSpPr/>
          <p:nvPr/>
        </p:nvSpPr>
        <p:spPr>
          <a:xfrm>
            <a:off x="6298150"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Avoids a cold start – eliminates downtime</a:t>
            </a:r>
            <a:endParaRPr lang="en-IN" sz="1600" kern="1200" dirty="0">
              <a:solidFill>
                <a:schemeClr val="tx1"/>
              </a:solidFill>
            </a:endParaRPr>
          </a:p>
        </p:txBody>
      </p:sp>
      <p:sp>
        <p:nvSpPr>
          <p:cNvPr id="13" name="Freeform: Shape 12">
            <a:extLst>
              <a:ext uri="{FF2B5EF4-FFF2-40B4-BE49-F238E27FC236}">
                <a16:creationId xmlns:a16="http://schemas.microsoft.com/office/drawing/2014/main" id="{B09D9AB6-F5BD-4DDA-AEBB-258166095292}"/>
              </a:ext>
            </a:extLst>
          </p:cNvPr>
          <p:cNvSpPr/>
          <p:nvPr/>
        </p:nvSpPr>
        <p:spPr>
          <a:xfrm>
            <a:off x="8255188"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Fallback to a last known good site</a:t>
            </a:r>
            <a:endParaRPr lang="en-IN" sz="1600" kern="1200" dirty="0">
              <a:solidFill>
                <a:schemeClr val="tx1"/>
              </a:solidFill>
            </a:endParaRPr>
          </a:p>
        </p:txBody>
      </p:sp>
      <p:sp>
        <p:nvSpPr>
          <p:cNvPr id="14" name="Freeform: Shape 13">
            <a:extLst>
              <a:ext uri="{FF2B5EF4-FFF2-40B4-BE49-F238E27FC236}">
                <a16:creationId xmlns:a16="http://schemas.microsoft.com/office/drawing/2014/main" id="{ABF3FFA0-E889-4CDF-976C-A813B3CBBB94}"/>
              </a:ext>
            </a:extLst>
          </p:cNvPr>
          <p:cNvSpPr/>
          <p:nvPr/>
        </p:nvSpPr>
        <p:spPr>
          <a:xfrm>
            <a:off x="10212227"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Auto Swap when pre-swap validation is not needed</a:t>
            </a:r>
            <a:endParaRPr lang="en-IN" sz="1600" kern="1200" dirty="0">
              <a:solidFill>
                <a:schemeClr val="tx1"/>
              </a:solidFill>
            </a:endParaRPr>
          </a:p>
        </p:txBody>
      </p:sp>
    </p:spTree>
    <p:extLst>
      <p:ext uri="{BB962C8B-B14F-4D97-AF65-F5344CB8AC3E}">
        <p14:creationId xmlns:p14="http://schemas.microsoft.com/office/powerpoint/2010/main" val="298442917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a:xfrm>
            <a:off x="465139" y="2635489"/>
            <a:ext cx="2506662" cy="1723549"/>
          </a:xfrm>
        </p:spPr>
        <p:txBody>
          <a:bodyPr/>
          <a:lstStyle/>
          <a:p>
            <a:pPr>
              <a:lnSpc>
                <a:spcPct val="100000"/>
              </a:lnSpc>
            </a:pPr>
            <a:r>
              <a:rPr lang="en-US" spc="0" dirty="0"/>
              <a:t>Administer PaaS Compute Options Introduction</a:t>
            </a:r>
          </a:p>
        </p:txBody>
      </p:sp>
      <p:grpSp>
        <p:nvGrpSpPr>
          <p:cNvPr id="11" name="Group 10">
            <a:extLst>
              <a:ext uri="{FF2B5EF4-FFF2-40B4-BE49-F238E27FC236}">
                <a16:creationId xmlns:a16="http://schemas.microsoft.com/office/drawing/2014/main" id="{C6BDDDBC-96F1-45B9-BB3A-7AC7C885439F}"/>
              </a:ext>
              <a:ext uri="{C183D7F6-B498-43B3-948B-1728B52AA6E4}">
                <adec:decorative xmlns:adec="http://schemas.microsoft.com/office/drawing/2017/decorative" val="1"/>
              </a:ext>
            </a:extLst>
          </p:cNvPr>
          <p:cNvGrpSpPr/>
          <p:nvPr/>
        </p:nvGrpSpPr>
        <p:grpSpPr>
          <a:xfrm>
            <a:off x="3648992" y="353292"/>
            <a:ext cx="702934" cy="5375942"/>
            <a:chOff x="3648992" y="340777"/>
            <a:chExt cx="702934" cy="5367676"/>
          </a:xfrm>
        </p:grpSpPr>
        <p:pic>
          <p:nvPicPr>
            <p:cNvPr id="18" name="Picture 17" descr="Icon of a lab flask">
              <a:extLst>
                <a:ext uri="{FF2B5EF4-FFF2-40B4-BE49-F238E27FC236}">
                  <a16:creationId xmlns:a16="http://schemas.microsoft.com/office/drawing/2014/main" id="{5134968E-92F0-48F0-8FB5-F1257B1F58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8992" y="4935069"/>
              <a:ext cx="702934" cy="773384"/>
            </a:xfrm>
            <a:prstGeom prst="rect">
              <a:avLst/>
            </a:prstGeom>
          </p:spPr>
        </p:pic>
        <p:graphicFrame>
          <p:nvGraphicFramePr>
            <p:cNvPr id="4" name="Object 3">
              <a:extLst>
                <a:ext uri="{FF2B5EF4-FFF2-40B4-BE49-F238E27FC236}">
                  <a16:creationId xmlns:a16="http://schemas.microsoft.com/office/drawing/2014/main" id="{4120E76E-4AF2-4FBE-BED6-E8143A2EB023}"/>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765967851"/>
                </p:ext>
              </p:extLst>
            </p:nvPr>
          </p:nvGraphicFramePr>
          <p:xfrm>
            <a:off x="3648992" y="340777"/>
            <a:ext cx="702934" cy="789330"/>
          </p:xfrm>
          <a:graphic>
            <a:graphicData uri="http://schemas.openxmlformats.org/presentationml/2006/ole">
              <mc:AlternateContent xmlns:mc="http://schemas.openxmlformats.org/markup-compatibility/2006">
                <mc:Choice xmlns:v="urn:schemas-microsoft-com:vml" Requires="v">
                  <p:oleObj name="Bitmap Image" r:id="rId4" imgW="615960" imgH="628560" progId="Paint.Picture">
                    <p:embed/>
                  </p:oleObj>
                </mc:Choice>
                <mc:Fallback>
                  <p:oleObj name="Bitmap Image" r:id="rId4" imgW="615960" imgH="628560" progId="Paint.Picture">
                    <p:embed/>
                    <p:pic>
                      <p:nvPicPr>
                        <p:cNvPr id="4" name="Object 3">
                          <a:extLst>
                            <a:ext uri="{FF2B5EF4-FFF2-40B4-BE49-F238E27FC236}">
                              <a16:creationId xmlns:a16="http://schemas.microsoft.com/office/drawing/2014/main" id="{4120E76E-4AF2-4FBE-BED6-E8143A2EB023}"/>
                            </a:ext>
                            <a:ext uri="{C183D7F6-B498-43B3-948B-1728B52AA6E4}">
                              <adec:decorative xmlns:adec="http://schemas.microsoft.com/office/drawing/2017/decorative" val="1"/>
                            </a:ext>
                          </a:extLst>
                        </p:cNvPr>
                        <p:cNvPicPr/>
                        <p:nvPr/>
                      </p:nvPicPr>
                      <p:blipFill>
                        <a:blip r:embed="rId5"/>
                        <a:stretch>
                          <a:fillRect/>
                        </a:stretch>
                      </p:blipFill>
                      <p:spPr>
                        <a:xfrm>
                          <a:off x="3648992" y="340777"/>
                          <a:ext cx="702934" cy="78933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2FCBFF7F-7759-483A-8DA1-B955CCFAEC1C}"/>
                </a:ext>
              </a:extLst>
            </p:cNvPr>
            <p:cNvGraphicFramePr>
              <a:graphicFrameLocks noChangeAspect="1"/>
            </p:cNvGraphicFramePr>
            <p:nvPr>
              <p:extLst>
                <p:ext uri="{D42A27DB-BD31-4B8C-83A1-F6EECF244321}">
                  <p14:modId xmlns:p14="http://schemas.microsoft.com/office/powerpoint/2010/main" val="1882195916"/>
                </p:ext>
              </p:extLst>
            </p:nvPr>
          </p:nvGraphicFramePr>
          <p:xfrm>
            <a:off x="3648992" y="1304508"/>
            <a:ext cx="702934" cy="789330"/>
          </p:xfrm>
          <a:graphic>
            <a:graphicData uri="http://schemas.openxmlformats.org/presentationml/2006/ole">
              <mc:AlternateContent xmlns:mc="http://schemas.openxmlformats.org/markup-compatibility/2006">
                <mc:Choice xmlns:v="urn:schemas-microsoft-com:vml" Requires="v">
                  <p:oleObj name="Bitmap Image" r:id="rId6" imgW="615960" imgH="628560" progId="Paint.Picture">
                    <p:embed/>
                  </p:oleObj>
                </mc:Choice>
                <mc:Fallback>
                  <p:oleObj name="Bitmap Image" r:id="rId6" imgW="615960" imgH="628560" progId="Paint.Picture">
                    <p:embed/>
                    <p:pic>
                      <p:nvPicPr>
                        <p:cNvPr id="5" name="Object 4">
                          <a:extLst>
                            <a:ext uri="{FF2B5EF4-FFF2-40B4-BE49-F238E27FC236}">
                              <a16:creationId xmlns:a16="http://schemas.microsoft.com/office/drawing/2014/main" id="{2FCBFF7F-7759-483A-8DA1-B955CCFAEC1C}"/>
                            </a:ext>
                          </a:extLst>
                        </p:cNvPr>
                        <p:cNvPicPr/>
                        <p:nvPr/>
                      </p:nvPicPr>
                      <p:blipFill>
                        <a:blip r:embed="rId5"/>
                        <a:stretch>
                          <a:fillRect/>
                        </a:stretch>
                      </p:blipFill>
                      <p:spPr>
                        <a:xfrm>
                          <a:off x="3648992" y="1304508"/>
                          <a:ext cx="702934" cy="78933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8DD26E27-B41C-41B2-A749-C0D7C08277E1}"/>
                </a:ext>
              </a:extLst>
            </p:cNvPr>
            <p:cNvGraphicFramePr>
              <a:graphicFrameLocks noChangeAspect="1"/>
            </p:cNvGraphicFramePr>
            <p:nvPr>
              <p:extLst>
                <p:ext uri="{D42A27DB-BD31-4B8C-83A1-F6EECF244321}">
                  <p14:modId xmlns:p14="http://schemas.microsoft.com/office/powerpoint/2010/main" val="3048705494"/>
                </p:ext>
              </p:extLst>
            </p:nvPr>
          </p:nvGraphicFramePr>
          <p:xfrm>
            <a:off x="3648992" y="2402351"/>
            <a:ext cx="702934" cy="789330"/>
          </p:xfrm>
          <a:graphic>
            <a:graphicData uri="http://schemas.openxmlformats.org/presentationml/2006/ole">
              <mc:AlternateContent xmlns:mc="http://schemas.openxmlformats.org/markup-compatibility/2006">
                <mc:Choice xmlns:v="urn:schemas-microsoft-com:vml" Requires="v">
                  <p:oleObj name="Bitmap Image" r:id="rId7" imgW="615960" imgH="628560" progId="Paint.Picture">
                    <p:embed/>
                  </p:oleObj>
                </mc:Choice>
                <mc:Fallback>
                  <p:oleObj name="Bitmap Image" r:id="rId7" imgW="615960" imgH="628560" progId="Paint.Picture">
                    <p:embed/>
                    <p:pic>
                      <p:nvPicPr>
                        <p:cNvPr id="6" name="Object 5">
                          <a:extLst>
                            <a:ext uri="{FF2B5EF4-FFF2-40B4-BE49-F238E27FC236}">
                              <a16:creationId xmlns:a16="http://schemas.microsoft.com/office/drawing/2014/main" id="{8DD26E27-B41C-41B2-A749-C0D7C08277E1}"/>
                            </a:ext>
                          </a:extLst>
                        </p:cNvPr>
                        <p:cNvPicPr/>
                        <p:nvPr/>
                      </p:nvPicPr>
                      <p:blipFill>
                        <a:blip r:embed="rId5"/>
                        <a:stretch>
                          <a:fillRect/>
                        </a:stretch>
                      </p:blipFill>
                      <p:spPr>
                        <a:xfrm>
                          <a:off x="3648992" y="2402351"/>
                          <a:ext cx="702934" cy="78933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24B644EA-164B-447A-9510-F9AC0D60C108}"/>
                </a:ext>
              </a:extLst>
            </p:cNvPr>
            <p:cNvGraphicFramePr>
              <a:graphicFrameLocks noChangeAspect="1"/>
            </p:cNvGraphicFramePr>
            <p:nvPr>
              <p:extLst>
                <p:ext uri="{D42A27DB-BD31-4B8C-83A1-F6EECF244321}">
                  <p14:modId xmlns:p14="http://schemas.microsoft.com/office/powerpoint/2010/main" val="4015348078"/>
                </p:ext>
              </p:extLst>
            </p:nvPr>
          </p:nvGraphicFramePr>
          <p:xfrm>
            <a:off x="3648992" y="3488002"/>
            <a:ext cx="702934" cy="789330"/>
          </p:xfrm>
          <a:graphic>
            <a:graphicData uri="http://schemas.openxmlformats.org/presentationml/2006/ole">
              <mc:AlternateContent xmlns:mc="http://schemas.openxmlformats.org/markup-compatibility/2006">
                <mc:Choice xmlns:v="urn:schemas-microsoft-com:vml" Requires="v">
                  <p:oleObj name="Bitmap Image" r:id="rId8" imgW="615960" imgH="628560" progId="Paint.Picture">
                    <p:embed/>
                  </p:oleObj>
                </mc:Choice>
                <mc:Fallback>
                  <p:oleObj name="Bitmap Image" r:id="rId8" imgW="615960" imgH="628560" progId="Paint.Picture">
                    <p:embed/>
                    <p:pic>
                      <p:nvPicPr>
                        <p:cNvPr id="7" name="Object 6">
                          <a:extLst>
                            <a:ext uri="{FF2B5EF4-FFF2-40B4-BE49-F238E27FC236}">
                              <a16:creationId xmlns:a16="http://schemas.microsoft.com/office/drawing/2014/main" id="{24B644EA-164B-447A-9510-F9AC0D60C108}"/>
                            </a:ext>
                          </a:extLst>
                        </p:cNvPr>
                        <p:cNvPicPr/>
                        <p:nvPr/>
                      </p:nvPicPr>
                      <p:blipFill>
                        <a:blip r:embed="rId5"/>
                        <a:stretch>
                          <a:fillRect/>
                        </a:stretch>
                      </p:blipFill>
                      <p:spPr>
                        <a:xfrm>
                          <a:off x="3648992" y="3488002"/>
                          <a:ext cx="702934" cy="789330"/>
                        </a:xfrm>
                        <a:prstGeom prst="rect">
                          <a:avLst/>
                        </a:prstGeom>
                      </p:spPr>
                    </p:pic>
                  </p:oleObj>
                </mc:Fallback>
              </mc:AlternateContent>
            </a:graphicData>
          </a:graphic>
        </p:graphicFrame>
        <p:pic>
          <p:nvPicPr>
            <p:cNvPr id="8" name="Graphic 7">
              <a:extLst>
                <a:ext uri="{FF2B5EF4-FFF2-40B4-BE49-F238E27FC236}">
                  <a16:creationId xmlns:a16="http://schemas.microsoft.com/office/drawing/2014/main" id="{C71A7077-62D4-461D-B71E-6426995B5AF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847489" y="463927"/>
              <a:ext cx="383048" cy="421438"/>
            </a:xfrm>
            <a:prstGeom prst="rect">
              <a:avLst/>
            </a:prstGeom>
          </p:spPr>
        </p:pic>
        <p:pic>
          <p:nvPicPr>
            <p:cNvPr id="10" name="Graphic 9">
              <a:extLst>
                <a:ext uri="{FF2B5EF4-FFF2-40B4-BE49-F238E27FC236}">
                  <a16:creationId xmlns:a16="http://schemas.microsoft.com/office/drawing/2014/main" id="{35F7E8B8-C125-4787-9B2B-C9A6C3BD53D5}"/>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flipH="1">
              <a:off x="3773469" y="1447056"/>
              <a:ext cx="427430" cy="470268"/>
            </a:xfrm>
            <a:prstGeom prst="rect">
              <a:avLst/>
            </a:prstGeom>
          </p:spPr>
        </p:pic>
        <p:pic>
          <p:nvPicPr>
            <p:cNvPr id="12" name="Graphic 11">
              <a:extLst>
                <a:ext uri="{FF2B5EF4-FFF2-40B4-BE49-F238E27FC236}">
                  <a16:creationId xmlns:a16="http://schemas.microsoft.com/office/drawing/2014/main" id="{869DFF0B-781F-4D12-85E4-DCA037BA2B7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48240" y="2496157"/>
              <a:ext cx="504437" cy="554993"/>
            </a:xfrm>
            <a:prstGeom prst="rect">
              <a:avLst/>
            </a:prstGeom>
          </p:spPr>
        </p:pic>
        <p:pic>
          <p:nvPicPr>
            <p:cNvPr id="14" name="Graphic 13">
              <a:extLst>
                <a:ext uri="{FF2B5EF4-FFF2-40B4-BE49-F238E27FC236}">
                  <a16:creationId xmlns:a16="http://schemas.microsoft.com/office/drawing/2014/main" id="{7DB79977-7EAC-4649-A907-DE9800FF0B8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86042" y="3621354"/>
              <a:ext cx="444495" cy="489043"/>
            </a:xfrm>
            <a:prstGeom prst="rect">
              <a:avLst/>
            </a:prstGeom>
          </p:spPr>
        </p:pic>
      </p:grpSp>
      <p:grpSp>
        <p:nvGrpSpPr>
          <p:cNvPr id="3" name="Group 2">
            <a:extLst>
              <a:ext uri="{FF2B5EF4-FFF2-40B4-BE49-F238E27FC236}">
                <a16:creationId xmlns:a16="http://schemas.microsoft.com/office/drawing/2014/main" id="{147702B1-60BD-49A9-BD3B-BB346ACBFBF7}"/>
              </a:ext>
              <a:ext uri="{C183D7F6-B498-43B3-948B-1728B52AA6E4}">
                <adec:decorative xmlns:adec="http://schemas.microsoft.com/office/drawing/2017/decorative" val="1"/>
              </a:ext>
            </a:extLst>
          </p:cNvPr>
          <p:cNvGrpSpPr/>
          <p:nvPr/>
        </p:nvGrpSpPr>
        <p:grpSpPr>
          <a:xfrm>
            <a:off x="4581094" y="252835"/>
            <a:ext cx="7135418" cy="5866399"/>
            <a:chOff x="1646691" y="1363426"/>
            <a:chExt cx="10696603" cy="5866399"/>
          </a:xfrm>
        </p:grpSpPr>
        <p:sp>
          <p:nvSpPr>
            <p:cNvPr id="36" name="Rectangle 35">
              <a:extLst>
                <a:ext uri="{FF2B5EF4-FFF2-40B4-BE49-F238E27FC236}">
                  <a16:creationId xmlns:a16="http://schemas.microsoft.com/office/drawing/2014/main" id="{E5E2A559-5126-49E9-895D-A84B498B7AEE}"/>
                </a:ext>
              </a:extLst>
            </p:cNvPr>
            <p:cNvSpPr/>
            <p:nvPr/>
          </p:nvSpPr>
          <p:spPr bwMode="auto">
            <a:xfrm>
              <a:off x="1646691" y="136342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hlinkClick r:id="rId17"/>
                </a:rPr>
                <a:t>Configure Azure App Service Plans</a:t>
              </a:r>
              <a:endParaRPr lang="en-US" sz="2200" dirty="0">
                <a:solidFill>
                  <a:schemeClr val="tx1"/>
                </a:solidFill>
              </a:endParaRPr>
            </a:p>
          </p:txBody>
        </p:sp>
        <p:cxnSp>
          <p:nvCxnSpPr>
            <p:cNvPr id="57" name="Straight Connector 56">
              <a:extLst>
                <a:ext uri="{FF2B5EF4-FFF2-40B4-BE49-F238E27FC236}">
                  <a16:creationId xmlns:a16="http://schemas.microsoft.com/office/drawing/2014/main" id="{723BDEE5-6D5F-4551-B582-C623BD958DD7}"/>
                </a:ext>
                <a:ext uri="{C183D7F6-B498-43B3-948B-1728B52AA6E4}">
                  <adec:decorative xmlns:adec="http://schemas.microsoft.com/office/drawing/2017/decorative" val="1"/>
                </a:ext>
              </a:extLst>
            </p:cNvPr>
            <p:cNvCxnSpPr>
              <a:cxnSpLocks/>
            </p:cNvCxnSpPr>
            <p:nvPr/>
          </p:nvCxnSpPr>
          <p:spPr>
            <a:xfrm>
              <a:off x="1646691" y="226973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E51C1035-9653-44E2-BA29-FFEBC0CC70FE}"/>
                </a:ext>
              </a:extLst>
            </p:cNvPr>
            <p:cNvSpPr/>
            <p:nvPr/>
          </p:nvSpPr>
          <p:spPr bwMode="auto">
            <a:xfrm>
              <a:off x="1646691" y="244451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hlinkClick r:id="rId18"/>
                </a:rPr>
                <a:t>Configure Azure App Services</a:t>
              </a:r>
              <a:endParaRPr lang="en-US" sz="2200" dirty="0">
                <a:solidFill>
                  <a:schemeClr val="tx1"/>
                </a:solidFill>
              </a:endParaRPr>
            </a:p>
          </p:txBody>
        </p:sp>
        <p:cxnSp>
          <p:nvCxnSpPr>
            <p:cNvPr id="58" name="Straight Connector 57">
              <a:extLst>
                <a:ext uri="{FF2B5EF4-FFF2-40B4-BE49-F238E27FC236}">
                  <a16:creationId xmlns:a16="http://schemas.microsoft.com/office/drawing/2014/main" id="{41FFD988-6109-42EE-A4F6-E182E9399800}"/>
                </a:ext>
                <a:ext uri="{C183D7F6-B498-43B3-948B-1728B52AA6E4}">
                  <adec:decorative xmlns:adec="http://schemas.microsoft.com/office/drawing/2017/decorative" val="1"/>
                </a:ext>
              </a:extLst>
            </p:cNvPr>
            <p:cNvCxnSpPr>
              <a:cxnSpLocks/>
            </p:cNvCxnSpPr>
            <p:nvPr/>
          </p:nvCxnSpPr>
          <p:spPr>
            <a:xfrm>
              <a:off x="1646691" y="335082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6C044899-B273-44CD-B13A-2926772F078C}"/>
                </a:ext>
              </a:extLst>
            </p:cNvPr>
            <p:cNvSpPr/>
            <p:nvPr/>
          </p:nvSpPr>
          <p:spPr bwMode="auto">
            <a:xfrm>
              <a:off x="1646691" y="352560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hlinkClick r:id="rId19"/>
                </a:rPr>
                <a:t>Configure Azure Container Instances</a:t>
              </a:r>
              <a:endParaRPr lang="en-US" sz="2200" dirty="0">
                <a:solidFill>
                  <a:schemeClr val="tx1"/>
                </a:solidFill>
              </a:endParaRPr>
            </a:p>
          </p:txBody>
        </p:sp>
        <p:cxnSp>
          <p:nvCxnSpPr>
            <p:cNvPr id="59" name="Straight Connector 58">
              <a:extLst>
                <a:ext uri="{FF2B5EF4-FFF2-40B4-BE49-F238E27FC236}">
                  <a16:creationId xmlns:a16="http://schemas.microsoft.com/office/drawing/2014/main" id="{165B2145-FE02-475A-A596-3B7E7067AD9C}"/>
                </a:ext>
                <a:ext uri="{C183D7F6-B498-43B3-948B-1728B52AA6E4}">
                  <adec:decorative xmlns:adec="http://schemas.microsoft.com/office/drawing/2017/decorative" val="1"/>
                </a:ext>
              </a:extLst>
            </p:cNvPr>
            <p:cNvCxnSpPr>
              <a:cxnSpLocks/>
            </p:cNvCxnSpPr>
            <p:nvPr/>
          </p:nvCxnSpPr>
          <p:spPr>
            <a:xfrm>
              <a:off x="1646691" y="443191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4F9B6CA5-66DA-4048-AAE5-8F898F8DD28A}"/>
                </a:ext>
              </a:extLst>
            </p:cNvPr>
            <p:cNvSpPr/>
            <p:nvPr/>
          </p:nvSpPr>
          <p:spPr bwMode="auto">
            <a:xfrm>
              <a:off x="1646691" y="460669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hlinkClick r:id="rId20"/>
                </a:rPr>
                <a:t>Configure Azure Kubernetes Service</a:t>
              </a:r>
              <a:endParaRPr lang="en-US" sz="2200" dirty="0">
                <a:solidFill>
                  <a:schemeClr val="tx1"/>
                </a:solidFill>
              </a:endParaRPr>
            </a:p>
          </p:txBody>
        </p:sp>
        <p:cxnSp>
          <p:nvCxnSpPr>
            <p:cNvPr id="60" name="Straight Connector 59">
              <a:extLst>
                <a:ext uri="{FF2B5EF4-FFF2-40B4-BE49-F238E27FC236}">
                  <a16:creationId xmlns:a16="http://schemas.microsoft.com/office/drawing/2014/main" id="{AB42358F-09B6-4C29-A514-8AD515C11661}"/>
                </a:ext>
                <a:ext uri="{C183D7F6-B498-43B3-948B-1728B52AA6E4}">
                  <adec:decorative xmlns:adec="http://schemas.microsoft.com/office/drawing/2017/decorative" val="1"/>
                </a:ext>
              </a:extLst>
            </p:cNvPr>
            <p:cNvCxnSpPr>
              <a:cxnSpLocks/>
            </p:cNvCxnSpPr>
            <p:nvPr/>
          </p:nvCxnSpPr>
          <p:spPr>
            <a:xfrm>
              <a:off x="1646691" y="551300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23021D5-5C92-48B1-AC95-26B25E2588B8}"/>
                </a:ext>
              </a:extLst>
            </p:cNvPr>
            <p:cNvSpPr/>
            <p:nvPr/>
          </p:nvSpPr>
          <p:spPr bwMode="auto">
            <a:xfrm>
              <a:off x="1646691" y="5608785"/>
              <a:ext cx="10696603" cy="16210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hlinkClick r:id="rId21"/>
                </a:rPr>
                <a:t>Lab 09a - Implement Web Apps</a:t>
              </a:r>
              <a:endParaRPr lang="en-US" sz="2200" dirty="0">
                <a:solidFill>
                  <a:schemeClr val="tx1"/>
                </a:solidFill>
              </a:endParaRPr>
            </a:p>
            <a:p>
              <a:pPr>
                <a:spcAft>
                  <a:spcPts val="600"/>
                </a:spcAft>
              </a:pPr>
              <a:r>
                <a:rPr lang="en-US" sz="2200" dirty="0">
                  <a:solidFill>
                    <a:schemeClr val="tx1"/>
                  </a:solidFill>
                  <a:hlinkClick r:id="rId22"/>
                </a:rPr>
                <a:t>Lab 09b - Implement Azure Container Instances</a:t>
              </a:r>
              <a:endParaRPr lang="en-US" sz="2200" dirty="0">
                <a:solidFill>
                  <a:schemeClr val="tx1"/>
                </a:solidFill>
              </a:endParaRPr>
            </a:p>
            <a:p>
              <a:pPr>
                <a:spcAft>
                  <a:spcPts val="600"/>
                </a:spcAft>
              </a:pPr>
              <a:r>
                <a:rPr lang="en-US" sz="2200" dirty="0">
                  <a:solidFill>
                    <a:schemeClr val="tx1"/>
                  </a:solidFill>
                  <a:hlinkClick r:id="rId23"/>
                </a:rPr>
                <a:t>Lab 09c - Implement Azure Kubernetes Service (optional)</a:t>
              </a:r>
              <a:endParaRPr lang="en-US" sz="2200" dirty="0">
                <a:solidFill>
                  <a:schemeClr val="tx1"/>
                </a:solidFill>
              </a:endParaRPr>
            </a:p>
          </p:txBody>
        </p:sp>
      </p:grpSp>
      <p:cxnSp>
        <p:nvCxnSpPr>
          <p:cNvPr id="9" name="Straight Connector 8">
            <a:extLst>
              <a:ext uri="{FF2B5EF4-FFF2-40B4-BE49-F238E27FC236}">
                <a16:creationId xmlns:a16="http://schemas.microsoft.com/office/drawing/2014/main" id="{7E827D21-88B3-455E-A039-13CC75142B77}"/>
              </a:ext>
              <a:ext uri="{C183D7F6-B498-43B3-948B-1728B52AA6E4}">
                <adec:decorative xmlns:adec="http://schemas.microsoft.com/office/drawing/2017/decorative" val="1"/>
              </a:ext>
            </a:extLst>
          </p:cNvPr>
          <p:cNvCxnSpPr>
            <a:cxnSpLocks/>
          </p:cNvCxnSpPr>
          <p:nvPr/>
        </p:nvCxnSpPr>
        <p:spPr>
          <a:xfrm>
            <a:off x="4580056" y="6119234"/>
            <a:ext cx="67608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9431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t>Add Deployment Slots</a:t>
            </a:r>
          </a:p>
        </p:txBody>
      </p:sp>
      <p:sp>
        <p:nvSpPr>
          <p:cNvPr id="2" name="Rectangle 1">
            <a:extLst>
              <a:ext uri="{FF2B5EF4-FFF2-40B4-BE49-F238E27FC236}">
                <a16:creationId xmlns:a16="http://schemas.microsoft.com/office/drawing/2014/main" id="{6CF3D10C-9DBF-4B77-87F7-B831FE565582}"/>
              </a:ext>
            </a:extLst>
          </p:cNvPr>
          <p:cNvSpPr/>
          <p:nvPr/>
        </p:nvSpPr>
        <p:spPr bwMode="auto">
          <a:xfrm>
            <a:off x="432881" y="1192211"/>
            <a:ext cx="5542469" cy="7657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dirty="0">
                <a:solidFill>
                  <a:schemeClr val="tx1"/>
                </a:solidFill>
                <a:cs typeface="Segoe UI Semilight"/>
              </a:rPr>
              <a:t>Select whether to clone an app configuration from another deployment slot</a:t>
            </a:r>
          </a:p>
        </p:txBody>
      </p:sp>
      <p:sp>
        <p:nvSpPr>
          <p:cNvPr id="13" name="Rectangle 12">
            <a:extLst>
              <a:ext uri="{FF2B5EF4-FFF2-40B4-BE49-F238E27FC236}">
                <a16:creationId xmlns:a16="http://schemas.microsoft.com/office/drawing/2014/main" id="{FA4C3630-4561-4828-9A0E-8A9DF1BCD0C9}"/>
              </a:ext>
            </a:extLst>
          </p:cNvPr>
          <p:cNvSpPr/>
          <p:nvPr/>
        </p:nvSpPr>
        <p:spPr bwMode="auto">
          <a:xfrm>
            <a:off x="432881" y="2181499"/>
            <a:ext cx="5542469" cy="18187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600"/>
              </a:spcBef>
            </a:pPr>
            <a:r>
              <a:rPr lang="en-US" sz="2000" dirty="0">
                <a:solidFill>
                  <a:schemeClr val="tx1"/>
                </a:solidFill>
                <a:cs typeface="Segoe UI Semilight"/>
              </a:rPr>
              <a:t>When you clone, pay attention to the settings:</a:t>
            </a:r>
          </a:p>
          <a:p>
            <a:pPr marL="168275" lvl="1" indent="-168275">
              <a:spcBef>
                <a:spcPts val="600"/>
              </a:spcBef>
              <a:buFont typeface="Arial" panose="020B0604020202020204" pitchFamily="34" charset="0"/>
              <a:buChar char="•"/>
            </a:pPr>
            <a:r>
              <a:rPr lang="en-US" dirty="0">
                <a:solidFill>
                  <a:schemeClr val="tx1"/>
                </a:solidFill>
                <a:cs typeface="Segoe UI Semilight"/>
              </a:rPr>
              <a:t>Slot-specific app settings and connection strings</a:t>
            </a:r>
          </a:p>
          <a:p>
            <a:pPr marL="168275" lvl="1" indent="-168275">
              <a:spcBef>
                <a:spcPts val="600"/>
              </a:spcBef>
              <a:buFont typeface="Arial" panose="020B0604020202020204" pitchFamily="34" charset="0"/>
              <a:buChar char="•"/>
            </a:pPr>
            <a:r>
              <a:rPr lang="en-US" dirty="0">
                <a:solidFill>
                  <a:schemeClr val="tx1"/>
                </a:solidFill>
                <a:cs typeface="Segoe UI Semilight"/>
              </a:rPr>
              <a:t>Continuous deployment settings</a:t>
            </a:r>
          </a:p>
          <a:p>
            <a:pPr marL="168275" lvl="1" indent="-168275">
              <a:spcBef>
                <a:spcPts val="600"/>
              </a:spcBef>
              <a:buFont typeface="Arial" panose="020B0604020202020204" pitchFamily="34" charset="0"/>
              <a:buChar char="•"/>
            </a:pPr>
            <a:r>
              <a:rPr lang="en-US" dirty="0">
                <a:solidFill>
                  <a:schemeClr val="tx1"/>
                </a:solidFill>
                <a:cs typeface="Segoe UI Semilight"/>
              </a:rPr>
              <a:t>App Service authentication settings</a:t>
            </a:r>
          </a:p>
        </p:txBody>
      </p:sp>
      <p:sp>
        <p:nvSpPr>
          <p:cNvPr id="14" name="Rectangle 13">
            <a:extLst>
              <a:ext uri="{FF2B5EF4-FFF2-40B4-BE49-F238E27FC236}">
                <a16:creationId xmlns:a16="http://schemas.microsoft.com/office/drawing/2014/main" id="{848128E5-4E30-4BE2-8F55-74C93137738B}"/>
              </a:ext>
            </a:extLst>
          </p:cNvPr>
          <p:cNvSpPr/>
          <p:nvPr/>
        </p:nvSpPr>
        <p:spPr bwMode="auto">
          <a:xfrm>
            <a:off x="432881" y="4223760"/>
            <a:ext cx="5542469" cy="11486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dirty="0">
                <a:solidFill>
                  <a:schemeClr val="tx1"/>
                </a:solidFill>
                <a:cs typeface="Segoe UI Semilight"/>
              </a:rPr>
              <a:t>Not all settings are sticky (endpoints, custom domain names, SSL certificates, scaling)</a:t>
            </a:r>
          </a:p>
        </p:txBody>
      </p:sp>
      <p:sp>
        <p:nvSpPr>
          <p:cNvPr id="15" name="Rectangle 14">
            <a:extLst>
              <a:ext uri="{FF2B5EF4-FFF2-40B4-BE49-F238E27FC236}">
                <a16:creationId xmlns:a16="http://schemas.microsoft.com/office/drawing/2014/main" id="{CAEFB5B4-6E63-4FE9-A0EB-A0C40D116A9C}"/>
              </a:ext>
            </a:extLst>
          </p:cNvPr>
          <p:cNvSpPr/>
          <p:nvPr/>
        </p:nvSpPr>
        <p:spPr bwMode="auto">
          <a:xfrm>
            <a:off x="432881" y="5595947"/>
            <a:ext cx="5542469" cy="7657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dirty="0">
                <a:solidFill>
                  <a:schemeClr val="tx1"/>
                </a:solidFill>
                <a:cs typeface="Segoe UI Semilight"/>
              </a:rPr>
              <a:t>Review and edit your settings before swapping</a:t>
            </a:r>
          </a:p>
        </p:txBody>
      </p:sp>
      <p:sp>
        <p:nvSpPr>
          <p:cNvPr id="4" name="Rectangle 3">
            <a:extLst>
              <a:ext uri="{FF2B5EF4-FFF2-40B4-BE49-F238E27FC236}">
                <a16:creationId xmlns:a16="http://schemas.microsoft.com/office/drawing/2014/main" id="{0E8B82B0-6FAE-45F5-96B3-F29C88F3F61C}"/>
              </a:ext>
              <a:ext uri="{C183D7F6-B498-43B3-948B-1728B52AA6E4}">
                <adec:decorative xmlns:adec="http://schemas.microsoft.com/office/drawing/2017/decorative" val="1"/>
              </a:ext>
            </a:extLst>
          </p:cNvPr>
          <p:cNvSpPr/>
          <p:nvPr/>
        </p:nvSpPr>
        <p:spPr bwMode="auto">
          <a:xfrm>
            <a:off x="6124448" y="1192211"/>
            <a:ext cx="5873877" cy="51695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6" descr="A screen shot of the Add a slot screen for an App Service.  The name of the slot is preproduction, and settings are cloned from appservice09">
            <a:extLst>
              <a:ext uri="{FF2B5EF4-FFF2-40B4-BE49-F238E27FC236}">
                <a16:creationId xmlns:a16="http://schemas.microsoft.com/office/drawing/2014/main" id="{B5F33B82-010A-4B5E-9B98-77A431CF1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117" y="2788524"/>
            <a:ext cx="5550538" cy="2168360"/>
          </a:xfrm>
          <a:prstGeom prst="rect">
            <a:avLst/>
          </a:prstGeom>
          <a:ln>
            <a:noFill/>
          </a:ln>
        </p:spPr>
      </p:pic>
    </p:spTree>
    <p:extLst>
      <p:ext uri="{BB962C8B-B14F-4D97-AF65-F5344CB8AC3E}">
        <p14:creationId xmlns:p14="http://schemas.microsoft.com/office/powerpoint/2010/main" val="279694342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Secure an App Service</a:t>
            </a:r>
          </a:p>
        </p:txBody>
      </p:sp>
      <p:sp>
        <p:nvSpPr>
          <p:cNvPr id="3" name="Rectangle 2">
            <a:extLst>
              <a:ext uri="{FF2B5EF4-FFF2-40B4-BE49-F238E27FC236}">
                <a16:creationId xmlns:a16="http://schemas.microsoft.com/office/drawing/2014/main" id="{466CDB52-A6AB-489A-9B09-51DA0D3CDC80}"/>
              </a:ext>
            </a:extLst>
          </p:cNvPr>
          <p:cNvSpPr/>
          <p:nvPr/>
        </p:nvSpPr>
        <p:spPr bwMode="auto">
          <a:xfrm>
            <a:off x="427038" y="1192210"/>
            <a:ext cx="5541264" cy="1843089"/>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pPr>
            <a:r>
              <a:rPr lang="en-US" sz="2400" dirty="0">
                <a:solidFill>
                  <a:schemeClr val="tx1"/>
                </a:solidFill>
                <a:latin typeface="+mj-lt"/>
              </a:rPr>
              <a:t>Authentication:</a:t>
            </a:r>
          </a:p>
          <a:p>
            <a:pPr marL="173038" lvl="1" indent="-173038">
              <a:spcBef>
                <a:spcPts val="600"/>
              </a:spcBef>
              <a:buFont typeface="Arial" panose="020B0604020202020204" pitchFamily="34" charset="0"/>
              <a:buChar char="•"/>
            </a:pPr>
            <a:r>
              <a:rPr lang="en-US" sz="2000" dirty="0">
                <a:solidFill>
                  <a:schemeClr val="tx1"/>
                </a:solidFill>
              </a:rPr>
              <a:t>Enable authentication – default anonymous</a:t>
            </a:r>
          </a:p>
          <a:p>
            <a:pPr marL="173038" lvl="1" indent="-173038">
              <a:spcBef>
                <a:spcPts val="600"/>
              </a:spcBef>
              <a:buFont typeface="Arial" panose="020B0604020202020204" pitchFamily="34" charset="0"/>
              <a:buChar char="•"/>
            </a:pPr>
            <a:r>
              <a:rPr lang="en-US" sz="2000" dirty="0">
                <a:solidFill>
                  <a:schemeClr val="tx1"/>
                </a:solidFill>
              </a:rPr>
              <a:t>Log in with a third-party identity provider</a:t>
            </a:r>
          </a:p>
        </p:txBody>
      </p:sp>
      <p:sp>
        <p:nvSpPr>
          <p:cNvPr id="7" name="Rectangle 6">
            <a:extLst>
              <a:ext uri="{FF2B5EF4-FFF2-40B4-BE49-F238E27FC236}">
                <a16:creationId xmlns:a16="http://schemas.microsoft.com/office/drawing/2014/main" id="{85E13CC6-5AAC-4F2A-B3BF-E218BCA8A842}"/>
              </a:ext>
            </a:extLst>
          </p:cNvPr>
          <p:cNvSpPr/>
          <p:nvPr/>
        </p:nvSpPr>
        <p:spPr bwMode="auto">
          <a:xfrm>
            <a:off x="427039" y="3195637"/>
            <a:ext cx="5541264" cy="3166110"/>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pPr>
            <a:r>
              <a:rPr lang="en-US" sz="2400" dirty="0">
                <a:solidFill>
                  <a:schemeClr val="tx1"/>
                </a:solidFill>
                <a:latin typeface="+mj-lt"/>
              </a:rPr>
              <a:t>Security:</a:t>
            </a:r>
          </a:p>
          <a:p>
            <a:pPr marL="173038" lvl="1" indent="-173038">
              <a:spcBef>
                <a:spcPts val="600"/>
              </a:spcBef>
              <a:buFont typeface="Arial" panose="020B0604020202020204" pitchFamily="34" charset="0"/>
              <a:buChar char="•"/>
            </a:pPr>
            <a:r>
              <a:rPr lang="en-US" sz="2000" dirty="0">
                <a:solidFill>
                  <a:schemeClr val="tx1"/>
                </a:solidFill>
              </a:rPr>
              <a:t>Troubleshoot with Diagnostic Logs – failed requests, app logging</a:t>
            </a:r>
          </a:p>
          <a:p>
            <a:pPr marL="173038" lvl="1" indent="-173038">
              <a:spcBef>
                <a:spcPts val="600"/>
              </a:spcBef>
              <a:buFont typeface="Arial" panose="020B0604020202020204" pitchFamily="34" charset="0"/>
              <a:buChar char="•"/>
            </a:pPr>
            <a:r>
              <a:rPr lang="en-US" sz="2000" dirty="0">
                <a:solidFill>
                  <a:schemeClr val="tx1"/>
                </a:solidFill>
              </a:rPr>
              <a:t>Add an SSL certificate – HTTPS</a:t>
            </a:r>
          </a:p>
          <a:p>
            <a:pPr marL="173038" lvl="1" indent="-173038">
              <a:spcBef>
                <a:spcPts val="600"/>
              </a:spcBef>
              <a:buFont typeface="Arial" panose="020B0604020202020204" pitchFamily="34" charset="0"/>
              <a:buChar char="•"/>
            </a:pPr>
            <a:r>
              <a:rPr lang="en-US" sz="2000" dirty="0">
                <a:solidFill>
                  <a:schemeClr val="tx1"/>
                </a:solidFill>
              </a:rPr>
              <a:t>Define a priority ordered allow/deny list to control network access to the app</a:t>
            </a:r>
          </a:p>
          <a:p>
            <a:pPr marL="173038" lvl="1" indent="-173038">
              <a:spcBef>
                <a:spcPts val="600"/>
              </a:spcBef>
              <a:buFont typeface="Arial" panose="020B0604020202020204" pitchFamily="34" charset="0"/>
              <a:buChar char="•"/>
            </a:pPr>
            <a:r>
              <a:rPr lang="en-US" sz="2000" dirty="0">
                <a:solidFill>
                  <a:schemeClr val="tx1"/>
                </a:solidFill>
              </a:rPr>
              <a:t>Store secrets in the Azure Key Vault</a:t>
            </a:r>
          </a:p>
        </p:txBody>
      </p:sp>
      <p:sp>
        <p:nvSpPr>
          <p:cNvPr id="9" name="Rectangle 8">
            <a:extLst>
              <a:ext uri="{FF2B5EF4-FFF2-40B4-BE49-F238E27FC236}">
                <a16:creationId xmlns:a16="http://schemas.microsoft.com/office/drawing/2014/main" id="{432D7BBA-A4B9-4EB4-BA49-C1FD92B4B4E7}"/>
              </a:ext>
              <a:ext uri="{C183D7F6-B498-43B3-948B-1728B52AA6E4}">
                <adec:decorative xmlns:adec="http://schemas.microsoft.com/office/drawing/2017/decorative" val="1"/>
              </a:ext>
            </a:extLst>
          </p:cNvPr>
          <p:cNvSpPr/>
          <p:nvPr/>
        </p:nvSpPr>
        <p:spPr bwMode="auto">
          <a:xfrm>
            <a:off x="6124448" y="1192211"/>
            <a:ext cx="5873877" cy="51695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pic>
        <p:nvPicPr>
          <p:cNvPr id="5" name="Picture 4" descr="Screenshot of identity providers including Microsoft, Facebook, Google, and Twitter. ">
            <a:extLst>
              <a:ext uri="{FF2B5EF4-FFF2-40B4-BE49-F238E27FC236}">
                <a16:creationId xmlns:a16="http://schemas.microsoft.com/office/drawing/2014/main" id="{2E5EB363-0DC5-49D9-B01A-37460DB81C48}"/>
              </a:ext>
            </a:extLst>
          </p:cNvPr>
          <p:cNvPicPr>
            <a:picLocks noChangeAspect="1"/>
          </p:cNvPicPr>
          <p:nvPr/>
        </p:nvPicPr>
        <p:blipFill>
          <a:blip r:embed="rId3"/>
          <a:stretch>
            <a:fillRect/>
          </a:stretch>
        </p:blipFill>
        <p:spPr>
          <a:xfrm>
            <a:off x="6503790" y="2113754"/>
            <a:ext cx="4953000" cy="3048000"/>
          </a:xfrm>
          <a:prstGeom prst="rect">
            <a:avLst/>
          </a:prstGeom>
          <a:ln>
            <a:solidFill>
              <a:schemeClr val="tx1"/>
            </a:solidFill>
          </a:ln>
        </p:spPr>
      </p:pic>
    </p:spTree>
    <p:extLst>
      <p:ext uri="{BB962C8B-B14F-4D97-AF65-F5344CB8AC3E}">
        <p14:creationId xmlns:p14="http://schemas.microsoft.com/office/powerpoint/2010/main" val="44512109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F1AA-5B25-48F9-B79E-EF9D69FDA458}"/>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Create Custom Domain Names</a:t>
            </a:r>
          </a:p>
        </p:txBody>
      </p:sp>
      <p:sp>
        <p:nvSpPr>
          <p:cNvPr id="3" name="Rectangle 2">
            <a:extLst>
              <a:ext uri="{FF2B5EF4-FFF2-40B4-BE49-F238E27FC236}">
                <a16:creationId xmlns:a16="http://schemas.microsoft.com/office/drawing/2014/main" id="{2124A118-779E-4C4F-9260-BD85FE7A3AAA}"/>
              </a:ext>
              <a:ext uri="{C183D7F6-B498-43B3-948B-1728B52AA6E4}">
                <adec:decorative xmlns:adec="http://schemas.microsoft.com/office/drawing/2017/decorative" val="1"/>
              </a:ext>
            </a:extLst>
          </p:cNvPr>
          <p:cNvSpPr/>
          <p:nvPr/>
        </p:nvSpPr>
        <p:spPr bwMode="auto">
          <a:xfrm>
            <a:off x="427038" y="1192214"/>
            <a:ext cx="11582402" cy="38899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bg1"/>
              </a:solidFill>
              <a:ea typeface="Segoe UI" pitchFamily="34" charset="0"/>
              <a:cs typeface="Segoe UI" pitchFamily="34" charset="0"/>
            </a:endParaRPr>
          </a:p>
        </p:txBody>
      </p:sp>
      <p:pic>
        <p:nvPicPr>
          <p:cNvPr id="5" name="Picture 5" descr="Screenshot showing settings pop up window highlighting Custom Domains blade selection">
            <a:extLst>
              <a:ext uri="{FF2B5EF4-FFF2-40B4-BE49-F238E27FC236}">
                <a16:creationId xmlns:a16="http://schemas.microsoft.com/office/drawing/2014/main" id="{2D6E278D-00AF-491A-BAF9-6E99921E6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331" y="1372350"/>
            <a:ext cx="2178438" cy="3529693"/>
          </a:xfrm>
          <a:prstGeom prst="rect">
            <a:avLst/>
          </a:prstGeom>
          <a:ln w="6350">
            <a:solidFill>
              <a:schemeClr val="bg1">
                <a:lumMod val="65000"/>
              </a:schemeClr>
            </a:solidFill>
          </a:ln>
        </p:spPr>
      </p:pic>
      <p:cxnSp>
        <p:nvCxnSpPr>
          <p:cNvPr id="6" name="Connector: Elbow 5" descr="Arrow pointing right">
            <a:extLst>
              <a:ext uri="{FF2B5EF4-FFF2-40B4-BE49-F238E27FC236}">
                <a16:creationId xmlns:a16="http://schemas.microsoft.com/office/drawing/2014/main" id="{EE7D7B54-4CBC-41CB-A9C7-59BDD23DE068}"/>
              </a:ext>
              <a:ext uri="{C183D7F6-B498-43B3-948B-1728B52AA6E4}">
                <adec:decorative xmlns:adec="http://schemas.microsoft.com/office/drawing/2017/decorative" val="1"/>
              </a:ext>
            </a:extLst>
          </p:cNvPr>
          <p:cNvCxnSpPr>
            <a:cxnSpLocks/>
          </p:cNvCxnSpPr>
          <p:nvPr/>
        </p:nvCxnSpPr>
        <p:spPr>
          <a:xfrm>
            <a:off x="3688795" y="3137196"/>
            <a:ext cx="1175307" cy="0"/>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descr="Welcome to Contoso web page. The contoso.com URL is highlighted">
            <a:extLst>
              <a:ext uri="{FF2B5EF4-FFF2-40B4-BE49-F238E27FC236}">
                <a16:creationId xmlns:a16="http://schemas.microsoft.com/office/drawing/2014/main" id="{9D100C4A-E9EB-4D66-8763-1572DFBB04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259" y="1372343"/>
            <a:ext cx="6033888" cy="3529706"/>
          </a:xfrm>
          <a:prstGeom prst="rect">
            <a:avLst/>
          </a:prstGeom>
          <a:ln>
            <a:noFill/>
          </a:ln>
        </p:spPr>
      </p:pic>
      <p:sp>
        <p:nvSpPr>
          <p:cNvPr id="9" name="Rectangle 8">
            <a:extLst>
              <a:ext uri="{FF2B5EF4-FFF2-40B4-BE49-F238E27FC236}">
                <a16:creationId xmlns:a16="http://schemas.microsoft.com/office/drawing/2014/main" id="{C4EFD61E-756B-45C1-A335-04954A7148F8}"/>
              </a:ext>
            </a:extLst>
          </p:cNvPr>
          <p:cNvSpPr/>
          <p:nvPr/>
        </p:nvSpPr>
        <p:spPr>
          <a:xfrm>
            <a:off x="427037" y="5251522"/>
            <a:ext cx="2069200"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Redirect the default web </a:t>
            </a:r>
            <a:br>
              <a:rPr lang="en-US" sz="2000" dirty="0">
                <a:solidFill>
                  <a:schemeClr val="tx1"/>
                </a:solidFill>
              </a:rPr>
            </a:br>
            <a:r>
              <a:rPr lang="en-US" sz="2000" dirty="0">
                <a:solidFill>
                  <a:schemeClr val="tx1"/>
                </a:solidFill>
              </a:rPr>
              <a:t>app URL</a:t>
            </a:r>
          </a:p>
        </p:txBody>
      </p:sp>
      <p:sp>
        <p:nvSpPr>
          <p:cNvPr id="11" name="Rectangle 10">
            <a:extLst>
              <a:ext uri="{FF2B5EF4-FFF2-40B4-BE49-F238E27FC236}">
                <a16:creationId xmlns:a16="http://schemas.microsoft.com/office/drawing/2014/main" id="{56EB7894-B084-42BA-B092-F4C2B2C84C48}"/>
              </a:ext>
            </a:extLst>
          </p:cNvPr>
          <p:cNvSpPr/>
          <p:nvPr/>
        </p:nvSpPr>
        <p:spPr>
          <a:xfrm>
            <a:off x="2650658" y="5251522"/>
            <a:ext cx="2069201"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Validate the custom domain in Azure</a:t>
            </a:r>
          </a:p>
        </p:txBody>
      </p:sp>
      <p:sp>
        <p:nvSpPr>
          <p:cNvPr id="10" name="Rectangle 9">
            <a:extLst>
              <a:ext uri="{FF2B5EF4-FFF2-40B4-BE49-F238E27FC236}">
                <a16:creationId xmlns:a16="http://schemas.microsoft.com/office/drawing/2014/main" id="{F6D86CF7-D60B-4D01-9DDE-4B142AF6B7DC}"/>
              </a:ext>
            </a:extLst>
          </p:cNvPr>
          <p:cNvSpPr/>
          <p:nvPr/>
        </p:nvSpPr>
        <p:spPr>
          <a:xfrm>
            <a:off x="4874279" y="5251522"/>
            <a:ext cx="4331972"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Use the DNS registry for your domain provider – create a CNAME or A record with the mapping</a:t>
            </a:r>
          </a:p>
        </p:txBody>
      </p:sp>
      <p:sp>
        <p:nvSpPr>
          <p:cNvPr id="13" name="Rectangle 12">
            <a:extLst>
              <a:ext uri="{FF2B5EF4-FFF2-40B4-BE49-F238E27FC236}">
                <a16:creationId xmlns:a16="http://schemas.microsoft.com/office/drawing/2014/main" id="{7D11F7C7-7C04-4D72-B5DF-075B7DC0E0C1}"/>
              </a:ext>
            </a:extLst>
          </p:cNvPr>
          <p:cNvSpPr/>
          <p:nvPr/>
        </p:nvSpPr>
        <p:spPr>
          <a:xfrm>
            <a:off x="9360672" y="5251522"/>
            <a:ext cx="2648767"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Ensure App Service plan supports custom domains</a:t>
            </a:r>
          </a:p>
          <a:p>
            <a:endParaRPr lang="en-US" sz="2000" dirty="0">
              <a:solidFill>
                <a:schemeClr val="tx1"/>
              </a:solidFill>
            </a:endParaRPr>
          </a:p>
        </p:txBody>
      </p:sp>
    </p:spTree>
    <p:extLst>
      <p:ext uri="{BB962C8B-B14F-4D97-AF65-F5344CB8AC3E}">
        <p14:creationId xmlns:p14="http://schemas.microsoft.com/office/powerpoint/2010/main" val="125341676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Backup an App Service</a:t>
            </a:r>
          </a:p>
        </p:txBody>
      </p:sp>
      <p:sp>
        <p:nvSpPr>
          <p:cNvPr id="6" name="Rectangle 5">
            <a:extLst>
              <a:ext uri="{FF2B5EF4-FFF2-40B4-BE49-F238E27FC236}">
                <a16:creationId xmlns:a16="http://schemas.microsoft.com/office/drawing/2014/main" id="{E472425A-B4AC-4379-A631-8D3388B1DCA2}"/>
              </a:ext>
            </a:extLst>
          </p:cNvPr>
          <p:cNvSpPr/>
          <p:nvPr/>
        </p:nvSpPr>
        <p:spPr bwMode="auto">
          <a:xfrm>
            <a:off x="427831" y="1192212"/>
            <a:ext cx="6097779" cy="5833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Create app backups manually or on a schedule</a:t>
            </a:r>
          </a:p>
        </p:txBody>
      </p:sp>
      <p:sp>
        <p:nvSpPr>
          <p:cNvPr id="7" name="Rectangle 6">
            <a:extLst>
              <a:ext uri="{FF2B5EF4-FFF2-40B4-BE49-F238E27FC236}">
                <a16:creationId xmlns:a16="http://schemas.microsoft.com/office/drawing/2014/main" id="{DFEFB4A2-37F1-4205-B65D-C8CA57E156E0}"/>
              </a:ext>
            </a:extLst>
          </p:cNvPr>
          <p:cNvSpPr/>
          <p:nvPr/>
        </p:nvSpPr>
        <p:spPr bwMode="auto">
          <a:xfrm>
            <a:off x="427831" y="1918513"/>
            <a:ext cx="6097779" cy="87029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rPr>
              <a:t>Backup the configuration, file content, and database connected to the app</a:t>
            </a:r>
          </a:p>
        </p:txBody>
      </p:sp>
      <p:sp>
        <p:nvSpPr>
          <p:cNvPr id="8" name="Rectangle 7">
            <a:extLst>
              <a:ext uri="{FF2B5EF4-FFF2-40B4-BE49-F238E27FC236}">
                <a16:creationId xmlns:a16="http://schemas.microsoft.com/office/drawing/2014/main" id="{EAB5440F-79C6-4A4C-A9DB-539CCEE4AFE9}"/>
              </a:ext>
            </a:extLst>
          </p:cNvPr>
          <p:cNvSpPr/>
          <p:nvPr/>
        </p:nvSpPr>
        <p:spPr bwMode="auto">
          <a:xfrm>
            <a:off x="427831" y="2931712"/>
            <a:ext cx="6097779" cy="5833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Requires Standard or Premium plan</a:t>
            </a:r>
          </a:p>
        </p:txBody>
      </p:sp>
      <p:sp>
        <p:nvSpPr>
          <p:cNvPr id="9" name="Rectangle 8">
            <a:extLst>
              <a:ext uri="{FF2B5EF4-FFF2-40B4-BE49-F238E27FC236}">
                <a16:creationId xmlns:a16="http://schemas.microsoft.com/office/drawing/2014/main" id="{18833617-30D0-4B4B-BA70-0F9CAA28E454}"/>
              </a:ext>
            </a:extLst>
          </p:cNvPr>
          <p:cNvSpPr/>
          <p:nvPr/>
        </p:nvSpPr>
        <p:spPr bwMode="auto">
          <a:xfrm>
            <a:off x="427831" y="3658013"/>
            <a:ext cx="6097779" cy="87029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Backups can be up to 10 GB of app and database content</a:t>
            </a:r>
          </a:p>
        </p:txBody>
      </p:sp>
      <p:sp>
        <p:nvSpPr>
          <p:cNvPr id="10" name="Rectangle 9">
            <a:extLst>
              <a:ext uri="{FF2B5EF4-FFF2-40B4-BE49-F238E27FC236}">
                <a16:creationId xmlns:a16="http://schemas.microsoft.com/office/drawing/2014/main" id="{BF264C37-EAFD-4B7F-A5EA-F1DC663575BE}"/>
              </a:ext>
            </a:extLst>
          </p:cNvPr>
          <p:cNvSpPr/>
          <p:nvPr/>
        </p:nvSpPr>
        <p:spPr bwMode="auto">
          <a:xfrm>
            <a:off x="427831" y="4671212"/>
            <a:ext cx="6097779" cy="7842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Configure partial backups and exclude items from the backup</a:t>
            </a:r>
          </a:p>
        </p:txBody>
      </p:sp>
      <p:sp>
        <p:nvSpPr>
          <p:cNvPr id="11" name="Rectangle 10">
            <a:extLst>
              <a:ext uri="{FF2B5EF4-FFF2-40B4-BE49-F238E27FC236}">
                <a16:creationId xmlns:a16="http://schemas.microsoft.com/office/drawing/2014/main" id="{5BAB7361-5FCB-47D4-BD80-0F0278181EB1}"/>
              </a:ext>
            </a:extLst>
          </p:cNvPr>
          <p:cNvSpPr/>
          <p:nvPr/>
        </p:nvSpPr>
        <p:spPr bwMode="auto">
          <a:xfrm>
            <a:off x="427831" y="5598325"/>
            <a:ext cx="6097779" cy="7842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Restore your app on-demand to a previous state,</a:t>
            </a:r>
            <a:br>
              <a:rPr lang="en-US" sz="2000" dirty="0">
                <a:solidFill>
                  <a:schemeClr val="tx1"/>
                </a:solidFill>
              </a:rPr>
            </a:br>
            <a:r>
              <a:rPr lang="en-US" sz="2000" dirty="0">
                <a:solidFill>
                  <a:schemeClr val="tx1"/>
                </a:solidFill>
              </a:rPr>
              <a:t>or create a new app</a:t>
            </a:r>
          </a:p>
        </p:txBody>
      </p:sp>
      <p:sp>
        <p:nvSpPr>
          <p:cNvPr id="4" name="Rectangle 3">
            <a:extLst>
              <a:ext uri="{FF2B5EF4-FFF2-40B4-BE49-F238E27FC236}">
                <a16:creationId xmlns:a16="http://schemas.microsoft.com/office/drawing/2014/main" id="{691531D8-9480-464E-93B5-A235C82C9453}"/>
              </a:ext>
              <a:ext uri="{C183D7F6-B498-43B3-948B-1728B52AA6E4}">
                <adec:decorative xmlns:adec="http://schemas.microsoft.com/office/drawing/2017/decorative" val="1"/>
              </a:ext>
            </a:extLst>
          </p:cNvPr>
          <p:cNvSpPr/>
          <p:nvPr/>
        </p:nvSpPr>
        <p:spPr bwMode="auto">
          <a:xfrm>
            <a:off x="6692900" y="1192213"/>
            <a:ext cx="53165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pic>
        <p:nvPicPr>
          <p:cNvPr id="5" name="Picture 3" descr="Screenshot showing settings pop up window highlighting backups">
            <a:extLst>
              <a:ext uri="{FF2B5EF4-FFF2-40B4-BE49-F238E27FC236}">
                <a16:creationId xmlns:a16="http://schemas.microsoft.com/office/drawing/2014/main" id="{540DA700-32D8-4563-AB68-D937D0F09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2755" y="1346020"/>
            <a:ext cx="3176825" cy="5015726"/>
          </a:xfrm>
          <a:prstGeom prst="rect">
            <a:avLst/>
          </a:prstGeom>
          <a:ln>
            <a:noFill/>
          </a:ln>
        </p:spPr>
      </p:pic>
    </p:spTree>
    <p:extLst>
      <p:ext uri="{BB962C8B-B14F-4D97-AF65-F5344CB8AC3E}">
        <p14:creationId xmlns:p14="http://schemas.microsoft.com/office/powerpoint/2010/main" val="116757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Demonstration – Create an App Service</a:t>
            </a:r>
          </a:p>
        </p:txBody>
      </p:sp>
      <p:pic>
        <p:nvPicPr>
          <p:cNvPr id="12" name="Picture 11" descr="Icon of a webpage showing six squares">
            <a:extLst>
              <a:ext uri="{FF2B5EF4-FFF2-40B4-BE49-F238E27FC236}">
                <a16:creationId xmlns:a16="http://schemas.microsoft.com/office/drawing/2014/main" id="{AA4FBD97-3CA5-4986-BA37-D1481697E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38" y="1471434"/>
            <a:ext cx="951058" cy="951058"/>
          </a:xfrm>
          <a:prstGeom prst="rect">
            <a:avLst/>
          </a:prstGeom>
        </p:spPr>
      </p:pic>
      <p:sp>
        <p:nvSpPr>
          <p:cNvPr id="15" name="Rectangle 14">
            <a:extLst>
              <a:ext uri="{FF2B5EF4-FFF2-40B4-BE49-F238E27FC236}">
                <a16:creationId xmlns:a16="http://schemas.microsoft.com/office/drawing/2014/main" id="{CEF9FBC7-CD9C-43F7-937C-6976FB917B08}"/>
              </a:ext>
            </a:extLst>
          </p:cNvPr>
          <p:cNvSpPr/>
          <p:nvPr/>
        </p:nvSpPr>
        <p:spPr>
          <a:xfrm>
            <a:off x="1793484" y="1761609"/>
            <a:ext cx="5069080" cy="369332"/>
          </a:xfrm>
          <a:prstGeom prst="rect">
            <a:avLst/>
          </a:prstGeom>
        </p:spPr>
        <p:txBody>
          <a:bodyPr wrap="none" lIns="0" tIns="0" rIns="0" bIns="0">
            <a:spAutoFit/>
          </a:bodyPr>
          <a:lstStyle/>
          <a:p>
            <a:r>
              <a:rPr lang="en-US" sz="2400" dirty="0">
                <a:cs typeface="Segoe UI Semilight"/>
              </a:rPr>
              <a:t>Create a Web App in the Azure Portal</a:t>
            </a:r>
            <a:endParaRPr lang="en-US" sz="2400" dirty="0"/>
          </a:p>
        </p:txBody>
      </p:sp>
      <p:cxnSp>
        <p:nvCxnSpPr>
          <p:cNvPr id="74" name="Straight Connector 73">
            <a:extLst>
              <a:ext uri="{FF2B5EF4-FFF2-40B4-BE49-F238E27FC236}">
                <a16:creationId xmlns:a16="http://schemas.microsoft.com/office/drawing/2014/main" id="{2FB5D585-6D11-4274-946C-4FB99F67F764}"/>
              </a:ext>
              <a:ext uri="{C183D7F6-B498-43B3-948B-1728B52AA6E4}">
                <adec:decorative xmlns:adec="http://schemas.microsoft.com/office/drawing/2017/decorative" val="1"/>
              </a:ext>
            </a:extLst>
          </p:cNvPr>
          <p:cNvCxnSpPr>
            <a:cxnSpLocks/>
          </p:cNvCxnSpPr>
          <p:nvPr/>
        </p:nvCxnSpPr>
        <p:spPr>
          <a:xfrm>
            <a:off x="1793484" y="2542411"/>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7" name="Picture 76" descr="Icon of a magnifying glass showing a chart">
            <a:extLst>
              <a:ext uri="{FF2B5EF4-FFF2-40B4-BE49-F238E27FC236}">
                <a16:creationId xmlns:a16="http://schemas.microsoft.com/office/drawing/2014/main" id="{FF407F04-3342-4489-80FC-5892D87AF6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138" y="2663706"/>
            <a:ext cx="950976" cy="950976"/>
          </a:xfrm>
          <a:prstGeom prst="rect">
            <a:avLst/>
          </a:prstGeom>
        </p:spPr>
      </p:pic>
      <p:sp>
        <p:nvSpPr>
          <p:cNvPr id="16" name="Rectangle 15">
            <a:extLst>
              <a:ext uri="{FF2B5EF4-FFF2-40B4-BE49-F238E27FC236}">
                <a16:creationId xmlns:a16="http://schemas.microsoft.com/office/drawing/2014/main" id="{0E08A75B-906C-4D66-B298-0175D0466CEB}"/>
              </a:ext>
            </a:extLst>
          </p:cNvPr>
          <p:cNvSpPr/>
          <p:nvPr/>
        </p:nvSpPr>
        <p:spPr>
          <a:xfrm>
            <a:off x="1793484" y="2953881"/>
            <a:ext cx="2400657" cy="369332"/>
          </a:xfrm>
          <a:prstGeom prst="rect">
            <a:avLst/>
          </a:prstGeom>
        </p:spPr>
        <p:txBody>
          <a:bodyPr wrap="none" lIns="0" tIns="0" rIns="0" bIns="0">
            <a:spAutoFit/>
          </a:bodyPr>
          <a:lstStyle/>
          <a:p>
            <a:r>
              <a:rPr lang="en-US" sz="2400" dirty="0">
                <a:cs typeface="Segoe UI Semilight"/>
              </a:rPr>
              <a:t>Test the Web App</a:t>
            </a:r>
            <a:endParaRPr lang="en-US" sz="2400" dirty="0"/>
          </a:p>
        </p:txBody>
      </p:sp>
      <p:cxnSp>
        <p:nvCxnSpPr>
          <p:cNvPr id="75" name="Straight Connector 74">
            <a:extLst>
              <a:ext uri="{FF2B5EF4-FFF2-40B4-BE49-F238E27FC236}">
                <a16:creationId xmlns:a16="http://schemas.microsoft.com/office/drawing/2014/main" id="{58BB4A35-EF6C-4800-9A2E-851F1F9E7966}"/>
              </a:ext>
              <a:ext uri="{C183D7F6-B498-43B3-948B-1728B52AA6E4}">
                <adec:decorative xmlns:adec="http://schemas.microsoft.com/office/drawing/2017/decorative" val="1"/>
              </a:ext>
            </a:extLst>
          </p:cNvPr>
          <p:cNvCxnSpPr>
            <a:cxnSpLocks/>
          </p:cNvCxnSpPr>
          <p:nvPr/>
        </p:nvCxnSpPr>
        <p:spPr>
          <a:xfrm>
            <a:off x="1793484" y="3734683"/>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9" name="Picture 78" descr="Icon of four squares connected by lines ">
            <a:extLst>
              <a:ext uri="{FF2B5EF4-FFF2-40B4-BE49-F238E27FC236}">
                <a16:creationId xmlns:a16="http://schemas.microsoft.com/office/drawing/2014/main" id="{794A61CD-5433-43A4-B3B2-F1DBDCFD46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138" y="3855978"/>
            <a:ext cx="950976" cy="950976"/>
          </a:xfrm>
          <a:prstGeom prst="rect">
            <a:avLst/>
          </a:prstGeom>
        </p:spPr>
      </p:pic>
      <p:sp>
        <p:nvSpPr>
          <p:cNvPr id="17" name="Rectangle 16">
            <a:extLst>
              <a:ext uri="{FF2B5EF4-FFF2-40B4-BE49-F238E27FC236}">
                <a16:creationId xmlns:a16="http://schemas.microsoft.com/office/drawing/2014/main" id="{963ED9DF-1980-4BC5-BED9-5BF2B5709A74}"/>
              </a:ext>
            </a:extLst>
          </p:cNvPr>
          <p:cNvSpPr/>
          <p:nvPr/>
        </p:nvSpPr>
        <p:spPr>
          <a:xfrm>
            <a:off x="1793484" y="4146153"/>
            <a:ext cx="3828740" cy="369332"/>
          </a:xfrm>
          <a:prstGeom prst="rect">
            <a:avLst/>
          </a:prstGeom>
        </p:spPr>
        <p:txBody>
          <a:bodyPr wrap="none" lIns="0" tIns="0" rIns="0" bIns="0">
            <a:spAutoFit/>
          </a:bodyPr>
          <a:lstStyle/>
          <a:p>
            <a:r>
              <a:rPr lang="en-US" sz="2400" dirty="0">
                <a:cs typeface="Segoe UI Semilight"/>
              </a:rPr>
              <a:t>Configure Deployment Slots</a:t>
            </a:r>
          </a:p>
        </p:txBody>
      </p:sp>
      <p:cxnSp>
        <p:nvCxnSpPr>
          <p:cNvPr id="76" name="Straight Connector 75">
            <a:extLst>
              <a:ext uri="{FF2B5EF4-FFF2-40B4-BE49-F238E27FC236}">
                <a16:creationId xmlns:a16="http://schemas.microsoft.com/office/drawing/2014/main" id="{199EC139-B091-4F07-8F6A-A59BB0D54323}"/>
              </a:ext>
              <a:ext uri="{C183D7F6-B498-43B3-948B-1728B52AA6E4}">
                <adec:decorative xmlns:adec="http://schemas.microsoft.com/office/drawing/2017/decorative" val="1"/>
              </a:ext>
            </a:extLst>
          </p:cNvPr>
          <p:cNvCxnSpPr>
            <a:cxnSpLocks/>
          </p:cNvCxnSpPr>
          <p:nvPr/>
        </p:nvCxnSpPr>
        <p:spPr>
          <a:xfrm>
            <a:off x="1793484" y="4926955"/>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1" name="Picture 80" descr="Icon of an arrow in a circular motion and a cloud inside it">
            <a:extLst>
              <a:ext uri="{FF2B5EF4-FFF2-40B4-BE49-F238E27FC236}">
                <a16:creationId xmlns:a16="http://schemas.microsoft.com/office/drawing/2014/main" id="{A3997300-B408-4DB2-8B2D-A45C9870570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138" y="5048250"/>
            <a:ext cx="950976" cy="950976"/>
          </a:xfrm>
          <a:prstGeom prst="rect">
            <a:avLst/>
          </a:prstGeom>
        </p:spPr>
      </p:pic>
      <p:sp>
        <p:nvSpPr>
          <p:cNvPr id="18" name="Rectangle 17">
            <a:extLst>
              <a:ext uri="{FF2B5EF4-FFF2-40B4-BE49-F238E27FC236}">
                <a16:creationId xmlns:a16="http://schemas.microsoft.com/office/drawing/2014/main" id="{0FDF154D-B70C-4943-A42C-E23627310F30}"/>
              </a:ext>
            </a:extLst>
          </p:cNvPr>
          <p:cNvSpPr/>
          <p:nvPr/>
        </p:nvSpPr>
        <p:spPr>
          <a:xfrm>
            <a:off x="1793484" y="5338425"/>
            <a:ext cx="2406877" cy="369332"/>
          </a:xfrm>
          <a:prstGeom prst="rect">
            <a:avLst/>
          </a:prstGeom>
        </p:spPr>
        <p:txBody>
          <a:bodyPr wrap="none" lIns="0" tIns="0" rIns="0" bIns="0">
            <a:spAutoFit/>
          </a:bodyPr>
          <a:lstStyle/>
          <a:p>
            <a:r>
              <a:rPr lang="en-US" sz="2400" dirty="0">
                <a:cs typeface="Segoe UI Semilight"/>
              </a:rPr>
              <a:t>Configure Backup</a:t>
            </a:r>
          </a:p>
        </p:txBody>
      </p:sp>
    </p:spTree>
    <p:extLst>
      <p:ext uri="{BB962C8B-B14F-4D97-AF65-F5344CB8AC3E}">
        <p14:creationId xmlns:p14="http://schemas.microsoft.com/office/powerpoint/2010/main" val="186191559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cs typeface="Segoe UI"/>
              </a:rPr>
              <a:t>Summary and Resources  – Configure Azure App Services</a:t>
            </a:r>
          </a:p>
        </p:txBody>
      </p:sp>
      <p:sp>
        <p:nvSpPr>
          <p:cNvPr id="3" name="Rectangle 2">
            <a:extLst>
              <a:ext uri="{FF2B5EF4-FFF2-40B4-BE49-F238E27FC236}">
                <a16:creationId xmlns:a16="http://schemas.microsoft.com/office/drawing/2014/main" id="{F185F91B-2F94-4692-B4F6-FB1FE64CD155}"/>
              </a:ext>
            </a:extLst>
          </p:cNvPr>
          <p:cNvSpPr/>
          <p:nvPr/>
        </p:nvSpPr>
        <p:spPr bwMode="auto">
          <a:xfrm>
            <a:off x="427039" y="1195592"/>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DB314D9F-C825-4894-BD62-410DBCB194ED}"/>
              </a:ext>
            </a:extLst>
          </p:cNvPr>
          <p:cNvSpPr/>
          <p:nvPr/>
        </p:nvSpPr>
        <p:spPr bwMode="auto">
          <a:xfrm>
            <a:off x="4256087" y="1195592"/>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grpSp>
        <p:nvGrpSpPr>
          <p:cNvPr id="12" name="Group 11">
            <a:extLst>
              <a:ext uri="{FF2B5EF4-FFF2-40B4-BE49-F238E27FC236}">
                <a16:creationId xmlns:a16="http://schemas.microsoft.com/office/drawing/2014/main" id="{62F9F55E-6526-4E7E-9795-8B99C5F78DE3}"/>
              </a:ext>
              <a:ext uri="{C183D7F6-B498-43B3-948B-1728B52AA6E4}">
                <adec:decorative xmlns:adec="http://schemas.microsoft.com/office/drawing/2017/decorative" val="1"/>
              </a:ext>
            </a:extLst>
          </p:cNvPr>
          <p:cNvGrpSpPr/>
          <p:nvPr/>
        </p:nvGrpSpPr>
        <p:grpSpPr>
          <a:xfrm>
            <a:off x="4256087" y="1845689"/>
            <a:ext cx="7742238" cy="2902335"/>
            <a:chOff x="4256087" y="1845690"/>
            <a:chExt cx="7742238" cy="2112123"/>
          </a:xfrm>
        </p:grpSpPr>
        <p:sp>
          <p:nvSpPr>
            <p:cNvPr id="5" name="Rectangle 4">
              <a:extLst>
                <a:ext uri="{FF2B5EF4-FFF2-40B4-BE49-F238E27FC236}">
                  <a16:creationId xmlns:a16="http://schemas.microsoft.com/office/drawing/2014/main" id="{7B402F18-F086-4DCC-831B-F7591FCF6A68}"/>
                </a:ext>
              </a:extLst>
            </p:cNvPr>
            <p:cNvSpPr/>
            <p:nvPr/>
          </p:nvSpPr>
          <p:spPr>
            <a:xfrm>
              <a:off x="4256087" y="1845690"/>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3"/>
                </a:rPr>
                <a:t>Host a web application with Azure App Service (Sandbox)</a:t>
              </a:r>
              <a:endParaRPr lang="en-US" sz="2000" dirty="0">
                <a:solidFill>
                  <a:schemeClr val="tx1"/>
                </a:solidFill>
                <a:cs typeface="Segoe UI"/>
              </a:endParaRPr>
            </a:p>
          </p:txBody>
        </p:sp>
        <p:cxnSp>
          <p:nvCxnSpPr>
            <p:cNvPr id="6" name="Straight Connector 5">
              <a:extLst>
                <a:ext uri="{FF2B5EF4-FFF2-40B4-BE49-F238E27FC236}">
                  <a16:creationId xmlns:a16="http://schemas.microsoft.com/office/drawing/2014/main" id="{0E989E35-8AFE-4D2C-8C05-28CAD7D717F8}"/>
                </a:ext>
                <a:ext uri="{C183D7F6-B498-43B3-948B-1728B52AA6E4}">
                  <adec:decorative xmlns:adec="http://schemas.microsoft.com/office/drawing/2017/decorative" val="1"/>
                </a:ext>
              </a:extLst>
            </p:cNvPr>
            <p:cNvCxnSpPr>
              <a:cxnSpLocks/>
            </p:cNvCxnSpPr>
            <p:nvPr/>
          </p:nvCxnSpPr>
          <p:spPr>
            <a:xfrm>
              <a:off x="4256087" y="234778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2614B41-D3B8-405E-BA18-F7271A99EF93}"/>
                </a:ext>
              </a:extLst>
            </p:cNvPr>
            <p:cNvSpPr/>
            <p:nvPr/>
          </p:nvSpPr>
          <p:spPr>
            <a:xfrm>
              <a:off x="4256087" y="2392682"/>
              <a:ext cx="7742238" cy="73152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4"/>
                </a:rPr>
                <a:t>Stage a web app deployment for testing and rollback by using App Service deployment slots</a:t>
              </a:r>
              <a:endParaRPr lang="en-US" sz="2000" dirty="0">
                <a:solidFill>
                  <a:schemeClr val="tx1"/>
                </a:solidFill>
                <a:cs typeface="Segoe UI"/>
              </a:endParaRPr>
            </a:p>
          </p:txBody>
        </p:sp>
        <p:cxnSp>
          <p:nvCxnSpPr>
            <p:cNvPr id="8" name="Straight Connector 7">
              <a:extLst>
                <a:ext uri="{FF2B5EF4-FFF2-40B4-BE49-F238E27FC236}">
                  <a16:creationId xmlns:a16="http://schemas.microsoft.com/office/drawing/2014/main" id="{445F1080-3A30-4F6B-9FFB-7F79888AA764}"/>
                </a:ext>
                <a:ext uri="{C183D7F6-B498-43B3-948B-1728B52AA6E4}">
                  <adec:decorative xmlns:adec="http://schemas.microsoft.com/office/drawing/2017/decorative" val="1"/>
                </a:ext>
              </a:extLst>
            </p:cNvPr>
            <p:cNvCxnSpPr>
              <a:cxnSpLocks/>
            </p:cNvCxnSpPr>
            <p:nvPr/>
          </p:nvCxnSpPr>
          <p:spPr>
            <a:xfrm>
              <a:off x="4256087" y="321568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FA2AF56-CFE8-4EFB-ABEF-37B0881831A6}"/>
                </a:ext>
                <a:ext uri="{C183D7F6-B498-43B3-948B-1728B52AA6E4}">
                  <adec:decorative xmlns:adec="http://schemas.microsoft.com/office/drawing/2017/decorative" val="1"/>
                </a:ext>
              </a:extLst>
            </p:cNvPr>
            <p:cNvCxnSpPr>
              <a:cxnSpLocks/>
            </p:cNvCxnSpPr>
            <p:nvPr/>
          </p:nvCxnSpPr>
          <p:spPr>
            <a:xfrm>
              <a:off x="4256087" y="3957813"/>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2CD2C20-8CF7-4C1F-8623-56315EFA9AC9}"/>
                </a:ext>
              </a:extLst>
            </p:cNvPr>
            <p:cNvSpPr/>
            <p:nvPr/>
          </p:nvSpPr>
          <p:spPr>
            <a:xfrm>
              <a:off x="4256087" y="3315530"/>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5"/>
                </a:rPr>
                <a:t>Dynamically meet changing web app performance requirements with autoscale rules</a:t>
              </a:r>
              <a:endParaRPr lang="en-US" sz="2000" dirty="0">
                <a:solidFill>
                  <a:schemeClr val="tx1"/>
                </a:solidFill>
                <a:cs typeface="Segoe UI"/>
              </a:endParaRPr>
            </a:p>
          </p:txBody>
        </p:sp>
      </p:grpSp>
      <p:pic>
        <p:nvPicPr>
          <p:cNvPr id="18" name="Picture 17">
            <a:extLst>
              <a:ext uri="{FF2B5EF4-FFF2-40B4-BE49-F238E27FC236}">
                <a16:creationId xmlns:a16="http://schemas.microsoft.com/office/drawing/2014/main" id="{B64E6168-34A6-4052-8098-A1C03E09BA71}"/>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23596" y="2701880"/>
            <a:ext cx="1494645" cy="2173707"/>
          </a:xfrm>
          <a:prstGeom prst="rect">
            <a:avLst/>
          </a:prstGeom>
        </p:spPr>
      </p:pic>
      <p:sp>
        <p:nvSpPr>
          <p:cNvPr id="10" name="TextBox 9">
            <a:extLst>
              <a:ext uri="{FF2B5EF4-FFF2-40B4-BE49-F238E27FC236}">
                <a16:creationId xmlns:a16="http://schemas.microsoft.com/office/drawing/2014/main" id="{94BFFE11-F10A-4B2F-B7BE-B0D4F535A110}"/>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203254901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303363"/>
            <a:ext cx="9070923" cy="387798"/>
          </a:xfrm>
        </p:spPr>
        <p:txBody>
          <a:bodyPr/>
          <a:lstStyle/>
          <a:p>
            <a:pPr>
              <a:spcAft>
                <a:spcPts val="600"/>
              </a:spcAft>
            </a:pPr>
            <a:r>
              <a:rPr lang="en-US" sz="2800" dirty="0"/>
              <a:t>Lab 09a - Implement </a:t>
            </a:r>
            <a:r>
              <a:rPr lang="en-US" sz="2800"/>
              <a:t>Web Apps</a:t>
            </a:r>
            <a:endParaRPr lang="en-US" sz="2800" dirty="0"/>
          </a:p>
        </p:txBody>
      </p:sp>
      <p:pic>
        <p:nvPicPr>
          <p:cNvPr id="5" name="Picture 4" descr="Icon of a lab flask">
            <a:extLst>
              <a:ext uri="{FF2B5EF4-FFF2-40B4-BE49-F238E27FC236}">
                <a16:creationId xmlns:a16="http://schemas.microsoft.com/office/drawing/2014/main" id="{19D72053-3BD7-4C26-9E14-29039EF8A9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638" y="2676524"/>
            <a:ext cx="1128682" cy="1641476"/>
          </a:xfrm>
          <a:prstGeom prst="rect">
            <a:avLst/>
          </a:prstGeom>
        </p:spPr>
      </p:pic>
    </p:spTree>
    <p:extLst>
      <p:ext uri="{BB962C8B-B14F-4D97-AF65-F5344CB8AC3E}">
        <p14:creationId xmlns:p14="http://schemas.microsoft.com/office/powerpoint/2010/main" val="216602127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465138" y="632779"/>
            <a:ext cx="11533187" cy="430887"/>
          </a:xfrm>
        </p:spPr>
        <p:txBody>
          <a:bodyPr/>
          <a:lstStyle/>
          <a:p>
            <a:pPr>
              <a:lnSpc>
                <a:spcPct val="100000"/>
              </a:lnSpc>
            </a:pPr>
            <a:r>
              <a:rPr lang="en-US" spc="0" dirty="0"/>
              <a:t>Lab 09a – Implement web apps</a:t>
            </a:r>
          </a:p>
        </p:txBody>
      </p:sp>
      <p:sp>
        <p:nvSpPr>
          <p:cNvPr id="3" name="Text Placeholder 2">
            <a:extLst>
              <a:ext uri="{FF2B5EF4-FFF2-40B4-BE49-F238E27FC236}">
                <a16:creationId xmlns:a16="http://schemas.microsoft.com/office/drawing/2014/main" id="{04BC8621-FC09-45CE-9834-906039E08AEB}"/>
              </a:ext>
            </a:extLst>
          </p:cNvPr>
          <p:cNvSpPr txBox="1">
            <a:spLocks/>
          </p:cNvSpPr>
          <p:nvPr/>
        </p:nvSpPr>
        <p:spPr>
          <a:xfrm>
            <a:off x="427038" y="1537495"/>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You need to evaluate the use of Azure Web apps for hosting Contoso’s web sites, hosted currently in the company’s on-premises data centers. The web sites are running on Windows servers using PHP runtime stack. You also need to determine how you can implement DevOps practices by leveraging Azure web apps deployment slots</a:t>
            </a:r>
            <a:endParaRPr lang="en-US" sz="2000" spc="0" dirty="0">
              <a:solidFill>
                <a:schemeClr val="tx1"/>
              </a:solidFill>
              <a:latin typeface="+mn-lt"/>
            </a:endParaRPr>
          </a:p>
        </p:txBody>
      </p:sp>
      <p:sp>
        <p:nvSpPr>
          <p:cNvPr id="4" name="Text Placeholder 2">
            <a:extLst>
              <a:ext uri="{FF2B5EF4-FFF2-40B4-BE49-F238E27FC236}">
                <a16:creationId xmlns:a16="http://schemas.microsoft.com/office/drawing/2014/main" id="{671D1A25-338D-4CA1-A7C3-D4424B268766}"/>
              </a:ext>
            </a:extLst>
          </p:cNvPr>
          <p:cNvSpPr txBox="1">
            <a:spLocks/>
          </p:cNvSpPr>
          <p:nvPr/>
        </p:nvSpPr>
        <p:spPr>
          <a:xfrm>
            <a:off x="427038" y="3235584"/>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5" name="Rectangle 4">
            <a:extLst>
              <a:ext uri="{FF2B5EF4-FFF2-40B4-BE49-F238E27FC236}">
                <a16:creationId xmlns:a16="http://schemas.microsoft.com/office/drawing/2014/main" id="{B894BD34-2A64-4ACC-BED2-9F7102FC04A2}"/>
              </a:ext>
            </a:extLst>
          </p:cNvPr>
          <p:cNvSpPr/>
          <p:nvPr/>
        </p:nvSpPr>
        <p:spPr bwMode="auto">
          <a:xfrm>
            <a:off x="465138" y="3671931"/>
            <a:ext cx="3749675" cy="112657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Create an Azure web app</a:t>
            </a:r>
          </a:p>
        </p:txBody>
      </p:sp>
      <p:sp>
        <p:nvSpPr>
          <p:cNvPr id="6" name="Rectangle 5">
            <a:extLst>
              <a:ext uri="{FF2B5EF4-FFF2-40B4-BE49-F238E27FC236}">
                <a16:creationId xmlns:a16="http://schemas.microsoft.com/office/drawing/2014/main" id="{E385B018-6620-4811-A30D-082C58E0D085}"/>
              </a:ext>
            </a:extLst>
          </p:cNvPr>
          <p:cNvSpPr/>
          <p:nvPr/>
        </p:nvSpPr>
        <p:spPr bwMode="auto">
          <a:xfrm>
            <a:off x="4357689" y="3671931"/>
            <a:ext cx="3749675" cy="112657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2:</a:t>
            </a:r>
            <a:br>
              <a:rPr lang="en-US" sz="2000" dirty="0">
                <a:solidFill>
                  <a:schemeClr val="tx1"/>
                </a:solidFill>
                <a:cs typeface="Segoe UI Semilight"/>
              </a:rPr>
            </a:br>
            <a:r>
              <a:rPr lang="en-US" sz="2000" dirty="0">
                <a:solidFill>
                  <a:schemeClr val="tx1"/>
                </a:solidFill>
                <a:cs typeface="Segoe UI Semilight"/>
              </a:rPr>
              <a:t>Create a staging</a:t>
            </a:r>
            <a:br>
              <a:rPr lang="en-US" sz="2000" dirty="0">
                <a:solidFill>
                  <a:schemeClr val="tx1"/>
                </a:solidFill>
                <a:cs typeface="Segoe UI Semilight"/>
              </a:rPr>
            </a:br>
            <a:r>
              <a:rPr lang="en-US" sz="2000" dirty="0">
                <a:solidFill>
                  <a:schemeClr val="tx1"/>
                </a:solidFill>
                <a:cs typeface="Segoe UI Semilight"/>
              </a:rPr>
              <a:t>deployment slot</a:t>
            </a:r>
          </a:p>
        </p:txBody>
      </p:sp>
      <p:sp>
        <p:nvSpPr>
          <p:cNvPr id="7" name="Rectangle 6">
            <a:extLst>
              <a:ext uri="{FF2B5EF4-FFF2-40B4-BE49-F238E27FC236}">
                <a16:creationId xmlns:a16="http://schemas.microsoft.com/office/drawing/2014/main" id="{0379089F-854E-43A6-B651-65051F9E8A8F}"/>
              </a:ext>
            </a:extLst>
          </p:cNvPr>
          <p:cNvSpPr/>
          <p:nvPr/>
        </p:nvSpPr>
        <p:spPr bwMode="auto">
          <a:xfrm>
            <a:off x="8250239" y="3671931"/>
            <a:ext cx="3802062" cy="112657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3:</a:t>
            </a:r>
            <a:br>
              <a:rPr lang="en-US" sz="2000" dirty="0">
                <a:solidFill>
                  <a:schemeClr val="tx1"/>
                </a:solidFill>
                <a:cs typeface="Segoe UI Semilight"/>
              </a:rPr>
            </a:br>
            <a:r>
              <a:rPr lang="en-US" sz="2000" dirty="0">
                <a:solidFill>
                  <a:schemeClr val="tx1"/>
                </a:solidFill>
                <a:cs typeface="Segoe UI Semilight"/>
              </a:rPr>
              <a:t>Configure web app deployment settings</a:t>
            </a:r>
          </a:p>
        </p:txBody>
      </p:sp>
      <p:sp>
        <p:nvSpPr>
          <p:cNvPr id="9" name="Rectangle 8">
            <a:extLst>
              <a:ext uri="{FF2B5EF4-FFF2-40B4-BE49-F238E27FC236}">
                <a16:creationId xmlns:a16="http://schemas.microsoft.com/office/drawing/2014/main" id="{0778D9D3-F5FD-4B9E-AADF-3155B9987502}"/>
              </a:ext>
            </a:extLst>
          </p:cNvPr>
          <p:cNvSpPr/>
          <p:nvPr/>
        </p:nvSpPr>
        <p:spPr bwMode="auto">
          <a:xfrm>
            <a:off x="465138" y="4865517"/>
            <a:ext cx="3749675" cy="108512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4:</a:t>
            </a:r>
            <a:br>
              <a:rPr lang="en-US" sz="2000" dirty="0">
                <a:solidFill>
                  <a:schemeClr val="tx1"/>
                </a:solidFill>
                <a:cs typeface="Segoe UI Semilight"/>
              </a:rPr>
            </a:br>
            <a:r>
              <a:rPr lang="en-US" sz="2000" dirty="0">
                <a:solidFill>
                  <a:schemeClr val="tx1"/>
                </a:solidFill>
                <a:cs typeface="Segoe UI Semilight"/>
              </a:rPr>
              <a:t>Deploy code to the staging deployment slot</a:t>
            </a:r>
          </a:p>
        </p:txBody>
      </p:sp>
      <p:sp>
        <p:nvSpPr>
          <p:cNvPr id="10" name="Rectangle 9">
            <a:extLst>
              <a:ext uri="{FF2B5EF4-FFF2-40B4-BE49-F238E27FC236}">
                <a16:creationId xmlns:a16="http://schemas.microsoft.com/office/drawing/2014/main" id="{97679697-CD1E-4E80-86CC-C3B9D1DB79A8}"/>
              </a:ext>
            </a:extLst>
          </p:cNvPr>
          <p:cNvSpPr/>
          <p:nvPr/>
        </p:nvSpPr>
        <p:spPr bwMode="auto">
          <a:xfrm>
            <a:off x="4357688" y="4939973"/>
            <a:ext cx="3749675" cy="101066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5:</a:t>
            </a:r>
            <a:br>
              <a:rPr lang="en-US" sz="2000" dirty="0">
                <a:solidFill>
                  <a:schemeClr val="tx1"/>
                </a:solidFill>
                <a:cs typeface="Segoe UI Semilight"/>
              </a:rPr>
            </a:br>
            <a:r>
              <a:rPr lang="en-US" sz="2000" dirty="0">
                <a:solidFill>
                  <a:schemeClr val="tx1"/>
                </a:solidFill>
                <a:cs typeface="Segoe UI Semilight"/>
              </a:rPr>
              <a:t>Swap the staging slots</a:t>
            </a:r>
          </a:p>
        </p:txBody>
      </p:sp>
      <p:sp>
        <p:nvSpPr>
          <p:cNvPr id="11" name="Rectangle 10">
            <a:extLst>
              <a:ext uri="{FF2B5EF4-FFF2-40B4-BE49-F238E27FC236}">
                <a16:creationId xmlns:a16="http://schemas.microsoft.com/office/drawing/2014/main" id="{E8943F4E-9FBA-433B-8505-81C83F21387E}"/>
              </a:ext>
            </a:extLst>
          </p:cNvPr>
          <p:cNvSpPr/>
          <p:nvPr/>
        </p:nvSpPr>
        <p:spPr bwMode="auto">
          <a:xfrm>
            <a:off x="8212138" y="4865517"/>
            <a:ext cx="3802062" cy="108512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6:</a:t>
            </a:r>
            <a:br>
              <a:rPr lang="en-US" sz="2000" dirty="0">
                <a:solidFill>
                  <a:schemeClr val="tx1"/>
                </a:solidFill>
                <a:cs typeface="Segoe UI Semilight"/>
              </a:rPr>
            </a:br>
            <a:r>
              <a:rPr lang="en-US" sz="2000" dirty="0">
                <a:solidFill>
                  <a:schemeClr val="tx1"/>
                </a:solidFill>
                <a:cs typeface="Segoe UI Semilight"/>
              </a:rPr>
              <a:t>Configure and test autoscaling of the Azure web app</a:t>
            </a:r>
          </a:p>
        </p:txBody>
      </p:sp>
      <p:sp>
        <p:nvSpPr>
          <p:cNvPr id="8" name="Text Placeholder 2">
            <a:extLst>
              <a:ext uri="{FF2B5EF4-FFF2-40B4-BE49-F238E27FC236}">
                <a16:creationId xmlns:a16="http://schemas.microsoft.com/office/drawing/2014/main" id="{6BC707B9-982D-4646-99BA-5BEA2E7A9C86}"/>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14" name="arrow_15">
            <a:extLst>
              <a:ext uri="{FF2B5EF4-FFF2-40B4-BE49-F238E27FC236}">
                <a16:creationId xmlns:a16="http://schemas.microsoft.com/office/drawing/2014/main" id="{8A6F9B9F-835B-4D98-BAB0-5444377D4850}"/>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1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17314469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2FD1-4409-4A36-8762-91B1800FD6C9}"/>
              </a:ext>
            </a:extLst>
          </p:cNvPr>
          <p:cNvSpPr>
            <a:spLocks noGrp="1"/>
          </p:cNvSpPr>
          <p:nvPr>
            <p:ph type="title"/>
          </p:nvPr>
        </p:nvSpPr>
        <p:spPr/>
        <p:txBody>
          <a:bodyPr/>
          <a:lstStyle/>
          <a:p>
            <a:r>
              <a:rPr lang="en-US" dirty="0"/>
              <a:t>Lab 09a – Architecture diagram</a:t>
            </a:r>
          </a:p>
        </p:txBody>
      </p:sp>
      <p:sp>
        <p:nvSpPr>
          <p:cNvPr id="4" name="Rectangle 3">
            <a:extLst>
              <a:ext uri="{FF2B5EF4-FFF2-40B4-BE49-F238E27FC236}">
                <a16:creationId xmlns:a16="http://schemas.microsoft.com/office/drawing/2014/main" id="{122F8D61-5817-4AE7-88A9-B4AFDCA1CC83}"/>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5" name="Group 4" descr="Architecture diagram of the detailed lab steps. ">
            <a:extLst>
              <a:ext uri="{FF2B5EF4-FFF2-40B4-BE49-F238E27FC236}">
                <a16:creationId xmlns:a16="http://schemas.microsoft.com/office/drawing/2014/main" id="{59099B93-7423-4FD9-B1FD-A1CBD840AC2C}"/>
              </a:ext>
            </a:extLst>
          </p:cNvPr>
          <p:cNvGrpSpPr/>
          <p:nvPr/>
        </p:nvGrpSpPr>
        <p:grpSpPr>
          <a:xfrm>
            <a:off x="732679" y="1333726"/>
            <a:ext cx="10940187" cy="4865738"/>
            <a:chOff x="598455" y="1333726"/>
            <a:chExt cx="10940187" cy="5360838"/>
          </a:xfrm>
        </p:grpSpPr>
        <p:sp>
          <p:nvSpPr>
            <p:cNvPr id="6" name="Rectangle 5">
              <a:extLst>
                <a:ext uri="{FF2B5EF4-FFF2-40B4-BE49-F238E27FC236}">
                  <a16:creationId xmlns:a16="http://schemas.microsoft.com/office/drawing/2014/main" id="{6A43C58D-8079-4C51-9F2D-913C712F38AE}"/>
                </a:ext>
              </a:extLst>
            </p:cNvPr>
            <p:cNvSpPr/>
            <p:nvPr/>
          </p:nvSpPr>
          <p:spPr bwMode="auto">
            <a:xfrm>
              <a:off x="7797269" y="4770263"/>
              <a:ext cx="3741373" cy="192430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54324CF5-81E9-4068-A50A-35FE6273DA91}"/>
                </a:ext>
              </a:extLst>
            </p:cNvPr>
            <p:cNvSpPr txBox="1"/>
            <p:nvPr/>
          </p:nvSpPr>
          <p:spPr>
            <a:xfrm>
              <a:off x="7778006" y="5015003"/>
              <a:ext cx="856478" cy="301087"/>
            </a:xfrm>
            <a:prstGeom prst="rect">
              <a:avLst/>
            </a:prstGeom>
            <a:noFill/>
          </p:spPr>
          <p:txBody>
            <a:bodyPr wrap="square">
              <a:spAutoFit/>
            </a:bodyPr>
            <a:lstStyle/>
            <a:p>
              <a:r>
                <a:rPr lang="fr-FR" sz="1176" b="1" dirty="0">
                  <a:solidFill>
                    <a:schemeClr val="tx2">
                      <a:lumMod val="50000"/>
                    </a:schemeClr>
                  </a:solidFill>
                </a:rPr>
                <a:t>Task 4</a:t>
              </a:r>
            </a:p>
          </p:txBody>
        </p:sp>
        <p:sp>
          <p:nvSpPr>
            <p:cNvPr id="8" name="Rectangle 7">
              <a:extLst>
                <a:ext uri="{FF2B5EF4-FFF2-40B4-BE49-F238E27FC236}">
                  <a16:creationId xmlns:a16="http://schemas.microsoft.com/office/drawing/2014/main" id="{322C1416-E3C1-4D6A-B0A6-7FE194368F5A}"/>
                </a:ext>
              </a:extLst>
            </p:cNvPr>
            <p:cNvSpPr/>
            <p:nvPr/>
          </p:nvSpPr>
          <p:spPr bwMode="auto">
            <a:xfrm>
              <a:off x="653360" y="1333726"/>
              <a:ext cx="6666080" cy="53608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9" name="Graphic 8">
              <a:extLst>
                <a:ext uri="{FF2B5EF4-FFF2-40B4-BE49-F238E27FC236}">
                  <a16:creationId xmlns:a16="http://schemas.microsoft.com/office/drawing/2014/main" id="{CB1B966D-AF9A-4EF0-9835-0483AB7E51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0469" y="1654024"/>
              <a:ext cx="376369" cy="376369"/>
            </a:xfrm>
            <a:prstGeom prst="rect">
              <a:avLst/>
            </a:prstGeom>
          </p:spPr>
        </p:pic>
        <p:sp>
          <p:nvSpPr>
            <p:cNvPr id="10" name="TextBox 9">
              <a:extLst>
                <a:ext uri="{FF2B5EF4-FFF2-40B4-BE49-F238E27FC236}">
                  <a16:creationId xmlns:a16="http://schemas.microsoft.com/office/drawing/2014/main" id="{D96FF274-E51B-4E1F-8507-54D2A51A4832}"/>
                </a:ext>
              </a:extLst>
            </p:cNvPr>
            <p:cNvSpPr txBox="1"/>
            <p:nvPr/>
          </p:nvSpPr>
          <p:spPr>
            <a:xfrm>
              <a:off x="598455" y="1333727"/>
              <a:ext cx="856478" cy="301087"/>
            </a:xfrm>
            <a:prstGeom prst="rect">
              <a:avLst/>
            </a:prstGeom>
            <a:noFill/>
          </p:spPr>
          <p:txBody>
            <a:bodyPr wrap="square">
              <a:spAutoFit/>
            </a:bodyPr>
            <a:lstStyle/>
            <a:p>
              <a:r>
                <a:rPr lang="fr-FR" sz="1176" b="1" dirty="0">
                  <a:solidFill>
                    <a:schemeClr val="tx2">
                      <a:lumMod val="50000"/>
                    </a:schemeClr>
                  </a:solidFill>
                </a:rPr>
                <a:t>Task 1</a:t>
              </a:r>
            </a:p>
          </p:txBody>
        </p:sp>
        <p:sp>
          <p:nvSpPr>
            <p:cNvPr id="11" name="TextBox 10">
              <a:extLst>
                <a:ext uri="{FF2B5EF4-FFF2-40B4-BE49-F238E27FC236}">
                  <a16:creationId xmlns:a16="http://schemas.microsoft.com/office/drawing/2014/main" id="{98B7421D-D63E-4656-BDC8-0C3449580D1F}"/>
                </a:ext>
              </a:extLst>
            </p:cNvPr>
            <p:cNvSpPr txBox="1"/>
            <p:nvPr/>
          </p:nvSpPr>
          <p:spPr>
            <a:xfrm>
              <a:off x="1213392" y="1705411"/>
              <a:ext cx="1297732" cy="271554"/>
            </a:xfrm>
            <a:prstGeom prst="rect">
              <a:avLst/>
            </a:prstGeom>
            <a:noFill/>
          </p:spPr>
          <p:txBody>
            <a:bodyPr wrap="square">
              <a:spAutoFit/>
            </a:bodyPr>
            <a:lstStyle/>
            <a:p>
              <a:r>
                <a:rPr lang="fr-FR" sz="1176" b="1" dirty="0"/>
                <a:t>az104-09a-rg1</a:t>
              </a:r>
            </a:p>
          </p:txBody>
        </p:sp>
        <p:pic>
          <p:nvPicPr>
            <p:cNvPr id="12" name="Graphic 11">
              <a:extLst>
                <a:ext uri="{FF2B5EF4-FFF2-40B4-BE49-F238E27FC236}">
                  <a16:creationId xmlns:a16="http://schemas.microsoft.com/office/drawing/2014/main" id="{58411945-0D70-4324-A3A9-CCE9DB1C91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13222" y="2273912"/>
              <a:ext cx="354217" cy="354217"/>
            </a:xfrm>
            <a:prstGeom prst="rect">
              <a:avLst/>
            </a:prstGeom>
          </p:spPr>
        </p:pic>
        <p:sp>
          <p:nvSpPr>
            <p:cNvPr id="13" name="Rectangle 12">
              <a:extLst>
                <a:ext uri="{FF2B5EF4-FFF2-40B4-BE49-F238E27FC236}">
                  <a16:creationId xmlns:a16="http://schemas.microsoft.com/office/drawing/2014/main" id="{FB87317F-0C93-45F6-BA74-16E9E22E664F}"/>
                </a:ext>
              </a:extLst>
            </p:cNvPr>
            <p:cNvSpPr/>
            <p:nvPr/>
          </p:nvSpPr>
          <p:spPr bwMode="auto">
            <a:xfrm>
              <a:off x="840469" y="2070440"/>
              <a:ext cx="6207656" cy="4426216"/>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4" name="TextBox 13">
              <a:extLst>
                <a:ext uri="{FF2B5EF4-FFF2-40B4-BE49-F238E27FC236}">
                  <a16:creationId xmlns:a16="http://schemas.microsoft.com/office/drawing/2014/main" id="{63F04105-0E47-4E9F-B134-28F9E79C739E}"/>
                </a:ext>
              </a:extLst>
            </p:cNvPr>
            <p:cNvSpPr txBox="1"/>
            <p:nvPr/>
          </p:nvSpPr>
          <p:spPr>
            <a:xfrm>
              <a:off x="1356983" y="2587554"/>
              <a:ext cx="1138696" cy="271554"/>
            </a:xfrm>
            <a:prstGeom prst="rect">
              <a:avLst/>
            </a:prstGeom>
            <a:noFill/>
          </p:spPr>
          <p:txBody>
            <a:bodyPr wrap="square">
              <a:spAutoFit/>
            </a:bodyPr>
            <a:lstStyle/>
            <a:p>
              <a:r>
                <a:rPr lang="fr-FR" sz="1176" b="1" dirty="0"/>
                <a:t>AppService</a:t>
              </a:r>
              <a:endParaRPr lang="fr-FR" sz="1176" dirty="0"/>
            </a:p>
          </p:txBody>
        </p:sp>
        <p:pic>
          <p:nvPicPr>
            <p:cNvPr id="15" name="Graphic 14">
              <a:extLst>
                <a:ext uri="{FF2B5EF4-FFF2-40B4-BE49-F238E27FC236}">
                  <a16:creationId xmlns:a16="http://schemas.microsoft.com/office/drawing/2014/main" id="{B63EA9C9-375B-4A34-BF70-78A9DDCA93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12762" y="2969632"/>
              <a:ext cx="309581" cy="309581"/>
            </a:xfrm>
            <a:prstGeom prst="rect">
              <a:avLst/>
            </a:prstGeom>
          </p:spPr>
        </p:pic>
        <p:sp>
          <p:nvSpPr>
            <p:cNvPr id="16" name="TextBox 15">
              <a:extLst>
                <a:ext uri="{FF2B5EF4-FFF2-40B4-BE49-F238E27FC236}">
                  <a16:creationId xmlns:a16="http://schemas.microsoft.com/office/drawing/2014/main" id="{FC928326-120B-4EE2-B11F-A95751CD5D80}"/>
                </a:ext>
              </a:extLst>
            </p:cNvPr>
            <p:cNvSpPr txBox="1"/>
            <p:nvPr/>
          </p:nvSpPr>
          <p:spPr>
            <a:xfrm>
              <a:off x="1381289" y="3015675"/>
              <a:ext cx="1279102" cy="271554"/>
            </a:xfrm>
            <a:prstGeom prst="rect">
              <a:avLst/>
            </a:prstGeom>
            <a:noFill/>
          </p:spPr>
          <p:txBody>
            <a:bodyPr wrap="square">
              <a:spAutoFit/>
            </a:bodyPr>
            <a:lstStyle/>
            <a:p>
              <a:r>
                <a:rPr lang="fr-FR" sz="1176" b="1" dirty="0"/>
                <a:t>Production slot</a:t>
              </a:r>
              <a:endParaRPr lang="fr-FR" sz="1176" dirty="0"/>
            </a:p>
          </p:txBody>
        </p:sp>
        <p:sp>
          <p:nvSpPr>
            <p:cNvPr id="17" name="Rectangle 16">
              <a:extLst>
                <a:ext uri="{FF2B5EF4-FFF2-40B4-BE49-F238E27FC236}">
                  <a16:creationId xmlns:a16="http://schemas.microsoft.com/office/drawing/2014/main" id="{5C2CC2F4-2830-43B8-B589-DFA8C8C4D625}"/>
                </a:ext>
              </a:extLst>
            </p:cNvPr>
            <p:cNvSpPr/>
            <p:nvPr/>
          </p:nvSpPr>
          <p:spPr bwMode="auto">
            <a:xfrm>
              <a:off x="931351" y="4527166"/>
              <a:ext cx="2378521" cy="1790081"/>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Graphic 17">
              <a:extLst>
                <a:ext uri="{FF2B5EF4-FFF2-40B4-BE49-F238E27FC236}">
                  <a16:creationId xmlns:a16="http://schemas.microsoft.com/office/drawing/2014/main" id="{7BBAA281-25A1-46EA-9CC3-D236F83F494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4181" y="4740087"/>
              <a:ext cx="309581" cy="309581"/>
            </a:xfrm>
            <a:prstGeom prst="rect">
              <a:avLst/>
            </a:prstGeom>
          </p:spPr>
        </p:pic>
        <p:sp>
          <p:nvSpPr>
            <p:cNvPr id="19" name="TextBox 18">
              <a:extLst>
                <a:ext uri="{FF2B5EF4-FFF2-40B4-BE49-F238E27FC236}">
                  <a16:creationId xmlns:a16="http://schemas.microsoft.com/office/drawing/2014/main" id="{089BD551-836E-4527-92FC-485FFB4503CE}"/>
                </a:ext>
              </a:extLst>
            </p:cNvPr>
            <p:cNvSpPr txBox="1"/>
            <p:nvPr/>
          </p:nvSpPr>
          <p:spPr>
            <a:xfrm>
              <a:off x="1443763" y="4779596"/>
              <a:ext cx="1279102" cy="271554"/>
            </a:xfrm>
            <a:prstGeom prst="rect">
              <a:avLst/>
            </a:prstGeom>
            <a:noFill/>
          </p:spPr>
          <p:txBody>
            <a:bodyPr wrap="square">
              <a:spAutoFit/>
            </a:bodyPr>
            <a:lstStyle/>
            <a:p>
              <a:r>
                <a:rPr lang="fr-FR" sz="1176" b="1" dirty="0"/>
                <a:t>Staging slot</a:t>
              </a:r>
              <a:endParaRPr lang="fr-FR" sz="1176" dirty="0"/>
            </a:p>
          </p:txBody>
        </p:sp>
        <p:sp>
          <p:nvSpPr>
            <p:cNvPr id="20" name="TextBox 19">
              <a:extLst>
                <a:ext uri="{FF2B5EF4-FFF2-40B4-BE49-F238E27FC236}">
                  <a16:creationId xmlns:a16="http://schemas.microsoft.com/office/drawing/2014/main" id="{347E7F6D-8EFA-41AC-99D3-32AC1DBC8C3D}"/>
                </a:ext>
              </a:extLst>
            </p:cNvPr>
            <p:cNvSpPr txBox="1"/>
            <p:nvPr/>
          </p:nvSpPr>
          <p:spPr>
            <a:xfrm>
              <a:off x="898193" y="4478762"/>
              <a:ext cx="856478" cy="301087"/>
            </a:xfrm>
            <a:prstGeom prst="rect">
              <a:avLst/>
            </a:prstGeom>
            <a:noFill/>
          </p:spPr>
          <p:txBody>
            <a:bodyPr wrap="square">
              <a:spAutoFit/>
            </a:bodyPr>
            <a:lstStyle/>
            <a:p>
              <a:r>
                <a:rPr lang="fr-FR" sz="1176" b="1" dirty="0">
                  <a:solidFill>
                    <a:schemeClr val="tx2">
                      <a:lumMod val="50000"/>
                    </a:schemeClr>
                  </a:solidFill>
                </a:rPr>
                <a:t>Task 2</a:t>
              </a:r>
            </a:p>
          </p:txBody>
        </p:sp>
        <p:sp>
          <p:nvSpPr>
            <p:cNvPr id="21" name="Rectangle 20">
              <a:extLst>
                <a:ext uri="{FF2B5EF4-FFF2-40B4-BE49-F238E27FC236}">
                  <a16:creationId xmlns:a16="http://schemas.microsoft.com/office/drawing/2014/main" id="{34DF889C-285B-4E31-8A00-8718E73FAA07}"/>
                </a:ext>
              </a:extLst>
            </p:cNvPr>
            <p:cNvSpPr/>
            <p:nvPr/>
          </p:nvSpPr>
          <p:spPr bwMode="auto">
            <a:xfrm>
              <a:off x="1041809" y="5433805"/>
              <a:ext cx="2026048" cy="7271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685D6DBB-CD1D-4EF0-BAF8-DD823D6CDA52}"/>
                </a:ext>
              </a:extLst>
            </p:cNvPr>
            <p:cNvPicPr>
              <a:picLocks noChangeAspect="1"/>
            </p:cNvPicPr>
            <p:nvPr/>
          </p:nvPicPr>
          <p:blipFill>
            <a:blip r:embed="rId8"/>
            <a:stretch>
              <a:fillRect/>
            </a:stretch>
          </p:blipFill>
          <p:spPr>
            <a:xfrm>
              <a:off x="1168633" y="5701597"/>
              <a:ext cx="304487" cy="309829"/>
            </a:xfrm>
            <a:prstGeom prst="rect">
              <a:avLst/>
            </a:prstGeom>
          </p:spPr>
        </p:pic>
        <p:sp>
          <p:nvSpPr>
            <p:cNvPr id="23" name="TextBox 22">
              <a:extLst>
                <a:ext uri="{FF2B5EF4-FFF2-40B4-BE49-F238E27FC236}">
                  <a16:creationId xmlns:a16="http://schemas.microsoft.com/office/drawing/2014/main" id="{90E99CCC-F59D-4615-9B26-CD64C2B4DB78}"/>
                </a:ext>
              </a:extLst>
            </p:cNvPr>
            <p:cNvSpPr txBox="1"/>
            <p:nvPr/>
          </p:nvSpPr>
          <p:spPr>
            <a:xfrm>
              <a:off x="1493766" y="5724339"/>
              <a:ext cx="1279102" cy="271554"/>
            </a:xfrm>
            <a:prstGeom prst="rect">
              <a:avLst/>
            </a:prstGeom>
            <a:noFill/>
          </p:spPr>
          <p:txBody>
            <a:bodyPr wrap="square">
              <a:spAutoFit/>
            </a:bodyPr>
            <a:lstStyle/>
            <a:p>
              <a:r>
                <a:rPr lang="fr-FR" sz="1176" b="1" dirty="0"/>
                <a:t>Local git</a:t>
              </a:r>
              <a:endParaRPr lang="fr-FR" sz="1176" dirty="0"/>
            </a:p>
          </p:txBody>
        </p:sp>
        <p:sp>
          <p:nvSpPr>
            <p:cNvPr id="24" name="Rectangle 23">
              <a:extLst>
                <a:ext uri="{FF2B5EF4-FFF2-40B4-BE49-F238E27FC236}">
                  <a16:creationId xmlns:a16="http://schemas.microsoft.com/office/drawing/2014/main" id="{13C28BC8-C6C7-4E97-946E-65B8FD7B49FD}"/>
                </a:ext>
              </a:extLst>
            </p:cNvPr>
            <p:cNvSpPr/>
            <p:nvPr/>
          </p:nvSpPr>
          <p:spPr bwMode="auto">
            <a:xfrm>
              <a:off x="991481" y="4727791"/>
              <a:ext cx="2167258" cy="1509383"/>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25" name="TextBox 24">
              <a:extLst>
                <a:ext uri="{FF2B5EF4-FFF2-40B4-BE49-F238E27FC236}">
                  <a16:creationId xmlns:a16="http://schemas.microsoft.com/office/drawing/2014/main" id="{095951D2-C602-49B2-8ED2-A35F63FF4C00}"/>
                </a:ext>
              </a:extLst>
            </p:cNvPr>
            <p:cNvSpPr txBox="1"/>
            <p:nvPr/>
          </p:nvSpPr>
          <p:spPr>
            <a:xfrm>
              <a:off x="997080" y="5403315"/>
              <a:ext cx="719805" cy="301087"/>
            </a:xfrm>
            <a:prstGeom prst="rect">
              <a:avLst/>
            </a:prstGeom>
            <a:noFill/>
          </p:spPr>
          <p:txBody>
            <a:bodyPr wrap="square">
              <a:spAutoFit/>
            </a:bodyPr>
            <a:lstStyle/>
            <a:p>
              <a:r>
                <a:rPr lang="fr-FR" sz="1176" b="1" dirty="0">
                  <a:solidFill>
                    <a:schemeClr val="tx2">
                      <a:lumMod val="50000"/>
                    </a:schemeClr>
                  </a:solidFill>
                </a:rPr>
                <a:t>Task 3</a:t>
              </a:r>
            </a:p>
          </p:txBody>
        </p:sp>
        <p:pic>
          <p:nvPicPr>
            <p:cNvPr id="26" name="Graphic 25">
              <a:extLst>
                <a:ext uri="{FF2B5EF4-FFF2-40B4-BE49-F238E27FC236}">
                  <a16:creationId xmlns:a16="http://schemas.microsoft.com/office/drawing/2014/main" id="{8692FDD0-655E-4B34-8157-77C337FE4F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31964" y="5439563"/>
              <a:ext cx="600628" cy="600628"/>
            </a:xfrm>
            <a:prstGeom prst="rect">
              <a:avLst/>
            </a:prstGeom>
          </p:spPr>
        </p:pic>
        <p:pic>
          <p:nvPicPr>
            <p:cNvPr id="27" name="Picture 2">
              <a:extLst>
                <a:ext uri="{FF2B5EF4-FFF2-40B4-BE49-F238E27FC236}">
                  <a16:creationId xmlns:a16="http://schemas.microsoft.com/office/drawing/2014/main" id="{EBA3FAC2-CF9D-47F4-9D80-0EA53043A83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859089" y="5430265"/>
              <a:ext cx="555213" cy="555213"/>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a:extLst>
                <a:ext uri="{FF2B5EF4-FFF2-40B4-BE49-F238E27FC236}">
                  <a16:creationId xmlns:a16="http://schemas.microsoft.com/office/drawing/2014/main" id="{EB5065C7-C4A5-4653-95F9-5DE26F2A375E}"/>
                </a:ext>
              </a:extLst>
            </p:cNvPr>
            <p:cNvCxnSpPr/>
            <p:nvPr/>
          </p:nvCxnSpPr>
          <p:spPr>
            <a:xfrm flipH="1">
              <a:off x="8972296" y="5739877"/>
              <a:ext cx="173464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5C6FC89-B470-4792-9782-D0E554CCBCB1}"/>
                </a:ext>
              </a:extLst>
            </p:cNvPr>
            <p:cNvSpPr txBox="1"/>
            <p:nvPr/>
          </p:nvSpPr>
          <p:spPr>
            <a:xfrm>
              <a:off x="8972295" y="5813896"/>
              <a:ext cx="1836465" cy="452590"/>
            </a:xfrm>
            <a:prstGeom prst="rect">
              <a:avLst/>
            </a:prstGeom>
            <a:noFill/>
          </p:spPr>
          <p:txBody>
            <a:bodyPr wrap="square">
              <a:spAutoFit/>
            </a:bodyPr>
            <a:lstStyle/>
            <a:p>
              <a:pPr algn="ctr"/>
              <a:r>
                <a:rPr lang="fr-FR" sz="1176" b="1" dirty="0"/>
                <a:t>php-docs-hello-world</a:t>
              </a:r>
            </a:p>
            <a:p>
              <a:pPr algn="ctr"/>
              <a:r>
                <a:rPr lang="fr-FR" sz="1176" b="1" dirty="0"/>
                <a:t>code</a:t>
              </a:r>
              <a:endParaRPr lang="fr-FR" sz="1176" dirty="0"/>
            </a:p>
          </p:txBody>
        </p:sp>
        <p:cxnSp>
          <p:nvCxnSpPr>
            <p:cNvPr id="30" name="Straight Arrow Connector 29">
              <a:extLst>
                <a:ext uri="{FF2B5EF4-FFF2-40B4-BE49-F238E27FC236}">
                  <a16:creationId xmlns:a16="http://schemas.microsoft.com/office/drawing/2014/main" id="{594ED68B-BEC0-4215-87FB-8F5F54DBAB0A}"/>
                </a:ext>
              </a:extLst>
            </p:cNvPr>
            <p:cNvCxnSpPr>
              <a:cxnSpLocks/>
            </p:cNvCxnSpPr>
            <p:nvPr/>
          </p:nvCxnSpPr>
          <p:spPr>
            <a:xfrm flipH="1">
              <a:off x="2524045" y="5797376"/>
              <a:ext cx="545064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199704D-1EB4-4240-855D-D23F0D655975}"/>
                </a:ext>
              </a:extLst>
            </p:cNvPr>
            <p:cNvSpPr txBox="1"/>
            <p:nvPr/>
          </p:nvSpPr>
          <p:spPr>
            <a:xfrm>
              <a:off x="4553944" y="5324762"/>
              <a:ext cx="1836465" cy="452590"/>
            </a:xfrm>
            <a:prstGeom prst="rect">
              <a:avLst/>
            </a:prstGeom>
            <a:noFill/>
          </p:spPr>
          <p:txBody>
            <a:bodyPr wrap="square">
              <a:spAutoFit/>
            </a:bodyPr>
            <a:lstStyle/>
            <a:p>
              <a:pPr algn="ctr"/>
              <a:r>
                <a:rPr lang="fr-FR" sz="1176" b="1" dirty="0"/>
                <a:t>php-docs-hello-world</a:t>
              </a:r>
            </a:p>
            <a:p>
              <a:pPr algn="ctr"/>
              <a:r>
                <a:rPr lang="fr-FR" sz="1176" b="1" dirty="0"/>
                <a:t>code</a:t>
              </a:r>
              <a:endParaRPr lang="fr-FR" sz="1176" dirty="0"/>
            </a:p>
          </p:txBody>
        </p:sp>
        <p:sp>
          <p:nvSpPr>
            <p:cNvPr id="32" name="Rectangle 31">
              <a:extLst>
                <a:ext uri="{FF2B5EF4-FFF2-40B4-BE49-F238E27FC236}">
                  <a16:creationId xmlns:a16="http://schemas.microsoft.com/office/drawing/2014/main" id="{DC1BE8D3-F68E-46F5-BD09-1504C17EC056}"/>
                </a:ext>
              </a:extLst>
            </p:cNvPr>
            <p:cNvSpPr/>
            <p:nvPr/>
          </p:nvSpPr>
          <p:spPr bwMode="auto">
            <a:xfrm>
              <a:off x="931350" y="3405018"/>
              <a:ext cx="2378521" cy="991924"/>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Arrow: Up-Down 32">
              <a:extLst>
                <a:ext uri="{FF2B5EF4-FFF2-40B4-BE49-F238E27FC236}">
                  <a16:creationId xmlns:a16="http://schemas.microsoft.com/office/drawing/2014/main" id="{DB6B7FC3-1911-4971-ABBA-1CE38212965A}"/>
                </a:ext>
              </a:extLst>
            </p:cNvPr>
            <p:cNvSpPr/>
            <p:nvPr/>
          </p:nvSpPr>
          <p:spPr bwMode="auto">
            <a:xfrm>
              <a:off x="1689155" y="3487854"/>
              <a:ext cx="454550" cy="825851"/>
            </a:xfrm>
            <a:prstGeom prst="upDownArrow">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solidFill>
                  <a:sysClr val="windowText" lastClr="000000"/>
                </a:solidFill>
                <a:ea typeface="Segoe UI" pitchFamily="34" charset="0"/>
                <a:cs typeface="Segoe UI" pitchFamily="34" charset="0"/>
              </a:endParaRPr>
            </a:p>
          </p:txBody>
        </p:sp>
        <p:sp>
          <p:nvSpPr>
            <p:cNvPr id="34" name="TextBox 33">
              <a:extLst>
                <a:ext uri="{FF2B5EF4-FFF2-40B4-BE49-F238E27FC236}">
                  <a16:creationId xmlns:a16="http://schemas.microsoft.com/office/drawing/2014/main" id="{BE01FD16-E0CA-45E9-9D4B-8F4A63400CF9}"/>
                </a:ext>
              </a:extLst>
            </p:cNvPr>
            <p:cNvSpPr txBox="1"/>
            <p:nvPr/>
          </p:nvSpPr>
          <p:spPr>
            <a:xfrm>
              <a:off x="894052" y="3407836"/>
              <a:ext cx="856478" cy="301087"/>
            </a:xfrm>
            <a:prstGeom prst="rect">
              <a:avLst/>
            </a:prstGeom>
            <a:noFill/>
          </p:spPr>
          <p:txBody>
            <a:bodyPr wrap="square">
              <a:spAutoFit/>
            </a:bodyPr>
            <a:lstStyle/>
            <a:p>
              <a:r>
                <a:rPr lang="fr-FR" sz="1176" b="1" dirty="0">
                  <a:solidFill>
                    <a:schemeClr val="tx2">
                      <a:lumMod val="50000"/>
                    </a:schemeClr>
                  </a:solidFill>
                </a:rPr>
                <a:t>Task 5</a:t>
              </a:r>
            </a:p>
          </p:txBody>
        </p:sp>
        <p:sp>
          <p:nvSpPr>
            <p:cNvPr id="35" name="TextBox 34">
              <a:extLst>
                <a:ext uri="{FF2B5EF4-FFF2-40B4-BE49-F238E27FC236}">
                  <a16:creationId xmlns:a16="http://schemas.microsoft.com/office/drawing/2014/main" id="{6E291283-0C0B-46C3-A9D4-25B0D9FE3EA4}"/>
                </a:ext>
              </a:extLst>
            </p:cNvPr>
            <p:cNvSpPr txBox="1"/>
            <p:nvPr/>
          </p:nvSpPr>
          <p:spPr>
            <a:xfrm>
              <a:off x="2153605" y="3670661"/>
              <a:ext cx="1118968" cy="452590"/>
            </a:xfrm>
            <a:prstGeom prst="rect">
              <a:avLst/>
            </a:prstGeom>
            <a:noFill/>
          </p:spPr>
          <p:txBody>
            <a:bodyPr wrap="square">
              <a:spAutoFit/>
            </a:bodyPr>
            <a:lstStyle/>
            <a:p>
              <a:r>
                <a:rPr lang="fr-FR" sz="1176" b="1" dirty="0"/>
                <a:t>Swap the staging slot</a:t>
              </a:r>
              <a:endParaRPr lang="fr-FR" sz="1176" dirty="0"/>
            </a:p>
          </p:txBody>
        </p:sp>
        <p:sp>
          <p:nvSpPr>
            <p:cNvPr id="36" name="Rectangle 35">
              <a:extLst>
                <a:ext uri="{FF2B5EF4-FFF2-40B4-BE49-F238E27FC236}">
                  <a16:creationId xmlns:a16="http://schemas.microsoft.com/office/drawing/2014/main" id="{6EFF1086-3D20-4090-AEA5-1FB7C665BAEC}"/>
                </a:ext>
              </a:extLst>
            </p:cNvPr>
            <p:cNvSpPr/>
            <p:nvPr/>
          </p:nvSpPr>
          <p:spPr bwMode="auto">
            <a:xfrm>
              <a:off x="4241366" y="3151726"/>
              <a:ext cx="2378521" cy="954523"/>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37" name="TextBox 36">
              <a:extLst>
                <a:ext uri="{FF2B5EF4-FFF2-40B4-BE49-F238E27FC236}">
                  <a16:creationId xmlns:a16="http://schemas.microsoft.com/office/drawing/2014/main" id="{1CD0EDE2-F49B-479F-A3FF-9F88132A69A3}"/>
                </a:ext>
              </a:extLst>
            </p:cNvPr>
            <p:cNvSpPr txBox="1"/>
            <p:nvPr/>
          </p:nvSpPr>
          <p:spPr>
            <a:xfrm>
              <a:off x="4241365" y="3154544"/>
              <a:ext cx="856478" cy="301087"/>
            </a:xfrm>
            <a:prstGeom prst="rect">
              <a:avLst/>
            </a:prstGeom>
            <a:noFill/>
          </p:spPr>
          <p:txBody>
            <a:bodyPr wrap="square">
              <a:spAutoFit/>
            </a:bodyPr>
            <a:lstStyle/>
            <a:p>
              <a:r>
                <a:rPr lang="fr-FR" sz="1176" b="1" dirty="0">
                  <a:solidFill>
                    <a:schemeClr val="tx2">
                      <a:lumMod val="50000"/>
                    </a:schemeClr>
                  </a:solidFill>
                </a:rPr>
                <a:t>Task 6</a:t>
              </a:r>
            </a:p>
          </p:txBody>
        </p:sp>
        <p:pic>
          <p:nvPicPr>
            <p:cNvPr id="38" name="Graphic 37">
              <a:extLst>
                <a:ext uri="{FF2B5EF4-FFF2-40B4-BE49-F238E27FC236}">
                  <a16:creationId xmlns:a16="http://schemas.microsoft.com/office/drawing/2014/main" id="{8776E298-2F7F-4996-B5A3-6F05BD97980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10566" y="2204827"/>
              <a:ext cx="485706" cy="485706"/>
            </a:xfrm>
            <a:prstGeom prst="rect">
              <a:avLst/>
            </a:prstGeom>
          </p:spPr>
        </p:pic>
        <p:sp>
          <p:nvSpPr>
            <p:cNvPr id="39" name="TextBox 38">
              <a:extLst>
                <a:ext uri="{FF2B5EF4-FFF2-40B4-BE49-F238E27FC236}">
                  <a16:creationId xmlns:a16="http://schemas.microsoft.com/office/drawing/2014/main" id="{FFD3C7CA-25A8-4DBB-AFDA-F1DE92FEEDB0}"/>
                </a:ext>
              </a:extLst>
            </p:cNvPr>
            <p:cNvSpPr txBox="1"/>
            <p:nvPr/>
          </p:nvSpPr>
          <p:spPr>
            <a:xfrm>
              <a:off x="4700119" y="2683544"/>
              <a:ext cx="1419508" cy="271554"/>
            </a:xfrm>
            <a:prstGeom prst="rect">
              <a:avLst/>
            </a:prstGeom>
            <a:noFill/>
          </p:spPr>
          <p:txBody>
            <a:bodyPr wrap="square">
              <a:spAutoFit/>
            </a:bodyPr>
            <a:lstStyle/>
            <a:p>
              <a:r>
                <a:rPr lang="fr-FR" sz="1176" b="1" dirty="0"/>
                <a:t>AppServiceplan</a:t>
              </a:r>
              <a:endParaRPr lang="fr-FR" sz="1176" dirty="0"/>
            </a:p>
          </p:txBody>
        </p:sp>
        <p:pic>
          <p:nvPicPr>
            <p:cNvPr id="40" name="Picture 39">
              <a:extLst>
                <a:ext uri="{FF2B5EF4-FFF2-40B4-BE49-F238E27FC236}">
                  <a16:creationId xmlns:a16="http://schemas.microsoft.com/office/drawing/2014/main" id="{42F640E5-829A-4EE9-A0F1-61FF359341B6}"/>
                </a:ext>
              </a:extLst>
            </p:cNvPr>
            <p:cNvPicPr>
              <a:picLocks noChangeAspect="1"/>
            </p:cNvPicPr>
            <p:nvPr/>
          </p:nvPicPr>
          <p:blipFill>
            <a:blip r:embed="rId14"/>
            <a:stretch>
              <a:fillRect/>
            </a:stretch>
          </p:blipFill>
          <p:spPr>
            <a:xfrm>
              <a:off x="5241605" y="3368931"/>
              <a:ext cx="326822" cy="354835"/>
            </a:xfrm>
            <a:prstGeom prst="rect">
              <a:avLst/>
            </a:prstGeom>
          </p:spPr>
        </p:pic>
        <p:sp>
          <p:nvSpPr>
            <p:cNvPr id="41" name="TextBox 40">
              <a:extLst>
                <a:ext uri="{FF2B5EF4-FFF2-40B4-BE49-F238E27FC236}">
                  <a16:creationId xmlns:a16="http://schemas.microsoft.com/office/drawing/2014/main" id="{8B6E3248-0D0E-4925-AF98-AA15ACBD0587}"/>
                </a:ext>
              </a:extLst>
            </p:cNvPr>
            <p:cNvSpPr txBox="1"/>
            <p:nvPr/>
          </p:nvSpPr>
          <p:spPr>
            <a:xfrm>
              <a:off x="4868580" y="3712147"/>
              <a:ext cx="1419508" cy="271554"/>
            </a:xfrm>
            <a:prstGeom prst="rect">
              <a:avLst/>
            </a:prstGeom>
            <a:noFill/>
          </p:spPr>
          <p:txBody>
            <a:bodyPr wrap="square">
              <a:spAutoFit/>
            </a:bodyPr>
            <a:lstStyle/>
            <a:p>
              <a:r>
                <a:rPr lang="fr-FR" sz="1176" b="1" dirty="0"/>
                <a:t>Autoscale rule</a:t>
              </a:r>
              <a:endParaRPr lang="fr-FR" sz="1176" dirty="0"/>
            </a:p>
          </p:txBody>
        </p:sp>
        <p:cxnSp>
          <p:nvCxnSpPr>
            <p:cNvPr id="42" name="Straight Arrow Connector 41">
              <a:extLst>
                <a:ext uri="{FF2B5EF4-FFF2-40B4-BE49-F238E27FC236}">
                  <a16:creationId xmlns:a16="http://schemas.microsoft.com/office/drawing/2014/main" id="{3FB13A23-EDA8-49F6-A7D4-BAED017CC4B7}"/>
                </a:ext>
              </a:extLst>
            </p:cNvPr>
            <p:cNvCxnSpPr>
              <a:cxnSpLocks/>
            </p:cNvCxnSpPr>
            <p:nvPr/>
          </p:nvCxnSpPr>
          <p:spPr>
            <a:xfrm>
              <a:off x="5392949" y="2911212"/>
              <a:ext cx="0" cy="3993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090631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A73C71-3635-4D7D-BA38-8A039AEDFA89}"/>
              </a:ext>
            </a:extLst>
          </p:cNvPr>
          <p:cNvSpPr>
            <a:spLocks noGrp="1"/>
          </p:cNvSpPr>
          <p:nvPr>
            <p:ph type="title"/>
          </p:nvPr>
        </p:nvSpPr>
        <p:spPr/>
        <p:txBody>
          <a:bodyPr/>
          <a:lstStyle/>
          <a:p>
            <a:r>
              <a:rPr lang="en-US" dirty="0"/>
              <a:t>End of presentation</a:t>
            </a:r>
          </a:p>
        </p:txBody>
      </p:sp>
      <p:pic>
        <p:nvPicPr>
          <p:cNvPr id="6" name="Picture 5">
            <a:extLst>
              <a:ext uri="{FF2B5EF4-FFF2-40B4-BE49-F238E27FC236}">
                <a16:creationId xmlns:a16="http://schemas.microsoft.com/office/drawing/2014/main" id="{317486D1-A5CB-4181-8B75-B0182F2B33C0}"/>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2822" y="2735155"/>
            <a:ext cx="1524213" cy="1524213"/>
          </a:xfrm>
          <a:prstGeom prst="rect">
            <a:avLst/>
          </a:prstGeom>
        </p:spPr>
      </p:pic>
    </p:spTree>
    <p:extLst>
      <p:ext uri="{BB962C8B-B14F-4D97-AF65-F5344CB8AC3E}">
        <p14:creationId xmlns:p14="http://schemas.microsoft.com/office/powerpoint/2010/main" val="25899944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51041"/>
            <a:ext cx="9070923" cy="492443"/>
          </a:xfrm>
        </p:spPr>
        <p:txBody>
          <a:bodyPr/>
          <a:lstStyle/>
          <a:p>
            <a:pPr>
              <a:lnSpc>
                <a:spcPct val="100000"/>
              </a:lnSpc>
            </a:pPr>
            <a:r>
              <a:rPr lang="en-US" sz="3200" spc="0" dirty="0"/>
              <a:t>Configure Azure App Service Plans</a:t>
            </a:r>
          </a:p>
        </p:txBody>
      </p:sp>
      <p:pic>
        <p:nvPicPr>
          <p:cNvPr id="5" name="Graphic 4">
            <a:extLst>
              <a:ext uri="{FF2B5EF4-FFF2-40B4-BE49-F238E27FC236}">
                <a16:creationId xmlns:a16="http://schemas.microsoft.com/office/drawing/2014/main" id="{D4274ABC-3BF1-4590-958C-C5510FFC22AD}"/>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09096" y="2862669"/>
            <a:ext cx="1269186" cy="1269186"/>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Explore Continuous Integration and Deployment</a:t>
            </a:r>
          </a:p>
        </p:txBody>
      </p:sp>
      <p:sp>
        <p:nvSpPr>
          <p:cNvPr id="3" name="Rectangle 2">
            <a:extLst>
              <a:ext uri="{FF2B5EF4-FFF2-40B4-BE49-F238E27FC236}">
                <a16:creationId xmlns:a16="http://schemas.microsoft.com/office/drawing/2014/main" id="{92BF57A4-DFE6-48FD-B706-731E8B92B3CA}"/>
              </a:ext>
            </a:extLst>
          </p:cNvPr>
          <p:cNvSpPr/>
          <p:nvPr/>
        </p:nvSpPr>
        <p:spPr>
          <a:xfrm>
            <a:off x="426532" y="1192214"/>
            <a:ext cx="3962906" cy="63785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rPr>
              <a:t>Work in a single source control</a:t>
            </a:r>
          </a:p>
        </p:txBody>
      </p:sp>
      <p:sp>
        <p:nvSpPr>
          <p:cNvPr id="4" name="Rectangle 3">
            <a:extLst>
              <a:ext uri="{FF2B5EF4-FFF2-40B4-BE49-F238E27FC236}">
                <a16:creationId xmlns:a16="http://schemas.microsoft.com/office/drawing/2014/main" id="{7F08BAC9-43AB-4E79-BDA9-69AFE738EDA7}"/>
              </a:ext>
            </a:extLst>
          </p:cNvPr>
          <p:cNvSpPr/>
          <p:nvPr/>
        </p:nvSpPr>
        <p:spPr>
          <a:xfrm>
            <a:off x="426532" y="2036811"/>
            <a:ext cx="3962906" cy="137840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rPr>
              <a:t>Whenever code updates are</a:t>
            </a:r>
            <a:br>
              <a:rPr lang="en-US" dirty="0">
                <a:solidFill>
                  <a:schemeClr val="tx1"/>
                </a:solidFill>
              </a:rPr>
            </a:br>
            <a:r>
              <a:rPr lang="en-US" dirty="0">
                <a:solidFill>
                  <a:schemeClr val="tx1"/>
                </a:solidFill>
              </a:rPr>
              <a:t>pushed to the source control,</a:t>
            </a:r>
            <a:br>
              <a:rPr lang="en-US" dirty="0">
                <a:solidFill>
                  <a:schemeClr val="tx1"/>
                </a:solidFill>
              </a:rPr>
            </a:br>
            <a:r>
              <a:rPr lang="en-US" dirty="0">
                <a:solidFill>
                  <a:schemeClr val="tx1"/>
                </a:solidFill>
              </a:rPr>
              <a:t>then the website or web app will automatically pick up the updates</a:t>
            </a:r>
          </a:p>
        </p:txBody>
      </p:sp>
      <p:sp>
        <p:nvSpPr>
          <p:cNvPr id="5" name="Rectangle 4">
            <a:extLst>
              <a:ext uri="{FF2B5EF4-FFF2-40B4-BE49-F238E27FC236}">
                <a16:creationId xmlns:a16="http://schemas.microsoft.com/office/drawing/2014/main" id="{C7DC2127-FB27-4339-B1ED-0D3E73261361}"/>
              </a:ext>
            </a:extLst>
          </p:cNvPr>
          <p:cNvSpPr/>
          <p:nvPr/>
        </p:nvSpPr>
        <p:spPr>
          <a:xfrm>
            <a:off x="426532" y="3738444"/>
            <a:ext cx="3962906" cy="116668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rPr>
              <a:t>A continuous deployment workflow publishes the most recent updates from a project</a:t>
            </a:r>
          </a:p>
        </p:txBody>
      </p:sp>
      <p:sp>
        <p:nvSpPr>
          <p:cNvPr id="8" name="Rectangle 7">
            <a:extLst>
              <a:ext uri="{FF2B5EF4-FFF2-40B4-BE49-F238E27FC236}">
                <a16:creationId xmlns:a16="http://schemas.microsoft.com/office/drawing/2014/main" id="{DD8002E6-A425-4BD7-88B3-81B9031BCB09}"/>
              </a:ext>
            </a:extLst>
          </p:cNvPr>
          <p:cNvSpPr/>
          <p:nvPr/>
        </p:nvSpPr>
        <p:spPr>
          <a:xfrm>
            <a:off x="426532" y="5195060"/>
            <a:ext cx="3962906" cy="116668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rPr>
              <a:t>Use the portal for continuous deployments from GitHub, Bitbucket, or Azure DevOps</a:t>
            </a:r>
          </a:p>
        </p:txBody>
      </p:sp>
      <p:sp>
        <p:nvSpPr>
          <p:cNvPr id="7" name="Rectangle 6">
            <a:extLst>
              <a:ext uri="{FF2B5EF4-FFF2-40B4-BE49-F238E27FC236}">
                <a16:creationId xmlns:a16="http://schemas.microsoft.com/office/drawing/2014/main" id="{C061A86C-8E42-41A2-829D-D7F88F8071D4}"/>
              </a:ext>
              <a:ext uri="{C183D7F6-B498-43B3-948B-1728B52AA6E4}">
                <adec:decorative xmlns:adec="http://schemas.microsoft.com/office/drawing/2017/decorative" val="1"/>
              </a:ext>
            </a:extLst>
          </p:cNvPr>
          <p:cNvSpPr/>
          <p:nvPr/>
        </p:nvSpPr>
        <p:spPr bwMode="auto">
          <a:xfrm>
            <a:off x="4554790" y="1192213"/>
            <a:ext cx="745464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grpSp>
        <p:nvGrpSpPr>
          <p:cNvPr id="45" name="Group 44" descr="Diagram illustrating that two developers are sending information to GitHub and GitHub is providing the information to a website">
            <a:extLst>
              <a:ext uri="{FF2B5EF4-FFF2-40B4-BE49-F238E27FC236}">
                <a16:creationId xmlns:a16="http://schemas.microsoft.com/office/drawing/2014/main" id="{107BDE37-D08D-4703-BD8D-F41F4AAA88B7}"/>
              </a:ext>
            </a:extLst>
          </p:cNvPr>
          <p:cNvGrpSpPr/>
          <p:nvPr/>
        </p:nvGrpSpPr>
        <p:grpSpPr>
          <a:xfrm>
            <a:off x="4813874" y="1549240"/>
            <a:ext cx="6443200" cy="4364255"/>
            <a:chOff x="4813874" y="1549240"/>
            <a:chExt cx="6443200" cy="4364255"/>
          </a:xfrm>
        </p:grpSpPr>
        <p:sp>
          <p:nvSpPr>
            <p:cNvPr id="34" name="TextBox 33">
              <a:extLst>
                <a:ext uri="{FF2B5EF4-FFF2-40B4-BE49-F238E27FC236}">
                  <a16:creationId xmlns:a16="http://schemas.microsoft.com/office/drawing/2014/main" id="{C065F36B-F91A-4011-9BA4-4C077D184064}"/>
                </a:ext>
              </a:extLst>
            </p:cNvPr>
            <p:cNvSpPr txBox="1"/>
            <p:nvPr/>
          </p:nvSpPr>
          <p:spPr>
            <a:xfrm>
              <a:off x="4813874" y="1549240"/>
              <a:ext cx="2835713" cy="307777"/>
            </a:xfrm>
            <a:prstGeom prst="rect">
              <a:avLst/>
            </a:prstGeom>
            <a:noFill/>
          </p:spPr>
          <p:txBody>
            <a:bodyPr wrap="none" lIns="0" tIns="0" rIns="0" bIns="0" rtlCol="0" anchor="t">
              <a:spAutoFit/>
            </a:bodyPr>
            <a:lstStyle/>
            <a:p>
              <a:pPr>
                <a:spcAft>
                  <a:spcPts val="600"/>
                </a:spcAft>
              </a:pPr>
              <a:r>
                <a:rPr lang="en-US" sz="2000" dirty="0">
                  <a:latin typeface="+mj-lt"/>
                </a:rPr>
                <a:t>Continuous Deployment</a:t>
              </a:r>
              <a:endParaRPr lang="en-IN" sz="2000" dirty="0">
                <a:latin typeface="+mj-lt"/>
              </a:endParaRPr>
            </a:p>
          </p:txBody>
        </p:sp>
        <p:pic>
          <p:nvPicPr>
            <p:cNvPr id="36" name="Picture 35" descr="Icon of a computer screen">
              <a:extLst>
                <a:ext uri="{FF2B5EF4-FFF2-40B4-BE49-F238E27FC236}">
                  <a16:creationId xmlns:a16="http://schemas.microsoft.com/office/drawing/2014/main" id="{0811C895-16C1-4734-905D-504F5DFCC03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394799" y="2631412"/>
              <a:ext cx="594360" cy="594360"/>
            </a:xfrm>
            <a:prstGeom prst="rect">
              <a:avLst/>
            </a:prstGeom>
          </p:spPr>
        </p:pic>
        <p:sp>
          <p:nvSpPr>
            <p:cNvPr id="42" name="TextBox 41">
              <a:extLst>
                <a:ext uri="{FF2B5EF4-FFF2-40B4-BE49-F238E27FC236}">
                  <a16:creationId xmlns:a16="http://schemas.microsoft.com/office/drawing/2014/main" id="{F5654307-81C9-4F5F-A1F2-7468F5F87AA9}"/>
                </a:ext>
              </a:extLst>
            </p:cNvPr>
            <p:cNvSpPr txBox="1"/>
            <p:nvPr/>
          </p:nvSpPr>
          <p:spPr>
            <a:xfrm>
              <a:off x="5145964" y="3363233"/>
              <a:ext cx="1092030" cy="246221"/>
            </a:xfrm>
            <a:prstGeom prst="rect">
              <a:avLst/>
            </a:prstGeom>
            <a:noFill/>
          </p:spPr>
          <p:txBody>
            <a:bodyPr wrap="none" lIns="0" tIns="0" rIns="0" bIns="0" rtlCol="0" anchor="t">
              <a:spAutoFit/>
            </a:bodyPr>
            <a:lstStyle/>
            <a:p>
              <a:pPr>
                <a:spcAft>
                  <a:spcPts val="600"/>
                </a:spcAft>
              </a:pPr>
              <a:r>
                <a:rPr lang="en-US" sz="1600" dirty="0"/>
                <a:t>Developer 1</a:t>
              </a:r>
              <a:endParaRPr lang="en-IN" sz="1600" dirty="0"/>
            </a:p>
          </p:txBody>
        </p:sp>
        <p:cxnSp>
          <p:nvCxnSpPr>
            <p:cNvPr id="21" name="Straight Arrow Connector 20">
              <a:extLst>
                <a:ext uri="{FF2B5EF4-FFF2-40B4-BE49-F238E27FC236}">
                  <a16:creationId xmlns:a16="http://schemas.microsoft.com/office/drawing/2014/main" id="{1F7CD421-0C49-466A-9380-A285E5CAA6D6}"/>
                </a:ext>
              </a:extLst>
            </p:cNvPr>
            <p:cNvCxnSpPr>
              <a:cxnSpLocks/>
            </p:cNvCxnSpPr>
            <p:nvPr/>
          </p:nvCxnSpPr>
          <p:spPr>
            <a:xfrm>
              <a:off x="6442857" y="3147274"/>
              <a:ext cx="1032216" cy="975947"/>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48" name="Picture 47" descr="Icon of a computer screen">
              <a:extLst>
                <a:ext uri="{FF2B5EF4-FFF2-40B4-BE49-F238E27FC236}">
                  <a16:creationId xmlns:a16="http://schemas.microsoft.com/office/drawing/2014/main" id="{E7CB59CC-1FCE-42FE-8C4E-0F0903AC9D5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394799" y="4915646"/>
              <a:ext cx="594360" cy="594360"/>
            </a:xfrm>
            <a:prstGeom prst="rect">
              <a:avLst/>
            </a:prstGeom>
          </p:spPr>
        </p:pic>
        <p:sp>
          <p:nvSpPr>
            <p:cNvPr id="43" name="TextBox 42">
              <a:extLst>
                <a:ext uri="{FF2B5EF4-FFF2-40B4-BE49-F238E27FC236}">
                  <a16:creationId xmlns:a16="http://schemas.microsoft.com/office/drawing/2014/main" id="{E5A19090-E23D-46D9-89ED-5969124AEB89}"/>
                </a:ext>
              </a:extLst>
            </p:cNvPr>
            <p:cNvSpPr txBox="1"/>
            <p:nvPr/>
          </p:nvSpPr>
          <p:spPr>
            <a:xfrm>
              <a:off x="5145964" y="5667274"/>
              <a:ext cx="1092030" cy="246221"/>
            </a:xfrm>
            <a:prstGeom prst="rect">
              <a:avLst/>
            </a:prstGeom>
            <a:noFill/>
          </p:spPr>
          <p:txBody>
            <a:bodyPr wrap="none" lIns="0" tIns="0" rIns="0" bIns="0" rtlCol="0" anchor="t">
              <a:spAutoFit/>
            </a:bodyPr>
            <a:lstStyle/>
            <a:p>
              <a:pPr>
                <a:spcAft>
                  <a:spcPts val="600"/>
                </a:spcAft>
              </a:pPr>
              <a:r>
                <a:rPr lang="en-US" sz="1600" dirty="0"/>
                <a:t>Developer 2</a:t>
              </a:r>
              <a:endParaRPr lang="en-IN" sz="1600" dirty="0"/>
            </a:p>
          </p:txBody>
        </p:sp>
        <p:cxnSp>
          <p:nvCxnSpPr>
            <p:cNvPr id="22" name="Straight Arrow Connector 21">
              <a:extLst>
                <a:ext uri="{FF2B5EF4-FFF2-40B4-BE49-F238E27FC236}">
                  <a16:creationId xmlns:a16="http://schemas.microsoft.com/office/drawing/2014/main" id="{BF6FA496-BF0C-4DDB-A68C-573B69236DBF}"/>
                </a:ext>
              </a:extLst>
            </p:cNvPr>
            <p:cNvCxnSpPr>
              <a:cxnSpLocks/>
            </p:cNvCxnSpPr>
            <p:nvPr/>
          </p:nvCxnSpPr>
          <p:spPr>
            <a:xfrm flipV="1">
              <a:off x="6442857" y="4433149"/>
              <a:ext cx="1035003" cy="978408"/>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626E993-653A-474D-AC28-2402B299B906}"/>
                </a:ext>
              </a:extLst>
            </p:cNvPr>
            <p:cNvSpPr/>
            <p:nvPr/>
          </p:nvSpPr>
          <p:spPr bwMode="auto">
            <a:xfrm>
              <a:off x="7582738" y="3537903"/>
              <a:ext cx="1342819" cy="134281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spcAft>
                  <a:spcPts val="600"/>
                </a:spcAft>
              </a:pPr>
              <a:r>
                <a:rPr lang="en-US" sz="1600" dirty="0">
                  <a:solidFill>
                    <a:schemeClr val="bg1"/>
                  </a:solidFill>
                </a:rPr>
                <a:t>GitHub</a:t>
              </a:r>
            </a:p>
          </p:txBody>
        </p:sp>
        <p:pic>
          <p:nvPicPr>
            <p:cNvPr id="2058" name="Picture 10" descr="Github character silhouette | Free Icon">
              <a:extLst>
                <a:ext uri="{FF2B5EF4-FFF2-40B4-BE49-F238E27FC236}">
                  <a16:creationId xmlns:a16="http://schemas.microsoft.com/office/drawing/2014/main" id="{E2BCF348-C7B7-47E7-B1AA-E8C5145EED3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0233" y="3678039"/>
              <a:ext cx="787828" cy="787828"/>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DCFB5487-3766-464E-A91B-B77A4D601776}"/>
                </a:ext>
              </a:extLst>
            </p:cNvPr>
            <p:cNvSpPr txBox="1"/>
            <p:nvPr/>
          </p:nvSpPr>
          <p:spPr>
            <a:xfrm>
              <a:off x="7354187" y="4971034"/>
              <a:ext cx="2801473" cy="246221"/>
            </a:xfrm>
            <a:prstGeom prst="rect">
              <a:avLst/>
            </a:prstGeom>
            <a:noFill/>
          </p:spPr>
          <p:txBody>
            <a:bodyPr wrap="none" lIns="0" tIns="0" rIns="0" bIns="0" rtlCol="0" anchor="t">
              <a:spAutoFit/>
            </a:bodyPr>
            <a:lstStyle/>
            <a:p>
              <a:pPr>
                <a:spcAft>
                  <a:spcPts val="600"/>
                </a:spcAft>
              </a:pPr>
              <a:r>
                <a:rPr lang="en-US" sz="1600" dirty="0"/>
                <a:t>Or similar single source control</a:t>
              </a:r>
              <a:endParaRPr lang="en-IN" sz="1600" dirty="0"/>
            </a:p>
          </p:txBody>
        </p:sp>
        <p:cxnSp>
          <p:nvCxnSpPr>
            <p:cNvPr id="24" name="Straight Arrow Connector 23">
              <a:extLst>
                <a:ext uri="{FF2B5EF4-FFF2-40B4-BE49-F238E27FC236}">
                  <a16:creationId xmlns:a16="http://schemas.microsoft.com/office/drawing/2014/main" id="{E19E6087-5BAF-4167-9CE1-B9FF1B1AB820}"/>
                </a:ext>
              </a:extLst>
            </p:cNvPr>
            <p:cNvCxnSpPr>
              <a:cxnSpLocks/>
            </p:cNvCxnSpPr>
            <p:nvPr/>
          </p:nvCxnSpPr>
          <p:spPr>
            <a:xfrm>
              <a:off x="9030435" y="4209312"/>
              <a:ext cx="1035050" cy="0"/>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8" name="Picture 37" descr="Icons of a series of circles with rings enclosing a bigger circle at the centre">
              <a:extLst>
                <a:ext uri="{FF2B5EF4-FFF2-40B4-BE49-F238E27FC236}">
                  <a16:creationId xmlns:a16="http://schemas.microsoft.com/office/drawing/2014/main" id="{BC9FDE17-B9F0-46D1-87E9-02B7FB10ED2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96877" y="3779384"/>
              <a:ext cx="594360" cy="594360"/>
            </a:xfrm>
            <a:prstGeom prst="rect">
              <a:avLst/>
            </a:prstGeom>
          </p:spPr>
        </p:pic>
        <p:sp>
          <p:nvSpPr>
            <p:cNvPr id="44" name="TextBox 43">
              <a:extLst>
                <a:ext uri="{FF2B5EF4-FFF2-40B4-BE49-F238E27FC236}">
                  <a16:creationId xmlns:a16="http://schemas.microsoft.com/office/drawing/2014/main" id="{B46BEBC1-D9F0-4883-8C6A-6542C5596554}"/>
                </a:ext>
              </a:extLst>
            </p:cNvPr>
            <p:cNvSpPr txBox="1"/>
            <p:nvPr/>
          </p:nvSpPr>
          <p:spPr>
            <a:xfrm>
              <a:off x="10531041" y="4530140"/>
              <a:ext cx="726033" cy="246221"/>
            </a:xfrm>
            <a:prstGeom prst="rect">
              <a:avLst/>
            </a:prstGeom>
            <a:noFill/>
          </p:spPr>
          <p:txBody>
            <a:bodyPr wrap="none" lIns="0" tIns="0" rIns="0" bIns="0" rtlCol="0" anchor="t">
              <a:spAutoFit/>
            </a:bodyPr>
            <a:lstStyle/>
            <a:p>
              <a:pPr>
                <a:spcAft>
                  <a:spcPts val="600"/>
                </a:spcAft>
              </a:pPr>
              <a:r>
                <a:rPr lang="en-US" sz="1600" dirty="0"/>
                <a:t>Website</a:t>
              </a:r>
              <a:endParaRPr lang="en-IN" sz="1600" dirty="0"/>
            </a:p>
          </p:txBody>
        </p:sp>
      </p:grpSp>
    </p:spTree>
    <p:extLst>
      <p:ext uri="{BB962C8B-B14F-4D97-AF65-F5344CB8AC3E}">
        <p14:creationId xmlns:p14="http://schemas.microsoft.com/office/powerpoint/2010/main" val="75087363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F1AA-5B25-48F9-B79E-EF9D69FDA458}"/>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Use Application Insights</a:t>
            </a:r>
          </a:p>
        </p:txBody>
      </p:sp>
      <p:sp>
        <p:nvSpPr>
          <p:cNvPr id="9" name="Rectangle 8">
            <a:extLst>
              <a:ext uri="{FF2B5EF4-FFF2-40B4-BE49-F238E27FC236}">
                <a16:creationId xmlns:a16="http://schemas.microsoft.com/office/drawing/2014/main" id="{90414737-748E-4D30-9EF0-D05E9139CE9F}"/>
              </a:ext>
            </a:extLst>
          </p:cNvPr>
          <p:cNvSpPr/>
          <p:nvPr/>
        </p:nvSpPr>
        <p:spPr bwMode="auto">
          <a:xfrm>
            <a:off x="427038" y="1717145"/>
            <a:ext cx="4150042" cy="99453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Request rates, deny rates, response time and failure rates</a:t>
            </a:r>
            <a:endParaRPr lang="en-US" sz="2000" dirty="0">
              <a:solidFill>
                <a:schemeClr val="tx1"/>
              </a:solidFill>
            </a:endParaRPr>
          </a:p>
        </p:txBody>
      </p:sp>
      <p:sp>
        <p:nvSpPr>
          <p:cNvPr id="11" name="Rectangle 10">
            <a:extLst>
              <a:ext uri="{FF2B5EF4-FFF2-40B4-BE49-F238E27FC236}">
                <a16:creationId xmlns:a16="http://schemas.microsoft.com/office/drawing/2014/main" id="{BE2BC413-F2E6-4082-813A-F64D3D22D804}"/>
              </a:ext>
            </a:extLst>
          </p:cNvPr>
          <p:cNvSpPr/>
          <p:nvPr/>
        </p:nvSpPr>
        <p:spPr bwMode="auto">
          <a:xfrm>
            <a:off x="426722" y="2840227"/>
            <a:ext cx="4150042" cy="99453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Page views and load performance</a:t>
            </a:r>
            <a:endParaRPr lang="en-US" sz="2000" dirty="0">
              <a:solidFill>
                <a:schemeClr val="tx1"/>
              </a:solidFill>
            </a:endParaRPr>
          </a:p>
        </p:txBody>
      </p:sp>
      <p:sp>
        <p:nvSpPr>
          <p:cNvPr id="12" name="Rectangle 11">
            <a:extLst>
              <a:ext uri="{FF2B5EF4-FFF2-40B4-BE49-F238E27FC236}">
                <a16:creationId xmlns:a16="http://schemas.microsoft.com/office/drawing/2014/main" id="{0F587B35-0EB5-48C7-8410-2FFC137640BA}"/>
              </a:ext>
            </a:extLst>
          </p:cNvPr>
          <p:cNvSpPr/>
          <p:nvPr/>
        </p:nvSpPr>
        <p:spPr bwMode="auto">
          <a:xfrm>
            <a:off x="426722" y="3950618"/>
            <a:ext cx="4150042" cy="5967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User and session counts</a:t>
            </a:r>
            <a:endParaRPr lang="en-US" sz="2000" dirty="0">
              <a:solidFill>
                <a:schemeClr val="tx1"/>
              </a:solidFill>
            </a:endParaRPr>
          </a:p>
        </p:txBody>
      </p:sp>
      <p:sp>
        <p:nvSpPr>
          <p:cNvPr id="13" name="Rectangle 12">
            <a:extLst>
              <a:ext uri="{FF2B5EF4-FFF2-40B4-BE49-F238E27FC236}">
                <a16:creationId xmlns:a16="http://schemas.microsoft.com/office/drawing/2014/main" id="{9070A779-7BEC-430C-8196-CB07A625F127}"/>
              </a:ext>
            </a:extLst>
          </p:cNvPr>
          <p:cNvSpPr/>
          <p:nvPr/>
        </p:nvSpPr>
        <p:spPr bwMode="auto">
          <a:xfrm>
            <a:off x="426722" y="4663196"/>
            <a:ext cx="4150042" cy="5967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Performance counters</a:t>
            </a:r>
            <a:endParaRPr lang="en-US" sz="2000" dirty="0">
              <a:solidFill>
                <a:schemeClr val="tx1"/>
              </a:solidFill>
            </a:endParaRPr>
          </a:p>
        </p:txBody>
      </p:sp>
      <p:sp>
        <p:nvSpPr>
          <p:cNvPr id="14" name="Rectangle 13">
            <a:extLst>
              <a:ext uri="{FF2B5EF4-FFF2-40B4-BE49-F238E27FC236}">
                <a16:creationId xmlns:a16="http://schemas.microsoft.com/office/drawing/2014/main" id="{AB47AECE-978C-46CC-92CA-D9B629D517CB}"/>
              </a:ext>
            </a:extLst>
          </p:cNvPr>
          <p:cNvSpPr/>
          <p:nvPr/>
        </p:nvSpPr>
        <p:spPr bwMode="auto">
          <a:xfrm>
            <a:off x="426722" y="5375772"/>
            <a:ext cx="4150042" cy="5967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Diagnostics and Exceptions</a:t>
            </a:r>
            <a:endParaRPr lang="en-US" sz="2000" dirty="0">
              <a:solidFill>
                <a:schemeClr val="tx1"/>
              </a:solidFill>
            </a:endParaRPr>
          </a:p>
        </p:txBody>
      </p:sp>
      <p:sp>
        <p:nvSpPr>
          <p:cNvPr id="4" name="Rectangle 3">
            <a:extLst>
              <a:ext uri="{FF2B5EF4-FFF2-40B4-BE49-F238E27FC236}">
                <a16:creationId xmlns:a16="http://schemas.microsoft.com/office/drawing/2014/main" id="{93836325-FB28-48C6-B24B-111E55318EA0}"/>
              </a:ext>
              <a:ext uri="{C183D7F6-B498-43B3-948B-1728B52AA6E4}">
                <adec:decorative xmlns:adec="http://schemas.microsoft.com/office/drawing/2017/decorative" val="1"/>
              </a:ext>
            </a:extLst>
          </p:cNvPr>
          <p:cNvSpPr/>
          <p:nvPr/>
        </p:nvSpPr>
        <p:spPr bwMode="auto">
          <a:xfrm>
            <a:off x="4661778" y="1192213"/>
            <a:ext cx="73485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pic>
        <p:nvPicPr>
          <p:cNvPr id="5" name="Picture 6" descr="Application Insights is receiving web apps, client apps, web service, and background services data. Application Insights is presenting data with alerts, Power BI, Visual Studio, Rest API, and continuous export">
            <a:extLst>
              <a:ext uri="{FF2B5EF4-FFF2-40B4-BE49-F238E27FC236}">
                <a16:creationId xmlns:a16="http://schemas.microsoft.com/office/drawing/2014/main" id="{EB8F483F-0DB7-489A-AC97-73875E080014}"/>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4746793" y="1764523"/>
            <a:ext cx="7178508" cy="4208426"/>
          </a:xfrm>
          <a:prstGeom prst="rect">
            <a:avLst/>
          </a:prstGeom>
        </p:spPr>
      </p:pic>
    </p:spTree>
    <p:extLst>
      <p:ext uri="{BB962C8B-B14F-4D97-AF65-F5344CB8AC3E}">
        <p14:creationId xmlns:p14="http://schemas.microsoft.com/office/powerpoint/2010/main" val="356343752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2561-0DB7-48F5-966B-108D1337790E}"/>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Compare Containers to Virtual Machines (replaced)</a:t>
            </a:r>
          </a:p>
        </p:txBody>
      </p:sp>
      <p:graphicFrame>
        <p:nvGraphicFramePr>
          <p:cNvPr id="3" name="Table 6">
            <a:extLst>
              <a:ext uri="{FF2B5EF4-FFF2-40B4-BE49-F238E27FC236}">
                <a16:creationId xmlns:a16="http://schemas.microsoft.com/office/drawing/2014/main" id="{295DA8AF-8D30-4AB4-A1BA-98BFA9AA0885}"/>
              </a:ext>
            </a:extLst>
          </p:cNvPr>
          <p:cNvGraphicFramePr>
            <a:graphicFrameLocks noGrp="1"/>
          </p:cNvGraphicFramePr>
          <p:nvPr>
            <p:extLst>
              <p:ext uri="{D42A27DB-BD31-4B8C-83A1-F6EECF244321}">
                <p14:modId xmlns:p14="http://schemas.microsoft.com/office/powerpoint/2010/main" val="2368956945"/>
              </p:ext>
            </p:extLst>
          </p:nvPr>
        </p:nvGraphicFramePr>
        <p:xfrm>
          <a:off x="436766" y="1192213"/>
          <a:ext cx="11582400" cy="5191968"/>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1289156279"/>
                    </a:ext>
                  </a:extLst>
                </a:gridCol>
                <a:gridCol w="4964334">
                  <a:extLst>
                    <a:ext uri="{9D8B030D-6E8A-4147-A177-3AD203B41FA5}">
                      <a16:colId xmlns:a16="http://schemas.microsoft.com/office/drawing/2014/main" val="2759990731"/>
                    </a:ext>
                  </a:extLst>
                </a:gridCol>
                <a:gridCol w="5250066">
                  <a:extLst>
                    <a:ext uri="{9D8B030D-6E8A-4147-A177-3AD203B41FA5}">
                      <a16:colId xmlns:a16="http://schemas.microsoft.com/office/drawing/2014/main" val="4259266004"/>
                    </a:ext>
                  </a:extLst>
                </a:gridCol>
              </a:tblGrid>
              <a:tr h="386179">
                <a:tc>
                  <a:txBody>
                    <a:bodyPr/>
                    <a:lstStyle/>
                    <a:p>
                      <a:pPr algn="l"/>
                      <a:r>
                        <a:rPr lang="en-US" sz="1800" b="0" dirty="0">
                          <a:solidFill>
                            <a:schemeClr val="bg1"/>
                          </a:solidFill>
                          <a:effectLst/>
                          <a:latin typeface="+mj-lt"/>
                        </a:rPr>
                        <a:t>Feature</a:t>
                      </a:r>
                    </a:p>
                  </a:txBody>
                  <a:tcPr marL="109728" marR="109728" marT="64008" marB="64008">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1800" b="0" dirty="0">
                          <a:solidFill>
                            <a:schemeClr val="bg1"/>
                          </a:solidFill>
                          <a:effectLst/>
                          <a:latin typeface="+mj-lt"/>
                        </a:rPr>
                        <a:t>Containers</a:t>
                      </a:r>
                    </a:p>
                  </a:txBody>
                  <a:tcPr marL="109728" marR="109728" marT="64008" marB="64008">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1800" b="0" dirty="0">
                          <a:solidFill>
                            <a:schemeClr val="bg1"/>
                          </a:solidFill>
                          <a:effectLst/>
                          <a:latin typeface="+mj-lt"/>
                        </a:rPr>
                        <a:t>Virtual Machines</a:t>
                      </a:r>
                    </a:p>
                  </a:txBody>
                  <a:tcPr marL="109728" marR="109728" marT="64008" marB="64008">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1097100">
                <a:tc>
                  <a:txBody>
                    <a:bodyPr/>
                    <a:lstStyle/>
                    <a:p>
                      <a:pPr algn="l"/>
                      <a:r>
                        <a:rPr lang="en-US" sz="1600" dirty="0">
                          <a:solidFill>
                            <a:schemeClr val="tx1"/>
                          </a:solidFill>
                          <a:effectLst/>
                          <a:latin typeface="+mj-lt"/>
                        </a:rPr>
                        <a:t>Isolation</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Typically provides lightweight isolation from the host and other containers but doesn’t provide as strong a security boundary as a virtual machine</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Provides complete isolation from the host operating system and other VMs. This is useful when a strong security boundary is critical, such as hosting apps from competing companies on the same server or cluster</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921564">
                <a:tc>
                  <a:txBody>
                    <a:bodyPr/>
                    <a:lstStyle/>
                    <a:p>
                      <a:pPr algn="l"/>
                      <a:r>
                        <a:rPr lang="en-US" sz="1600" dirty="0">
                          <a:solidFill>
                            <a:schemeClr val="tx1"/>
                          </a:solidFill>
                          <a:effectLst/>
                          <a:latin typeface="+mj-lt"/>
                        </a:rPr>
                        <a:t>Operating system</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Runs the user mode portion of an operating system and can be tailored to contain just the needed services for your app, using fewer system resources.</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Runs a complete operating system including the kernel, thus requiring more system resources (CPU, memory, and storage)</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921564">
                <a:tc>
                  <a:txBody>
                    <a:bodyPr/>
                    <a:lstStyle/>
                    <a:p>
                      <a:pPr algn="l"/>
                      <a:r>
                        <a:rPr lang="en-US" sz="1600" dirty="0">
                          <a:solidFill>
                            <a:schemeClr val="tx1"/>
                          </a:solidFill>
                          <a:effectLst/>
                          <a:latin typeface="+mj-lt"/>
                        </a:rPr>
                        <a:t>Deployment</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Deploy individual containers by using Docker via command line; deploy multiple containers by using an orchestrator such as Azure Kubernetes Service</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Deploy individual VMs by using Windows Admin Center or Hyper-V Manager; deploy multiple VMs by using</a:t>
                      </a:r>
                      <a:br>
                        <a:rPr lang="en-US" sz="1600" b="0" i="0" u="none" strike="noStrike" noProof="0" dirty="0">
                          <a:solidFill>
                            <a:schemeClr val="tx1"/>
                          </a:solidFill>
                          <a:effectLst/>
                          <a:latin typeface="+mn-lt"/>
                        </a:rPr>
                      </a:br>
                      <a:r>
                        <a:rPr lang="en-US" sz="1600" b="0" i="0" u="none" strike="noStrike" noProof="0" dirty="0">
                          <a:solidFill>
                            <a:schemeClr val="tx1"/>
                          </a:solidFill>
                          <a:effectLst/>
                          <a:latin typeface="+mn-lt"/>
                        </a:rPr>
                        <a:t>PowerShell or System Center Virtual Machine Manager</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921564">
                <a:tc>
                  <a:txBody>
                    <a:bodyPr/>
                    <a:lstStyle/>
                    <a:p>
                      <a:pPr algn="l"/>
                      <a:r>
                        <a:rPr lang="en-US" sz="1600" dirty="0">
                          <a:solidFill>
                            <a:schemeClr val="tx1"/>
                          </a:solidFill>
                          <a:effectLst/>
                          <a:latin typeface="+mj-lt"/>
                        </a:rPr>
                        <a:t>Persistent storage</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Use Azure Disks for local storage for a single node, or Azure Files (SMB shares) for storage shared by multiple nodes or servers</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Use a virtual hard disk (VHD) for local storage for a single VM, or an SMB file share for storage shared by</a:t>
                      </a:r>
                      <a:br>
                        <a:rPr lang="en-US" sz="1600" b="0" i="0" u="none" strike="noStrike" noProof="0" dirty="0">
                          <a:solidFill>
                            <a:schemeClr val="tx1"/>
                          </a:solidFill>
                          <a:effectLst/>
                          <a:latin typeface="+mn-lt"/>
                        </a:rPr>
                      </a:br>
                      <a:r>
                        <a:rPr lang="en-US" sz="1600" b="0" i="0" u="none" strike="noStrike" noProof="0" dirty="0">
                          <a:solidFill>
                            <a:schemeClr val="tx1"/>
                          </a:solidFill>
                          <a:effectLst/>
                          <a:latin typeface="+mn-lt"/>
                        </a:rPr>
                        <a:t>multiple servers</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921564">
                <a:tc>
                  <a:txBody>
                    <a:bodyPr/>
                    <a:lstStyle/>
                    <a:p>
                      <a:pPr algn="l"/>
                      <a:r>
                        <a:rPr lang="en-US" sz="1600" dirty="0">
                          <a:solidFill>
                            <a:schemeClr val="tx1"/>
                          </a:solidFill>
                          <a:effectLst/>
                          <a:latin typeface="+mj-lt"/>
                        </a:rPr>
                        <a:t>Fault tolerance</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If a cluster node fails, any containers running on it are rapidly recreated by the orchestrator on another cluster node</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buNone/>
                      </a:pPr>
                      <a:r>
                        <a:rPr lang="en-US" sz="1600" b="0" i="0" u="none" strike="noStrike" noProof="0" dirty="0">
                          <a:solidFill>
                            <a:schemeClr val="tx1"/>
                          </a:solidFill>
                          <a:effectLst/>
                          <a:latin typeface="+mn-lt"/>
                        </a:rPr>
                        <a:t>VMs can fail over to another server in a cluster, with the VM’s operating system restarting on the new server</a:t>
                      </a:r>
                      <a:endParaRPr lang="en-US" sz="2000" dirty="0">
                        <a:solidFill>
                          <a:schemeClr val="tx1"/>
                        </a:solidFill>
                        <a:latin typeface="+mn-lt"/>
                      </a:endParaRP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8446895"/>
                  </a:ext>
                </a:extLst>
              </a:tr>
            </a:tbl>
          </a:graphicData>
        </a:graphic>
      </p:graphicFrame>
    </p:spTree>
    <p:extLst>
      <p:ext uri="{BB962C8B-B14F-4D97-AF65-F5344CB8AC3E}">
        <p14:creationId xmlns:p14="http://schemas.microsoft.com/office/powerpoint/2010/main" val="30555361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nSpc>
                <a:spcPct val="100000"/>
              </a:lnSpc>
            </a:pPr>
            <a:r>
              <a:rPr lang="en-US" spc="0" dirty="0"/>
              <a:t>Before Getting into App Service Plans (ASPs) ..</a:t>
            </a:r>
          </a:p>
        </p:txBody>
      </p:sp>
      <p:sp>
        <p:nvSpPr>
          <p:cNvPr id="2" name="TextBox 1">
            <a:extLst>
              <a:ext uri="{FF2B5EF4-FFF2-40B4-BE49-F238E27FC236}">
                <a16:creationId xmlns:a16="http://schemas.microsoft.com/office/drawing/2014/main" id="{7F5A2E3A-C966-BA52-D48B-7EAC28D71EB4}"/>
              </a:ext>
            </a:extLst>
          </p:cNvPr>
          <p:cNvSpPr txBox="1"/>
          <p:nvPr/>
        </p:nvSpPr>
        <p:spPr>
          <a:xfrm>
            <a:off x="545690" y="1696065"/>
            <a:ext cx="11233355" cy="3825663"/>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Web Applications need Web Servers before they can be accessed.</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Linux/Windows </a:t>
            </a:r>
            <a:r>
              <a:rPr lang="en-US" sz="2400" dirty="0" err="1">
                <a:gradFill>
                  <a:gsLst>
                    <a:gs pos="2917">
                      <a:schemeClr val="tx1"/>
                    </a:gs>
                    <a:gs pos="30000">
                      <a:schemeClr val="tx1"/>
                    </a:gs>
                  </a:gsLst>
                  <a:lin ang="5400000" scaled="0"/>
                </a:gradFill>
              </a:rPr>
              <a:t>OpenSource</a:t>
            </a:r>
            <a:r>
              <a:rPr lang="en-US" sz="2400" dirty="0">
                <a:gradFill>
                  <a:gsLst>
                    <a:gs pos="2917">
                      <a:schemeClr val="tx1"/>
                    </a:gs>
                    <a:gs pos="30000">
                      <a:schemeClr val="tx1"/>
                    </a:gs>
                  </a:gsLst>
                  <a:lin ang="5400000" scaled="0"/>
                </a:gradFill>
              </a:rPr>
              <a:t> Web Servers: Apache Tomcat, Nginx, etc.</a:t>
            </a:r>
          </a:p>
          <a:p>
            <a:pPr marL="1275642" lvl="2"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Nginx is beta version on Windows</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Native Windows Web Server: Internet Information Services (IIS)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Multiple Web Applications can be hosted on a single webserver</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There are two ways a web servers can send the request to a specific web application:</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Each web application is hosted on a different port, OR</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Each web application has a different host address (host header)</a:t>
            </a:r>
          </a:p>
        </p:txBody>
      </p:sp>
    </p:spTree>
    <p:extLst>
      <p:ext uri="{BB962C8B-B14F-4D97-AF65-F5344CB8AC3E}">
        <p14:creationId xmlns:p14="http://schemas.microsoft.com/office/powerpoint/2010/main" val="197699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B7AF0-C684-503F-7298-D0FD8203890C}"/>
              </a:ext>
            </a:extLst>
          </p:cNvPr>
          <p:cNvSpPr>
            <a:spLocks noGrp="1"/>
          </p:cNvSpPr>
          <p:nvPr>
            <p:ph type="title"/>
          </p:nvPr>
        </p:nvSpPr>
        <p:spPr/>
        <p:txBody>
          <a:bodyPr/>
          <a:lstStyle/>
          <a:p>
            <a:r>
              <a:rPr lang="en-US" dirty="0"/>
              <a:t>Installing IIS on Windows</a:t>
            </a:r>
          </a:p>
        </p:txBody>
      </p:sp>
      <p:pic>
        <p:nvPicPr>
          <p:cNvPr id="4" name="Picture 3">
            <a:extLst>
              <a:ext uri="{FF2B5EF4-FFF2-40B4-BE49-F238E27FC236}">
                <a16:creationId xmlns:a16="http://schemas.microsoft.com/office/drawing/2014/main" id="{2B6A0A00-2995-31E6-EC84-67B671C7FC8F}"/>
              </a:ext>
            </a:extLst>
          </p:cNvPr>
          <p:cNvPicPr>
            <a:picLocks noChangeAspect="1"/>
          </p:cNvPicPr>
          <p:nvPr/>
        </p:nvPicPr>
        <p:blipFill>
          <a:blip r:embed="rId2"/>
          <a:stretch>
            <a:fillRect/>
          </a:stretch>
        </p:blipFill>
        <p:spPr>
          <a:xfrm>
            <a:off x="465138" y="1373097"/>
            <a:ext cx="4348194" cy="3786215"/>
          </a:xfrm>
          <a:prstGeom prst="rect">
            <a:avLst/>
          </a:prstGeom>
        </p:spPr>
      </p:pic>
      <p:pic>
        <p:nvPicPr>
          <p:cNvPr id="6" name="Picture 5">
            <a:extLst>
              <a:ext uri="{FF2B5EF4-FFF2-40B4-BE49-F238E27FC236}">
                <a16:creationId xmlns:a16="http://schemas.microsoft.com/office/drawing/2014/main" id="{D15B7989-6FDD-562B-A6A3-3C295BACF9B1}"/>
              </a:ext>
            </a:extLst>
          </p:cNvPr>
          <p:cNvPicPr>
            <a:picLocks noChangeAspect="1"/>
          </p:cNvPicPr>
          <p:nvPr/>
        </p:nvPicPr>
        <p:blipFill>
          <a:blip r:embed="rId3"/>
          <a:stretch>
            <a:fillRect/>
          </a:stretch>
        </p:blipFill>
        <p:spPr>
          <a:xfrm>
            <a:off x="7384422" y="1373097"/>
            <a:ext cx="3724302" cy="3438550"/>
          </a:xfrm>
          <a:prstGeom prst="rect">
            <a:avLst/>
          </a:prstGeom>
        </p:spPr>
      </p:pic>
      <p:sp>
        <p:nvSpPr>
          <p:cNvPr id="7" name="Arrow: Right 6">
            <a:extLst>
              <a:ext uri="{FF2B5EF4-FFF2-40B4-BE49-F238E27FC236}">
                <a16:creationId xmlns:a16="http://schemas.microsoft.com/office/drawing/2014/main" id="{2A766055-8C2C-D428-34B1-D280B4AC6E7B}"/>
              </a:ext>
            </a:extLst>
          </p:cNvPr>
          <p:cNvSpPr/>
          <p:nvPr/>
        </p:nvSpPr>
        <p:spPr bwMode="auto">
          <a:xfrm>
            <a:off x="5344670" y="2913472"/>
            <a:ext cx="1705897" cy="639096"/>
          </a:xfrm>
          <a:prstGeom prst="rightArrow">
            <a:avLst/>
          </a:prstGeom>
          <a:solidFill>
            <a:srgbClr val="C00000"/>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4470205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5C8FFB8-14DC-E4F5-9CC0-1521C76E7EAC}"/>
              </a:ext>
            </a:extLst>
          </p:cNvPr>
          <p:cNvPicPr>
            <a:picLocks noChangeAspect="1"/>
          </p:cNvPicPr>
          <p:nvPr/>
        </p:nvPicPr>
        <p:blipFill>
          <a:blip r:embed="rId2"/>
          <a:stretch>
            <a:fillRect/>
          </a:stretch>
        </p:blipFill>
        <p:spPr>
          <a:xfrm>
            <a:off x="1441415" y="615929"/>
            <a:ext cx="9553645" cy="5762667"/>
          </a:xfrm>
          <a:prstGeom prst="rect">
            <a:avLst/>
          </a:prstGeom>
        </p:spPr>
      </p:pic>
    </p:spTree>
    <p:extLst>
      <p:ext uri="{BB962C8B-B14F-4D97-AF65-F5344CB8AC3E}">
        <p14:creationId xmlns:p14="http://schemas.microsoft.com/office/powerpoint/2010/main" val="11852335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7319463-9DC6-1446-EA8F-0A7222AB610C}"/>
              </a:ext>
            </a:extLst>
          </p:cNvPr>
          <p:cNvPicPr>
            <a:picLocks noChangeAspect="1"/>
          </p:cNvPicPr>
          <p:nvPr/>
        </p:nvPicPr>
        <p:blipFill>
          <a:blip r:embed="rId3"/>
          <a:stretch>
            <a:fillRect/>
          </a:stretch>
        </p:blipFill>
        <p:spPr>
          <a:xfrm>
            <a:off x="1440099" y="3269220"/>
            <a:ext cx="3835989" cy="3054315"/>
          </a:xfrm>
          <a:prstGeom prst="rect">
            <a:avLst/>
          </a:prstGeom>
        </p:spPr>
      </p:pic>
      <p:pic>
        <p:nvPicPr>
          <p:cNvPr id="12" name="Picture 11">
            <a:extLst>
              <a:ext uri="{FF2B5EF4-FFF2-40B4-BE49-F238E27FC236}">
                <a16:creationId xmlns:a16="http://schemas.microsoft.com/office/drawing/2014/main" id="{2E702B1A-5D3E-A1A9-0617-C45246C2526D}"/>
              </a:ext>
            </a:extLst>
          </p:cNvPr>
          <p:cNvPicPr>
            <a:picLocks noChangeAspect="1"/>
          </p:cNvPicPr>
          <p:nvPr/>
        </p:nvPicPr>
        <p:blipFill>
          <a:blip r:embed="rId4"/>
          <a:stretch>
            <a:fillRect/>
          </a:stretch>
        </p:blipFill>
        <p:spPr>
          <a:xfrm>
            <a:off x="55517" y="87108"/>
            <a:ext cx="5220571" cy="3074247"/>
          </a:xfrm>
          <a:prstGeom prst="rect">
            <a:avLst/>
          </a:prstGeom>
        </p:spPr>
      </p:pic>
      <p:pic>
        <p:nvPicPr>
          <p:cNvPr id="16" name="Picture 15">
            <a:extLst>
              <a:ext uri="{FF2B5EF4-FFF2-40B4-BE49-F238E27FC236}">
                <a16:creationId xmlns:a16="http://schemas.microsoft.com/office/drawing/2014/main" id="{10CCA6DB-D2A3-EB56-AE00-065C6B4E4ED6}"/>
              </a:ext>
            </a:extLst>
          </p:cNvPr>
          <p:cNvPicPr>
            <a:picLocks noChangeAspect="1"/>
          </p:cNvPicPr>
          <p:nvPr/>
        </p:nvPicPr>
        <p:blipFill>
          <a:blip r:embed="rId5"/>
          <a:stretch>
            <a:fillRect/>
          </a:stretch>
        </p:blipFill>
        <p:spPr>
          <a:xfrm>
            <a:off x="5413165" y="87108"/>
            <a:ext cx="3826847" cy="3047036"/>
          </a:xfrm>
          <a:prstGeom prst="rect">
            <a:avLst/>
          </a:prstGeom>
        </p:spPr>
      </p:pic>
      <p:sp>
        <p:nvSpPr>
          <p:cNvPr id="17" name="TextBox 16">
            <a:extLst>
              <a:ext uri="{FF2B5EF4-FFF2-40B4-BE49-F238E27FC236}">
                <a16:creationId xmlns:a16="http://schemas.microsoft.com/office/drawing/2014/main" id="{2F84BD70-099E-AC2F-F24A-BE2865C386FB}"/>
              </a:ext>
            </a:extLst>
          </p:cNvPr>
          <p:cNvSpPr txBox="1"/>
          <p:nvPr/>
        </p:nvSpPr>
        <p:spPr>
          <a:xfrm>
            <a:off x="5413165" y="3269220"/>
            <a:ext cx="6862655" cy="2776145"/>
          </a:xfrm>
          <a:prstGeom prst="rect">
            <a:avLst/>
          </a:prstGeom>
        </p:spPr>
        <p:style>
          <a:lnRef idx="1">
            <a:schemeClr val="accent3"/>
          </a:lnRef>
          <a:fillRef idx="2">
            <a:schemeClr val="accent3"/>
          </a:fillRef>
          <a:effectRef idx="1">
            <a:schemeClr val="accent3"/>
          </a:effectRef>
          <a:fontRef idx="minor">
            <a:schemeClr val="dk1"/>
          </a:fontRef>
        </p:style>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Once website is setup, add the required entries in windows hosts file (</a:t>
            </a:r>
            <a:r>
              <a:rPr lang="en-US" sz="2000" i="1" dirty="0">
                <a:gradFill>
                  <a:gsLst>
                    <a:gs pos="2917">
                      <a:schemeClr val="tx1"/>
                    </a:gs>
                    <a:gs pos="30000">
                      <a:schemeClr val="tx1"/>
                    </a:gs>
                  </a:gsLst>
                  <a:lin ang="5400000" scaled="0"/>
                </a:gradFill>
              </a:rPr>
              <a:t>c:\windows\system32\drivers\</a:t>
            </a:r>
            <a:r>
              <a:rPr lang="en-US" sz="2000" i="1" dirty="0" err="1">
                <a:gradFill>
                  <a:gsLst>
                    <a:gs pos="2917">
                      <a:schemeClr val="tx1"/>
                    </a:gs>
                    <a:gs pos="30000">
                      <a:schemeClr val="tx1"/>
                    </a:gs>
                  </a:gsLst>
                  <a:lin ang="5400000" scaled="0"/>
                </a:gradFill>
              </a:rPr>
              <a:t>etc</a:t>
            </a:r>
            <a:r>
              <a:rPr lang="en-US" sz="2000" i="1" dirty="0">
                <a:gradFill>
                  <a:gsLst>
                    <a:gs pos="2917">
                      <a:schemeClr val="tx1"/>
                    </a:gs>
                    <a:gs pos="30000">
                      <a:schemeClr val="tx1"/>
                    </a:gs>
                  </a:gsLst>
                  <a:lin ang="5400000" scaled="0"/>
                </a:gradFill>
              </a:rPr>
              <a:t>\hosts</a:t>
            </a:r>
            <a:r>
              <a:rPr lang="en-US" sz="2400" dirty="0">
                <a:gradFill>
                  <a:gsLst>
                    <a:gs pos="2917">
                      <a:schemeClr val="tx1"/>
                    </a:gs>
                    <a:gs pos="30000">
                      <a:schemeClr val="tx1"/>
                    </a:gs>
                  </a:gsLst>
                  <a:lin ang="5400000" scaled="0"/>
                </a:gradFill>
              </a:rPr>
              <a:t>) for local testing, or add a public DNS A record.</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This process allows mapping of custom domain name to your website.</a:t>
            </a:r>
          </a:p>
        </p:txBody>
      </p:sp>
    </p:spTree>
    <p:extLst>
      <p:ext uri="{BB962C8B-B14F-4D97-AF65-F5344CB8AC3E}">
        <p14:creationId xmlns:p14="http://schemas.microsoft.com/office/powerpoint/2010/main" val="292855573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635489"/>
            <a:ext cx="2506662" cy="1723549"/>
          </a:xfrm>
        </p:spPr>
        <p:txBody>
          <a:bodyPr/>
          <a:lstStyle/>
          <a:p>
            <a:pPr>
              <a:lnSpc>
                <a:spcPct val="100000"/>
              </a:lnSpc>
            </a:pPr>
            <a:r>
              <a:rPr lang="en-US" sz="2800" spc="0" dirty="0"/>
              <a:t>Configure </a:t>
            </a:r>
            <a:r>
              <a:rPr lang="en-US" spc="0" dirty="0"/>
              <a:t>Azure App Service Plans Introduction</a:t>
            </a:r>
          </a:p>
        </p:txBody>
      </p:sp>
      <p:sp>
        <p:nvSpPr>
          <p:cNvPr id="34" name="Rectangle 33" descr="Icon of a document with a checkmark">
            <a:extLst>
              <a:ext uri="{FF2B5EF4-FFF2-40B4-BE49-F238E27FC236}">
                <a16:creationId xmlns:a16="http://schemas.microsoft.com/office/drawing/2014/main" id="{9D31645C-F97F-4C81-8AEA-109FEFAF0678}"/>
              </a:ext>
            </a:extLst>
          </p:cNvPr>
          <p:cNvSpPr/>
          <p:nvPr/>
        </p:nvSpPr>
        <p:spPr>
          <a:xfrm>
            <a:off x="4459399" y="494876"/>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Implement Azure App Service Plans</a:t>
            </a:r>
            <a:endParaRPr lang="en-US" sz="2000" dirty="0">
              <a:solidFill>
                <a:schemeClr val="tx1"/>
              </a:solidFill>
            </a:endParaRPr>
          </a:p>
        </p:txBody>
      </p:sp>
      <p:sp>
        <p:nvSpPr>
          <p:cNvPr id="35" name="Rectangle 34">
            <a:extLst>
              <a:ext uri="{FF2B5EF4-FFF2-40B4-BE49-F238E27FC236}">
                <a16:creationId xmlns:a16="http://schemas.microsoft.com/office/drawing/2014/main" id="{5BD804E0-0ADF-435B-A1B6-A4E856136506}"/>
              </a:ext>
            </a:extLst>
          </p:cNvPr>
          <p:cNvSpPr/>
          <p:nvPr/>
        </p:nvSpPr>
        <p:spPr>
          <a:xfrm>
            <a:off x="4459399" y="1160251"/>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Determine App Service Plan Pricing</a:t>
            </a:r>
          </a:p>
        </p:txBody>
      </p:sp>
      <p:sp>
        <p:nvSpPr>
          <p:cNvPr id="36" name="Rectangle 35">
            <a:extLst>
              <a:ext uri="{FF2B5EF4-FFF2-40B4-BE49-F238E27FC236}">
                <a16:creationId xmlns:a16="http://schemas.microsoft.com/office/drawing/2014/main" id="{0FC9BC42-E477-4E55-B0C5-87AE8667FF12}"/>
              </a:ext>
            </a:extLst>
          </p:cNvPr>
          <p:cNvSpPr/>
          <p:nvPr/>
        </p:nvSpPr>
        <p:spPr>
          <a:xfrm>
            <a:off x="4459399" y="1825626"/>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Scale Up and Scale Out the App Service Plan</a:t>
            </a:r>
          </a:p>
        </p:txBody>
      </p:sp>
      <p:sp>
        <p:nvSpPr>
          <p:cNvPr id="37" name="Rectangle 36">
            <a:extLst>
              <a:ext uri="{FF2B5EF4-FFF2-40B4-BE49-F238E27FC236}">
                <a16:creationId xmlns:a16="http://schemas.microsoft.com/office/drawing/2014/main" id="{D4A3BDF2-9037-4B73-8830-6E60A6076B72}"/>
              </a:ext>
            </a:extLst>
          </p:cNvPr>
          <p:cNvSpPr/>
          <p:nvPr/>
        </p:nvSpPr>
        <p:spPr>
          <a:xfrm>
            <a:off x="4459399" y="2491001"/>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Configure App Service Plan Scaling</a:t>
            </a:r>
          </a:p>
        </p:txBody>
      </p:sp>
      <p:sp>
        <p:nvSpPr>
          <p:cNvPr id="38" name="Rectangle 37">
            <a:extLst>
              <a:ext uri="{FF2B5EF4-FFF2-40B4-BE49-F238E27FC236}">
                <a16:creationId xmlns:a16="http://schemas.microsoft.com/office/drawing/2014/main" id="{A848C769-80C8-48B3-926C-7196AAE714CF}"/>
              </a:ext>
            </a:extLst>
          </p:cNvPr>
          <p:cNvSpPr/>
          <p:nvPr/>
        </p:nvSpPr>
        <p:spPr>
          <a:xfrm>
            <a:off x="4459399" y="3155458"/>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Demonstration – Create an App Service Plan</a:t>
            </a:r>
          </a:p>
        </p:txBody>
      </p:sp>
      <p:grpSp>
        <p:nvGrpSpPr>
          <p:cNvPr id="5" name="Group 4">
            <a:extLst>
              <a:ext uri="{FF2B5EF4-FFF2-40B4-BE49-F238E27FC236}">
                <a16:creationId xmlns:a16="http://schemas.microsoft.com/office/drawing/2014/main" id="{09691F22-D518-4BEC-B0E4-263014C25A37}"/>
              </a:ext>
              <a:ext uri="{C183D7F6-B498-43B3-948B-1728B52AA6E4}">
                <adec:decorative xmlns:adec="http://schemas.microsoft.com/office/drawing/2017/decorative" val="1"/>
              </a:ext>
            </a:extLst>
          </p:cNvPr>
          <p:cNvGrpSpPr/>
          <p:nvPr/>
        </p:nvGrpSpPr>
        <p:grpSpPr>
          <a:xfrm>
            <a:off x="3697067" y="532665"/>
            <a:ext cx="533557" cy="3826373"/>
            <a:chOff x="3855563" y="550863"/>
            <a:chExt cx="631597" cy="3826373"/>
          </a:xfrm>
        </p:grpSpPr>
        <p:grpSp>
          <p:nvGrpSpPr>
            <p:cNvPr id="2" name="Group 1">
              <a:extLst>
                <a:ext uri="{FF2B5EF4-FFF2-40B4-BE49-F238E27FC236}">
                  <a16:creationId xmlns:a16="http://schemas.microsoft.com/office/drawing/2014/main" id="{AF251913-B18D-4FF7-B9C3-DA709DD3047F}"/>
                </a:ext>
              </a:extLst>
            </p:cNvPr>
            <p:cNvGrpSpPr/>
            <p:nvPr/>
          </p:nvGrpSpPr>
          <p:grpSpPr>
            <a:xfrm>
              <a:off x="3855564" y="550863"/>
              <a:ext cx="631596" cy="3163298"/>
              <a:chOff x="3859989" y="550863"/>
              <a:chExt cx="951058" cy="5896906"/>
            </a:xfrm>
          </p:grpSpPr>
          <p:pic>
            <p:nvPicPr>
              <p:cNvPr id="4" name="Picture 3" descr="Icon of a document with a checkmark">
                <a:extLst>
                  <a:ext uri="{FF2B5EF4-FFF2-40B4-BE49-F238E27FC236}">
                    <a16:creationId xmlns:a16="http://schemas.microsoft.com/office/drawing/2014/main" id="{210DA301-8F13-4BD7-9FC9-2875388503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9989" y="550863"/>
                <a:ext cx="950976" cy="950976"/>
              </a:xfrm>
              <a:prstGeom prst="rect">
                <a:avLst/>
              </a:prstGeom>
            </p:spPr>
          </p:pic>
          <p:pic>
            <p:nvPicPr>
              <p:cNvPr id="7" name="Picture 6" descr="Icon of a hollow circle with a dollar sign at the centre">
                <a:extLst>
                  <a:ext uri="{FF2B5EF4-FFF2-40B4-BE49-F238E27FC236}">
                    <a16:creationId xmlns:a16="http://schemas.microsoft.com/office/drawing/2014/main" id="{3C0F0359-533B-4843-B702-6F0F30FBA6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9989" y="1786944"/>
                <a:ext cx="950976" cy="952500"/>
              </a:xfrm>
              <a:prstGeom prst="rect">
                <a:avLst/>
              </a:prstGeom>
            </p:spPr>
          </p:pic>
          <p:pic>
            <p:nvPicPr>
              <p:cNvPr id="12" name="Picture 11" descr="Icon of a computer screen">
                <a:extLst>
                  <a:ext uri="{FF2B5EF4-FFF2-40B4-BE49-F238E27FC236}">
                    <a16:creationId xmlns:a16="http://schemas.microsoft.com/office/drawing/2014/main" id="{4FD921CB-BC6C-4B1F-81C4-04D2710979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9989" y="3024549"/>
                <a:ext cx="951058" cy="951058"/>
              </a:xfrm>
              <a:prstGeom prst="rect">
                <a:avLst/>
              </a:prstGeom>
            </p:spPr>
          </p:pic>
          <p:pic>
            <p:nvPicPr>
              <p:cNvPr id="33" name="Picture 32" descr="Icon of three squares and a cloud">
                <a:extLst>
                  <a:ext uri="{FF2B5EF4-FFF2-40B4-BE49-F238E27FC236}">
                    <a16:creationId xmlns:a16="http://schemas.microsoft.com/office/drawing/2014/main" id="{38B57E4A-0ADF-4898-9116-DC8F033B0F4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9989" y="4260712"/>
                <a:ext cx="950976" cy="950976"/>
              </a:xfrm>
              <a:prstGeom prst="rect">
                <a:avLst/>
              </a:prstGeom>
            </p:spPr>
          </p:pic>
          <p:pic>
            <p:nvPicPr>
              <p:cNvPr id="42" name="Picture 41" descr="Icon of a whiteboard">
                <a:extLst>
                  <a:ext uri="{FF2B5EF4-FFF2-40B4-BE49-F238E27FC236}">
                    <a16:creationId xmlns:a16="http://schemas.microsoft.com/office/drawing/2014/main" id="{7402DE51-2284-4C0C-A3D7-B6420E11302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59989" y="5496793"/>
                <a:ext cx="950976" cy="950976"/>
              </a:xfrm>
              <a:prstGeom prst="rect">
                <a:avLst/>
              </a:prstGeom>
            </p:spPr>
          </p:pic>
        </p:grpSp>
        <p:grpSp>
          <p:nvGrpSpPr>
            <p:cNvPr id="14" name="Group 13">
              <a:extLst>
                <a:ext uri="{FF2B5EF4-FFF2-40B4-BE49-F238E27FC236}">
                  <a16:creationId xmlns:a16="http://schemas.microsoft.com/office/drawing/2014/main" id="{D527872C-758E-4685-B293-123FF0AA7B57}"/>
                </a:ext>
              </a:extLst>
            </p:cNvPr>
            <p:cNvGrpSpPr/>
            <p:nvPr/>
          </p:nvGrpSpPr>
          <p:grpSpPr>
            <a:xfrm>
              <a:off x="3855563" y="3867102"/>
              <a:ext cx="631542" cy="510134"/>
              <a:chOff x="10493727" y="629664"/>
              <a:chExt cx="519000" cy="503150"/>
            </a:xfrm>
          </p:grpSpPr>
          <p:pic>
            <p:nvPicPr>
              <p:cNvPr id="15" name="Picture 14">
                <a:extLst>
                  <a:ext uri="{FF2B5EF4-FFF2-40B4-BE49-F238E27FC236}">
                    <a16:creationId xmlns:a16="http://schemas.microsoft.com/office/drawing/2014/main" id="{5A85E4E3-9314-4F97-8282-CBF4AC60C097}"/>
                  </a:ext>
                </a:extLst>
              </p:cNvPr>
              <p:cNvPicPr>
                <a:picLocks noChangeAspect="1"/>
              </p:cNvPicPr>
              <p:nvPr/>
            </p:nvPicPr>
            <p:blipFill>
              <a:blip r:embed="rId8"/>
              <a:stretch>
                <a:fillRect/>
              </a:stretch>
            </p:blipFill>
            <p:spPr>
              <a:xfrm>
                <a:off x="10493727" y="629664"/>
                <a:ext cx="519000" cy="503150"/>
              </a:xfrm>
              <a:prstGeom prst="rect">
                <a:avLst/>
              </a:prstGeom>
            </p:spPr>
          </p:pic>
          <p:grpSp>
            <p:nvGrpSpPr>
              <p:cNvPr id="16" name="Group 15">
                <a:extLst>
                  <a:ext uri="{FF2B5EF4-FFF2-40B4-BE49-F238E27FC236}">
                    <a16:creationId xmlns:a16="http://schemas.microsoft.com/office/drawing/2014/main" id="{CEAE4943-144A-45F9-9617-241FB32FD168}"/>
                  </a:ext>
                </a:extLst>
              </p:cNvPr>
              <p:cNvGrpSpPr/>
              <p:nvPr/>
            </p:nvGrpSpPr>
            <p:grpSpPr>
              <a:xfrm>
                <a:off x="10604345" y="727773"/>
                <a:ext cx="297764" cy="272864"/>
                <a:chOff x="3876178" y="3413953"/>
                <a:chExt cx="297764" cy="255320"/>
              </a:xfrm>
            </p:grpSpPr>
            <p:sp>
              <p:nvSpPr>
                <p:cNvPr id="18" name="Freeform: Shape 17">
                  <a:extLst>
                    <a:ext uri="{FF2B5EF4-FFF2-40B4-BE49-F238E27FC236}">
                      <a16:creationId xmlns:a16="http://schemas.microsoft.com/office/drawing/2014/main" id="{E9B78AD7-8071-4D33-BDF8-5C433E0677B0}"/>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DE086F1B-C956-473C-8A53-A9ECDD4C3C07}"/>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F44C1AA8-6FC4-49FF-B3B0-634B0BCEE52E}"/>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77903C8C-7B2C-4675-A7CA-78CA13F5208A}"/>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9A708B3D-21B8-472D-9E7D-FCFD7F0C7D1E}"/>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B1D4A0A1-E9E5-41BB-BA74-BC7B63E8EEB2}"/>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580230A7-4393-457F-B006-ED69CA133685}"/>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62018DE5-47D7-4B7B-BF49-7A167ADFE87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
        <p:nvSpPr>
          <p:cNvPr id="3" name="Rectangle 2">
            <a:extLst>
              <a:ext uri="{FF2B5EF4-FFF2-40B4-BE49-F238E27FC236}">
                <a16:creationId xmlns:a16="http://schemas.microsoft.com/office/drawing/2014/main" id="{20AF9285-0E3A-4469-8D48-5A2693C21697}"/>
              </a:ext>
            </a:extLst>
          </p:cNvPr>
          <p:cNvSpPr/>
          <p:nvPr/>
        </p:nvSpPr>
        <p:spPr>
          <a:xfrm>
            <a:off x="4459399" y="3819915"/>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Summary and Resources</a:t>
            </a:r>
          </a:p>
        </p:txBody>
      </p:sp>
    </p:spTree>
    <p:extLst>
      <p:ext uri="{BB962C8B-B14F-4D97-AF65-F5344CB8AC3E}">
        <p14:creationId xmlns:p14="http://schemas.microsoft.com/office/powerpoint/2010/main" val="32876057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Implement Azure App Service Plans</a:t>
            </a:r>
          </a:p>
        </p:txBody>
      </p:sp>
      <p:pic>
        <p:nvPicPr>
          <p:cNvPr id="4" name="Picture 3" descr="Icon of two chat bubbles">
            <a:extLst>
              <a:ext uri="{FF2B5EF4-FFF2-40B4-BE49-F238E27FC236}">
                <a16:creationId xmlns:a16="http://schemas.microsoft.com/office/drawing/2014/main" id="{62A8BFD3-7093-4365-AD3C-1BDC0C5812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038" y="1234349"/>
            <a:ext cx="950976" cy="950976"/>
          </a:xfrm>
          <a:prstGeom prst="rect">
            <a:avLst/>
          </a:prstGeom>
        </p:spPr>
      </p:pic>
      <p:sp>
        <p:nvSpPr>
          <p:cNvPr id="34" name="TextBox 33">
            <a:extLst>
              <a:ext uri="{FF2B5EF4-FFF2-40B4-BE49-F238E27FC236}">
                <a16:creationId xmlns:a16="http://schemas.microsoft.com/office/drawing/2014/main" id="{4B272B9C-7AB4-402A-9790-9A2728BD194F}"/>
              </a:ext>
            </a:extLst>
          </p:cNvPr>
          <p:cNvSpPr txBox="1"/>
          <p:nvPr/>
        </p:nvSpPr>
        <p:spPr>
          <a:xfrm>
            <a:off x="1676400" y="1338163"/>
            <a:ext cx="10320236" cy="731520"/>
          </a:xfrm>
          <a:prstGeom prst="rect">
            <a:avLst/>
          </a:prstGeom>
          <a:noFill/>
        </p:spPr>
        <p:txBody>
          <a:bodyPr wrap="square" lIns="0" tIns="0" rIns="0" bIns="0" rtlCol="0" anchor="ctr">
            <a:noAutofit/>
          </a:bodyPr>
          <a:lstStyle/>
          <a:p>
            <a:pPr defTabSz="932472" fontAlgn="base">
              <a:spcBef>
                <a:spcPct val="0"/>
              </a:spcBef>
              <a:spcAft>
                <a:spcPct val="0"/>
              </a:spcAft>
            </a:pPr>
            <a:r>
              <a:rPr lang="en-US" sz="2400" dirty="0"/>
              <a:t>Define a set of compute resources for a web app to run</a:t>
            </a:r>
          </a:p>
        </p:txBody>
      </p:sp>
      <p:cxnSp>
        <p:nvCxnSpPr>
          <p:cNvPr id="29" name="Straight Connector 28">
            <a:extLst>
              <a:ext uri="{FF2B5EF4-FFF2-40B4-BE49-F238E27FC236}">
                <a16:creationId xmlns:a16="http://schemas.microsoft.com/office/drawing/2014/main" id="{53E57297-6431-4DB5-ABBB-7180B6D1AAAC}"/>
              </a:ext>
              <a:ext uri="{C183D7F6-B498-43B3-948B-1728B52AA6E4}">
                <adec:decorative xmlns:adec="http://schemas.microsoft.com/office/drawing/2017/decorative" val="1"/>
              </a:ext>
            </a:extLst>
          </p:cNvPr>
          <p:cNvCxnSpPr>
            <a:cxnSpLocks/>
          </p:cNvCxnSpPr>
          <p:nvPr/>
        </p:nvCxnSpPr>
        <p:spPr>
          <a:xfrm>
            <a:off x="1671739" y="2252627"/>
            <a:ext cx="103202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series of circles arranged in a circular pattern">
            <a:extLst>
              <a:ext uri="{FF2B5EF4-FFF2-40B4-BE49-F238E27FC236}">
                <a16:creationId xmlns:a16="http://schemas.microsoft.com/office/drawing/2014/main" id="{AB0BFAFD-474A-477E-9CAA-C6B1ABBAA0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038" y="2326490"/>
            <a:ext cx="950976" cy="950976"/>
          </a:xfrm>
          <a:prstGeom prst="rect">
            <a:avLst/>
          </a:prstGeom>
        </p:spPr>
      </p:pic>
      <p:sp>
        <p:nvSpPr>
          <p:cNvPr id="36" name="TextBox 35">
            <a:extLst>
              <a:ext uri="{FF2B5EF4-FFF2-40B4-BE49-F238E27FC236}">
                <a16:creationId xmlns:a16="http://schemas.microsoft.com/office/drawing/2014/main" id="{D42F2A4E-4628-48CD-94EB-2CB8F583BC58}"/>
              </a:ext>
            </a:extLst>
          </p:cNvPr>
          <p:cNvSpPr txBox="1"/>
          <p:nvPr/>
        </p:nvSpPr>
        <p:spPr>
          <a:xfrm>
            <a:off x="1676400" y="2435571"/>
            <a:ext cx="10320236" cy="731520"/>
          </a:xfrm>
          <a:prstGeom prst="rect">
            <a:avLst/>
          </a:prstGeom>
          <a:noFill/>
        </p:spPr>
        <p:txBody>
          <a:bodyPr wrap="square" lIns="0" tIns="0" rIns="0" bIns="0" rtlCol="0" anchor="ctr">
            <a:noAutofit/>
          </a:bodyPr>
          <a:lstStyle/>
          <a:p>
            <a:pPr defTabSz="932472" fontAlgn="base">
              <a:spcBef>
                <a:spcPct val="0"/>
              </a:spcBef>
              <a:spcAft>
                <a:spcPct val="0"/>
              </a:spcAft>
            </a:pPr>
            <a:r>
              <a:rPr lang="en-US" sz="2400" dirty="0"/>
              <a:t>Determines performance, price, and features</a:t>
            </a:r>
          </a:p>
        </p:txBody>
      </p:sp>
      <p:cxnSp>
        <p:nvCxnSpPr>
          <p:cNvPr id="30" name="Straight Connector 29">
            <a:extLst>
              <a:ext uri="{FF2B5EF4-FFF2-40B4-BE49-F238E27FC236}">
                <a16:creationId xmlns:a16="http://schemas.microsoft.com/office/drawing/2014/main" id="{2E76497B-27AD-4976-B73C-4E5CE9A2A841}"/>
              </a:ext>
              <a:ext uri="{C183D7F6-B498-43B3-948B-1728B52AA6E4}">
                <adec:decorative xmlns:adec="http://schemas.microsoft.com/office/drawing/2017/decorative" val="1"/>
              </a:ext>
            </a:extLst>
          </p:cNvPr>
          <p:cNvCxnSpPr>
            <a:cxnSpLocks/>
          </p:cNvCxnSpPr>
          <p:nvPr/>
        </p:nvCxnSpPr>
        <p:spPr>
          <a:xfrm>
            <a:off x="1671739" y="3350035"/>
            <a:ext cx="103202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puzzle map">
            <a:extLst>
              <a:ext uri="{FF2B5EF4-FFF2-40B4-BE49-F238E27FC236}">
                <a16:creationId xmlns:a16="http://schemas.microsoft.com/office/drawing/2014/main" id="{5771A941-D69D-40EB-B8B2-BD4905FC8B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038" y="3418631"/>
            <a:ext cx="950976" cy="950976"/>
          </a:xfrm>
          <a:prstGeom prst="rect">
            <a:avLst/>
          </a:prstGeom>
        </p:spPr>
      </p:pic>
      <p:sp>
        <p:nvSpPr>
          <p:cNvPr id="38" name="TextBox 37">
            <a:extLst>
              <a:ext uri="{FF2B5EF4-FFF2-40B4-BE49-F238E27FC236}">
                <a16:creationId xmlns:a16="http://schemas.microsoft.com/office/drawing/2014/main" id="{36FABD01-9B82-4FB5-AADA-1BC4145A50F9}"/>
              </a:ext>
            </a:extLst>
          </p:cNvPr>
          <p:cNvSpPr txBox="1"/>
          <p:nvPr/>
        </p:nvSpPr>
        <p:spPr>
          <a:xfrm>
            <a:off x="1676400" y="3532979"/>
            <a:ext cx="10320236" cy="731520"/>
          </a:xfrm>
          <a:prstGeom prst="rect">
            <a:avLst/>
          </a:prstGeom>
          <a:noFill/>
        </p:spPr>
        <p:txBody>
          <a:bodyPr wrap="square" lIns="0" tIns="0" rIns="0" bIns="0" rtlCol="0" anchor="ctr">
            <a:noAutofit/>
          </a:bodyPr>
          <a:lstStyle/>
          <a:p>
            <a:pPr defTabSz="932472" fontAlgn="base">
              <a:spcBef>
                <a:spcPct val="0"/>
              </a:spcBef>
              <a:spcAft>
                <a:spcPct val="0"/>
              </a:spcAft>
            </a:pPr>
            <a:r>
              <a:rPr lang="en-US" sz="2400" dirty="0"/>
              <a:t>One or more apps can be configured to run in the same App Service plan</a:t>
            </a:r>
          </a:p>
        </p:txBody>
      </p:sp>
      <p:cxnSp>
        <p:nvCxnSpPr>
          <p:cNvPr id="31" name="Straight Connector 30">
            <a:extLst>
              <a:ext uri="{FF2B5EF4-FFF2-40B4-BE49-F238E27FC236}">
                <a16:creationId xmlns:a16="http://schemas.microsoft.com/office/drawing/2014/main" id="{84EFEF22-4302-4F77-9F3B-A899B3DCE50F}"/>
              </a:ext>
              <a:ext uri="{C183D7F6-B498-43B3-948B-1728B52AA6E4}">
                <adec:decorative xmlns:adec="http://schemas.microsoft.com/office/drawing/2017/decorative" val="1"/>
              </a:ext>
            </a:extLst>
          </p:cNvPr>
          <p:cNvCxnSpPr>
            <a:cxnSpLocks/>
          </p:cNvCxnSpPr>
          <p:nvPr/>
        </p:nvCxnSpPr>
        <p:spPr>
          <a:xfrm>
            <a:off x="1671739" y="4447443"/>
            <a:ext cx="103202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descr="Icon of a circle branched into three connect circles">
            <a:extLst>
              <a:ext uri="{FF2B5EF4-FFF2-40B4-BE49-F238E27FC236}">
                <a16:creationId xmlns:a16="http://schemas.microsoft.com/office/drawing/2014/main" id="{B28A96A1-08BA-46F2-B1BF-5D0AE04097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7038" y="4589463"/>
            <a:ext cx="950976" cy="952500"/>
          </a:xfrm>
          <a:prstGeom prst="rect">
            <a:avLst/>
          </a:prstGeom>
        </p:spPr>
      </p:pic>
      <p:sp>
        <p:nvSpPr>
          <p:cNvPr id="40" name="TextBox 39">
            <a:extLst>
              <a:ext uri="{FF2B5EF4-FFF2-40B4-BE49-F238E27FC236}">
                <a16:creationId xmlns:a16="http://schemas.microsoft.com/office/drawing/2014/main" id="{83009821-43BE-4C35-A421-7076B3158455}"/>
              </a:ext>
            </a:extLst>
          </p:cNvPr>
          <p:cNvSpPr txBox="1"/>
          <p:nvPr/>
        </p:nvSpPr>
        <p:spPr>
          <a:xfrm>
            <a:off x="1676400" y="4630387"/>
            <a:ext cx="10320236" cy="1914876"/>
          </a:xfrm>
          <a:prstGeom prst="rect">
            <a:avLst/>
          </a:prstGeom>
          <a:noFill/>
        </p:spPr>
        <p:txBody>
          <a:bodyPr wrap="square" lIns="0" tIns="0" rIns="0" bIns="0" rtlCol="0" anchor="ctr">
            <a:noAutofit/>
          </a:bodyPr>
          <a:lstStyle/>
          <a:p>
            <a:pPr marL="0" lvl="1" fontAlgn="base">
              <a:spcBef>
                <a:spcPts val="300"/>
              </a:spcBef>
              <a:spcAft>
                <a:spcPts val="400"/>
              </a:spcAft>
            </a:pPr>
            <a:r>
              <a:rPr lang="en-US" sz="2400" dirty="0">
                <a:cs typeface="Segoe UI Semilight" panose="020B0402040204020203" pitchFamily="34" charset="0"/>
              </a:rPr>
              <a:t>Region where compute resources will be created </a:t>
            </a:r>
          </a:p>
          <a:p>
            <a:pPr marL="0" lvl="1" fontAlgn="base">
              <a:spcBef>
                <a:spcPts val="300"/>
              </a:spcBef>
              <a:spcAft>
                <a:spcPts val="400"/>
              </a:spcAft>
            </a:pPr>
            <a:r>
              <a:rPr lang="en-US" sz="2400" dirty="0">
                <a:cs typeface="Segoe UI Semilight" panose="020B0402040204020203" pitchFamily="34" charset="0"/>
              </a:rPr>
              <a:t>Number of virtual machine instances </a:t>
            </a:r>
          </a:p>
          <a:p>
            <a:pPr marL="0" lvl="1" fontAlgn="base">
              <a:spcBef>
                <a:spcPts val="300"/>
              </a:spcBef>
              <a:spcAft>
                <a:spcPts val="400"/>
              </a:spcAft>
            </a:pPr>
            <a:r>
              <a:rPr lang="en-US" sz="2400" dirty="0">
                <a:cs typeface="Segoe UI Semilight" panose="020B0402040204020203" pitchFamily="34" charset="0"/>
              </a:rPr>
              <a:t>Size of virtual machine instances </a:t>
            </a:r>
          </a:p>
          <a:p>
            <a:pPr marL="0" lvl="1" fontAlgn="base">
              <a:spcBef>
                <a:spcPts val="300"/>
              </a:spcBef>
              <a:spcAft>
                <a:spcPts val="400"/>
              </a:spcAft>
            </a:pPr>
            <a:r>
              <a:rPr lang="en-US" sz="2400" dirty="0">
                <a:cs typeface="Segoe UI Semilight" panose="020B0402040204020203" pitchFamily="34" charset="0"/>
              </a:rPr>
              <a:t>Pricing tier (next slide)</a:t>
            </a:r>
          </a:p>
        </p:txBody>
      </p:sp>
    </p:spTree>
    <p:extLst>
      <p:ext uri="{BB962C8B-B14F-4D97-AF65-F5344CB8AC3E}">
        <p14:creationId xmlns:p14="http://schemas.microsoft.com/office/powerpoint/2010/main" val="295580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3255</Words>
  <Application>Microsoft Office PowerPoint</Application>
  <PresentationFormat>Custom</PresentationFormat>
  <Paragraphs>393</Paragraphs>
  <Slides>32</Slides>
  <Notes>25</Notes>
  <HiddenSlides>3</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1" baseType="lpstr">
      <vt:lpstr>Arial</vt:lpstr>
      <vt:lpstr>Calibri</vt:lpstr>
      <vt:lpstr>Consolas</vt:lpstr>
      <vt:lpstr>Segoe UI</vt:lpstr>
      <vt:lpstr>Segoe UI Light</vt:lpstr>
      <vt:lpstr>Segoe UI Semibold</vt:lpstr>
      <vt:lpstr>Wingdings</vt:lpstr>
      <vt:lpstr>Azure 1</vt:lpstr>
      <vt:lpstr>Bitmap Image</vt:lpstr>
      <vt:lpstr>9. Administer Azure PaaS Compute</vt:lpstr>
      <vt:lpstr>Administer PaaS Compute Options Introduction</vt:lpstr>
      <vt:lpstr>Configure Azure App Service Plans</vt:lpstr>
      <vt:lpstr>Before Getting into App Service Plans (ASPs) ..</vt:lpstr>
      <vt:lpstr>Installing IIS on Windows</vt:lpstr>
      <vt:lpstr>PowerPoint Presentation</vt:lpstr>
      <vt:lpstr>PowerPoint Presentation</vt:lpstr>
      <vt:lpstr>Configure Azure App Service Plans Introduction</vt:lpstr>
      <vt:lpstr>Implement Azure App Service Plans</vt:lpstr>
      <vt:lpstr>Determine App Service Plan Pricing</vt:lpstr>
      <vt:lpstr>Scale Up and Scale Out the App Service Plan</vt:lpstr>
      <vt:lpstr>Configure App Service Plan Scaling</vt:lpstr>
      <vt:lpstr>Demonstration – Create an App Service plan</vt:lpstr>
      <vt:lpstr>Summary and Resources – Configure Azure App Service Plans</vt:lpstr>
      <vt:lpstr>Configure Azure App Services</vt:lpstr>
      <vt:lpstr>Configure Azure App Services Introduction</vt:lpstr>
      <vt:lpstr>Implement Azure App Service</vt:lpstr>
      <vt:lpstr>Create an App Service</vt:lpstr>
      <vt:lpstr>Create Deployment Slots</vt:lpstr>
      <vt:lpstr>Add Deployment Slots</vt:lpstr>
      <vt:lpstr>Secure an App Service</vt:lpstr>
      <vt:lpstr>Create Custom Domain Names</vt:lpstr>
      <vt:lpstr>Backup an App Service</vt:lpstr>
      <vt:lpstr>Demonstration – Create an App Service</vt:lpstr>
      <vt:lpstr>Summary and Resources  – Configure Azure App Services</vt:lpstr>
      <vt:lpstr>Lab 09a - Implement Web Apps</vt:lpstr>
      <vt:lpstr>Lab 09a – Implement web apps</vt:lpstr>
      <vt:lpstr>Lab 09a – Architecture diagram</vt:lpstr>
      <vt:lpstr>End of presentation</vt:lpstr>
      <vt:lpstr>Explore Continuous Integration and Deployment</vt:lpstr>
      <vt:lpstr>Use Application Insights</vt:lpstr>
      <vt:lpstr>Compare Containers to Virtual Machines (replaced)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2022-03-15T20:50:40Z</dcterms:created>
  <dcterms:modified xsi:type="dcterms:W3CDTF">2023-03-25T11:14:15Z</dcterms:modified>
</cp:coreProperties>
</file>