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1"/>
  </p:sldMasterIdLst>
  <p:notesMasterIdLst>
    <p:notesMasterId r:id="rId6"/>
  </p:notesMasterIdLst>
  <p:handoutMasterIdLst>
    <p:handoutMasterId r:id="rId7"/>
  </p:handoutMasterIdLst>
  <p:sldIdLst>
    <p:sldId id="1758" r:id="rId2"/>
    <p:sldId id="1833" r:id="rId3"/>
    <p:sldId id="1834" r:id="rId4"/>
    <p:sldId id="1836" r:id="rId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9" autoAdjust="0"/>
    <p:restoredTop sz="80121" autoAdjust="0"/>
  </p:normalViewPr>
  <p:slideViewPr>
    <p:cSldViewPr snapToGrid="0">
      <p:cViewPr varScale="1">
        <p:scale>
          <a:sx n="82" d="100"/>
          <a:sy n="82" d="100"/>
        </p:scale>
        <p:origin x="900" y="27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hawaja" userId="8e88ebdc43366ea6" providerId="LiveId" clId="{F1B6B709-155C-48A8-BFE7-008B32BEA3CB}"/>
    <pc:docChg chg="mod">
      <pc:chgData name="Ali Khawaja" userId="8e88ebdc43366ea6" providerId="LiveId" clId="{F1B6B709-155C-48A8-BFE7-008B32BEA3CB}" dt="2025-01-15T17:25:31.892" v="0"/>
      <pc:docMkLst>
        <pc:docMk/>
      </pc:docMkLst>
    </pc:docChg>
  </pc:docChgLst>
  <pc:docChgLst>
    <pc:chgData name="Ali Khawaja" userId="8e88ebdc43366ea6" providerId="LiveId" clId="{960100E2-1584-42EA-BB58-D491125ACC1A}"/>
    <pc:docChg chg="modSld">
      <pc:chgData name="Ali Khawaja" userId="8e88ebdc43366ea6" providerId="LiveId" clId="{960100E2-1584-42EA-BB58-D491125ACC1A}" dt="2025-01-19T14:04:07.045" v="2" actId="20577"/>
      <pc:docMkLst>
        <pc:docMk/>
      </pc:docMkLst>
      <pc:sldChg chg="modNotesTx">
        <pc:chgData name="Ali Khawaja" userId="8e88ebdc43366ea6" providerId="LiveId" clId="{960100E2-1584-42EA-BB58-D491125ACC1A}" dt="2025-01-19T14:04:07.045" v="2" actId="20577"/>
        <pc:sldMkLst>
          <pc:docMk/>
          <pc:sldMk cId="2364732837" sldId="1833"/>
        </pc:sldMkLst>
      </pc:sldChg>
      <pc:sldChg chg="modNotesTx">
        <pc:chgData name="Ali Khawaja" userId="8e88ebdc43366ea6" providerId="LiveId" clId="{960100E2-1584-42EA-BB58-D491125ACC1A}" dt="2025-01-19T14:03:39.777" v="0" actId="20577"/>
        <pc:sldMkLst>
          <pc:docMk/>
          <pc:sldMk cId="1441051059" sldId="1834"/>
        </pc:sldMkLst>
      </pc:sldChg>
      <pc:sldChg chg="modNotesTx">
        <pc:chgData name="Ali Khawaja" userId="8e88ebdc43366ea6" providerId="LiveId" clId="{960100E2-1584-42EA-BB58-D491125ACC1A}" dt="2025-01-19T14:03:45.688" v="1" actId="20577"/>
        <pc:sldMkLst>
          <pc:docMk/>
          <pc:sldMk cId="261714792" sldId="183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1/19/2025 7:03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1/19/2025 7:03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695049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100928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765761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451E7629-9F50-4C81-A65E-863E258CE75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itle 39">
            <a:extLst>
              <a:ext uri="{FF2B5EF4-FFF2-40B4-BE49-F238E27FC236}">
                <a16:creationId xmlns:a16="http://schemas.microsoft.com/office/drawing/2014/main" id="{9A51CAEA-69AE-4AF5-90DB-2F5BA090937F}"/>
              </a:ext>
            </a:extLst>
          </p:cNvPr>
          <p:cNvSpPr>
            <a:spLocks noGrp="1"/>
          </p:cNvSpPr>
          <p:nvPr>
            <p:ph type="title"/>
          </p:nvPr>
        </p:nvSpPr>
        <p:spPr>
          <a:xfrm>
            <a:off x="483109" y="2683329"/>
            <a:ext cx="5661877" cy="3231537"/>
          </a:xfrm>
        </p:spPr>
        <p:txBody>
          <a:bodyPr/>
          <a:lstStyle/>
          <a:p>
            <a:r>
              <a:rPr lang="en-US" dirty="0">
                <a:solidFill>
                  <a:schemeClr val="tx1"/>
                </a:solidFill>
              </a:rPr>
              <a:t>CS 5304</a:t>
            </a:r>
            <a:br>
              <a:rPr lang="en-US" dirty="0">
                <a:solidFill>
                  <a:schemeClr val="tx1"/>
                </a:solidFill>
              </a:rPr>
            </a:br>
            <a:r>
              <a:rPr lang="en-US" dirty="0">
                <a:solidFill>
                  <a:schemeClr val="tx1"/>
                </a:solidFill>
              </a:rPr>
              <a:t>Big Data Services &amp; </a:t>
            </a:r>
            <a:r>
              <a:rPr lang="en-US" dirty="0" err="1">
                <a:solidFill>
                  <a:schemeClr val="tx1"/>
                </a:solidFill>
              </a:rPr>
              <a:t>MLOps</a:t>
            </a:r>
            <a:br>
              <a:rPr lang="en-US" dirty="0">
                <a:solidFill>
                  <a:schemeClr val="tx1"/>
                </a:solidFill>
              </a:rPr>
            </a:br>
            <a:br>
              <a:rPr lang="en-US" dirty="0">
                <a:solidFill>
                  <a:schemeClr val="tx1"/>
                </a:solidFill>
              </a:rPr>
            </a:br>
            <a:r>
              <a:rPr lang="en-US" dirty="0">
                <a:solidFill>
                  <a:schemeClr val="tx1"/>
                </a:solidFill>
              </a:rPr>
              <a:t>Ali Khawaja</a:t>
            </a:r>
            <a:br>
              <a:rPr lang="en-US" dirty="0">
                <a:solidFill>
                  <a:schemeClr val="tx1"/>
                </a:solidFill>
              </a:rPr>
            </a:br>
            <a:r>
              <a:rPr lang="en-US" dirty="0">
                <a:solidFill>
                  <a:schemeClr val="tx1"/>
                </a:solidFill>
              </a:rPr>
              <a:t>Sr. Cloud Solution Architect</a:t>
            </a:r>
            <a:br>
              <a:rPr lang="en-US" dirty="0">
                <a:solidFill>
                  <a:schemeClr val="tx1"/>
                </a:solidFill>
              </a:rPr>
            </a:br>
            <a:r>
              <a:rPr lang="en-US" dirty="0">
                <a:solidFill>
                  <a:schemeClr val="tx1"/>
                </a:solidFill>
              </a:rPr>
              <a:t>Microsoft Arabia</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42F8-775E-4FB3-A574-BED9904D2907}"/>
              </a:ext>
            </a:extLst>
          </p:cNvPr>
          <p:cNvSpPr>
            <a:spLocks noGrp="1"/>
          </p:cNvSpPr>
          <p:nvPr>
            <p:ph type="title"/>
          </p:nvPr>
        </p:nvSpPr>
        <p:spPr>
          <a:xfrm>
            <a:off x="418643" y="440494"/>
            <a:ext cx="11341268" cy="680196"/>
          </a:xfrm>
        </p:spPr>
        <p:txBody>
          <a:bodyPr wrap="square" anchor="t">
            <a:normAutofit/>
          </a:bodyPr>
          <a:lstStyle/>
          <a:p>
            <a:r>
              <a:rPr lang="en-US" dirty="0"/>
              <a:t>Week 1-2: Cloud Data Fundamentals</a:t>
            </a:r>
          </a:p>
        </p:txBody>
      </p:sp>
      <p:graphicFrame>
        <p:nvGraphicFramePr>
          <p:cNvPr id="4" name="Table 4">
            <a:extLst>
              <a:ext uri="{FF2B5EF4-FFF2-40B4-BE49-F238E27FC236}">
                <a16:creationId xmlns:a16="http://schemas.microsoft.com/office/drawing/2014/main" id="{2A6B961E-CC70-46CE-BA49-AAA90EE39393}"/>
              </a:ext>
            </a:extLst>
          </p:cNvPr>
          <p:cNvGraphicFramePr>
            <a:graphicFrameLocks noGrp="1"/>
          </p:cNvGraphicFramePr>
          <p:nvPr>
            <p:extLst>
              <p:ext uri="{D42A27DB-BD31-4B8C-83A1-F6EECF244321}">
                <p14:modId xmlns:p14="http://schemas.microsoft.com/office/powerpoint/2010/main" val="3806728328"/>
              </p:ext>
            </p:extLst>
          </p:nvPr>
        </p:nvGraphicFramePr>
        <p:xfrm>
          <a:off x="418644" y="1758879"/>
          <a:ext cx="11343821" cy="3464071"/>
        </p:xfrm>
        <a:graphic>
          <a:graphicData uri="http://schemas.openxmlformats.org/drawingml/2006/table">
            <a:tbl>
              <a:tblPr firstRow="1" bandRow="1">
                <a:tableStyleId>{2D5ABB26-0587-4C30-8999-92F81FD0307C}</a:tableStyleId>
              </a:tblPr>
              <a:tblGrid>
                <a:gridCol w="5723641">
                  <a:extLst>
                    <a:ext uri="{9D8B030D-6E8A-4147-A177-3AD203B41FA5}">
                      <a16:colId xmlns:a16="http://schemas.microsoft.com/office/drawing/2014/main" val="2278379534"/>
                    </a:ext>
                  </a:extLst>
                </a:gridCol>
                <a:gridCol w="5620180">
                  <a:extLst>
                    <a:ext uri="{9D8B030D-6E8A-4147-A177-3AD203B41FA5}">
                      <a16:colId xmlns:a16="http://schemas.microsoft.com/office/drawing/2014/main" val="1876836055"/>
                    </a:ext>
                  </a:extLst>
                </a:gridCol>
              </a:tblGrid>
              <a:tr h="405240">
                <a:tc>
                  <a:txBody>
                    <a:bodyPr/>
                    <a:lstStyle/>
                    <a:p>
                      <a:r>
                        <a:rPr lang="en-US" sz="1700">
                          <a:solidFill>
                            <a:schemeClr val="bg1"/>
                          </a:solidFill>
                          <a:latin typeface="+mj-lt"/>
                        </a:rPr>
                        <a:t>Content</a:t>
                      </a:r>
                    </a:p>
                  </a:txBody>
                  <a:tcPr marL="101137" marR="101137" marT="50569" marB="50569"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1700">
                          <a:solidFill>
                            <a:schemeClr val="bg1"/>
                          </a:solidFill>
                          <a:latin typeface="+mj-lt"/>
                        </a:rPr>
                        <a:t>Units</a:t>
                      </a:r>
                    </a:p>
                  </a:txBody>
                  <a:tcPr marL="101137" marR="101137" marT="50569" marB="50569"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70328589"/>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data</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a:latin typeface="+mn-lt"/>
                        </a:rPr>
                        <a:t>Core data concepts</a:t>
                      </a:r>
                      <a:endParaRPr lang="en-US" sz="1500">
                        <a:solidFill>
                          <a:schemeClr val="tx1"/>
                        </a:solidFill>
                      </a:endParaRPr>
                    </a:p>
                    <a:p>
                      <a:pPr marL="174625" indent="-174625">
                        <a:spcAft>
                          <a:spcPts val="600"/>
                        </a:spcAft>
                        <a:buFont typeface="Arial" panose="020B0604020202020204" pitchFamily="34" charset="0"/>
                        <a:buChar char="•"/>
                      </a:pPr>
                      <a:r>
                        <a:rPr lang="en-US" sz="1500">
                          <a:latin typeface="+mn-lt"/>
                        </a:rPr>
                        <a:t>Data roles and services</a:t>
                      </a:r>
                      <a:endParaRPr lang="en-US" sz="150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85480105"/>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relational data in Azure</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a:t>Explore relational data concepts</a:t>
                      </a:r>
                      <a:endParaRPr lang="en-US" sz="1500">
                        <a:solidFill>
                          <a:schemeClr val="tx1"/>
                        </a:solidFill>
                      </a:endParaRPr>
                    </a:p>
                    <a:p>
                      <a:pPr marL="174625" indent="-174625">
                        <a:spcAft>
                          <a:spcPts val="600"/>
                        </a:spcAft>
                        <a:buFont typeface="Arial" panose="020B0604020202020204" pitchFamily="34" charset="0"/>
                        <a:buChar char="•"/>
                      </a:pPr>
                      <a:r>
                        <a:rPr lang="en-US" sz="1500"/>
                        <a:t>Explore Azure services for relational data</a:t>
                      </a:r>
                      <a:endParaRPr lang="en-US" sz="150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36895172"/>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non-relational data in Azure</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a:t>Fundamentals of Azure Storage</a:t>
                      </a:r>
                      <a:endParaRPr lang="en-US" sz="1500">
                        <a:solidFill>
                          <a:schemeClr val="tx1"/>
                        </a:solidFill>
                      </a:endParaRPr>
                    </a:p>
                    <a:p>
                      <a:pPr marL="174625" indent="-174625">
                        <a:spcAft>
                          <a:spcPts val="600"/>
                        </a:spcAft>
                        <a:buFont typeface="Arial" panose="020B0604020202020204" pitchFamily="34" charset="0"/>
                        <a:buChar char="•"/>
                      </a:pPr>
                      <a:r>
                        <a:rPr lang="en-US" sz="1500"/>
                        <a:t>Fundamentals of Azure Cosmos DB</a:t>
                      </a:r>
                      <a:endParaRPr lang="en-US" sz="150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61249613"/>
                  </a:ext>
                </a:extLst>
              </a:tr>
              <a:tr h="1000222">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a:t>Explore fundamentals of data analytics</a:t>
                      </a:r>
                      <a:endParaRPr lang="en-US" sz="170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174625" indent="-174625">
                        <a:spcAft>
                          <a:spcPts val="600"/>
                        </a:spcAft>
                        <a:buFont typeface="Arial" panose="020B0604020202020204" pitchFamily="34" charset="0"/>
                        <a:buChar char="•"/>
                      </a:pPr>
                      <a:r>
                        <a:rPr lang="en-US" sz="1500" dirty="0"/>
                        <a:t>Large-scale data warehousing</a:t>
                      </a:r>
                      <a:endParaRPr lang="en-US" sz="1500" dirty="0">
                        <a:solidFill>
                          <a:schemeClr val="tx1"/>
                        </a:solidFill>
                      </a:endParaRPr>
                    </a:p>
                    <a:p>
                      <a:pPr marL="174625" indent="-174625">
                        <a:spcAft>
                          <a:spcPts val="600"/>
                        </a:spcAft>
                        <a:buFont typeface="Arial" panose="020B0604020202020204" pitchFamily="34" charset="0"/>
                        <a:buChar char="•"/>
                      </a:pPr>
                      <a:r>
                        <a:rPr lang="en-US" sz="1500" dirty="0"/>
                        <a:t>Streaming and real-time analytics</a:t>
                      </a:r>
                      <a:endParaRPr lang="en-US" sz="1500" dirty="0">
                        <a:solidFill>
                          <a:schemeClr val="tx1"/>
                        </a:solidFill>
                      </a:endParaRPr>
                    </a:p>
                    <a:p>
                      <a:pPr marL="174625" indent="-174625">
                        <a:spcAft>
                          <a:spcPts val="600"/>
                        </a:spcAft>
                        <a:buFont typeface="Arial" panose="020B0604020202020204" pitchFamily="34" charset="0"/>
                        <a:buChar char="•"/>
                      </a:pPr>
                      <a:r>
                        <a:rPr lang="en-US" sz="1500" dirty="0"/>
                        <a:t>Data visualization</a:t>
                      </a:r>
                      <a:endParaRPr lang="en-US" sz="1500" dirty="0">
                        <a:solidFill>
                          <a:schemeClr val="tx1"/>
                        </a:solidFill>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041432742"/>
                  </a:ext>
                </a:extLst>
              </a:tr>
            </a:tbl>
          </a:graphicData>
        </a:graphic>
      </p:graphicFrame>
    </p:spTree>
    <p:extLst>
      <p:ext uri="{BB962C8B-B14F-4D97-AF65-F5344CB8AC3E}">
        <p14:creationId xmlns:p14="http://schemas.microsoft.com/office/powerpoint/2010/main" val="2364732837"/>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42F8-775E-4FB3-A574-BED9904D2907}"/>
              </a:ext>
            </a:extLst>
          </p:cNvPr>
          <p:cNvSpPr>
            <a:spLocks noGrp="1"/>
          </p:cNvSpPr>
          <p:nvPr>
            <p:ph type="title"/>
          </p:nvPr>
        </p:nvSpPr>
        <p:spPr>
          <a:xfrm>
            <a:off x="418643" y="440494"/>
            <a:ext cx="11341268" cy="680196"/>
          </a:xfrm>
        </p:spPr>
        <p:txBody>
          <a:bodyPr wrap="square" anchor="t">
            <a:normAutofit/>
          </a:bodyPr>
          <a:lstStyle/>
          <a:p>
            <a:r>
              <a:rPr lang="en-US" dirty="0"/>
              <a:t>Week 3-8: Azure Fabric </a:t>
            </a:r>
          </a:p>
        </p:txBody>
      </p:sp>
      <p:graphicFrame>
        <p:nvGraphicFramePr>
          <p:cNvPr id="4" name="Table 4">
            <a:extLst>
              <a:ext uri="{FF2B5EF4-FFF2-40B4-BE49-F238E27FC236}">
                <a16:creationId xmlns:a16="http://schemas.microsoft.com/office/drawing/2014/main" id="{2A6B961E-CC70-46CE-BA49-AAA90EE39393}"/>
              </a:ext>
            </a:extLst>
          </p:cNvPr>
          <p:cNvGraphicFramePr>
            <a:graphicFrameLocks noGrp="1"/>
          </p:cNvGraphicFramePr>
          <p:nvPr>
            <p:extLst>
              <p:ext uri="{D42A27DB-BD31-4B8C-83A1-F6EECF244321}">
                <p14:modId xmlns:p14="http://schemas.microsoft.com/office/powerpoint/2010/main" val="45357398"/>
              </p:ext>
            </p:extLst>
          </p:nvPr>
        </p:nvGraphicFramePr>
        <p:xfrm>
          <a:off x="416090" y="1120690"/>
          <a:ext cx="11343821" cy="5293354"/>
        </p:xfrm>
        <a:graphic>
          <a:graphicData uri="http://schemas.openxmlformats.org/drawingml/2006/table">
            <a:tbl>
              <a:tblPr firstRow="1" bandRow="1">
                <a:tableStyleId>{2D5ABB26-0587-4C30-8999-92F81FD0307C}</a:tableStyleId>
              </a:tblPr>
              <a:tblGrid>
                <a:gridCol w="5723641">
                  <a:extLst>
                    <a:ext uri="{9D8B030D-6E8A-4147-A177-3AD203B41FA5}">
                      <a16:colId xmlns:a16="http://schemas.microsoft.com/office/drawing/2014/main" val="2278379534"/>
                    </a:ext>
                  </a:extLst>
                </a:gridCol>
                <a:gridCol w="5620180">
                  <a:extLst>
                    <a:ext uri="{9D8B030D-6E8A-4147-A177-3AD203B41FA5}">
                      <a16:colId xmlns:a16="http://schemas.microsoft.com/office/drawing/2014/main" val="1876836055"/>
                    </a:ext>
                  </a:extLst>
                </a:gridCol>
              </a:tblGrid>
              <a:tr h="405240">
                <a:tc>
                  <a:txBody>
                    <a:bodyPr/>
                    <a:lstStyle/>
                    <a:p>
                      <a:r>
                        <a:rPr lang="en-US" sz="1700">
                          <a:solidFill>
                            <a:schemeClr val="bg1"/>
                          </a:solidFill>
                          <a:latin typeface="+mj-lt"/>
                        </a:rPr>
                        <a:t>Content</a:t>
                      </a:r>
                    </a:p>
                  </a:txBody>
                  <a:tcPr marL="101137" marR="101137" marT="50569" marB="50569"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1700">
                          <a:solidFill>
                            <a:schemeClr val="bg1"/>
                          </a:solidFill>
                          <a:latin typeface="+mj-lt"/>
                        </a:rPr>
                        <a:t>Units</a:t>
                      </a:r>
                    </a:p>
                  </a:txBody>
                  <a:tcPr marL="101137" marR="101137" marT="50569" marB="50569"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770328589"/>
                  </a:ext>
                </a:extLst>
              </a:tr>
              <a:tr h="686203">
                <a:tc>
                  <a:txBody>
                    <a:bodyPr/>
                    <a:lstStyle/>
                    <a:p>
                      <a:pPr marL="10583" marR="4233" lvl="0" indent="0" algn="l" defTabSz="914367" rtl="0" eaLnBrk="1" fontAlgn="auto" latinLnBrk="0" hangingPunct="1">
                        <a:lnSpc>
                          <a:spcPct val="100000"/>
                        </a:lnSpc>
                        <a:spcBef>
                          <a:spcPts val="83"/>
                        </a:spcBef>
                        <a:spcAft>
                          <a:spcPts val="600"/>
                        </a:spcAft>
                        <a:buClrTx/>
                        <a:buSzTx/>
                        <a:buFont typeface="Arial" panose="020B0604020202020204" pitchFamily="34" charset="0"/>
                        <a:buNone/>
                        <a:tabLst/>
                        <a:defRPr/>
                      </a:pPr>
                      <a:r>
                        <a:rPr lang="en-US" sz="1600" noProof="0" dirty="0">
                          <a:latin typeface="+mn-lt"/>
                        </a:rPr>
                        <a:t>Microsoft Fabric Fundamentals</a:t>
                      </a: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96333" marR="4233" lvl="0" indent="-285750" algn="l" defTabSz="914367" rtl="0" eaLnBrk="1" fontAlgn="auto" latinLnBrk="0" hangingPunct="1">
                        <a:lnSpc>
                          <a:spcPct val="100000"/>
                        </a:lnSpc>
                        <a:spcBef>
                          <a:spcPts val="83"/>
                        </a:spcBef>
                        <a:spcAft>
                          <a:spcPts val="600"/>
                        </a:spcAft>
                        <a:buClrTx/>
                        <a:buSzTx/>
                        <a:buFont typeface="Arial" panose="020B0604020202020204" pitchFamily="34" charset="0"/>
                        <a:buChar char="•"/>
                        <a:tabLst/>
                        <a:defRPr/>
                      </a:pPr>
                      <a:r>
                        <a:rPr lang="en-US" sz="1600" noProof="0" dirty="0">
                          <a:latin typeface="+mn-lt"/>
                        </a:rPr>
                        <a:t>Explore end-to-end analytics with Microsoft Fabric</a:t>
                      </a:r>
                    </a:p>
                    <a:p>
                      <a:pPr marL="296333" marR="4233" lvl="0" indent="-285750" algn="l" defTabSz="914367" rtl="0" eaLnBrk="1" fontAlgn="auto" latinLnBrk="0" hangingPunct="1">
                        <a:lnSpc>
                          <a:spcPct val="100000"/>
                        </a:lnSpc>
                        <a:spcBef>
                          <a:spcPts val="83"/>
                        </a:spcBef>
                        <a:spcAft>
                          <a:spcPts val="600"/>
                        </a:spcAft>
                        <a:buClrTx/>
                        <a:buSzTx/>
                        <a:buFont typeface="Arial" panose="020B0604020202020204" pitchFamily="34" charset="0"/>
                        <a:buChar char="•"/>
                        <a:tabLst/>
                        <a:defRPr/>
                      </a:pPr>
                      <a:r>
                        <a:rPr lang="en-US" sz="1600" noProof="0" dirty="0">
                          <a:latin typeface="+mn-lt"/>
                        </a:rPr>
                        <a:t>Microsoft Fabric Lakehouse</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kern="1200" dirty="0">
                          <a:solidFill>
                            <a:schemeClr val="tx1"/>
                          </a:solidFill>
                          <a:latin typeface="+mn-lt"/>
                          <a:ea typeface="+mn-ea"/>
                          <a:cs typeface="+mn-cs"/>
                        </a:rPr>
                        <a:t>Dataflows Gen2</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kern="1200" dirty="0">
                          <a:solidFill>
                            <a:schemeClr val="tx1"/>
                          </a:solidFill>
                          <a:latin typeface="+mn-lt"/>
                          <a:ea typeface="+mn-ea"/>
                          <a:cs typeface="+mn-cs"/>
                        </a:rPr>
                        <a:t>Data Factory pipelines </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noProof="0" dirty="0">
                          <a:latin typeface="+mn-lt"/>
                        </a:rPr>
                        <a:t>Apache Spark </a:t>
                      </a: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85480105"/>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800" dirty="0"/>
                        <a:t>Implementing a Lakehouse with Microsoft Fabric</a:t>
                      </a:r>
                      <a:endParaRPr lang="en-US" sz="1700" dirty="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Use Apache Spark in Microsoft Fabric</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Work with Delta Lake tables in Microsoft Fabric</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Ingest Data with Dataflows Gen2 in Microsoft Fabric</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Use Data Factory pipelines in Microsoft Fabric</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endParaRPr lang="en-US" sz="1600" dirty="0">
                        <a:latin typeface="+mn-lt"/>
                      </a:endParaRP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739620470"/>
                  </a:ext>
                </a:extLst>
              </a:tr>
              <a:tr h="686203">
                <a:tc>
                  <a:txBody>
                    <a:bodyPr/>
                    <a:lstStyle/>
                    <a:p>
                      <a:pPr marL="0" marR="0" lvl="0" indent="0" algn="l" defTabSz="914367" rtl="0" eaLnBrk="1" fontAlgn="auto" latinLnBrk="0" hangingPunct="1">
                        <a:lnSpc>
                          <a:spcPct val="100000"/>
                        </a:lnSpc>
                        <a:spcBef>
                          <a:spcPts val="0"/>
                        </a:spcBef>
                        <a:spcAft>
                          <a:spcPts val="600"/>
                        </a:spcAft>
                        <a:buClrTx/>
                        <a:buSzTx/>
                        <a:buFontTx/>
                        <a:buNone/>
                        <a:tabLst/>
                        <a:defRPr/>
                      </a:pPr>
                      <a:r>
                        <a:rPr lang="en-US" sz="1700" dirty="0"/>
                        <a:t>Data Warehouse in Microsoft Fabric</a:t>
                      </a:r>
                      <a:endParaRPr lang="en-US" sz="1700" dirty="0">
                        <a:solidFill>
                          <a:schemeClr val="tx1"/>
                        </a:solidFill>
                      </a:endParaRPr>
                    </a:p>
                  </a:txBody>
                  <a:tcPr marL="101137" marR="101137" marT="50569" marB="50569">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Get started with data warehouses in Microsoft Fabric</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Load data into a warehouse</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Query a data warehouse</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Monitor a data warehouse</a:t>
                      </a:r>
                    </a:p>
                    <a:p>
                      <a:pPr marL="285750" marR="0" lvl="0" indent="-285750" algn="l" defTabSz="932742" rtl="0" eaLnBrk="1" fontAlgn="auto" latinLnBrk="0" hangingPunct="1">
                        <a:lnSpc>
                          <a:spcPct val="100000"/>
                        </a:lnSpc>
                        <a:spcBef>
                          <a:spcPts val="0"/>
                        </a:spcBef>
                        <a:spcAft>
                          <a:spcPts val="600"/>
                        </a:spcAft>
                        <a:buClrTx/>
                        <a:buSzTx/>
                        <a:buFont typeface="Arial" panose="020B0604020202020204" pitchFamily="34" charset="0"/>
                        <a:buChar char="•"/>
                        <a:tabLst/>
                        <a:defRPr/>
                      </a:pPr>
                      <a:r>
                        <a:rPr lang="en-US" sz="1600" dirty="0">
                          <a:latin typeface="+mn-lt"/>
                        </a:rPr>
                        <a:t>Secure a data warehouse</a:t>
                      </a:r>
                    </a:p>
                  </a:txBody>
                  <a:tcPr marL="101137" marR="101137" marT="50569" marB="50569">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412607075"/>
                  </a:ext>
                </a:extLst>
              </a:tr>
            </a:tbl>
          </a:graphicData>
        </a:graphic>
      </p:graphicFrame>
    </p:spTree>
    <p:extLst>
      <p:ext uri="{BB962C8B-B14F-4D97-AF65-F5344CB8AC3E}">
        <p14:creationId xmlns:p14="http://schemas.microsoft.com/office/powerpoint/2010/main" val="144105105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42F8-775E-4FB3-A574-BED9904D2907}"/>
              </a:ext>
            </a:extLst>
          </p:cNvPr>
          <p:cNvSpPr>
            <a:spLocks noGrp="1"/>
          </p:cNvSpPr>
          <p:nvPr>
            <p:ph type="title"/>
          </p:nvPr>
        </p:nvSpPr>
        <p:spPr>
          <a:xfrm>
            <a:off x="418643" y="440494"/>
            <a:ext cx="11341268" cy="680196"/>
          </a:xfrm>
        </p:spPr>
        <p:txBody>
          <a:bodyPr wrap="square" anchor="t">
            <a:normAutofit/>
          </a:bodyPr>
          <a:lstStyle/>
          <a:p>
            <a:r>
              <a:rPr lang="en-US" dirty="0"/>
              <a:t>Week 9-16</a:t>
            </a:r>
          </a:p>
        </p:txBody>
      </p:sp>
      <p:graphicFrame>
        <p:nvGraphicFramePr>
          <p:cNvPr id="4" name="Table 4">
            <a:extLst>
              <a:ext uri="{FF2B5EF4-FFF2-40B4-BE49-F238E27FC236}">
                <a16:creationId xmlns:a16="http://schemas.microsoft.com/office/drawing/2014/main" id="{2A6B961E-CC70-46CE-BA49-AAA90EE39393}"/>
              </a:ext>
            </a:extLst>
          </p:cNvPr>
          <p:cNvGraphicFramePr>
            <a:graphicFrameLocks noGrp="1"/>
          </p:cNvGraphicFramePr>
          <p:nvPr>
            <p:extLst>
              <p:ext uri="{D42A27DB-BD31-4B8C-83A1-F6EECF244321}">
                <p14:modId xmlns:p14="http://schemas.microsoft.com/office/powerpoint/2010/main" val="1946066710"/>
              </p:ext>
            </p:extLst>
          </p:nvPr>
        </p:nvGraphicFramePr>
        <p:xfrm>
          <a:off x="416090" y="1120690"/>
          <a:ext cx="11343821" cy="5250980"/>
        </p:xfrm>
        <a:graphic>
          <a:graphicData uri="http://schemas.openxmlformats.org/drawingml/2006/table">
            <a:tbl>
              <a:tblPr firstRow="1" bandRow="1">
                <a:tableStyleId>{2D5ABB26-0587-4C30-8999-92F81FD0307C}</a:tableStyleId>
              </a:tblPr>
              <a:tblGrid>
                <a:gridCol w="5723641">
                  <a:extLst>
                    <a:ext uri="{9D8B030D-6E8A-4147-A177-3AD203B41FA5}">
                      <a16:colId xmlns:a16="http://schemas.microsoft.com/office/drawing/2014/main" val="2278379534"/>
                    </a:ext>
                  </a:extLst>
                </a:gridCol>
                <a:gridCol w="5620180">
                  <a:extLst>
                    <a:ext uri="{9D8B030D-6E8A-4147-A177-3AD203B41FA5}">
                      <a16:colId xmlns:a16="http://schemas.microsoft.com/office/drawing/2014/main" val="1876836055"/>
                    </a:ext>
                  </a:extLst>
                </a:gridCol>
              </a:tblGrid>
              <a:tr h="405240">
                <a:tc>
                  <a:txBody>
                    <a:bodyPr/>
                    <a:lstStyle/>
                    <a:p>
                      <a:r>
                        <a:rPr lang="en-US" sz="1700" dirty="0">
                          <a:solidFill>
                            <a:schemeClr val="bg1"/>
                          </a:solidFill>
                          <a:latin typeface="+mj-lt"/>
                        </a:rPr>
                        <a:t>Content</a:t>
                      </a:r>
                    </a:p>
                  </a:txBody>
                  <a:tcPr marL="101137" marR="101137" marT="50569" marB="50569"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tc>
                  <a:txBody>
                    <a:bodyPr/>
                    <a:lstStyle/>
                    <a:p>
                      <a:r>
                        <a:rPr lang="en-US" sz="1700">
                          <a:solidFill>
                            <a:schemeClr val="bg1"/>
                          </a:solidFill>
                          <a:latin typeface="+mj-lt"/>
                        </a:rPr>
                        <a:t>Units</a:t>
                      </a:r>
                    </a:p>
                  </a:txBody>
                  <a:tcPr marL="101137" marR="101137" marT="50569" marB="50569"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2770328589"/>
                  </a:ext>
                </a:extLst>
              </a:tr>
              <a:tr h="686203">
                <a:tc>
                  <a:txBody>
                    <a:bodyPr/>
                    <a:lstStyle/>
                    <a:p>
                      <a:pPr marL="10583" marR="4233" lvl="0" indent="0" algn="l" defTabSz="914367" rtl="0" eaLnBrk="1" fontAlgn="auto" latinLnBrk="0" hangingPunct="1">
                        <a:lnSpc>
                          <a:spcPct val="100000"/>
                        </a:lnSpc>
                        <a:spcBef>
                          <a:spcPts val="83"/>
                        </a:spcBef>
                        <a:spcAft>
                          <a:spcPts val="600"/>
                        </a:spcAft>
                        <a:buClrTx/>
                        <a:buSzTx/>
                        <a:buFont typeface="Arial" panose="020B0604020202020204" pitchFamily="34" charset="0"/>
                        <a:buNone/>
                        <a:tabLst/>
                        <a:defRPr/>
                      </a:pPr>
                      <a:r>
                        <a:rPr lang="en-US" sz="1600" noProof="0" dirty="0">
                          <a:latin typeface="+mn-lt"/>
                        </a:rPr>
                        <a:t>Azure Databricks</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600" dirty="0">
                          <a:solidFill>
                            <a:schemeClr val="tx1">
                              <a:lumMod val="50000"/>
                            </a:schemeClr>
                          </a:solidFill>
                        </a:rPr>
                        <a:t>Introduction to Databricks</a:t>
                      </a:r>
                    </a:p>
                    <a:p>
                      <a:pPr marL="285750" indent="-285750">
                        <a:buFont typeface="Arial" panose="020B0604020202020204" pitchFamily="34" charset="0"/>
                        <a:buChar char="•"/>
                      </a:pPr>
                      <a:r>
                        <a:rPr lang="en-US" sz="1600" dirty="0">
                          <a:solidFill>
                            <a:schemeClr val="tx1">
                              <a:lumMod val="50000"/>
                            </a:schemeClr>
                          </a:solidFill>
                        </a:rPr>
                        <a:t>Azure Databricks and Architecture</a:t>
                      </a:r>
                    </a:p>
                    <a:p>
                      <a:pPr marL="285750" indent="-285750">
                        <a:buFont typeface="Arial" panose="020B0604020202020204" pitchFamily="34" charset="0"/>
                        <a:buChar char="•"/>
                      </a:pPr>
                      <a:r>
                        <a:rPr lang="en-US" sz="1600" dirty="0">
                          <a:solidFill>
                            <a:schemeClr val="tx1">
                              <a:lumMod val="50000"/>
                            </a:schemeClr>
                          </a:solidFill>
                        </a:rPr>
                        <a:t>Azure Databricks Artifacts</a:t>
                      </a:r>
                    </a:p>
                    <a:p>
                      <a:pPr marL="285750" indent="-285750">
                        <a:buFont typeface="Arial" panose="020B0604020202020204" pitchFamily="34" charset="0"/>
                        <a:buChar char="•"/>
                      </a:pPr>
                      <a:r>
                        <a:rPr lang="en-US" sz="1600" dirty="0">
                          <a:solidFill>
                            <a:schemeClr val="tx1">
                              <a:lumMod val="50000"/>
                            </a:schemeClr>
                          </a:solidFill>
                        </a:rPr>
                        <a:t>Azure Databricks Clusters</a:t>
                      </a:r>
                    </a:p>
                    <a:p>
                      <a:pPr marL="285750" indent="-285750">
                        <a:buFont typeface="Arial" panose="020B0604020202020204" pitchFamily="34" charset="0"/>
                        <a:buChar char="•"/>
                      </a:pPr>
                      <a:r>
                        <a:rPr lang="en-US" sz="1600" dirty="0">
                          <a:solidFill>
                            <a:schemeClr val="tx1">
                              <a:lumMod val="50000"/>
                            </a:schemeClr>
                          </a:solidFill>
                        </a:rPr>
                        <a:t>Azure Databricks Workspace</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5480105"/>
                  </a:ext>
                </a:extLst>
              </a:tr>
              <a:tr h="686203">
                <a:tc>
                  <a:txBody>
                    <a:bodyPr/>
                    <a:lstStyle/>
                    <a:p>
                      <a:pPr marL="10583" marR="4233" lvl="0" indent="0" algn="l" defTabSz="914367" rtl="0" eaLnBrk="1" fontAlgn="auto" latinLnBrk="0" hangingPunct="1">
                        <a:lnSpc>
                          <a:spcPct val="100000"/>
                        </a:lnSpc>
                        <a:spcBef>
                          <a:spcPts val="83"/>
                        </a:spcBef>
                        <a:spcAft>
                          <a:spcPts val="600"/>
                        </a:spcAft>
                        <a:buClrTx/>
                        <a:buSzTx/>
                        <a:buFont typeface="Arial" panose="020B0604020202020204" pitchFamily="34" charset="0"/>
                        <a:buNone/>
                        <a:tabLst/>
                        <a:defRPr/>
                      </a:pPr>
                      <a:r>
                        <a:rPr lang="en-US" sz="1600" noProof="0" dirty="0">
                          <a:latin typeface="+mn-lt"/>
                        </a:rPr>
                        <a:t>Databricks Development</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600" dirty="0">
                          <a:solidFill>
                            <a:schemeClr val="tx1">
                              <a:lumMod val="50000"/>
                            </a:schemeClr>
                          </a:solidFill>
                        </a:rPr>
                        <a:t>Azure Databricks Notebooks and Jobs</a:t>
                      </a:r>
                    </a:p>
                    <a:p>
                      <a:pPr marL="285750" indent="-285750">
                        <a:buFont typeface="Arial" panose="020B0604020202020204" pitchFamily="34" charset="0"/>
                        <a:buChar char="•"/>
                      </a:pPr>
                      <a:r>
                        <a:rPr lang="en-US" sz="1600" dirty="0">
                          <a:solidFill>
                            <a:schemeClr val="tx1">
                              <a:lumMod val="50000"/>
                            </a:schemeClr>
                          </a:solidFill>
                        </a:rPr>
                        <a:t>Working with Azure Databricks CLI </a:t>
                      </a:r>
                    </a:p>
                    <a:p>
                      <a:pPr marL="285750" indent="-285750">
                        <a:buFont typeface="Arial" panose="020B0604020202020204" pitchFamily="34" charset="0"/>
                        <a:buChar char="•"/>
                      </a:pPr>
                      <a:r>
                        <a:rPr lang="en-US" sz="1600" dirty="0">
                          <a:solidFill>
                            <a:schemeClr val="tx1">
                              <a:lumMod val="50000"/>
                            </a:schemeClr>
                          </a:solidFill>
                        </a:rPr>
                        <a:t>Working with Storage Options</a:t>
                      </a:r>
                    </a:p>
                    <a:p>
                      <a:pPr marL="285750" indent="-285750">
                        <a:buFont typeface="Arial" panose="020B0604020202020204" pitchFamily="34" charset="0"/>
                        <a:buChar char="•"/>
                      </a:pPr>
                      <a:r>
                        <a:rPr lang="en-US" sz="1600" dirty="0">
                          <a:solidFill>
                            <a:schemeClr val="tx1">
                              <a:lumMod val="50000"/>
                            </a:schemeClr>
                          </a:solidFill>
                        </a:rPr>
                        <a:t>Security with Azure Databricks</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2562003"/>
                  </a:ext>
                </a:extLst>
              </a:tr>
              <a:tr h="686203">
                <a:tc>
                  <a:txBody>
                    <a:bodyPr/>
                    <a:lstStyle/>
                    <a:p>
                      <a:pPr marL="10583" marR="4233" lvl="0" indent="0" algn="l" defTabSz="914367" rtl="0" eaLnBrk="1" fontAlgn="auto" latinLnBrk="0" hangingPunct="1">
                        <a:lnSpc>
                          <a:spcPct val="100000"/>
                        </a:lnSpc>
                        <a:spcBef>
                          <a:spcPts val="83"/>
                        </a:spcBef>
                        <a:spcAft>
                          <a:spcPts val="600"/>
                        </a:spcAft>
                        <a:buClrTx/>
                        <a:buSzTx/>
                        <a:buFont typeface="Arial" panose="020B0604020202020204" pitchFamily="34" charset="0"/>
                        <a:buNone/>
                        <a:tabLst/>
                        <a:defRPr/>
                      </a:pPr>
                      <a:r>
                        <a:rPr lang="en-US" sz="1600" dirty="0"/>
                        <a:t>Data Exploration &amp; Delta Lake</a:t>
                      </a:r>
                      <a:endParaRPr lang="en-US" sz="1600" noProof="0" dirty="0">
                        <a:latin typeface="+mn-lt"/>
                      </a:endParaRP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indent="-285750">
                        <a:buFont typeface="Arial" panose="020B0604020202020204" pitchFamily="34" charset="0"/>
                        <a:buChar char="•"/>
                      </a:pPr>
                      <a:r>
                        <a:rPr lang="en-US" sz="1600" dirty="0">
                          <a:solidFill>
                            <a:schemeClr val="tx1">
                              <a:lumMod val="50000"/>
                            </a:schemeClr>
                          </a:solidFill>
                        </a:rPr>
                        <a:t>Data Exploration with Azure Databricks</a:t>
                      </a:r>
                    </a:p>
                    <a:p>
                      <a:pPr marL="285750" indent="-285750">
                        <a:buFont typeface="Arial" panose="020B0604020202020204" pitchFamily="34" charset="0"/>
                        <a:buChar char="•"/>
                      </a:pPr>
                      <a:r>
                        <a:rPr lang="en-US" sz="1600" dirty="0">
                          <a:solidFill>
                            <a:schemeClr val="tx1">
                              <a:lumMod val="50000"/>
                            </a:schemeClr>
                          </a:solidFill>
                        </a:rPr>
                        <a:t>Introduction to Delta Lake</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5827515"/>
                  </a:ext>
                </a:extLst>
              </a:tr>
              <a:tr h="686203">
                <a:tc>
                  <a:txBody>
                    <a:bodyPr/>
                    <a:lstStyle/>
                    <a:p>
                      <a:pPr marL="10583" marR="4233" lvl="0" indent="0" algn="l" defTabSz="914367" rtl="0" eaLnBrk="1" fontAlgn="auto" latinLnBrk="0" hangingPunct="1">
                        <a:lnSpc>
                          <a:spcPct val="100000"/>
                        </a:lnSpc>
                        <a:spcBef>
                          <a:spcPts val="83"/>
                        </a:spcBef>
                        <a:spcAft>
                          <a:spcPts val="600"/>
                        </a:spcAft>
                        <a:buClrTx/>
                        <a:buSzTx/>
                        <a:buFont typeface="Arial" panose="020B0604020202020204" pitchFamily="34" charset="0"/>
                        <a:buNone/>
                        <a:tabLst/>
                        <a:defRPr/>
                      </a:pPr>
                      <a:r>
                        <a:rPr lang="en-US" sz="1600" dirty="0"/>
                        <a:t>Machine Learning solution with Azure Databricks</a:t>
                      </a:r>
                      <a:endParaRPr lang="en-US" sz="1600" noProof="0" dirty="0">
                        <a:latin typeface="+mn-lt"/>
                      </a:endParaRP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Segoe UI"/>
                        </a:rPr>
                        <a:t>Train a machine learning module in Azure Databricks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Segoe UI"/>
                        </a:rPr>
                        <a:t>Train deep learning models in Azure Databricks</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6503321"/>
                  </a:ext>
                </a:extLst>
              </a:tr>
              <a:tr h="686203">
                <a:tc>
                  <a:txBody>
                    <a:bodyPr/>
                    <a:lstStyle/>
                    <a:p>
                      <a:pPr marL="10583" marR="4233" lvl="0" indent="0" algn="l" defTabSz="914367" rtl="0" eaLnBrk="1" fontAlgn="auto" latinLnBrk="0" hangingPunct="1">
                        <a:lnSpc>
                          <a:spcPct val="100000"/>
                        </a:lnSpc>
                        <a:spcBef>
                          <a:spcPts val="83"/>
                        </a:spcBef>
                        <a:spcAft>
                          <a:spcPts val="600"/>
                        </a:spcAft>
                        <a:buClrTx/>
                        <a:buSzTx/>
                        <a:buFont typeface="Arial" panose="020B0604020202020204" pitchFamily="34" charset="0"/>
                        <a:buNone/>
                        <a:tabLst/>
                        <a:defRPr/>
                      </a:pPr>
                      <a:r>
                        <a:rPr lang="en-US" sz="1600" noProof="0" dirty="0">
                          <a:latin typeface="+mn-lt"/>
                        </a:rPr>
                        <a:t>MLOPs: Machine Learning in Production</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Segoe UI"/>
                        </a:rPr>
                        <a:t>DevOps for Machine Learning</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mn-lt"/>
                          <a:ea typeface="+mn-ea"/>
                          <a:cs typeface="Segoe UI"/>
                        </a:rPr>
                        <a:t>Introduction to </a:t>
                      </a:r>
                      <a:r>
                        <a:rPr kumimoji="0" lang="en-US" sz="1600" b="0" i="0" u="none" strike="noStrike" kern="1200" cap="none" spc="0" normalizeH="0" baseline="0" noProof="0" dirty="0" err="1">
                          <a:ln>
                            <a:noFill/>
                          </a:ln>
                          <a:solidFill>
                            <a:srgbClr val="000000"/>
                          </a:solidFill>
                          <a:effectLst/>
                          <a:uLnTx/>
                          <a:uFillTx/>
                          <a:latin typeface="+mn-lt"/>
                          <a:ea typeface="+mn-ea"/>
                          <a:cs typeface="Segoe UI"/>
                        </a:rPr>
                        <a:t>MLFlow</a:t>
                      </a:r>
                      <a:endParaRPr kumimoji="0" lang="en-US" sz="1600" b="0" i="0" u="none" strike="noStrike" kern="1200" cap="none" spc="0" normalizeH="0" baseline="0" noProof="0" dirty="0">
                        <a:ln>
                          <a:noFill/>
                        </a:ln>
                        <a:solidFill>
                          <a:srgbClr val="000000"/>
                        </a:solidFill>
                        <a:effectLst/>
                        <a:uLnTx/>
                        <a:uFillTx/>
                        <a:latin typeface="+mn-lt"/>
                        <a:ea typeface="+mn-ea"/>
                        <a:cs typeface="Segoe UI"/>
                      </a:endParaRP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000000"/>
                          </a:solidFill>
                          <a:effectLst/>
                          <a:uLnTx/>
                          <a:uFillTx/>
                          <a:latin typeface="+mn-lt"/>
                          <a:ea typeface="+mn-ea"/>
                          <a:cs typeface="Segoe UI"/>
                        </a:rPr>
                        <a:t>MLFlow</a:t>
                      </a:r>
                      <a:r>
                        <a:rPr kumimoji="0" lang="en-US" sz="1600" b="0" i="0" u="none" strike="noStrike" kern="1200" cap="none" spc="0" normalizeH="0" baseline="0" noProof="0" dirty="0">
                          <a:ln>
                            <a:noFill/>
                          </a:ln>
                          <a:solidFill>
                            <a:srgbClr val="000000"/>
                          </a:solidFill>
                          <a:effectLst/>
                          <a:uLnTx/>
                          <a:uFillTx/>
                          <a:latin typeface="+mn-lt"/>
                          <a:ea typeface="+mn-ea"/>
                          <a:cs typeface="Segoe UI"/>
                        </a:rPr>
                        <a:t> Components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err="1">
                          <a:ln>
                            <a:noFill/>
                          </a:ln>
                          <a:solidFill>
                            <a:srgbClr val="000000"/>
                          </a:solidFill>
                          <a:effectLst/>
                          <a:uLnTx/>
                          <a:uFillTx/>
                          <a:latin typeface="+mn-lt"/>
                          <a:ea typeface="+mn-ea"/>
                          <a:cs typeface="Segoe UI"/>
                        </a:rPr>
                        <a:t>LLMOps</a:t>
                      </a:r>
                      <a:r>
                        <a:rPr kumimoji="0" lang="en-US" sz="1600" b="0" i="0" u="none" strike="noStrike" kern="1200" cap="none" spc="0" normalizeH="0" baseline="0" noProof="0" dirty="0">
                          <a:ln>
                            <a:noFill/>
                          </a:ln>
                          <a:solidFill>
                            <a:srgbClr val="000000"/>
                          </a:solidFill>
                          <a:effectLst/>
                          <a:uLnTx/>
                          <a:uFillTx/>
                          <a:latin typeface="+mn-lt"/>
                          <a:ea typeface="+mn-ea"/>
                          <a:cs typeface="Segoe UI"/>
                        </a:rPr>
                        <a:t> – Bias, Context, Accuracy, Tokens (Cost), etc.</a:t>
                      </a:r>
                    </a:p>
                  </a:txBody>
                  <a:tcPr marL="101137" marR="101137" marT="50569" marB="505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5526542"/>
                  </a:ext>
                </a:extLst>
              </a:tr>
            </a:tbl>
          </a:graphicData>
        </a:graphic>
      </p:graphicFrame>
    </p:spTree>
    <p:extLst>
      <p:ext uri="{BB962C8B-B14F-4D97-AF65-F5344CB8AC3E}">
        <p14:creationId xmlns:p14="http://schemas.microsoft.com/office/powerpoint/2010/main" val="261714792"/>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70</TotalTime>
  <Words>300</Words>
  <Application>Microsoft Office PowerPoint</Application>
  <PresentationFormat>Widescreen</PresentationFormat>
  <Paragraphs>70</Paragraphs>
  <Slides>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Consolas</vt:lpstr>
      <vt:lpstr>Segoe UI</vt:lpstr>
      <vt:lpstr>Segoe UI Light</vt:lpstr>
      <vt:lpstr>Segoe UI Semibold</vt:lpstr>
      <vt:lpstr>Wingdings</vt:lpstr>
      <vt:lpstr>Microsoft Azure Template</vt:lpstr>
      <vt:lpstr>CS 5304 Big Data Services &amp; MLOps  Ali Khawaja Sr. Cloud Solution Architect Microsoft Arabia</vt:lpstr>
      <vt:lpstr>Week 1-2: Cloud Data Fundamentals</vt:lpstr>
      <vt:lpstr>Week 3-8: Azure Fabric </vt:lpstr>
      <vt:lpstr>Week 9-16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Ali Khawaja</cp:lastModifiedBy>
  <cp:revision>1</cp:revision>
  <dcterms:created xsi:type="dcterms:W3CDTF">2022-10-07T17:58:16Z</dcterms:created>
  <dcterms:modified xsi:type="dcterms:W3CDTF">2025-01-19T14:04:16Z</dcterms:modified>
</cp:coreProperties>
</file>