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4" r:id="rId2"/>
  </p:sldMasterIdLst>
  <p:notesMasterIdLst>
    <p:notesMasterId r:id="rId21"/>
  </p:notesMasterIdLst>
  <p:handoutMasterIdLst>
    <p:handoutMasterId r:id="rId22"/>
  </p:handoutMasterIdLst>
  <p:sldIdLst>
    <p:sldId id="2579" r:id="rId3"/>
    <p:sldId id="1883" r:id="rId4"/>
    <p:sldId id="2620" r:id="rId5"/>
    <p:sldId id="2617" r:id="rId6"/>
    <p:sldId id="2619" r:id="rId7"/>
    <p:sldId id="2621" r:id="rId8"/>
    <p:sldId id="2622" r:id="rId9"/>
    <p:sldId id="2623" r:id="rId10"/>
    <p:sldId id="2624" r:id="rId11"/>
    <p:sldId id="2625" r:id="rId12"/>
    <p:sldId id="2626" r:id="rId13"/>
    <p:sldId id="2627" r:id="rId14"/>
    <p:sldId id="2630" r:id="rId15"/>
    <p:sldId id="2633" r:id="rId16"/>
    <p:sldId id="2635" r:id="rId17"/>
    <p:sldId id="2634" r:id="rId18"/>
    <p:sldId id="2632" r:id="rId19"/>
    <p:sldId id="2628"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DC0"/>
    <a:srgbClr val="FAFAFA"/>
    <a:srgbClr val="F2F2F2"/>
    <a:srgbClr val="000000"/>
    <a:srgbClr val="FFFFFF"/>
    <a:srgbClr val="243A5E"/>
    <a:srgbClr val="EBEBEB"/>
    <a:srgbClr val="59B4D9"/>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426" autoAdjust="0"/>
  </p:normalViewPr>
  <p:slideViewPr>
    <p:cSldViewPr snapToGrid="0">
      <p:cViewPr varScale="1">
        <p:scale>
          <a:sx n="54" d="100"/>
          <a:sy n="54" d="100"/>
        </p:scale>
        <p:origin x="1752" y="9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7/9/2024 5:00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7/9/2024 5:00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7/9/2024 5:00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2074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9300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https://aka.ms/fabric-lakehouse</a:t>
            </a:r>
            <a:br>
              <a:rPr lang="en-US" dirty="0"/>
            </a:br>
            <a:br>
              <a:rPr lang="en-US" dirty="0"/>
            </a:br>
            <a:r>
              <a:rPr lang="en-US" sz="900" b="0" i="0" dirty="0"/>
              <a:t>Before delivering this section, review the associated module on Microsoft Learn (https://aka.ms/fabric-lakehouse</a:t>
            </a:r>
            <a:r>
              <a:rPr lang="en-US" sz="1000" b="0" i="0" dirty="0">
                <a:solidFill>
                  <a:schemeClr val="tx2"/>
                </a:solidFill>
              </a:rPr>
              <a:t>)</a:t>
            </a:r>
            <a:r>
              <a:rPr lang="en-US" sz="9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goal of this presentation is to provide an introduction to lakehouses, both conceptually and as they are implemented in Microsoft Fabric.</a:t>
            </a:r>
            <a:br>
              <a:rPr lang="en-US" sz="900" b="0" i="0" dirty="0"/>
            </a:b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estimated time to present these slides is 30 minutes.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95626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This is a build slide.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The foundation of Microsoft Fabric is a </a:t>
            </a:r>
            <a:r>
              <a:rPr lang="en-US" b="1" i="0" dirty="0">
                <a:solidFill>
                  <a:schemeClr val="tx1"/>
                </a:solidFill>
                <a:effectLst/>
                <a:latin typeface="Segoe UI" panose="020B0502040204020203" pitchFamily="34" charset="0"/>
              </a:rPr>
              <a:t>Lakehouse</a:t>
            </a:r>
            <a:r>
              <a:rPr lang="en-US" b="0" i="0" dirty="0">
                <a:solidFill>
                  <a:schemeClr val="tx1"/>
                </a:solidFill>
                <a:effectLst/>
                <a:latin typeface="Segoe UI" panose="020B0502040204020203" pitchFamily="34" charset="0"/>
              </a:rPr>
              <a:t>, which is built on top of the </a:t>
            </a:r>
            <a:r>
              <a:rPr lang="en-US" b="1" i="0" dirty="0">
                <a:solidFill>
                  <a:schemeClr val="tx1"/>
                </a:solidFill>
                <a:effectLst/>
                <a:latin typeface="Segoe UI" panose="020B0502040204020203" pitchFamily="34" charset="0"/>
              </a:rPr>
              <a:t>OneLake</a:t>
            </a:r>
            <a:r>
              <a:rPr lang="en-US" b="0" i="0" dirty="0">
                <a:solidFill>
                  <a:schemeClr val="tx1"/>
                </a:solidFill>
                <a:effectLst/>
                <a:latin typeface="Segoe UI" panose="020B0502040204020203" pitchFamily="34" charset="0"/>
              </a:rPr>
              <a:t> scalable storage layer and uses Apache Spark and SQL compute engines for big data processing. </a:t>
            </a:r>
            <a:br>
              <a:rPr lang="en-US" b="0" i="0" dirty="0">
                <a:solidFill>
                  <a:schemeClr val="tx1"/>
                </a:solidFill>
                <a:effectLst/>
                <a:latin typeface="Segoe UI" panose="020B0502040204020203" pitchFamily="34" charset="0"/>
              </a:rPr>
            </a:br>
            <a:br>
              <a:rPr lang="en-US" b="0" i="0" dirty="0">
                <a:solidFill>
                  <a:schemeClr val="tx1"/>
                </a:solidFill>
                <a:effectLst/>
                <a:latin typeface="Segoe UI" panose="020B0502040204020203" pitchFamily="34" charset="0"/>
              </a:rPr>
            </a:br>
            <a:r>
              <a:rPr lang="en-US" b="1" i="0" dirty="0">
                <a:solidFill>
                  <a:schemeClr val="tx1"/>
                </a:solidFill>
                <a:effectLst/>
                <a:latin typeface="Segoe UI" panose="020B0502040204020203" pitchFamily="34" charset="0"/>
              </a:rPr>
              <a:t>Click</a:t>
            </a:r>
            <a:r>
              <a:rPr lang="en-US" b="0" i="0" dirty="0">
                <a:solidFill>
                  <a:schemeClr val="tx1"/>
                </a:solidFill>
                <a:effectLst/>
                <a:latin typeface="Segoe UI" panose="020B0502040204020203" pitchFamily="34" charset="0"/>
              </a:rPr>
              <a:t> for descriptions.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 Lakehouse is a unified platform that combines:</a:t>
            </a:r>
          </a:p>
          <a:p>
            <a:pPr algn="l">
              <a:buFont typeface="Arial" panose="020B0604020202020204" pitchFamily="34" charset="0"/>
              <a:buChar char="•"/>
            </a:pPr>
            <a:r>
              <a:rPr lang="en-US" b="0" i="0" dirty="0">
                <a:solidFill>
                  <a:schemeClr val="tx1"/>
                </a:solidFill>
                <a:effectLst/>
                <a:latin typeface="Segoe UI" panose="020B0502040204020203" pitchFamily="34" charset="0"/>
              </a:rPr>
              <a:t>The flexible and scalable storage of a data </a:t>
            </a:r>
            <a:r>
              <a:rPr lang="en-US" b="0" i="1" dirty="0">
                <a:solidFill>
                  <a:schemeClr val="tx1"/>
                </a:solidFill>
                <a:effectLst/>
                <a:latin typeface="Segoe UI" panose="020B0502040204020203" pitchFamily="34" charset="0"/>
              </a:rPr>
              <a:t>lake</a:t>
            </a:r>
            <a:endParaRPr lang="en-US" b="0" i="0" dirty="0">
              <a:solidFill>
                <a:schemeClr val="tx1"/>
              </a:solidFill>
              <a:effectLst/>
              <a:latin typeface="Segoe UI" panose="020B0502040204020203" pitchFamily="34" charset="0"/>
            </a:endParaRPr>
          </a:p>
          <a:p>
            <a:pPr algn="l">
              <a:buFont typeface="Arial" panose="020B0604020202020204" pitchFamily="34" charset="0"/>
              <a:buChar char="•"/>
            </a:pPr>
            <a:r>
              <a:rPr lang="en-US" b="0" i="0" dirty="0">
                <a:solidFill>
                  <a:schemeClr val="tx1"/>
                </a:solidFill>
                <a:effectLst/>
                <a:latin typeface="Segoe UI" panose="020B0502040204020203" pitchFamily="34" charset="0"/>
              </a:rPr>
              <a:t>The ability to query and analyze data of a data ware</a:t>
            </a:r>
            <a:r>
              <a:rPr lang="en-US" b="0" i="1" dirty="0">
                <a:solidFill>
                  <a:schemeClr val="tx1"/>
                </a:solidFill>
                <a:effectLst/>
                <a:latin typeface="Segoe UI" panose="020B0502040204020203" pitchFamily="34" charset="0"/>
              </a:rPr>
              <a:t>house</a:t>
            </a:r>
            <a:endParaRPr lang="en-US" b="0" i="0" dirty="0">
              <a:solidFill>
                <a:schemeClr val="tx1"/>
              </a:solidFill>
              <a:effectLst/>
              <a:latin typeface="Segoe UI" panose="020B0502040204020203" pitchFamily="34" charset="0"/>
            </a:endParaRPr>
          </a:p>
          <a:p>
            <a:endParaRPr lang="en-US" dirty="0">
              <a:solidFill>
                <a:schemeClr val="tx1"/>
              </a:solidFill>
            </a:endParaRPr>
          </a:p>
          <a:p>
            <a:pPr algn="l"/>
            <a:r>
              <a:rPr lang="en-US" b="0" i="0" dirty="0">
                <a:solidFill>
                  <a:schemeClr val="tx1"/>
                </a:solidFill>
                <a:effectLst/>
                <a:latin typeface="Segoe UI" panose="020B0502040204020203" pitchFamily="34" charset="0"/>
              </a:rPr>
              <a:t>A </a:t>
            </a:r>
            <a:r>
              <a:rPr lang="en-US" b="1" i="0" dirty="0">
                <a:solidFill>
                  <a:schemeClr val="tx1"/>
                </a:solidFill>
                <a:effectLst/>
                <a:latin typeface="Segoe UI" panose="020B0502040204020203" pitchFamily="34" charset="0"/>
              </a:rPr>
              <a:t>Lakehouse</a:t>
            </a:r>
            <a:r>
              <a:rPr lang="en-US" b="0" i="0" dirty="0">
                <a:solidFill>
                  <a:schemeClr val="tx1"/>
                </a:solidFill>
                <a:effectLst/>
                <a:latin typeface="Segoe UI" panose="020B0502040204020203" pitchFamily="34" charset="0"/>
              </a:rPr>
              <a:t> presents as a database and is built on top of a data lake using Delta format tables. Lakehouses combine the SQL-based analytical capabilities of a relational data warehouse and the flexibility and scalability of a data lake. Lakehouses store all data formats and can be used with various analytics tools and programming languages. As cloud-based solutions, lakehouses can scale automatically and provide high availability and disaster recovery.</a:t>
            </a:r>
            <a:br>
              <a:rPr lang="en-US" b="0" i="0" dirty="0">
                <a:solidFill>
                  <a:schemeClr val="tx1"/>
                </a:solidFill>
                <a:effectLst/>
                <a:latin typeface="Segoe UI" panose="020B0502040204020203" pitchFamily="34" charset="0"/>
              </a:rPr>
            </a:br>
            <a:br>
              <a:rPr lang="en-US" b="0" i="0" dirty="0">
                <a:solidFill>
                  <a:schemeClr val="tx1"/>
                </a:solidFill>
                <a:effectLst/>
                <a:latin typeface="Segoe UI" panose="020B0502040204020203" pitchFamily="34" charset="0"/>
              </a:rPr>
            </a:br>
            <a:r>
              <a:rPr lang="en-US" b="0" i="0" dirty="0">
                <a:solidFill>
                  <a:schemeClr val="tx1"/>
                </a:solidFill>
                <a:effectLst/>
                <a:latin typeface="Segoe UI" panose="020B0502040204020203" pitchFamily="34" charset="0"/>
              </a:rPr>
              <a:t>Benefits of a lakehouse: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 Utilizes Spark and SQL engines for large-scale data processing and analytics, including machine learning and predictive modeling.</a:t>
            </a:r>
          </a:p>
          <a:p>
            <a:pPr algn="l"/>
            <a:r>
              <a:rPr lang="en-US" b="0" i="0" dirty="0">
                <a:solidFill>
                  <a:schemeClr val="tx1"/>
                </a:solidFill>
                <a:effectLst/>
                <a:latin typeface="Segoe UI" panose="020B0502040204020203" pitchFamily="34" charset="0"/>
              </a:rPr>
              <a:t>- Adopts a schema-on-read format, allowing flexible schema definition as needed, rather than relying on a predefined schema.</a:t>
            </a:r>
          </a:p>
          <a:p>
            <a:pPr algn="l"/>
            <a:r>
              <a:rPr lang="en-US" b="0" i="0" dirty="0">
                <a:solidFill>
                  <a:schemeClr val="tx1"/>
                </a:solidFill>
                <a:effectLst/>
                <a:latin typeface="Segoe UI" panose="020B0502040204020203" pitchFamily="34" charset="0"/>
              </a:rPr>
              <a:t>- Supports ACID transactions through Delta Lake formatted tables, ensuring data consistency and integrity.</a:t>
            </a:r>
          </a:p>
          <a:p>
            <a:pPr algn="l"/>
            <a:r>
              <a:rPr lang="en-US" b="0" i="0" dirty="0">
                <a:solidFill>
                  <a:schemeClr val="tx1"/>
                </a:solidFill>
                <a:effectLst/>
                <a:latin typeface="Segoe UI" panose="020B0502040204020203" pitchFamily="34" charset="0"/>
              </a:rPr>
              <a:t>- Provides a centralized location for data engineers, data scientists, and data analysts to access and utilize data.</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1921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This is a build slide.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In Microsoft Fabric, you can create a lakehouse in the Data engineering experience in any </a:t>
            </a:r>
            <a:r>
              <a:rPr lang="en-US" b="0" i="1" dirty="0">
                <a:solidFill>
                  <a:schemeClr val="tx1"/>
                </a:solidFill>
                <a:effectLst/>
                <a:latin typeface="Segoe UI" panose="020B0502040204020203" pitchFamily="34" charset="0"/>
              </a:rPr>
              <a:t>premium</a:t>
            </a:r>
            <a:r>
              <a:rPr lang="en-US" b="0" i="0" dirty="0">
                <a:solidFill>
                  <a:schemeClr val="tx1"/>
                </a:solidFill>
                <a:effectLst/>
                <a:latin typeface="Segoe UI" panose="020B0502040204020203" pitchFamily="34" charset="0"/>
              </a:rPr>
              <a:t> tier workspace. After creating a lakehouse, you can load data - in any common format - from various sources; including local files, databases, or APIs. </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Lakehouses are created and configured in the Data Engineering experience. </a:t>
            </a:r>
            <a:br>
              <a:rPr lang="en-US" b="0" i="0" dirty="0">
                <a:solidFill>
                  <a:schemeClr val="tx1"/>
                </a:solidFill>
                <a:effectLst/>
                <a:latin typeface="Segoe UI" panose="020B0502040204020203" pitchFamily="34" charset="0"/>
              </a:rPr>
            </a:br>
            <a:br>
              <a:rPr lang="en-US" b="0" i="0" dirty="0">
                <a:solidFill>
                  <a:schemeClr val="tx1"/>
                </a:solidFill>
                <a:effectLst/>
                <a:latin typeface="Segoe UI" panose="020B0502040204020203" pitchFamily="34" charset="0"/>
              </a:rPr>
            </a:br>
            <a:r>
              <a:rPr lang="en-US" b="1" i="0" dirty="0">
                <a:solidFill>
                  <a:schemeClr val="tx1"/>
                </a:solidFill>
                <a:effectLst/>
                <a:latin typeface="Segoe UI" panose="020B0502040204020203" pitchFamily="34" charset="0"/>
              </a:rPr>
              <a:t>Click</a:t>
            </a:r>
            <a:r>
              <a:rPr lang="en-US" b="0" i="0" dirty="0">
                <a:solidFill>
                  <a:schemeClr val="tx1"/>
                </a:solidFill>
                <a:effectLst/>
                <a:latin typeface="Segoe UI" panose="020B0502040204020203" pitchFamily="34" charset="0"/>
              </a:rPr>
              <a:t> to see the Fabric items that are created when you create a lakehouse.</a:t>
            </a:r>
            <a:br>
              <a:rPr lang="en-US" b="0" i="0" dirty="0">
                <a:solidFill>
                  <a:schemeClr val="tx1"/>
                </a:solidFill>
                <a:effectLst/>
                <a:latin typeface="Segoe UI" panose="020B0502040204020203" pitchFamily="34" charset="0"/>
              </a:rPr>
            </a:br>
            <a:br>
              <a:rPr lang="en-US" b="0" i="0" dirty="0">
                <a:solidFill>
                  <a:schemeClr val="tx1"/>
                </a:solidFill>
                <a:effectLst/>
                <a:latin typeface="Segoe UI" panose="020B0502040204020203" pitchFamily="34" charset="0"/>
              </a:rPr>
            </a:br>
            <a:r>
              <a:rPr lang="en-US" b="0" i="0" dirty="0">
                <a:solidFill>
                  <a:schemeClr val="tx1"/>
                </a:solidFill>
                <a:effectLst/>
                <a:latin typeface="Segoe UI" panose="020B0502040204020203" pitchFamily="34" charset="0"/>
              </a:rPr>
              <a:t>The </a:t>
            </a:r>
            <a:r>
              <a:rPr lang="en-US" b="0" i="0" u="sng" dirty="0">
                <a:solidFill>
                  <a:schemeClr val="tx1"/>
                </a:solidFill>
                <a:effectLst/>
                <a:latin typeface="Segoe UI" panose="020B0502040204020203" pitchFamily="34" charset="0"/>
              </a:rPr>
              <a:t>creation of a single lakehouse produces three named items </a:t>
            </a:r>
            <a:r>
              <a:rPr lang="en-US" b="0" i="0" u="none" dirty="0">
                <a:solidFill>
                  <a:schemeClr val="tx1"/>
                </a:solidFill>
                <a:effectLst/>
                <a:latin typeface="Segoe UI" panose="020B0502040204020203" pitchFamily="34" charset="0"/>
              </a:rPr>
              <a:t>in the Fabric-enabled </a:t>
            </a:r>
            <a:r>
              <a:rPr lang="en-US" b="0" i="0" dirty="0">
                <a:solidFill>
                  <a:schemeClr val="tx1"/>
                </a:solidFill>
                <a:effectLst/>
                <a:latin typeface="Segoe UI" panose="020B0502040204020203" pitchFamily="34" charset="0"/>
              </a:rPr>
              <a:t>workspace:</a:t>
            </a:r>
          </a:p>
          <a:p>
            <a:pPr lvl="1" algn="l">
              <a:buFont typeface="Arial" panose="020B0604020202020204" pitchFamily="34" charset="0"/>
              <a:buChar char="•"/>
            </a:pPr>
            <a:r>
              <a:rPr lang="en-US" b="1" i="0" dirty="0">
                <a:solidFill>
                  <a:schemeClr val="tx1"/>
                </a:solidFill>
                <a:effectLst/>
                <a:latin typeface="Segoe UI" panose="020B0502040204020203" pitchFamily="34" charset="0"/>
              </a:rPr>
              <a:t>Lakehouse</a:t>
            </a:r>
            <a:r>
              <a:rPr lang="en-US" b="0" i="0" dirty="0">
                <a:solidFill>
                  <a:schemeClr val="tx1"/>
                </a:solidFill>
                <a:effectLst/>
                <a:latin typeface="Segoe UI" panose="020B0502040204020203" pitchFamily="34" charset="0"/>
              </a:rPr>
              <a:t> is the lakehouse storage and metadata, where you interact with files, folders, and table data.</a:t>
            </a:r>
          </a:p>
          <a:p>
            <a:pPr lvl="1" algn="l">
              <a:buFont typeface="Arial" panose="020B0604020202020204" pitchFamily="34" charset="0"/>
              <a:buChar char="•"/>
            </a:pPr>
            <a:r>
              <a:rPr lang="en-US" b="0" i="0" dirty="0">
                <a:solidFill>
                  <a:schemeClr val="tx1"/>
                </a:solidFill>
                <a:effectLst/>
                <a:latin typeface="Segoe UI" panose="020B0502040204020203" pitchFamily="34" charset="0"/>
              </a:rPr>
              <a:t>A</a:t>
            </a:r>
            <a:r>
              <a:rPr lang="en-US" b="1" i="0" dirty="0">
                <a:solidFill>
                  <a:schemeClr val="tx1"/>
                </a:solidFill>
                <a:effectLst/>
                <a:latin typeface="Segoe UI" panose="020B0502040204020203" pitchFamily="34" charset="0"/>
              </a:rPr>
              <a:t> dataset (default)</a:t>
            </a:r>
            <a:r>
              <a:rPr lang="en-US" b="0" i="0" dirty="0">
                <a:solidFill>
                  <a:schemeClr val="tx1"/>
                </a:solidFill>
                <a:effectLst/>
                <a:latin typeface="Segoe UI" panose="020B0502040204020203" pitchFamily="34" charset="0"/>
              </a:rPr>
              <a:t> is an automatically created data model based on the tables in the lakehouse. Power BI reports can be built from the dataset.</a:t>
            </a:r>
          </a:p>
          <a:p>
            <a:pPr lvl="1" algn="l">
              <a:buFont typeface="Arial" panose="020B0604020202020204" pitchFamily="34" charset="0"/>
              <a:buChar char="•"/>
            </a:pPr>
            <a:r>
              <a:rPr lang="en-US" b="0" i="0" dirty="0">
                <a:solidFill>
                  <a:schemeClr val="tx1"/>
                </a:solidFill>
                <a:effectLst/>
                <a:latin typeface="Segoe UI" panose="020B0502040204020203" pitchFamily="34" charset="0"/>
              </a:rPr>
              <a:t>The</a:t>
            </a:r>
            <a:r>
              <a:rPr lang="en-US" b="1" i="0" dirty="0">
                <a:solidFill>
                  <a:schemeClr val="tx1"/>
                </a:solidFill>
                <a:effectLst/>
                <a:latin typeface="Segoe UI" panose="020B0502040204020203" pitchFamily="34" charset="0"/>
              </a:rPr>
              <a:t> SQL Endpoint</a:t>
            </a:r>
            <a:r>
              <a:rPr lang="en-US" b="0" i="0" dirty="0">
                <a:solidFill>
                  <a:schemeClr val="tx1"/>
                </a:solidFill>
                <a:effectLst/>
                <a:latin typeface="Segoe UI" panose="020B0502040204020203" pitchFamily="34" charset="0"/>
              </a:rPr>
              <a:t> is a read-only SQL endpoint through which you can connect and query data with Transact-SQL.</a:t>
            </a:r>
          </a:p>
          <a:p>
            <a:pPr marL="0" lvl="0" indent="-107956" algn="l">
              <a:buFont typeface="Arial" panose="020B0604020202020204" pitchFamily="34" charset="0"/>
              <a:buNone/>
            </a:pPr>
            <a:endParaRPr lang="en-US" b="0" i="0" dirty="0">
              <a:solidFill>
                <a:srgbClr val="E6E6E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9422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After loading data into the lakehouse, you can use various tools and techniques to explore and transform it, including:</a:t>
            </a:r>
          </a:p>
          <a:p>
            <a:pPr algn="l">
              <a:buFont typeface="Arial" panose="020B0604020202020204" pitchFamily="34" charset="0"/>
              <a:buChar char="•"/>
            </a:pPr>
            <a:r>
              <a:rPr lang="en-US" b="1" i="0" dirty="0">
                <a:solidFill>
                  <a:srgbClr val="E6E6E6"/>
                </a:solidFill>
                <a:effectLst/>
                <a:latin typeface="Segoe UI" panose="020B0502040204020203" pitchFamily="34" charset="0"/>
              </a:rPr>
              <a:t>Apache Spark</a:t>
            </a:r>
            <a:r>
              <a:rPr lang="en-US" b="0" i="0" dirty="0">
                <a:solidFill>
                  <a:srgbClr val="E6E6E6"/>
                </a:solidFill>
                <a:effectLst/>
                <a:latin typeface="Segoe UI" panose="020B0502040204020203" pitchFamily="34" charset="0"/>
              </a:rPr>
              <a:t>: Each Fabric lakehouse can use Spark pools through </a:t>
            </a:r>
            <a:r>
              <a:rPr lang="en-US" b="0" i="1" dirty="0">
                <a:solidFill>
                  <a:srgbClr val="E6E6E6"/>
                </a:solidFill>
                <a:effectLst/>
                <a:latin typeface="Segoe UI" panose="020B0502040204020203" pitchFamily="34" charset="0"/>
              </a:rPr>
              <a:t>Notebooks</a:t>
            </a:r>
            <a:r>
              <a:rPr lang="en-US" b="0" i="0" dirty="0">
                <a:solidFill>
                  <a:srgbClr val="E6E6E6"/>
                </a:solidFill>
                <a:effectLst/>
                <a:latin typeface="Segoe UI" panose="020B0502040204020203" pitchFamily="34" charset="0"/>
              </a:rPr>
              <a:t> or </a:t>
            </a:r>
            <a:r>
              <a:rPr lang="en-US" b="0" i="1" dirty="0">
                <a:solidFill>
                  <a:srgbClr val="E6E6E6"/>
                </a:solidFill>
                <a:effectLst/>
                <a:latin typeface="Segoe UI" panose="020B0502040204020203" pitchFamily="34" charset="0"/>
              </a:rPr>
              <a:t>Spark Job Definitions</a:t>
            </a:r>
            <a:r>
              <a:rPr lang="en-US" b="0" i="0" dirty="0">
                <a:solidFill>
                  <a:srgbClr val="E6E6E6"/>
                </a:solidFill>
                <a:effectLst/>
                <a:latin typeface="Segoe UI" panose="020B0502040204020203" pitchFamily="34" charset="0"/>
              </a:rPr>
              <a:t> to process data in files and tables in the lakehouse using Scala, PySpark, or Spark SQL.</a:t>
            </a:r>
          </a:p>
          <a:p>
            <a:pPr marL="742950" lvl="1" indent="-285750" algn="l">
              <a:buFont typeface="Arial" panose="020B0604020202020204" pitchFamily="34" charset="0"/>
              <a:buChar char="•"/>
            </a:pPr>
            <a:r>
              <a:rPr lang="en-US" b="1" i="0" dirty="0">
                <a:solidFill>
                  <a:srgbClr val="E6E6E6"/>
                </a:solidFill>
                <a:effectLst/>
                <a:latin typeface="Segoe UI" panose="020B0502040204020203" pitchFamily="34" charset="0"/>
              </a:rPr>
              <a:t>Notebooks</a:t>
            </a:r>
            <a:r>
              <a:rPr lang="en-US" b="0" i="0" dirty="0">
                <a:solidFill>
                  <a:srgbClr val="E6E6E6"/>
                </a:solidFill>
                <a:effectLst/>
                <a:latin typeface="Segoe UI" panose="020B0502040204020203" pitchFamily="34" charset="0"/>
              </a:rPr>
              <a:t>: Interactive coding interfaces in which you can use code to read, transform, and write data directly to the lakehouse as tables and/or files.</a:t>
            </a:r>
          </a:p>
          <a:p>
            <a:pPr marL="742950" lvl="1" indent="-285750" algn="l">
              <a:buFont typeface="Arial" panose="020B0604020202020204" pitchFamily="34" charset="0"/>
              <a:buChar char="•"/>
            </a:pPr>
            <a:r>
              <a:rPr lang="en-US" b="1" i="0" dirty="0">
                <a:solidFill>
                  <a:srgbClr val="E6E6E6"/>
                </a:solidFill>
                <a:effectLst/>
                <a:latin typeface="Segoe UI" panose="020B0502040204020203" pitchFamily="34" charset="0"/>
              </a:rPr>
              <a:t>Spark Job Definitions</a:t>
            </a:r>
            <a:r>
              <a:rPr lang="en-US" b="0" i="0" dirty="0">
                <a:solidFill>
                  <a:srgbClr val="E6E6E6"/>
                </a:solidFill>
                <a:effectLst/>
                <a:latin typeface="Segoe UI" panose="020B0502040204020203" pitchFamily="34" charset="0"/>
              </a:rPr>
              <a:t>: On-demand or scheduled scripts that use the Spark engine to process data in the lakehouse.</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Each lakehouse includes a SQL endpoint through which you can run Transact-SQL statements to query, filter, aggregate, and otherwise explore data in lakehouse tables.</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Dataflows (Gen2)</a:t>
            </a:r>
            <a:r>
              <a:rPr lang="en-US" b="0" i="0" dirty="0">
                <a:solidFill>
                  <a:srgbClr val="E6E6E6"/>
                </a:solidFill>
                <a:effectLst/>
                <a:latin typeface="Segoe UI" panose="020B0502040204020203" pitchFamily="34" charset="0"/>
              </a:rPr>
              <a:t>: In addition to using a dataflow to ingest data into the lakehouse, you can create a dataflow to perform subsequent transformations through Power Query, and optionally land transformed data back to the Lakehouse.</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 Pipelines</a:t>
            </a:r>
            <a:r>
              <a:rPr lang="en-US" b="0" i="0" dirty="0">
                <a:solidFill>
                  <a:srgbClr val="E6E6E6"/>
                </a:solidFill>
                <a:effectLst/>
                <a:latin typeface="Segoe UI" panose="020B0502040204020203" pitchFamily="34" charset="0"/>
              </a:rPr>
              <a:t>: Orchestrate complex data transformation logic that operates on data in the lakehouse through a sequence of activities (such as dataflows, Spark jobs, and other control flow logic).</a:t>
            </a:r>
          </a:p>
          <a:p>
            <a:endParaRPr lang="en-US"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71263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https://aka.ms/mslearn-fabric-lakehouse</a:t>
            </a:r>
            <a:br>
              <a:rPr lang="en-US" dirty="0"/>
            </a:br>
            <a:br>
              <a:rPr lang="en-US" dirty="0"/>
            </a:br>
            <a:r>
              <a:rPr lang="en-US" dirty="0"/>
              <a:t>The estimated time to complete this exercise is</a:t>
            </a:r>
            <a:r>
              <a:rPr lang="en-US" b="1" dirty="0"/>
              <a:t> 30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97470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464616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1110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students need to learn (or brush up on) basic data and analytics skills, recommend the following resources on Microsoft Learn:</a:t>
            </a:r>
          </a:p>
          <a:p>
            <a:pPr marL="171450" indent="-171450">
              <a:buFontTx/>
              <a:buChar char="-"/>
            </a:pPr>
            <a:r>
              <a:rPr lang="en-US" dirty="0"/>
              <a:t>https://learn.microsoft.com/training/paths/introduction-data-analytics-azure/</a:t>
            </a:r>
          </a:p>
          <a:p>
            <a:pPr marL="171450" indent="-171450">
              <a:buFontTx/>
              <a:buChar char="-"/>
            </a:pPr>
            <a:r>
              <a:rPr lang="en-US" dirty="0"/>
              <a:t>https://learn.microsoft.com/training/paths/azure-data-fundamentals-explore-data-warehouse-analytics/</a:t>
            </a:r>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7/9/2024 5:00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7792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students need to learn (or brush up on) basic data and analytics skills, recommend the following resources on Microsoft Learn:</a:t>
            </a:r>
          </a:p>
          <a:p>
            <a:pPr marL="171450" indent="-171450">
              <a:buFontTx/>
              <a:buChar char="-"/>
            </a:pPr>
            <a:r>
              <a:rPr lang="en-US" dirty="0"/>
              <a:t>https://learn.microsoft.com/training/paths/introduction-data-analytics-azure/</a:t>
            </a:r>
          </a:p>
          <a:p>
            <a:pPr marL="171450" indent="-171450">
              <a:buFontTx/>
              <a:buChar char="-"/>
            </a:pPr>
            <a:r>
              <a:rPr lang="en-US" dirty="0"/>
              <a:t>https://learn.microsoft.com/training/paths/azure-data-fundamentals-explore-data-warehouse-analytics/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7/9/2024 5:00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611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Learning Path associated with this course: aka.ms/dp601</a:t>
            </a:r>
          </a:p>
          <a:p>
            <a:endParaRPr lang="en-US" dirty="0"/>
          </a:p>
          <a:p>
            <a:r>
              <a:rPr lang="en-US" dirty="0"/>
              <a:t>The bullets on the slide list the slide decks for this course with links to the corresponding learning paths on Microsoft Learn. The course is intended to be delivered in 1-day, or as a blended delivery over a longer period.</a:t>
            </a:r>
          </a:p>
          <a:p>
            <a:endParaRPr lang="en-US" dirty="0"/>
          </a:p>
          <a:p>
            <a:r>
              <a:rPr lang="en-US" dirty="0"/>
              <a:t>Be clear about the relationship between the slides in this classroom-based course and the associated learning paths on Microsoft Learn. The slide presentations are aligned to the learning paths, but do not necessarily map 1:1 with them. This enables you to provide an optimal learning experience within the constraints of a 1-day instructor-led class, while enabling students to use the supporting online modules to go deeper into some topics and reinforce what they learn during the class.</a:t>
            </a:r>
          </a:p>
          <a:p>
            <a:endParaRPr lang="en-US" dirty="0"/>
          </a:p>
          <a:p>
            <a:r>
              <a:rPr lang="en-US" dirty="0"/>
              <a:t>Each slide deck in this course ends with a “Further reading” slide that includes a link to the corresponding module on Microsoft Learn. Encourage students to use these online resources as reference materials in the same way a college student might use an assigned textbook to dive deeper into the core concepts covered in classroom lectures.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1632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student expectations for the lab exercises. Microsoft Fabric is in preview, and as such, may be subject to frequent changes and occasional bugs.</a:t>
            </a:r>
          </a:p>
          <a:p>
            <a:endParaRPr lang="en-US" dirty="0"/>
          </a:p>
          <a:p>
            <a:r>
              <a:rPr lang="en-US" dirty="0"/>
              <a:t>All lab instructions can be found at: aka.ms/mslearn-fabric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1635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aka.ms/fabric-intro</a:t>
            </a:r>
            <a:br>
              <a:rPr lang="en-US" dirty="0"/>
            </a:br>
            <a:br>
              <a:rPr lang="en-US" dirty="0"/>
            </a:br>
            <a:r>
              <a:rPr lang="en-US" sz="900" b="0" i="0" dirty="0"/>
              <a:t>Before delivering this presentation, review the associated module on Microsoft Learn (https://aka.ms/fabric-intro</a:t>
            </a:r>
            <a:r>
              <a:rPr lang="en-US" sz="1000" b="0" i="0" dirty="0">
                <a:solidFill>
                  <a:schemeClr val="tx2"/>
                </a:solidFill>
              </a:rPr>
              <a:t>)</a:t>
            </a:r>
            <a:r>
              <a:rPr lang="en-US" sz="9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goal of this presentation is to provide a high-level introduction to end-to-end analytics on Microsoft Fabric. The presentation does not get into implementation-level details – it </a:t>
            </a:r>
            <a:r>
              <a:rPr lang="en-US" b="0" i="0" dirty="0">
                <a:solidFill>
                  <a:srgbClr val="E6E6E6"/>
                </a:solidFill>
                <a:effectLst/>
                <a:latin typeface="Segoe UI" panose="020B0502040204020203" pitchFamily="34" charset="0"/>
              </a:rPr>
              <a:t>introduces the Fabric platform, discusses who Fabric is for, and explores Fabric services.</a:t>
            </a:r>
            <a:br>
              <a:rPr lang="en-US" b="0" i="0" dirty="0">
                <a:solidFill>
                  <a:srgbClr val="E6E6E6"/>
                </a:solidFill>
                <a:effectLst/>
                <a:latin typeface="Segoe UI" panose="020B0502040204020203" pitchFamily="34" charset="0"/>
              </a:rPr>
            </a:b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estimated time to present these slides is 30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9872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a build slide.</a:t>
            </a:r>
            <a:br>
              <a:rPr lang="en-US" dirty="0"/>
            </a:br>
            <a:br>
              <a:rPr lang="en-US" dirty="0"/>
            </a:br>
            <a:r>
              <a:rPr lang="en-US" dirty="0"/>
              <a:t>Scalable analytics can be complex, fragmented, and expensive. </a:t>
            </a:r>
            <a:r>
              <a:rPr lang="en-US" b="0" i="0" dirty="0">
                <a:solidFill>
                  <a:srgbClr val="E6E6E6"/>
                </a:solidFill>
                <a:effectLst/>
                <a:latin typeface="Segoe UI" panose="020B0502040204020203" pitchFamily="34" charset="0"/>
              </a:rPr>
              <a:t>With Microsoft Fabric, you don't have to spend all of your time combining various services from different vendors. Instead, you can use a single product that is easy to understand, set up, create, and manage. Fabric is a unified </a:t>
            </a:r>
            <a:r>
              <a:rPr lang="en-US" b="0" i="1" dirty="0">
                <a:solidFill>
                  <a:srgbClr val="E6E6E6"/>
                </a:solidFill>
                <a:effectLst/>
                <a:latin typeface="Segoe UI" panose="020B0502040204020203" pitchFamily="34" charset="0"/>
              </a:rPr>
              <a:t>software-as-a-service</a:t>
            </a:r>
            <a:r>
              <a:rPr lang="en-US" b="0" i="0" dirty="0">
                <a:solidFill>
                  <a:srgbClr val="E6E6E6"/>
                </a:solidFill>
                <a:effectLst/>
                <a:latin typeface="Segoe UI" panose="020B0502040204020203" pitchFamily="34" charset="0"/>
              </a:rPr>
              <a:t> (SaaS) offering, with all your data stored in a single open format in OneLake.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6E6E6"/>
                </a:solidFill>
                <a:effectLst/>
                <a:latin typeface="Segoe UI" panose="020B0502040204020203" pitchFamily="34" charset="0"/>
              </a:rPr>
              <a:t>Click</a:t>
            </a:r>
            <a:r>
              <a:rPr lang="en-US" b="0" i="0" dirty="0">
                <a:solidFill>
                  <a:srgbClr val="E6E6E6"/>
                </a:solidFill>
                <a:effectLst/>
                <a:latin typeface="Segoe UI" panose="020B0502040204020203" pitchFamily="34" charset="0"/>
              </a:rPr>
              <a:t> to remove descriptions of the experiences.</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i="1" dirty="0"/>
              <a:t>OneLake</a:t>
            </a:r>
            <a:r>
              <a:rPr lang="en-US" dirty="0"/>
              <a:t> is Fabric's lake-centric architecture that provides a single, integrated environment for data professionals and the business to collaborate on data projects. </a:t>
            </a:r>
            <a:r>
              <a:rPr lang="en-US" b="0" i="0" dirty="0">
                <a:solidFill>
                  <a:srgbClr val="E6E6E6"/>
                </a:solidFill>
                <a:effectLst/>
                <a:latin typeface="Segoe UI" panose="020B0502040204020203" pitchFamily="34" charset="0"/>
              </a:rPr>
              <a:t>Think of it like OneDrive for data; OneLake combines storage locations across different regions and clouds into a single logical lake, without moving or duplicating data.  Data can be stored in any file format in OneLake and can be structured or unstructured. </a:t>
            </a:r>
            <a:r>
              <a:rPr lang="en-US" sz="1800" dirty="0">
                <a:solidFill>
                  <a:srgbClr val="000000"/>
                </a:solidFill>
                <a:effectLst/>
                <a:latin typeface="Calibri" panose="020F0502020204030204" pitchFamily="34" charset="0"/>
                <a:ea typeface="Times New Roman" panose="02020603050405020304" pitchFamily="18" charset="0"/>
              </a:rPr>
              <a:t>For tabular data, the analytical engines in Fabric will write data in delta format when writing to OneLake. All engines will know how to read this format and treat delta files as tables no matter which engine writes it. </a:t>
            </a:r>
            <a:endParaRPr lang="en-US" sz="1800" dirty="0">
              <a:effectLst/>
              <a:latin typeface="Calibri" panose="020F0502020204030204" pitchFamily="34" charset="0"/>
              <a:ea typeface="Aptos" panose="020B000402020202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br>
              <a:rPr lang="en-US" b="0" i="0" dirty="0">
                <a:solidFill>
                  <a:srgbClr val="E6E6E6"/>
                </a:solidFill>
                <a:effectLst/>
                <a:latin typeface="Segoe UI" panose="020B0502040204020203" pitchFamily="34" charset="0"/>
              </a:rPr>
            </a:b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6081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Microsoft Fabric's unified management and governance make it easier for data professionals to work together on data projects. Fabric removes data silos and the need for access to multiple systems, enhancing collaboration between data professionals.</a:t>
            </a:r>
          </a:p>
          <a:p>
            <a:endParaRPr lang="en-US" b="0" i="0" dirty="0">
              <a:solidFill>
                <a:srgbClr val="E6E6E6"/>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1678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All Fabric items (lakehouses, notebooks, pipelines, etc.) are stored in OneLake and accessed via Fabric workspaces.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68293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860606"/>
            <a:ext cx="7604125" cy="530406"/>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26187613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27971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1572089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34909972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3286772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8610476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1391455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253354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3199863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51224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5018901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56858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1099253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56" r:id="rId3"/>
    <p:sldLayoutId id="2147484562" r:id="rId4"/>
    <p:sldLayoutId id="2147484617" r:id="rId5"/>
    <p:sldLayoutId id="2147484580" r:id="rId6"/>
    <p:sldLayoutId id="2147484563" r:id="rId7"/>
    <p:sldLayoutId id="2147484616" r:id="rId8"/>
    <p:sldLayoutId id="2147484615" r:id="rId9"/>
    <p:sldLayoutId id="214748462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2840381877"/>
      </p:ext>
    </p:extLst>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6"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39.svg"/></Relationships>
</file>

<file path=ppt/slides/_rels/slide11.xml.rels><?xml version="1.0" encoding="UTF-8" standalone="yes"?>
<Relationships xmlns="http://schemas.openxmlformats.org/package/2006/relationships"><Relationship Id="rId3" Type="http://schemas.openxmlformats.org/officeDocument/2006/relationships/hyperlink" Target="https://aka.ms/fabric-intro"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41.sv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sv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59.sv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3" Type="http://schemas.openxmlformats.org/officeDocument/2006/relationships/hyperlink" Target="https://aka.ms/fabric-lakehouse"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41.sv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learn.microsoft.com/training/modules/use-data-factory-pipelines-fabric/" TargetMode="External"/><Relationship Id="rId3" Type="http://schemas.openxmlformats.org/officeDocument/2006/relationships/hyperlink" Target="https://learn.microsoft.com/training/modules/introduction-end-analytics-use-microsoft-fabric/" TargetMode="External"/><Relationship Id="rId7" Type="http://schemas.openxmlformats.org/officeDocument/2006/relationships/hyperlink" Target="https://learn.microsoft.com/training/modules/use-dataflow-gen-2-fabric/"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learn.microsoft.com/training/modules/work-delta-lake-tables-fabric/" TargetMode="External"/><Relationship Id="rId5" Type="http://schemas.openxmlformats.org/officeDocument/2006/relationships/hyperlink" Target="https://learn.microsoft.com/training/modules/use-apache-spark-work-files-lakehouse/" TargetMode="External"/><Relationship Id="rId4" Type="http://schemas.openxmlformats.org/officeDocument/2006/relationships/hyperlink" Target="https://learn.microsoft.com/training/modules/get-started-lakehous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8.xml"/><Relationship Id="rId16" Type="http://schemas.openxmlformats.org/officeDocument/2006/relationships/image" Target="../media/image36.png"/><Relationship Id="rId1" Type="http://schemas.openxmlformats.org/officeDocument/2006/relationships/slideLayout" Target="../slideLayouts/slideLayout19.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sv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DP-601T00A: Implementing a Lakehouse with Microsoft Fabric</a:t>
            </a:r>
          </a:p>
        </p:txBody>
      </p:sp>
    </p:spTree>
    <p:extLst>
      <p:ext uri="{BB962C8B-B14F-4D97-AF65-F5344CB8AC3E}">
        <p14:creationId xmlns:p14="http://schemas.microsoft.com/office/powerpoint/2010/main" val="10462731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463655" y="310091"/>
            <a:ext cx="11530584" cy="830020"/>
          </a:xfrm>
        </p:spPr>
        <p:txBody>
          <a:bodyPr/>
          <a:lstStyle/>
          <a:p>
            <a:r>
              <a:rPr lang="en-US" sz="3200" dirty="0"/>
              <a:t>Knowledge check</a:t>
            </a:r>
          </a:p>
        </p:txBody>
      </p:sp>
      <p:sp>
        <p:nvSpPr>
          <p:cNvPr id="4" name="Text Placeholder 7">
            <a:extLst>
              <a:ext uri="{FF2B5EF4-FFF2-40B4-BE49-F238E27FC236}">
                <a16:creationId xmlns:a16="http://schemas.microsoft.com/office/drawing/2014/main" id="{6B2DF678-D855-2480-9F69-F7CC00884738}"/>
              </a:ext>
            </a:extLst>
          </p:cNvPr>
          <p:cNvSpPr txBox="1">
            <a:spLocks/>
          </p:cNvSpPr>
          <p:nvPr/>
        </p:nvSpPr>
        <p:spPr>
          <a:xfrm>
            <a:off x="1376012" y="1314645"/>
            <a:ext cx="10737691" cy="143946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Tx/>
              <a:buFontTx/>
              <a:buNone/>
              <a:defRPr/>
            </a:pPr>
            <a:r>
              <a:rPr lang="en-US" sz="1800" spc="0" dirty="0"/>
              <a:t>Which of the following is a key benefit of using Microsoft Fabric in data projects?</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It allows data professionals to work on data projects independently, without the need for collaboration.</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It requires duplication of data across different systems and teams to ensure data availability.</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It provides a single, integrated environment for data professionals and the business to collaborate on data projects.</a:t>
            </a:r>
          </a:p>
        </p:txBody>
      </p:sp>
      <p:sp>
        <p:nvSpPr>
          <p:cNvPr id="5" name="Graphic 26">
            <a:extLst>
              <a:ext uri="{FF2B5EF4-FFF2-40B4-BE49-F238E27FC236}">
                <a16:creationId xmlns:a16="http://schemas.microsoft.com/office/drawing/2014/main" id="{CCCA7AE6-6037-52D5-704E-72E5599E47B2}"/>
              </a:ext>
              <a:ext uri="{C183D7F6-B498-43B3-948B-1728B52AA6E4}">
                <adec:decorative xmlns:adec="http://schemas.microsoft.com/office/drawing/2017/decorative" val="1"/>
              </a:ext>
            </a:extLst>
          </p:cNvPr>
          <p:cNvSpPr/>
          <p:nvPr/>
        </p:nvSpPr>
        <p:spPr>
          <a:xfrm>
            <a:off x="1496186" y="241714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F28369FF-F6DF-BCFD-A236-0034352EFA49}"/>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1AE3B787-7CE4-C87F-DAA0-4A55F607EB4A}"/>
              </a:ext>
            </a:extLst>
          </p:cNvPr>
          <p:cNvSpPr txBox="1">
            <a:spLocks/>
          </p:cNvSpPr>
          <p:nvPr/>
        </p:nvSpPr>
        <p:spPr>
          <a:xfrm>
            <a:off x="1376012" y="2986210"/>
            <a:ext cx="10383899" cy="144371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How do compute engines in Fabric interact with data stored in OneLake?</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Compute engines can directly access data in OneLake without the need for duplication or movement.</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OneLake automatically converts data into csv format for seamless integration with compute engines.</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Compute engines in Fabric can only interact with a limited subset of data formats within OneLake.</a:t>
            </a:r>
            <a:endParaRPr lang="en-US" sz="1600" dirty="0"/>
          </a:p>
        </p:txBody>
      </p:sp>
      <p:sp>
        <p:nvSpPr>
          <p:cNvPr id="8" name="Graphic 26">
            <a:extLst>
              <a:ext uri="{FF2B5EF4-FFF2-40B4-BE49-F238E27FC236}">
                <a16:creationId xmlns:a16="http://schemas.microsoft.com/office/drawing/2014/main" id="{2BBBF9C3-5803-6CB4-3623-3A85A04E4502}"/>
              </a:ext>
              <a:ext uri="{C183D7F6-B498-43B3-948B-1728B52AA6E4}">
                <adec:decorative xmlns:adec="http://schemas.microsoft.com/office/drawing/2017/decorative" val="1"/>
              </a:ext>
            </a:extLst>
          </p:cNvPr>
          <p:cNvSpPr/>
          <p:nvPr/>
        </p:nvSpPr>
        <p:spPr>
          <a:xfrm>
            <a:off x="1491145" y="335111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8BD66E19-B607-BEAF-07EC-330812CDA2B2}"/>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82B3142-00A5-E9B8-2398-81A58827131E}"/>
              </a:ext>
            </a:extLst>
          </p:cNvPr>
          <p:cNvSpPr txBox="1">
            <a:spLocks/>
          </p:cNvSpPr>
          <p:nvPr/>
        </p:nvSpPr>
        <p:spPr>
          <a:xfrm>
            <a:off x="1376012" y="4550567"/>
            <a:ext cx="10383899" cy="1557928"/>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Which of the following Fabric experiences is used to move and transform data?</a:t>
            </a:r>
            <a:endParaRPr lang="en-US" sz="18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Data Science</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Data Warehousing</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Data Factory</a:t>
            </a:r>
            <a:endParaRPr lang="en-US" sz="1600" dirty="0"/>
          </a:p>
        </p:txBody>
      </p:sp>
      <p:sp>
        <p:nvSpPr>
          <p:cNvPr id="11" name="Graphic 26">
            <a:extLst>
              <a:ext uri="{FF2B5EF4-FFF2-40B4-BE49-F238E27FC236}">
                <a16:creationId xmlns:a16="http://schemas.microsoft.com/office/drawing/2014/main" id="{C47B671E-0B3E-7C4E-F398-DF28997AE851}"/>
              </a:ext>
              <a:ext uri="{C183D7F6-B498-43B3-948B-1728B52AA6E4}">
                <adec:decorative xmlns:adec="http://schemas.microsoft.com/office/drawing/2017/decorative" val="1"/>
              </a:ext>
            </a:extLst>
          </p:cNvPr>
          <p:cNvSpPr/>
          <p:nvPr/>
        </p:nvSpPr>
        <p:spPr>
          <a:xfrm>
            <a:off x="1491145" y="563796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2" name="Graphic 11">
            <a:extLst>
              <a:ext uri="{FF2B5EF4-FFF2-40B4-BE49-F238E27FC236}">
                <a16:creationId xmlns:a16="http://schemas.microsoft.com/office/drawing/2014/main" id="{25224961-6837-487C-8279-7E35CAA7B7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13" name="Graphic 12">
            <a:extLst>
              <a:ext uri="{FF2B5EF4-FFF2-40B4-BE49-F238E27FC236}">
                <a16:creationId xmlns:a16="http://schemas.microsoft.com/office/drawing/2014/main" id="{00D67722-57C4-1E0F-1F67-B7CE998F72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14" name="Graphic 13">
            <a:extLst>
              <a:ext uri="{FF2B5EF4-FFF2-40B4-BE49-F238E27FC236}">
                <a16:creationId xmlns:a16="http://schemas.microsoft.com/office/drawing/2014/main" id="{65290EC5-3A01-4BA3-E650-5DB0EF6B81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2282569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sz="3200"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628064" y="2461111"/>
            <a:ext cx="7515577" cy="1680460"/>
          </a:xfrm>
          <a:prstGeom prst="rect">
            <a:avLst/>
          </a:prstGeom>
          <a:noFill/>
        </p:spPr>
        <p:txBody>
          <a:bodyPr wrap="square">
            <a:spAutoFit/>
          </a:bodyPr>
          <a:lstStyle/>
          <a:p>
            <a:pPr>
              <a:lnSpc>
                <a:spcPts val="3360"/>
              </a:lnSpc>
              <a:spcBef>
                <a:spcPts val="1200"/>
              </a:spcBef>
              <a:spcAft>
                <a:spcPts val="1200"/>
              </a:spcAft>
            </a:pPr>
            <a:r>
              <a:rPr lang="en-US" sz="2800" dirty="0"/>
              <a:t>Introduction to end-to-end analytics using Microsoft Fabric</a:t>
            </a:r>
          </a:p>
          <a:p>
            <a:pPr>
              <a:lnSpc>
                <a:spcPts val="3360"/>
              </a:lnSpc>
              <a:spcBef>
                <a:spcPts val="1200"/>
              </a:spcBef>
              <a:spcAft>
                <a:spcPts val="1200"/>
              </a:spcAft>
            </a:pPr>
            <a:r>
              <a:rPr lang="en-US" sz="2800" dirty="0">
                <a:solidFill>
                  <a:schemeClr val="tx2"/>
                </a:solidFill>
                <a:hlinkClick r:id="rId3"/>
              </a:rPr>
              <a:t>https://aka.ms/fabric-intro</a:t>
            </a:r>
            <a:endParaRPr lang="en-US" sz="2800" dirty="0">
              <a:solidFill>
                <a:schemeClr val="tx2"/>
              </a:solidFill>
            </a:endParaRP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28" y="2510002"/>
            <a:ext cx="1390782" cy="1390782"/>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28632-0ECC-A45F-82C4-78ED7E7FEE82}"/>
              </a:ext>
            </a:extLst>
          </p:cNvPr>
          <p:cNvSpPr>
            <a:spLocks noGrp="1"/>
          </p:cNvSpPr>
          <p:nvPr>
            <p:ph type="title"/>
          </p:nvPr>
        </p:nvSpPr>
        <p:spPr/>
        <p:txBody>
          <a:bodyPr/>
          <a:lstStyle/>
          <a:p>
            <a:pPr algn="l"/>
            <a:r>
              <a:rPr lang="en-US" b="1" i="0" dirty="0">
                <a:solidFill>
                  <a:srgbClr val="E6E6E6"/>
                </a:solidFill>
                <a:effectLst/>
                <a:latin typeface="Segoe UI" panose="020B0502040204020203" pitchFamily="34" charset="0"/>
              </a:rPr>
              <a:t>Get started with lakehouses in Microsoft Fabric</a:t>
            </a:r>
          </a:p>
        </p:txBody>
      </p:sp>
      <p:grpSp>
        <p:nvGrpSpPr>
          <p:cNvPr id="10" name="Group 9">
            <a:extLst>
              <a:ext uri="{FF2B5EF4-FFF2-40B4-BE49-F238E27FC236}">
                <a16:creationId xmlns:a16="http://schemas.microsoft.com/office/drawing/2014/main" id="{9E85F340-67D6-9E0D-0CFB-FF4731D9B80D}"/>
              </a:ext>
              <a:ext uri="{C183D7F6-B498-43B3-948B-1728B52AA6E4}">
                <adec:decorative xmlns:adec="http://schemas.microsoft.com/office/drawing/2017/decorative" val="1"/>
              </a:ext>
            </a:extLst>
          </p:cNvPr>
          <p:cNvGrpSpPr/>
          <p:nvPr/>
        </p:nvGrpSpPr>
        <p:grpSpPr>
          <a:xfrm>
            <a:off x="10143126" y="2671154"/>
            <a:ext cx="1522766" cy="1522766"/>
            <a:chOff x="10143126" y="2671154"/>
            <a:chExt cx="1522766" cy="1522766"/>
          </a:xfrm>
        </p:grpSpPr>
        <p:grpSp>
          <p:nvGrpSpPr>
            <p:cNvPr id="4" name="Group 3">
              <a:extLst>
                <a:ext uri="{FF2B5EF4-FFF2-40B4-BE49-F238E27FC236}">
                  <a16:creationId xmlns:a16="http://schemas.microsoft.com/office/drawing/2014/main" id="{9073E771-FDAA-5705-1C09-8EB42F441B8A}"/>
                </a:ext>
              </a:extLst>
            </p:cNvPr>
            <p:cNvGrpSpPr/>
            <p:nvPr/>
          </p:nvGrpSpPr>
          <p:grpSpPr>
            <a:xfrm>
              <a:off x="10143126" y="2671154"/>
              <a:ext cx="1522766" cy="1522766"/>
              <a:chOff x="10143126" y="2671154"/>
              <a:chExt cx="1522766" cy="1522766"/>
            </a:xfrm>
          </p:grpSpPr>
          <p:pic>
            <p:nvPicPr>
              <p:cNvPr id="6" name="Graphic 5">
                <a:extLst>
                  <a:ext uri="{FF2B5EF4-FFF2-40B4-BE49-F238E27FC236}">
                    <a16:creationId xmlns:a16="http://schemas.microsoft.com/office/drawing/2014/main" id="{67E402EA-BF77-2B22-11C2-AB0E1BA862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3126" y="2671154"/>
                <a:ext cx="1522766" cy="1522766"/>
              </a:xfrm>
              <a:prstGeom prst="rect">
                <a:avLst/>
              </a:prstGeom>
            </p:spPr>
          </p:pic>
          <p:sp>
            <p:nvSpPr>
              <p:cNvPr id="7" name="Oval 6">
                <a:extLst>
                  <a:ext uri="{FF2B5EF4-FFF2-40B4-BE49-F238E27FC236}">
                    <a16:creationId xmlns:a16="http://schemas.microsoft.com/office/drawing/2014/main" id="{1794DFB9-54A2-EFD7-A29E-EE85BD104DE7}"/>
                  </a:ext>
                </a:extLst>
              </p:cNvPr>
              <p:cNvSpPr/>
              <p:nvPr/>
            </p:nvSpPr>
            <p:spPr bwMode="auto">
              <a:xfrm>
                <a:off x="10598355" y="3087452"/>
                <a:ext cx="634089" cy="634089"/>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Graphic 8">
              <a:extLst>
                <a:ext uri="{FF2B5EF4-FFF2-40B4-BE49-F238E27FC236}">
                  <a16:creationId xmlns:a16="http://schemas.microsoft.com/office/drawing/2014/main" id="{45557A93-F0E7-B492-9895-CC4F84EF7C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1564" y="3133334"/>
              <a:ext cx="525890" cy="542324"/>
            </a:xfrm>
            <a:prstGeom prst="rect">
              <a:avLst/>
            </a:prstGeom>
          </p:spPr>
        </p:pic>
      </p:grpSp>
    </p:spTree>
    <p:extLst>
      <p:ext uri="{BB962C8B-B14F-4D97-AF65-F5344CB8AC3E}">
        <p14:creationId xmlns:p14="http://schemas.microsoft.com/office/powerpoint/2010/main" val="41772296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What is a lakehouse?</a:t>
            </a:r>
          </a:p>
        </p:txBody>
      </p:sp>
      <p:grpSp>
        <p:nvGrpSpPr>
          <p:cNvPr id="59" name="Group 58">
            <a:extLst>
              <a:ext uri="{FF2B5EF4-FFF2-40B4-BE49-F238E27FC236}">
                <a16:creationId xmlns:a16="http://schemas.microsoft.com/office/drawing/2014/main" id="{B67A78A6-BA16-C380-5073-1CF98625549B}"/>
              </a:ext>
              <a:ext uri="{C183D7F6-B498-43B3-948B-1728B52AA6E4}">
                <adec:decorative xmlns:adec="http://schemas.microsoft.com/office/drawing/2017/decorative" val="1"/>
              </a:ext>
            </a:extLst>
          </p:cNvPr>
          <p:cNvGrpSpPr/>
          <p:nvPr/>
        </p:nvGrpSpPr>
        <p:grpSpPr>
          <a:xfrm>
            <a:off x="408200" y="1915667"/>
            <a:ext cx="11349249" cy="2928337"/>
            <a:chOff x="535521" y="3217820"/>
            <a:chExt cx="11349249" cy="2422692"/>
          </a:xfrm>
        </p:grpSpPr>
        <p:sp>
          <p:nvSpPr>
            <p:cNvPr id="35" name="Rounded Rectangle 110">
              <a:extLst>
                <a:ext uri="{FF2B5EF4-FFF2-40B4-BE49-F238E27FC236}">
                  <a16:creationId xmlns:a16="http://schemas.microsoft.com/office/drawing/2014/main" id="{E00849F8-19C2-9E00-57F1-BA360EE65978}"/>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auto">
            <a:xfrm>
              <a:off x="535521" y="3217820"/>
              <a:ext cx="11349249" cy="2422692"/>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254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4" name="Text Placeholder 2">
              <a:extLst>
                <a:ext uri="{FF2B5EF4-FFF2-40B4-BE49-F238E27FC236}">
                  <a16:creationId xmlns:a16="http://schemas.microsoft.com/office/drawing/2014/main" id="{44FF0DF4-EE5E-C375-9B8B-85021A9565BB}"/>
                </a:ext>
              </a:extLst>
            </p:cNvPr>
            <p:cNvSpPr txBox="1">
              <a:spLocks/>
            </p:cNvSpPr>
            <p:nvPr/>
          </p:nvSpPr>
          <p:spPr>
            <a:xfrm>
              <a:off x="1868053" y="4701664"/>
              <a:ext cx="2664092"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1"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Data </a:t>
              </a:r>
              <a:r>
                <a:rPr kumimoji="0" lang="en-US" sz="2400" b="1" i="1"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Lake</a:t>
              </a:r>
              <a:endParaRPr kumimoji="0" lang="en-US" sz="2000" b="1" i="1"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sp>
          <p:nvSpPr>
            <p:cNvPr id="55" name="Text Placeholder 2">
              <a:extLst>
                <a:ext uri="{FF2B5EF4-FFF2-40B4-BE49-F238E27FC236}">
                  <a16:creationId xmlns:a16="http://schemas.microsoft.com/office/drawing/2014/main" id="{BEB76A36-8AAA-DDC3-8C5B-BEDB25187FFA}"/>
                </a:ext>
              </a:extLst>
            </p:cNvPr>
            <p:cNvSpPr txBox="1">
              <a:spLocks/>
            </p:cNvSpPr>
            <p:nvPr/>
          </p:nvSpPr>
          <p:spPr>
            <a:xfrm>
              <a:off x="8064739" y="4701664"/>
              <a:ext cx="2664092"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1"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Data Ware</a:t>
              </a:r>
              <a:r>
                <a:rPr kumimoji="0" lang="en-US" sz="2400" b="1" i="1"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house</a:t>
              </a:r>
              <a:endParaRPr kumimoji="0" lang="en-US" sz="2000" b="1" i="1"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grpSp>
      <p:grpSp>
        <p:nvGrpSpPr>
          <p:cNvPr id="12" name="Group 11" descr="Image of a folder on top of a lake.  It represents a Data Lake.">
            <a:extLst>
              <a:ext uri="{FF2B5EF4-FFF2-40B4-BE49-F238E27FC236}">
                <a16:creationId xmlns:a16="http://schemas.microsoft.com/office/drawing/2014/main" id="{D66B1826-E7E0-3D2A-D3D0-0AD8BE71520A}"/>
              </a:ext>
            </a:extLst>
          </p:cNvPr>
          <p:cNvGrpSpPr/>
          <p:nvPr/>
        </p:nvGrpSpPr>
        <p:grpSpPr>
          <a:xfrm>
            <a:off x="1663066" y="1280557"/>
            <a:ext cx="3150295" cy="2083358"/>
            <a:chOff x="1123950" y="1581150"/>
            <a:chExt cx="3629578" cy="2400318"/>
          </a:xfrm>
        </p:grpSpPr>
        <p:pic>
          <p:nvPicPr>
            <p:cNvPr id="13" name="Graphic 12" descr="Open folder with solid fill">
              <a:extLst>
                <a:ext uri="{FF2B5EF4-FFF2-40B4-BE49-F238E27FC236}">
                  <a16:creationId xmlns:a16="http://schemas.microsoft.com/office/drawing/2014/main" id="{8F698083-BE7D-D18F-B3B9-9F7A2B7AD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0850" y="1581150"/>
              <a:ext cx="2286000" cy="2286000"/>
            </a:xfrm>
            <a:prstGeom prst="rect">
              <a:avLst/>
            </a:prstGeom>
          </p:spPr>
        </p:pic>
        <p:sp>
          <p:nvSpPr>
            <p:cNvPr id="14" name="Freeform: Shape 13">
              <a:extLst>
                <a:ext uri="{FF2B5EF4-FFF2-40B4-BE49-F238E27FC236}">
                  <a16:creationId xmlns:a16="http://schemas.microsoft.com/office/drawing/2014/main" id="{AFFE5516-4566-DDFA-C1F1-228FE428DB50}"/>
                </a:ext>
              </a:extLst>
            </p:cNvPr>
            <p:cNvSpPr/>
            <p:nvPr/>
          </p:nvSpPr>
          <p:spPr bwMode="auto">
            <a:xfrm>
              <a:off x="1123950" y="3105131"/>
              <a:ext cx="3629578" cy="495327"/>
            </a:xfrm>
            <a:custGeom>
              <a:avLst/>
              <a:gdLst>
                <a:gd name="connsiteX0" fmla="*/ 0 w 3629578"/>
                <a:gd name="connsiteY0" fmla="*/ 190519 h 495327"/>
                <a:gd name="connsiteX1" fmla="*/ 368300 w 3629578"/>
                <a:gd name="connsiteY1" fmla="*/ 95269 h 495327"/>
                <a:gd name="connsiteX2" fmla="*/ 882650 w 3629578"/>
                <a:gd name="connsiteY2" fmla="*/ 495319 h 495327"/>
                <a:gd name="connsiteX3" fmla="*/ 1492250 w 3629578"/>
                <a:gd name="connsiteY3" fmla="*/ 107969 h 495327"/>
                <a:gd name="connsiteX4" fmla="*/ 2159000 w 3629578"/>
                <a:gd name="connsiteY4" fmla="*/ 406419 h 495327"/>
                <a:gd name="connsiteX5" fmla="*/ 2908300 w 3629578"/>
                <a:gd name="connsiteY5" fmla="*/ 19 h 495327"/>
                <a:gd name="connsiteX6" fmla="*/ 3562350 w 3629578"/>
                <a:gd name="connsiteY6" fmla="*/ 387369 h 495327"/>
                <a:gd name="connsiteX7" fmla="*/ 3575050 w 3629578"/>
                <a:gd name="connsiteY7" fmla="*/ 393719 h 49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9578" h="495327">
                  <a:moveTo>
                    <a:pt x="0" y="190519"/>
                  </a:moveTo>
                  <a:cubicBezTo>
                    <a:pt x="110596" y="117494"/>
                    <a:pt x="221192" y="44469"/>
                    <a:pt x="368300" y="95269"/>
                  </a:cubicBezTo>
                  <a:cubicBezTo>
                    <a:pt x="515408" y="146069"/>
                    <a:pt x="695325" y="493202"/>
                    <a:pt x="882650" y="495319"/>
                  </a:cubicBezTo>
                  <a:cubicBezTo>
                    <a:pt x="1069975" y="497436"/>
                    <a:pt x="1279525" y="122786"/>
                    <a:pt x="1492250" y="107969"/>
                  </a:cubicBezTo>
                  <a:cubicBezTo>
                    <a:pt x="1704975" y="93152"/>
                    <a:pt x="1922992" y="424411"/>
                    <a:pt x="2159000" y="406419"/>
                  </a:cubicBezTo>
                  <a:cubicBezTo>
                    <a:pt x="2395008" y="388427"/>
                    <a:pt x="2674408" y="3194"/>
                    <a:pt x="2908300" y="19"/>
                  </a:cubicBezTo>
                  <a:cubicBezTo>
                    <a:pt x="3142192" y="-3156"/>
                    <a:pt x="3562350" y="387369"/>
                    <a:pt x="3562350" y="387369"/>
                  </a:cubicBezTo>
                  <a:cubicBezTo>
                    <a:pt x="3673475" y="452986"/>
                    <a:pt x="3624262" y="423352"/>
                    <a:pt x="3575050" y="393719"/>
                  </a:cubicBezTo>
                </a:path>
              </a:pathLst>
            </a:custGeom>
            <a:noFill/>
            <a:ln w="76200" cap="flat" cmpd="sng" algn="ctr">
              <a:solidFill>
                <a:schemeClr val="accent5"/>
              </a:solidFill>
              <a:prstDash val="solid"/>
              <a:headEnd type="none" w="med" len="med"/>
              <a:tailEnd type="none" w="med"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7483C20E-1F52-1041-A3DC-D9603E99B992}"/>
                </a:ext>
              </a:extLst>
            </p:cNvPr>
            <p:cNvSpPr/>
            <p:nvPr/>
          </p:nvSpPr>
          <p:spPr bwMode="auto">
            <a:xfrm>
              <a:off x="1123950" y="3486141"/>
              <a:ext cx="3629578" cy="495327"/>
            </a:xfrm>
            <a:custGeom>
              <a:avLst/>
              <a:gdLst>
                <a:gd name="connsiteX0" fmla="*/ 0 w 3629578"/>
                <a:gd name="connsiteY0" fmla="*/ 190519 h 495327"/>
                <a:gd name="connsiteX1" fmla="*/ 368300 w 3629578"/>
                <a:gd name="connsiteY1" fmla="*/ 95269 h 495327"/>
                <a:gd name="connsiteX2" fmla="*/ 882650 w 3629578"/>
                <a:gd name="connsiteY2" fmla="*/ 495319 h 495327"/>
                <a:gd name="connsiteX3" fmla="*/ 1492250 w 3629578"/>
                <a:gd name="connsiteY3" fmla="*/ 107969 h 495327"/>
                <a:gd name="connsiteX4" fmla="*/ 2159000 w 3629578"/>
                <a:gd name="connsiteY4" fmla="*/ 406419 h 495327"/>
                <a:gd name="connsiteX5" fmla="*/ 2908300 w 3629578"/>
                <a:gd name="connsiteY5" fmla="*/ 19 h 495327"/>
                <a:gd name="connsiteX6" fmla="*/ 3562350 w 3629578"/>
                <a:gd name="connsiteY6" fmla="*/ 387369 h 495327"/>
                <a:gd name="connsiteX7" fmla="*/ 3575050 w 3629578"/>
                <a:gd name="connsiteY7" fmla="*/ 393719 h 49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9578" h="495327">
                  <a:moveTo>
                    <a:pt x="0" y="190519"/>
                  </a:moveTo>
                  <a:cubicBezTo>
                    <a:pt x="110596" y="117494"/>
                    <a:pt x="221192" y="44469"/>
                    <a:pt x="368300" y="95269"/>
                  </a:cubicBezTo>
                  <a:cubicBezTo>
                    <a:pt x="515408" y="146069"/>
                    <a:pt x="695325" y="493202"/>
                    <a:pt x="882650" y="495319"/>
                  </a:cubicBezTo>
                  <a:cubicBezTo>
                    <a:pt x="1069975" y="497436"/>
                    <a:pt x="1279525" y="122786"/>
                    <a:pt x="1492250" y="107969"/>
                  </a:cubicBezTo>
                  <a:cubicBezTo>
                    <a:pt x="1704975" y="93152"/>
                    <a:pt x="1922992" y="424411"/>
                    <a:pt x="2159000" y="406419"/>
                  </a:cubicBezTo>
                  <a:cubicBezTo>
                    <a:pt x="2395008" y="388427"/>
                    <a:pt x="2674408" y="3194"/>
                    <a:pt x="2908300" y="19"/>
                  </a:cubicBezTo>
                  <a:cubicBezTo>
                    <a:pt x="3142192" y="-3156"/>
                    <a:pt x="3562350" y="387369"/>
                    <a:pt x="3562350" y="387369"/>
                  </a:cubicBezTo>
                  <a:cubicBezTo>
                    <a:pt x="3673475" y="452986"/>
                    <a:pt x="3624262" y="423352"/>
                    <a:pt x="3575050" y="393719"/>
                  </a:cubicBezTo>
                </a:path>
              </a:pathLst>
            </a:custGeom>
            <a:noFill/>
            <a:ln w="76200" cap="flat" cmpd="sng" algn="ctr">
              <a:solidFill>
                <a:schemeClr val="accent5"/>
              </a:solidFill>
              <a:prstDash val="solid"/>
              <a:headEnd type="none" w="med" len="med"/>
              <a:tailEnd type="none" w="med"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2" name="Rounded Rectangle 75">
            <a:extLst>
              <a:ext uri="{FF2B5EF4-FFF2-40B4-BE49-F238E27FC236}">
                <a16:creationId xmlns:a16="http://schemas.microsoft.com/office/drawing/2014/main" id="{8DF30321-AC2C-DE9E-3BCD-E57813176D25}"/>
              </a:ext>
              <a:ext uri="{C183D7F6-B498-43B3-948B-1728B52AA6E4}">
                <adec:decorative xmlns:adec="http://schemas.microsoft.com/office/drawing/2017/decorative" val="1"/>
              </a:ext>
            </a:extLst>
          </p:cNvPr>
          <p:cNvSpPr/>
          <p:nvPr/>
        </p:nvSpPr>
        <p:spPr bwMode="auto">
          <a:xfrm>
            <a:off x="924345" y="4498315"/>
            <a:ext cx="4489704" cy="1194546"/>
          </a:xfrm>
          <a:prstGeom prst="roundRect">
            <a:avLst>
              <a:gd name="adj" fmla="val 3999"/>
            </a:avLst>
          </a:prstGeom>
          <a:solidFill>
            <a:schemeClr val="bg1"/>
          </a:solidFill>
          <a:ln w="9525" cap="flat" cmpd="sng" algn="ctr">
            <a:noFill/>
            <a:prstDash val="solid"/>
            <a:headEnd type="none" w="med" len="med"/>
            <a:tailEnd type="none" w="med" len="med"/>
          </a:ln>
          <a:effectLst>
            <a:outerShdw blurRad="50800" dist="127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algn="l" rtl="0" fontAlgn="base">
              <a:buFont typeface="Arial" panose="020B0604020202020204" pitchFamily="34" charset="0"/>
              <a:buChar char="•"/>
            </a:pPr>
            <a:r>
              <a:rPr lang="en-US" b="0" i="0" u="none" strike="noStrike" dirty="0">
                <a:solidFill>
                  <a:srgbClr val="000000"/>
                </a:solidFill>
                <a:effectLst/>
                <a:latin typeface="Segoe UI Light" panose="020B0502040204020203" pitchFamily="34" charset="0"/>
                <a:cs typeface="Segoe UI Light" panose="020B0502040204020203" pitchFamily="34" charset="0"/>
              </a:rPr>
              <a:t>Scalable, distributed file storage</a:t>
            </a:r>
            <a:r>
              <a:rPr lang="en-US" b="0" i="0" dirty="0">
                <a:solidFill>
                  <a:srgbClr val="000000"/>
                </a:solidFill>
                <a:effectLst/>
                <a:latin typeface="Segoe UI Light" panose="020B0502040204020203" pitchFamily="34" charset="0"/>
                <a:cs typeface="Segoe UI Light" panose="020B0502040204020203" pitchFamily="34" charset="0"/>
              </a:rPr>
              <a:t>​</a:t>
            </a:r>
          </a:p>
          <a:p>
            <a:pPr marL="285750" indent="-285750" algn="l" rtl="0" fontAlgn="base">
              <a:buFont typeface="Arial" panose="020B0604020202020204" pitchFamily="34" charset="0"/>
              <a:buChar char="•"/>
            </a:pPr>
            <a:r>
              <a:rPr lang="en-US" b="0" i="0" u="none" strike="noStrike" dirty="0">
                <a:solidFill>
                  <a:srgbClr val="000000"/>
                </a:solidFill>
                <a:effectLst/>
                <a:latin typeface="Segoe UI Light" panose="020B0502040204020203" pitchFamily="34" charset="0"/>
                <a:cs typeface="Segoe UI Light" panose="020B0502040204020203" pitchFamily="34" charset="0"/>
              </a:rPr>
              <a:t>Flexible schema-on-read semantics</a:t>
            </a:r>
            <a:r>
              <a:rPr lang="en-US" b="0" i="0" dirty="0">
                <a:solidFill>
                  <a:srgbClr val="000000"/>
                </a:solidFill>
                <a:effectLst/>
                <a:latin typeface="Segoe UI Light" panose="020B0502040204020203" pitchFamily="34" charset="0"/>
                <a:cs typeface="Segoe UI Light" panose="020B0502040204020203" pitchFamily="34" charset="0"/>
              </a:rPr>
              <a:t>​</a:t>
            </a:r>
          </a:p>
          <a:p>
            <a:pPr marL="285750" indent="-285750" algn="l" rtl="0" fontAlgn="base">
              <a:buFont typeface="Arial" panose="020B0604020202020204" pitchFamily="34" charset="0"/>
              <a:buChar char="•"/>
            </a:pPr>
            <a:r>
              <a:rPr lang="en-US" b="0" i="0" u="none" strike="noStrike" dirty="0">
                <a:solidFill>
                  <a:srgbClr val="000000"/>
                </a:solidFill>
                <a:effectLst/>
                <a:latin typeface="Segoe UI Light" panose="020B0502040204020203" pitchFamily="34" charset="0"/>
                <a:cs typeface="Segoe UI Light" panose="020B0502040204020203" pitchFamily="34" charset="0"/>
              </a:rPr>
              <a:t>Big data technology compatibility</a:t>
            </a:r>
            <a:r>
              <a:rPr lang="en-US" b="0" i="0" dirty="0">
                <a:solidFill>
                  <a:srgbClr val="000000"/>
                </a:solidFill>
                <a:effectLst/>
                <a:latin typeface="Segoe UI Light" panose="020B0502040204020203" pitchFamily="34" charset="0"/>
                <a:cs typeface="Segoe UI Light" panose="020B0502040204020203" pitchFamily="34" charset="0"/>
              </a:rPr>
              <a:t>​</a:t>
            </a:r>
          </a:p>
        </p:txBody>
      </p:sp>
      <p:pic>
        <p:nvPicPr>
          <p:cNvPr id="42" name="Graphic 41" descr="Add with solid fill">
            <a:extLst>
              <a:ext uri="{FF2B5EF4-FFF2-40B4-BE49-F238E27FC236}">
                <a16:creationId xmlns:a16="http://schemas.microsoft.com/office/drawing/2014/main" id="{07505568-843B-CF1A-D948-CC8D331858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7355" y="3034366"/>
            <a:ext cx="690937" cy="690937"/>
          </a:xfrm>
          <a:prstGeom prst="rect">
            <a:avLst/>
          </a:prstGeom>
        </p:spPr>
      </p:pic>
      <p:grpSp>
        <p:nvGrpSpPr>
          <p:cNvPr id="16" name="Group 15" descr="Image of a database next to a data model.  It represents a data warehouse.">
            <a:extLst>
              <a:ext uri="{FF2B5EF4-FFF2-40B4-BE49-F238E27FC236}">
                <a16:creationId xmlns:a16="http://schemas.microsoft.com/office/drawing/2014/main" id="{3C7E60D3-FE43-6939-DEF5-8D175334E35C}"/>
              </a:ext>
            </a:extLst>
          </p:cNvPr>
          <p:cNvGrpSpPr/>
          <p:nvPr/>
        </p:nvGrpSpPr>
        <p:grpSpPr>
          <a:xfrm>
            <a:off x="7234222" y="1104648"/>
            <a:ext cx="2988718" cy="2544810"/>
            <a:chOff x="7442200" y="1472650"/>
            <a:chExt cx="2988718" cy="2544810"/>
          </a:xfrm>
        </p:grpSpPr>
        <p:pic>
          <p:nvPicPr>
            <p:cNvPr id="17" name="Graphic 16" descr="Database with solid fill">
              <a:extLst>
                <a:ext uri="{FF2B5EF4-FFF2-40B4-BE49-F238E27FC236}">
                  <a16:creationId xmlns:a16="http://schemas.microsoft.com/office/drawing/2014/main" id="{5C6C06F5-B946-DB6B-4B89-6FC9E00708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42200" y="1472650"/>
              <a:ext cx="2083358" cy="2083358"/>
            </a:xfrm>
            <a:prstGeom prst="rect">
              <a:avLst/>
            </a:prstGeom>
          </p:spPr>
        </p:pic>
        <p:pic>
          <p:nvPicPr>
            <p:cNvPr id="18" name="Picture 17">
              <a:extLst>
                <a:ext uri="{FF2B5EF4-FFF2-40B4-BE49-F238E27FC236}">
                  <a16:creationId xmlns:a16="http://schemas.microsoft.com/office/drawing/2014/main" id="{893D2B12-90F4-8684-419B-BD4F3C0C1A21}"/>
                </a:ext>
              </a:extLst>
            </p:cNvPr>
            <p:cNvPicPr>
              <a:picLocks noChangeAspect="1"/>
            </p:cNvPicPr>
            <p:nvPr/>
          </p:nvPicPr>
          <p:blipFill>
            <a:blip r:embed="rId9"/>
            <a:stretch>
              <a:fillRect/>
            </a:stretch>
          </p:blipFill>
          <p:spPr>
            <a:xfrm>
              <a:off x="8620197" y="2634589"/>
              <a:ext cx="1810721" cy="1382871"/>
            </a:xfrm>
            <a:prstGeom prst="rect">
              <a:avLst/>
            </a:prstGeom>
          </p:spPr>
        </p:pic>
      </p:grpSp>
      <p:sp>
        <p:nvSpPr>
          <p:cNvPr id="5" name="Rounded Rectangle 75">
            <a:extLst>
              <a:ext uri="{FF2B5EF4-FFF2-40B4-BE49-F238E27FC236}">
                <a16:creationId xmlns:a16="http://schemas.microsoft.com/office/drawing/2014/main" id="{82F0418F-E535-892B-8702-658CF8F567A4}"/>
              </a:ext>
              <a:ext uri="{C183D7F6-B498-43B3-948B-1728B52AA6E4}">
                <adec:decorative xmlns:adec="http://schemas.microsoft.com/office/drawing/2017/decorative" val="1"/>
              </a:ext>
            </a:extLst>
          </p:cNvPr>
          <p:cNvSpPr/>
          <p:nvPr/>
        </p:nvSpPr>
        <p:spPr bwMode="auto">
          <a:xfrm>
            <a:off x="6718851" y="4498315"/>
            <a:ext cx="4490991" cy="1194546"/>
          </a:xfrm>
          <a:prstGeom prst="roundRect">
            <a:avLst>
              <a:gd name="adj" fmla="val 3999"/>
            </a:avLst>
          </a:prstGeom>
          <a:solidFill>
            <a:schemeClr val="bg1"/>
          </a:solidFill>
          <a:ln w="9525" cap="flat" cmpd="sng" algn="ctr">
            <a:noFill/>
            <a:prstDash val="solid"/>
            <a:headEnd type="none" w="med" len="med"/>
            <a:tailEnd type="none" w="med" len="med"/>
          </a:ln>
          <a:effectLst>
            <a:outerShdw blurRad="50800" dist="127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algn="l" rtl="0" fontAlgn="base">
              <a:buFont typeface="Arial" panose="020B0604020202020204" pitchFamily="34" charset="0"/>
              <a:buChar char="•"/>
            </a:pPr>
            <a:r>
              <a:rPr lang="en-US" b="0" i="0" u="none" strike="noStrike" dirty="0">
                <a:solidFill>
                  <a:srgbClr val="000000"/>
                </a:solidFill>
                <a:effectLst/>
                <a:latin typeface="Segoe UI Light" panose="020B0502040204020203" pitchFamily="34" charset="0"/>
                <a:cs typeface="Segoe UI Light" panose="020B0502040204020203" pitchFamily="34" charset="0"/>
              </a:rPr>
              <a:t>Relational schema modeling</a:t>
            </a:r>
            <a:r>
              <a:rPr lang="en-US" b="0" i="0" dirty="0">
                <a:solidFill>
                  <a:srgbClr val="000000"/>
                </a:solidFill>
                <a:effectLst/>
                <a:latin typeface="Segoe UI Light" panose="020B0502040204020203" pitchFamily="34" charset="0"/>
                <a:cs typeface="Segoe UI Light" panose="020B0502040204020203" pitchFamily="34" charset="0"/>
              </a:rPr>
              <a:t>​</a:t>
            </a:r>
          </a:p>
          <a:p>
            <a:pPr marL="285750" indent="-285750" algn="l" rtl="0" fontAlgn="base">
              <a:buFont typeface="Arial" panose="020B0604020202020204" pitchFamily="34" charset="0"/>
              <a:buChar char="•"/>
            </a:pPr>
            <a:r>
              <a:rPr lang="en-US" b="0" i="0" u="none" strike="noStrike" dirty="0">
                <a:solidFill>
                  <a:srgbClr val="000000"/>
                </a:solidFill>
                <a:effectLst/>
                <a:latin typeface="Segoe UI Light" panose="020B0502040204020203" pitchFamily="34" charset="0"/>
                <a:cs typeface="Segoe UI Light" panose="020B0502040204020203" pitchFamily="34" charset="0"/>
              </a:rPr>
              <a:t>SQL-based querying</a:t>
            </a:r>
            <a:r>
              <a:rPr lang="en-US" b="0" i="0" dirty="0">
                <a:solidFill>
                  <a:srgbClr val="000000"/>
                </a:solidFill>
                <a:effectLst/>
                <a:latin typeface="Segoe UI Light" panose="020B0502040204020203" pitchFamily="34" charset="0"/>
                <a:cs typeface="Segoe UI Light" panose="020B0502040204020203" pitchFamily="34" charset="0"/>
              </a:rPr>
              <a:t>​</a:t>
            </a:r>
          </a:p>
          <a:p>
            <a:pPr marL="285750" indent="-285750" algn="l" rtl="0" fontAlgn="base">
              <a:buFont typeface="Arial" panose="020B0604020202020204" pitchFamily="34" charset="0"/>
              <a:buChar char="•"/>
            </a:pPr>
            <a:r>
              <a:rPr lang="en-US" b="0" i="0" u="none" strike="noStrike" dirty="0">
                <a:solidFill>
                  <a:srgbClr val="000000"/>
                </a:solidFill>
                <a:effectLst/>
                <a:latin typeface="Segoe UI Light" panose="020B0502040204020203" pitchFamily="34" charset="0"/>
                <a:cs typeface="Segoe UI Light" panose="020B0502040204020203" pitchFamily="34" charset="0"/>
              </a:rPr>
              <a:t>Proven basis for reporting and analytics</a:t>
            </a:r>
            <a:r>
              <a:rPr lang="en-US" b="0" i="0" dirty="0">
                <a:solidFill>
                  <a:srgbClr val="000000"/>
                </a:solidFill>
                <a:effectLst/>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34598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fill="hold"/>
                                        <p:tgtEl>
                                          <p:spTgt spid="5"/>
                                        </p:tgtEl>
                                        <p:attrNameLst>
                                          <p:attrName>ppt_x</p:attrName>
                                        </p:attrNameLst>
                                      </p:cBhvr>
                                      <p:tavLst>
                                        <p:tav tm="0">
                                          <p:val>
                                            <p:strVal val="#ppt_x"/>
                                          </p:val>
                                        </p:tav>
                                        <p:tav tm="100000">
                                          <p:val>
                                            <p:strVal val="#ppt_x"/>
                                          </p:val>
                                        </p:tav>
                                      </p:tavLst>
                                    </p:anim>
                                    <p:anim calcmode="lin" valueType="num">
                                      <p:cBhvr additive="base">
                                        <p:cTn id="12"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1334386" y="567457"/>
            <a:ext cx="10661335" cy="830020"/>
          </a:xfrm>
        </p:spPr>
        <p:txBody>
          <a:bodyPr/>
          <a:lstStyle/>
          <a:p>
            <a:r>
              <a:rPr lang="en-US" sz="3200" dirty="0"/>
              <a:t>Work with a Fabric Lakehouse</a:t>
            </a:r>
          </a:p>
        </p:txBody>
      </p:sp>
      <p:pic>
        <p:nvPicPr>
          <p:cNvPr id="2050" name="Picture 2">
            <a:extLst>
              <a:ext uri="{FF2B5EF4-FFF2-40B4-BE49-F238E27FC236}">
                <a16:creationId xmlns:a16="http://schemas.microsoft.com/office/drawing/2014/main" id="{CFAF404B-7789-6DB3-0819-035F173AD3FD}"/>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930" y="614741"/>
            <a:ext cx="510857" cy="5118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creenshot of the Fabric UI displaying a lakehouse, SQL endpoint, and dataset in the Fabric workspace.">
            <a:extLst>
              <a:ext uri="{FF2B5EF4-FFF2-40B4-BE49-F238E27FC236}">
                <a16:creationId xmlns:a16="http://schemas.microsoft.com/office/drawing/2014/main" id="{E8401459-FEC4-9A06-8C8A-5E2FBCAB9F8C}"/>
              </a:ext>
            </a:extLst>
          </p:cNvPr>
          <p:cNvPicPr>
            <a:picLocks noChangeAspect="1"/>
          </p:cNvPicPr>
          <p:nvPr/>
        </p:nvPicPr>
        <p:blipFill>
          <a:blip r:embed="rId4"/>
          <a:stretch>
            <a:fillRect/>
          </a:stretch>
        </p:blipFill>
        <p:spPr>
          <a:xfrm>
            <a:off x="594930" y="1330187"/>
            <a:ext cx="10411323" cy="5219588"/>
          </a:xfrm>
          <a:prstGeom prst="rect">
            <a:avLst/>
          </a:prstGeom>
          <a:effectLst>
            <a:outerShdw blurRad="50800" dist="25400" dir="2700000" algn="tl" rotWithShape="0">
              <a:prstClr val="black">
                <a:alpha val="40000"/>
              </a:prstClr>
            </a:outerShdw>
          </a:effectLst>
        </p:spPr>
      </p:pic>
      <p:grpSp>
        <p:nvGrpSpPr>
          <p:cNvPr id="10" name="Lakehouse" descr="Screenshot of the lakehouse UI.">
            <a:extLst>
              <a:ext uri="{FF2B5EF4-FFF2-40B4-BE49-F238E27FC236}">
                <a16:creationId xmlns:a16="http://schemas.microsoft.com/office/drawing/2014/main" id="{B6CB2EE2-19C0-16D0-1443-A155BFC3007F}"/>
              </a:ext>
            </a:extLst>
          </p:cNvPr>
          <p:cNvGrpSpPr/>
          <p:nvPr/>
        </p:nvGrpSpPr>
        <p:grpSpPr>
          <a:xfrm>
            <a:off x="3108904" y="1388865"/>
            <a:ext cx="8886817" cy="5102231"/>
            <a:chOff x="3108904" y="1388865"/>
            <a:chExt cx="8886817" cy="5102231"/>
          </a:xfrm>
        </p:grpSpPr>
        <p:pic>
          <p:nvPicPr>
            <p:cNvPr id="6" name="Lakhouse Data">
              <a:extLst>
                <a:ext uri="{FF2B5EF4-FFF2-40B4-BE49-F238E27FC236}">
                  <a16:creationId xmlns:a16="http://schemas.microsoft.com/office/drawing/2014/main" id="{D3DAC1D7-2AD7-7281-15DB-79C489C55BB3}"/>
                </a:ext>
              </a:extLst>
            </p:cNvPr>
            <p:cNvPicPr>
              <a:picLocks noChangeAspect="1"/>
            </p:cNvPicPr>
            <p:nvPr/>
          </p:nvPicPr>
          <p:blipFill rotWithShape="1">
            <a:blip r:embed="rId5"/>
            <a:srcRect r="19205"/>
            <a:stretch/>
          </p:blipFill>
          <p:spPr>
            <a:xfrm>
              <a:off x="3781712" y="1388865"/>
              <a:ext cx="8214009" cy="5102231"/>
            </a:xfrm>
            <a:prstGeom prst="rect">
              <a:avLst/>
            </a:prstGeom>
            <a:effectLst>
              <a:outerShdw blurRad="50800" dist="25400" dir="2700000" algn="tl" rotWithShape="0">
                <a:prstClr val="black">
                  <a:alpha val="40000"/>
                </a:prstClr>
              </a:outerShdw>
            </a:effectLst>
          </p:spPr>
        </p:pic>
        <p:sp>
          <p:nvSpPr>
            <p:cNvPr id="7" name="Arrow: Right 6">
              <a:extLst>
                <a:ext uri="{FF2B5EF4-FFF2-40B4-BE49-F238E27FC236}">
                  <a16:creationId xmlns:a16="http://schemas.microsoft.com/office/drawing/2014/main" id="{9BFED8D2-9BAF-3C9B-6DEF-C5913AF896EB}"/>
                </a:ext>
              </a:extLst>
            </p:cNvPr>
            <p:cNvSpPr/>
            <p:nvPr/>
          </p:nvSpPr>
          <p:spPr bwMode="auto">
            <a:xfrm>
              <a:off x="3108904" y="2757957"/>
              <a:ext cx="959662" cy="190290"/>
            </a:xfrm>
            <a:prstGeom prst="rightArrow">
              <a:avLst/>
            </a:prstGeom>
            <a:solidFill>
              <a:srgbClr val="076D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SQL Endpoint" descr="Screenshot of the SQL endpoint UI in Fabric.">
            <a:extLst>
              <a:ext uri="{FF2B5EF4-FFF2-40B4-BE49-F238E27FC236}">
                <a16:creationId xmlns:a16="http://schemas.microsoft.com/office/drawing/2014/main" id="{DFF21454-2316-9B0D-8F69-17E78E63C614}"/>
              </a:ext>
            </a:extLst>
          </p:cNvPr>
          <p:cNvGrpSpPr/>
          <p:nvPr/>
        </p:nvGrpSpPr>
        <p:grpSpPr>
          <a:xfrm>
            <a:off x="3108904" y="1388864"/>
            <a:ext cx="9327571" cy="5102231"/>
            <a:chOff x="3108904" y="1388864"/>
            <a:chExt cx="9327571" cy="5102231"/>
          </a:xfrm>
        </p:grpSpPr>
        <p:pic>
          <p:nvPicPr>
            <p:cNvPr id="12" name="Picture 11">
              <a:extLst>
                <a:ext uri="{FF2B5EF4-FFF2-40B4-BE49-F238E27FC236}">
                  <a16:creationId xmlns:a16="http://schemas.microsoft.com/office/drawing/2014/main" id="{63A342AA-3580-5CDA-DCBD-94AD7EA49258}"/>
                </a:ext>
              </a:extLst>
            </p:cNvPr>
            <p:cNvPicPr>
              <a:picLocks noChangeAspect="1"/>
            </p:cNvPicPr>
            <p:nvPr/>
          </p:nvPicPr>
          <p:blipFill rotWithShape="1">
            <a:blip r:embed="rId6"/>
            <a:srcRect r="14869"/>
            <a:stretch/>
          </p:blipFill>
          <p:spPr>
            <a:xfrm>
              <a:off x="3781712" y="1388864"/>
              <a:ext cx="8654763" cy="5102231"/>
            </a:xfrm>
            <a:prstGeom prst="rect">
              <a:avLst/>
            </a:prstGeom>
            <a:effectLst>
              <a:outerShdw blurRad="50800" dist="25400" dir="2700000" algn="tl" rotWithShape="0">
                <a:prstClr val="black">
                  <a:alpha val="40000"/>
                </a:prstClr>
              </a:outerShdw>
            </a:effectLst>
          </p:spPr>
        </p:pic>
        <p:sp>
          <p:nvSpPr>
            <p:cNvPr id="13" name="Arrow: Right 12">
              <a:extLst>
                <a:ext uri="{FF2B5EF4-FFF2-40B4-BE49-F238E27FC236}">
                  <a16:creationId xmlns:a16="http://schemas.microsoft.com/office/drawing/2014/main" id="{002D01FE-A6E4-B1FD-A2DC-3B16B33239CA}"/>
                </a:ext>
              </a:extLst>
            </p:cNvPr>
            <p:cNvSpPr/>
            <p:nvPr/>
          </p:nvSpPr>
          <p:spPr bwMode="auto">
            <a:xfrm>
              <a:off x="3108904" y="2508988"/>
              <a:ext cx="959662" cy="190290"/>
            </a:xfrm>
            <a:prstGeom prst="rightArrow">
              <a:avLst/>
            </a:prstGeom>
            <a:solidFill>
              <a:srgbClr val="076D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Dataset" descr="Screenshot of the dataset options in the Fabric UI.">
            <a:extLst>
              <a:ext uri="{FF2B5EF4-FFF2-40B4-BE49-F238E27FC236}">
                <a16:creationId xmlns:a16="http://schemas.microsoft.com/office/drawing/2014/main" id="{99FCBED0-9D32-8FD4-DC02-3C8BA5E39409}"/>
              </a:ext>
              <a:ext uri="{C183D7F6-B498-43B3-948B-1728B52AA6E4}">
                <adec:decorative xmlns:adec="http://schemas.microsoft.com/office/drawing/2017/decorative" val="0"/>
              </a:ext>
            </a:extLst>
          </p:cNvPr>
          <p:cNvGrpSpPr/>
          <p:nvPr/>
        </p:nvGrpSpPr>
        <p:grpSpPr>
          <a:xfrm>
            <a:off x="3108904" y="1359684"/>
            <a:ext cx="9327570" cy="5190091"/>
            <a:chOff x="3108904" y="1359684"/>
            <a:chExt cx="9327570" cy="5190091"/>
          </a:xfrm>
        </p:grpSpPr>
        <p:pic>
          <p:nvPicPr>
            <p:cNvPr id="16" name="Picture 15">
              <a:extLst>
                <a:ext uri="{FF2B5EF4-FFF2-40B4-BE49-F238E27FC236}">
                  <a16:creationId xmlns:a16="http://schemas.microsoft.com/office/drawing/2014/main" id="{B3F731F7-3120-7FE9-78A9-2C6FA4B0BEBB}"/>
                </a:ext>
              </a:extLst>
            </p:cNvPr>
            <p:cNvPicPr>
              <a:picLocks noChangeAspect="1"/>
            </p:cNvPicPr>
            <p:nvPr/>
          </p:nvPicPr>
          <p:blipFill>
            <a:blip r:embed="rId7"/>
            <a:stretch>
              <a:fillRect/>
            </a:stretch>
          </p:blipFill>
          <p:spPr>
            <a:xfrm>
              <a:off x="3740615" y="1359684"/>
              <a:ext cx="8695859" cy="5190091"/>
            </a:xfrm>
            <a:prstGeom prst="rect">
              <a:avLst/>
            </a:prstGeom>
            <a:effectLst>
              <a:outerShdw blurRad="50800" dist="25400" dir="2700000" algn="tl" rotWithShape="0">
                <a:prstClr val="black">
                  <a:alpha val="40000"/>
                </a:prstClr>
              </a:outerShdw>
            </a:effectLst>
          </p:spPr>
        </p:pic>
        <p:sp>
          <p:nvSpPr>
            <p:cNvPr id="17" name="Arrow: Right 16">
              <a:extLst>
                <a:ext uri="{FF2B5EF4-FFF2-40B4-BE49-F238E27FC236}">
                  <a16:creationId xmlns:a16="http://schemas.microsoft.com/office/drawing/2014/main" id="{980A3F09-149B-CB4A-EC91-97BA8D61A3CD}"/>
                </a:ext>
              </a:extLst>
            </p:cNvPr>
            <p:cNvSpPr/>
            <p:nvPr/>
          </p:nvSpPr>
          <p:spPr bwMode="auto">
            <a:xfrm>
              <a:off x="3108904" y="2216903"/>
              <a:ext cx="959662" cy="190290"/>
            </a:xfrm>
            <a:prstGeom prst="rightArrow">
              <a:avLst/>
            </a:prstGeom>
            <a:solidFill>
              <a:srgbClr val="076D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5728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Explore, transform, and visualize data in the lakehouse</a:t>
            </a:r>
          </a:p>
        </p:txBody>
      </p:sp>
      <p:grpSp>
        <p:nvGrpSpPr>
          <p:cNvPr id="12" name="Group 11">
            <a:extLst>
              <a:ext uri="{FF2B5EF4-FFF2-40B4-BE49-F238E27FC236}">
                <a16:creationId xmlns:a16="http://schemas.microsoft.com/office/drawing/2014/main" id="{2E446258-8B99-B344-C6AB-592E760810EC}"/>
              </a:ext>
              <a:ext uri="{C183D7F6-B498-43B3-948B-1728B52AA6E4}">
                <adec:decorative xmlns:adec="http://schemas.microsoft.com/office/drawing/2017/decorative" val="1"/>
              </a:ext>
            </a:extLst>
          </p:cNvPr>
          <p:cNvGrpSpPr/>
          <p:nvPr/>
        </p:nvGrpSpPr>
        <p:grpSpPr>
          <a:xfrm>
            <a:off x="1275961" y="1687637"/>
            <a:ext cx="5078611" cy="3243965"/>
            <a:chOff x="716014" y="1397477"/>
            <a:chExt cx="5078611" cy="3243965"/>
          </a:xfrm>
        </p:grpSpPr>
        <p:sp>
          <p:nvSpPr>
            <p:cNvPr id="2" name="TextBox 1">
              <a:extLst>
                <a:ext uri="{FF2B5EF4-FFF2-40B4-BE49-F238E27FC236}">
                  <a16:creationId xmlns:a16="http://schemas.microsoft.com/office/drawing/2014/main" id="{8833ACA6-F3CE-FDF7-8395-AA55D0FEF9CA}"/>
                </a:ext>
              </a:extLst>
            </p:cNvPr>
            <p:cNvSpPr txBox="1"/>
            <p:nvPr/>
          </p:nvSpPr>
          <p:spPr>
            <a:xfrm>
              <a:off x="724328" y="1397477"/>
              <a:ext cx="5070297" cy="3243965"/>
            </a:xfrm>
            <a:prstGeom prst="rect">
              <a:avLst/>
            </a:prstGeom>
            <a:noFill/>
          </p:spPr>
          <p:txBody>
            <a:bodyPr wrap="square" lIns="182880" tIns="146304" rIns="182880" bIns="146304" rtlCol="0">
              <a:spAutoFit/>
            </a:bodyPr>
            <a:lstStyle/>
            <a:p>
              <a:pPr>
                <a:lnSpc>
                  <a:spcPct val="90000"/>
                </a:lnSpc>
                <a:spcAft>
                  <a:spcPts val="600"/>
                </a:spcAft>
              </a:pPr>
              <a:r>
                <a:rPr lang="en-US" sz="2400" i="0" dirty="0">
                  <a:effectLst/>
                  <a:latin typeface="Segoe UI" panose="020B0502040204020203" pitchFamily="34" charset="0"/>
                </a:rPr>
                <a:t>  Apache Spark</a:t>
              </a:r>
            </a:p>
            <a:p>
              <a:pPr lvl="2">
                <a:spcBef>
                  <a:spcPts val="600"/>
                </a:spcBef>
                <a:spcAft>
                  <a:spcPts val="600"/>
                </a:spcAft>
              </a:pPr>
              <a:r>
                <a:rPr lang="en-US" sz="2400" i="0" dirty="0">
                  <a:effectLst/>
                  <a:latin typeface="Segoe UI" panose="020B0502040204020203" pitchFamily="34" charset="0"/>
                </a:rPr>
                <a:t>Notebooks</a:t>
              </a:r>
            </a:p>
            <a:p>
              <a:pPr marL="923571" lvl="2">
                <a:spcBef>
                  <a:spcPts val="600"/>
                </a:spcBef>
                <a:spcAft>
                  <a:spcPts val="600"/>
                </a:spcAft>
              </a:pPr>
              <a:r>
                <a:rPr lang="en-US" sz="2400" i="0" dirty="0">
                  <a:effectLst/>
                  <a:latin typeface="Segoe UI" panose="020B0502040204020203" pitchFamily="34" charset="0"/>
                </a:rPr>
                <a:t>Spark Job Definitions</a:t>
              </a:r>
            </a:p>
            <a:p>
              <a:pPr>
                <a:spcBef>
                  <a:spcPts val="600"/>
                </a:spcBef>
                <a:spcAft>
                  <a:spcPts val="600"/>
                </a:spcAft>
              </a:pPr>
              <a:r>
                <a:rPr lang="en-US" sz="2400" i="0" dirty="0">
                  <a:effectLst/>
                  <a:latin typeface="Segoe UI" panose="020B0502040204020203" pitchFamily="34" charset="0"/>
                </a:rPr>
                <a:t>  SQL Endpoint</a:t>
              </a:r>
            </a:p>
            <a:p>
              <a:pPr>
                <a:spcBef>
                  <a:spcPts val="600"/>
                </a:spcBef>
                <a:spcAft>
                  <a:spcPts val="600"/>
                </a:spcAft>
              </a:pPr>
              <a:r>
                <a:rPr lang="en-US" sz="2400" i="0" dirty="0">
                  <a:effectLst/>
                  <a:latin typeface="Segoe UI" panose="020B0502040204020203" pitchFamily="34" charset="0"/>
                </a:rPr>
                <a:t>  Dataflows (Gen2)</a:t>
              </a:r>
            </a:p>
            <a:p>
              <a:pPr algn="l">
                <a:spcBef>
                  <a:spcPts val="600"/>
                </a:spcBef>
                <a:spcAft>
                  <a:spcPts val="600"/>
                </a:spcAft>
              </a:pPr>
              <a:r>
                <a:rPr lang="en-US" sz="2400" i="0" dirty="0">
                  <a:effectLst/>
                  <a:latin typeface="Segoe UI" panose="020B0502040204020203" pitchFamily="34" charset="0"/>
                </a:rPr>
                <a:t>  Data Pipelines</a:t>
              </a:r>
              <a:endParaRPr lang="en-US" sz="3200" dirty="0"/>
            </a:p>
          </p:txBody>
        </p:sp>
        <p:pic>
          <p:nvPicPr>
            <p:cNvPr id="5" name="Graphic 4">
              <a:extLst>
                <a:ext uri="{FF2B5EF4-FFF2-40B4-BE49-F238E27FC236}">
                  <a16:creationId xmlns:a16="http://schemas.microsoft.com/office/drawing/2014/main" id="{EFE22D77-9750-468E-0B29-D53122CC4D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6786" y="2090337"/>
              <a:ext cx="266007" cy="274320"/>
            </a:xfrm>
            <a:prstGeom prst="rect">
              <a:avLst/>
            </a:prstGeom>
          </p:spPr>
        </p:pic>
        <p:pic>
          <p:nvPicPr>
            <p:cNvPr id="6" name="Graphic 5">
              <a:extLst>
                <a:ext uri="{FF2B5EF4-FFF2-40B4-BE49-F238E27FC236}">
                  <a16:creationId xmlns:a16="http://schemas.microsoft.com/office/drawing/2014/main" id="{4D4ED252-1B26-E38F-D232-99B2634728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6786" y="2591175"/>
              <a:ext cx="266007" cy="274320"/>
            </a:xfrm>
            <a:prstGeom prst="rect">
              <a:avLst/>
            </a:prstGeom>
          </p:spPr>
        </p:pic>
        <p:pic>
          <p:nvPicPr>
            <p:cNvPr id="8" name="Graphic 7">
              <a:extLst>
                <a:ext uri="{FF2B5EF4-FFF2-40B4-BE49-F238E27FC236}">
                  <a16:creationId xmlns:a16="http://schemas.microsoft.com/office/drawing/2014/main" id="{0C6C84A4-D5EF-D512-6CCA-F79879BE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015" y="3646404"/>
              <a:ext cx="266007" cy="274320"/>
            </a:xfrm>
            <a:prstGeom prst="rect">
              <a:avLst/>
            </a:prstGeom>
          </p:spPr>
        </p:pic>
        <p:pic>
          <p:nvPicPr>
            <p:cNvPr id="9" name="Graphic 8">
              <a:extLst>
                <a:ext uri="{FF2B5EF4-FFF2-40B4-BE49-F238E27FC236}">
                  <a16:creationId xmlns:a16="http://schemas.microsoft.com/office/drawing/2014/main" id="{334A818B-80B4-09C8-CE86-40650EECE4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6014" y="4148125"/>
              <a:ext cx="266007" cy="274320"/>
            </a:xfrm>
            <a:prstGeom prst="rect">
              <a:avLst/>
            </a:prstGeom>
          </p:spPr>
        </p:pic>
        <p:pic>
          <p:nvPicPr>
            <p:cNvPr id="11" name="Graphic 10">
              <a:extLst>
                <a:ext uri="{FF2B5EF4-FFF2-40B4-BE49-F238E27FC236}">
                  <a16:creationId xmlns:a16="http://schemas.microsoft.com/office/drawing/2014/main" id="{02E6763D-0C2E-78B1-0CFE-7D2F0FF5F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0589" y="3121224"/>
              <a:ext cx="266007" cy="274320"/>
            </a:xfrm>
            <a:prstGeom prst="rect">
              <a:avLst/>
            </a:prstGeom>
          </p:spPr>
        </p:pic>
        <p:pic>
          <p:nvPicPr>
            <p:cNvPr id="1026" name="Picture 2" descr="Apache, spark, logo Icon in Vector Logo">
              <a:extLst>
                <a:ext uri="{FF2B5EF4-FFF2-40B4-BE49-F238E27FC236}">
                  <a16:creationId xmlns:a16="http://schemas.microsoft.com/office/drawing/2014/main" id="{46F00389-D3FD-6CAF-C45B-A8AC477E2FFF}"/>
                </a:ext>
              </a:extLst>
            </p:cNvPr>
            <p:cNvPicPr>
              <a:picLocks noChangeAspect="1" noChangeArrowheads="1"/>
            </p:cNvPicPr>
            <p:nvPr/>
          </p:nvPicPr>
          <p:blipFill>
            <a:blip r:embed="rId13" cstate="print">
              <a:biLevel thresh="75000"/>
              <a:extLst>
                <a:ext uri="{28A0092B-C50C-407E-A947-70E740481C1C}">
                  <a14:useLocalDpi xmlns:a14="http://schemas.microsoft.com/office/drawing/2010/main" val="0"/>
                </a:ext>
              </a:extLst>
            </a:blip>
            <a:srcRect/>
            <a:stretch>
              <a:fillRect/>
            </a:stretch>
          </p:blipFill>
          <p:spPr bwMode="auto">
            <a:xfrm>
              <a:off x="716014" y="1598158"/>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3E22E83B-AF94-45A2-74A8-6C6C54D3D6E5}"/>
              </a:ext>
            </a:extLst>
          </p:cNvPr>
          <p:cNvSpPr txBox="1"/>
          <p:nvPr/>
        </p:nvSpPr>
        <p:spPr>
          <a:xfrm>
            <a:off x="753270" y="1241663"/>
            <a:ext cx="8542961" cy="480131"/>
          </a:xfrm>
          <a:prstGeom prst="rect">
            <a:avLst/>
          </a:prstGeom>
          <a:noFill/>
        </p:spPr>
        <p:txBody>
          <a:bodyPr wrap="square">
            <a:spAutoFit/>
          </a:bodyPr>
          <a:lstStyle/>
          <a:p>
            <a:pPr>
              <a:lnSpc>
                <a:spcPct val="90000"/>
              </a:lnSpc>
              <a:spcAft>
                <a:spcPts val="600"/>
              </a:spcAft>
            </a:pPr>
            <a:r>
              <a:rPr lang="en-US" sz="2800" dirty="0">
                <a:gradFill>
                  <a:gsLst>
                    <a:gs pos="2917">
                      <a:schemeClr val="tx1"/>
                    </a:gs>
                    <a:gs pos="30000">
                      <a:schemeClr val="tx1"/>
                    </a:gs>
                  </a:gsLst>
                  <a:lin ang="5400000" scaled="0"/>
                </a:gradFill>
              </a:rPr>
              <a:t>Tools and techniques to explore and transform data:</a:t>
            </a:r>
          </a:p>
        </p:txBody>
      </p:sp>
      <p:sp>
        <p:nvSpPr>
          <p:cNvPr id="4" name="TextBox 3">
            <a:extLst>
              <a:ext uri="{FF2B5EF4-FFF2-40B4-BE49-F238E27FC236}">
                <a16:creationId xmlns:a16="http://schemas.microsoft.com/office/drawing/2014/main" id="{8E2177E2-0539-E91E-21BD-4B01FFD14D76}"/>
              </a:ext>
            </a:extLst>
          </p:cNvPr>
          <p:cNvSpPr txBox="1"/>
          <p:nvPr/>
        </p:nvSpPr>
        <p:spPr>
          <a:xfrm>
            <a:off x="753269" y="5066822"/>
            <a:ext cx="8542961" cy="480131"/>
          </a:xfrm>
          <a:prstGeom prst="rect">
            <a:avLst/>
          </a:prstGeom>
          <a:noFill/>
        </p:spPr>
        <p:txBody>
          <a:bodyPr wrap="square">
            <a:spAutoFit/>
          </a:bodyPr>
          <a:lstStyle/>
          <a:p>
            <a:pPr>
              <a:lnSpc>
                <a:spcPct val="90000"/>
              </a:lnSpc>
              <a:spcAft>
                <a:spcPts val="600"/>
              </a:spcAft>
            </a:pPr>
            <a:r>
              <a:rPr lang="en-US" sz="2800" dirty="0">
                <a:gradFill>
                  <a:gsLst>
                    <a:gs pos="2917">
                      <a:schemeClr val="tx1"/>
                    </a:gs>
                    <a:gs pos="30000">
                      <a:schemeClr val="tx1"/>
                    </a:gs>
                  </a:gsLst>
                  <a:lin ang="5400000" scaled="0"/>
                </a:gradFill>
              </a:rPr>
              <a:t>Visualize lakehouse data using Power BI</a:t>
            </a:r>
          </a:p>
        </p:txBody>
      </p:sp>
    </p:spTree>
    <p:extLst>
      <p:ext uri="{BB962C8B-B14F-4D97-AF65-F5344CB8AC3E}">
        <p14:creationId xmlns:p14="http://schemas.microsoft.com/office/powerpoint/2010/main" val="3167762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4F82C-E7A5-6DD4-C859-8A1AFBC04263}"/>
              </a:ext>
            </a:extLst>
          </p:cNvPr>
          <p:cNvSpPr>
            <a:spLocks noGrp="1"/>
          </p:cNvSpPr>
          <p:nvPr>
            <p:ph type="title"/>
          </p:nvPr>
        </p:nvSpPr>
        <p:spPr/>
        <p:txBody>
          <a:bodyPr/>
          <a:lstStyle/>
          <a:p>
            <a:r>
              <a:rPr lang="en-US" sz="3200" dirty="0"/>
              <a:t>Exercise</a:t>
            </a:r>
            <a:endParaRPr lang="en-US" dirty="0"/>
          </a:p>
        </p:txBody>
      </p:sp>
      <p:sp>
        <p:nvSpPr>
          <p:cNvPr id="4" name="TextBox 3">
            <a:extLst>
              <a:ext uri="{FF2B5EF4-FFF2-40B4-BE49-F238E27FC236}">
                <a16:creationId xmlns:a16="http://schemas.microsoft.com/office/drawing/2014/main" id="{66B71F18-A11F-19BB-1E7F-292E5B6D864A}"/>
              </a:ext>
            </a:extLst>
          </p:cNvPr>
          <p:cNvSpPr txBox="1"/>
          <p:nvPr/>
        </p:nvSpPr>
        <p:spPr>
          <a:xfrm>
            <a:off x="6218237" y="2578069"/>
            <a:ext cx="5706177" cy="964367"/>
          </a:xfrm>
          <a:prstGeom prst="rect">
            <a:avLst/>
          </a:prstGeom>
          <a:noFill/>
        </p:spPr>
        <p:txBody>
          <a:bodyPr wrap="square">
            <a:spAutoFit/>
          </a:bodyPr>
          <a:lstStyle/>
          <a:p>
            <a:pPr>
              <a:lnSpc>
                <a:spcPts val="3360"/>
              </a:lnSpc>
              <a:spcBef>
                <a:spcPts val="1200"/>
              </a:spcBef>
              <a:spcAft>
                <a:spcPts val="1200"/>
              </a:spcAft>
            </a:pPr>
            <a:r>
              <a:rPr lang="en-US" sz="3200" i="0" dirty="0">
                <a:effectLst/>
                <a:latin typeface="Segoe UI Light" panose="020B0502040204020203" pitchFamily="34" charset="0"/>
                <a:cs typeface="Segoe UI Light" panose="020B0502040204020203" pitchFamily="34" charset="0"/>
              </a:rPr>
              <a:t>Create and ingest data with a Microsoft Fabric Lakehouse</a:t>
            </a:r>
          </a:p>
        </p:txBody>
      </p:sp>
    </p:spTree>
    <p:extLst>
      <p:ext uri="{BB962C8B-B14F-4D97-AF65-F5344CB8AC3E}">
        <p14:creationId xmlns:p14="http://schemas.microsoft.com/office/powerpoint/2010/main" val="11523965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463655" y="310091"/>
            <a:ext cx="11530584" cy="830020"/>
          </a:xfrm>
        </p:spPr>
        <p:txBody>
          <a:bodyPr/>
          <a:lstStyle/>
          <a:p>
            <a:r>
              <a:rPr lang="en-US" sz="3200" dirty="0"/>
              <a:t>Knowledge check</a:t>
            </a:r>
          </a:p>
        </p:txBody>
      </p:sp>
      <p:sp>
        <p:nvSpPr>
          <p:cNvPr id="4" name="Text Placeholder 7">
            <a:extLst>
              <a:ext uri="{FF2B5EF4-FFF2-40B4-BE49-F238E27FC236}">
                <a16:creationId xmlns:a16="http://schemas.microsoft.com/office/drawing/2014/main" id="{6B2DF678-D855-2480-9F69-F7CC00884738}"/>
              </a:ext>
            </a:extLst>
          </p:cNvPr>
          <p:cNvSpPr txBox="1">
            <a:spLocks/>
          </p:cNvSpPr>
          <p:nvPr/>
        </p:nvSpPr>
        <p:spPr>
          <a:xfrm>
            <a:off x="1376012" y="1235629"/>
            <a:ext cx="10737691" cy="143946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Tx/>
              <a:buFontTx/>
              <a:buNone/>
              <a:defRPr/>
            </a:pPr>
            <a:r>
              <a:rPr lang="en-US" sz="1800" spc="0" dirty="0"/>
              <a:t>What is a Microsoft Fabric Lakehouse?</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relational database based on the Microsoft SQL Server database engine.</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hierarchy of folders and files in Azure Data Lake Store Gen2.</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An analytical store that combines the file storage flexibility of a data lake with the SQL-based query capabilities of a data warehouse..</a:t>
            </a:r>
          </a:p>
        </p:txBody>
      </p:sp>
      <p:sp>
        <p:nvSpPr>
          <p:cNvPr id="5" name="Graphic 26">
            <a:extLst>
              <a:ext uri="{FF2B5EF4-FFF2-40B4-BE49-F238E27FC236}">
                <a16:creationId xmlns:a16="http://schemas.microsoft.com/office/drawing/2014/main" id="{CCCA7AE6-6037-52D5-704E-72E5599E47B2}"/>
              </a:ext>
              <a:ext uri="{C183D7F6-B498-43B3-948B-1728B52AA6E4}">
                <adec:decorative xmlns:adec="http://schemas.microsoft.com/office/drawing/2017/decorative" val="1"/>
              </a:ext>
            </a:extLst>
          </p:cNvPr>
          <p:cNvSpPr/>
          <p:nvPr/>
        </p:nvSpPr>
        <p:spPr>
          <a:xfrm>
            <a:off x="1496186" y="233813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F28369FF-F6DF-BCFD-A236-0034352EFA49}"/>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1AE3B787-7CE4-C87F-DAA0-4A55F607EB4A}"/>
              </a:ext>
            </a:extLst>
          </p:cNvPr>
          <p:cNvSpPr txBox="1">
            <a:spLocks/>
          </p:cNvSpPr>
          <p:nvPr/>
        </p:nvSpPr>
        <p:spPr>
          <a:xfrm>
            <a:off x="1376012" y="2907194"/>
            <a:ext cx="10383899" cy="1669476"/>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 want to include data in an external Azure Data Lake Store Gen2 location in your lakehouse, without the requirement to copy the data. What should you do?</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Create a Data pipeline that uses a Copy Data activity to load the external data into a file.</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Create a shortcut.</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Create a Dataflow (Gen2) that extracts the data and loads it into a table.</a:t>
            </a:r>
          </a:p>
        </p:txBody>
      </p:sp>
      <p:sp>
        <p:nvSpPr>
          <p:cNvPr id="8" name="Graphic 26">
            <a:extLst>
              <a:ext uri="{FF2B5EF4-FFF2-40B4-BE49-F238E27FC236}">
                <a16:creationId xmlns:a16="http://schemas.microsoft.com/office/drawing/2014/main" id="{2BBBF9C3-5803-6CB4-3623-3A85A04E4502}"/>
              </a:ext>
              <a:ext uri="{C183D7F6-B498-43B3-948B-1728B52AA6E4}">
                <adec:decorative xmlns:adec="http://schemas.microsoft.com/office/drawing/2017/decorative" val="1"/>
              </a:ext>
            </a:extLst>
          </p:cNvPr>
          <p:cNvSpPr/>
          <p:nvPr/>
        </p:nvSpPr>
        <p:spPr>
          <a:xfrm>
            <a:off x="1491145" y="390689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8BD66E19-B607-BEAF-07EC-330812CDA2B2}"/>
              </a:ext>
              <a:ext uri="{C183D7F6-B498-43B3-948B-1728B52AA6E4}">
                <adec:decorative xmlns:adec="http://schemas.microsoft.com/office/drawing/2017/decorative" val="1"/>
              </a:ext>
            </a:extLst>
          </p:cNvPr>
          <p:cNvCxnSpPr>
            <a:cxnSpLocks/>
          </p:cNvCxnSpPr>
          <p:nvPr/>
        </p:nvCxnSpPr>
        <p:spPr>
          <a:xfrm>
            <a:off x="1376012" y="46031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82B3142-00A5-E9B8-2398-81A58827131E}"/>
              </a:ext>
            </a:extLst>
          </p:cNvPr>
          <p:cNvSpPr txBox="1">
            <a:spLocks/>
          </p:cNvSpPr>
          <p:nvPr/>
        </p:nvSpPr>
        <p:spPr>
          <a:xfrm>
            <a:off x="1376012" y="4607007"/>
            <a:ext cx="10383899" cy="1557928"/>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 want to use Apache Spark to interactively explore data in a file in the lakehouse. What should you do?</a:t>
            </a:r>
            <a:endParaRPr lang="en-US" sz="18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Create a notebook.</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Switch to the SQL Endpoint mode.</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Create a Dataflow (Gen2).</a:t>
            </a:r>
            <a:endParaRPr lang="en-US" sz="1600" dirty="0"/>
          </a:p>
        </p:txBody>
      </p:sp>
      <p:sp>
        <p:nvSpPr>
          <p:cNvPr id="11" name="Graphic 26">
            <a:extLst>
              <a:ext uri="{FF2B5EF4-FFF2-40B4-BE49-F238E27FC236}">
                <a16:creationId xmlns:a16="http://schemas.microsoft.com/office/drawing/2014/main" id="{C47B671E-0B3E-7C4E-F398-DF28997AE851}"/>
              </a:ext>
              <a:ext uri="{C183D7F6-B498-43B3-948B-1728B52AA6E4}">
                <adec:decorative xmlns:adec="http://schemas.microsoft.com/office/drawing/2017/decorative" val="1"/>
              </a:ext>
            </a:extLst>
          </p:cNvPr>
          <p:cNvSpPr/>
          <p:nvPr/>
        </p:nvSpPr>
        <p:spPr>
          <a:xfrm>
            <a:off x="1491145" y="527110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2" name="Graphic 11">
            <a:extLst>
              <a:ext uri="{FF2B5EF4-FFF2-40B4-BE49-F238E27FC236}">
                <a16:creationId xmlns:a16="http://schemas.microsoft.com/office/drawing/2014/main" id="{25224961-6837-487C-8279-7E35CAA7B7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13" name="Graphic 12">
            <a:extLst>
              <a:ext uri="{FF2B5EF4-FFF2-40B4-BE49-F238E27FC236}">
                <a16:creationId xmlns:a16="http://schemas.microsoft.com/office/drawing/2014/main" id="{00D67722-57C4-1E0F-1F67-B7CE998F72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14" name="Graphic 13">
            <a:extLst>
              <a:ext uri="{FF2B5EF4-FFF2-40B4-BE49-F238E27FC236}">
                <a16:creationId xmlns:a16="http://schemas.microsoft.com/office/drawing/2014/main" id="{65290EC5-3A01-4BA3-E650-5DB0EF6B81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94933"/>
            <a:ext cx="933775" cy="933775"/>
          </a:xfrm>
          <a:prstGeom prst="rect">
            <a:avLst/>
          </a:prstGeom>
        </p:spPr>
      </p:pic>
    </p:spTree>
    <p:extLst>
      <p:ext uri="{BB962C8B-B14F-4D97-AF65-F5344CB8AC3E}">
        <p14:creationId xmlns:p14="http://schemas.microsoft.com/office/powerpoint/2010/main" val="551736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sz="3200"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628064" y="2478043"/>
            <a:ext cx="7515577" cy="1244443"/>
          </a:xfrm>
          <a:prstGeom prst="rect">
            <a:avLst/>
          </a:prstGeom>
          <a:noFill/>
        </p:spPr>
        <p:txBody>
          <a:bodyPr wrap="square">
            <a:spAutoFit/>
          </a:bodyPr>
          <a:lstStyle/>
          <a:p>
            <a:pPr>
              <a:lnSpc>
                <a:spcPts val="3360"/>
              </a:lnSpc>
              <a:spcBef>
                <a:spcPts val="1200"/>
              </a:spcBef>
              <a:spcAft>
                <a:spcPts val="1200"/>
              </a:spcAft>
            </a:pPr>
            <a:r>
              <a:rPr lang="en-US" sz="2800" dirty="0"/>
              <a:t>Get started with lakehouses in Microsoft Fabric</a:t>
            </a:r>
          </a:p>
          <a:p>
            <a:pPr>
              <a:lnSpc>
                <a:spcPts val="3360"/>
              </a:lnSpc>
              <a:spcBef>
                <a:spcPts val="1200"/>
              </a:spcBef>
              <a:spcAft>
                <a:spcPts val="1200"/>
              </a:spcAft>
            </a:pPr>
            <a:r>
              <a:rPr lang="en-US" sz="2800" dirty="0">
                <a:solidFill>
                  <a:schemeClr val="tx2"/>
                </a:solidFill>
                <a:hlinkClick r:id="rId3"/>
              </a:rPr>
              <a:t>https://aka.ms/fabric-lakehouse</a:t>
            </a:r>
            <a:endParaRPr lang="en-US" sz="2800" dirty="0">
              <a:solidFill>
                <a:schemeClr val="tx2"/>
              </a:solidFill>
            </a:endParaRP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28" y="2510002"/>
            <a:ext cx="1390782" cy="1390782"/>
          </a:xfrm>
          <a:prstGeom prst="rect">
            <a:avLst/>
          </a:prstGeom>
        </p:spPr>
      </p:pic>
    </p:spTree>
    <p:extLst>
      <p:ext uri="{BB962C8B-B14F-4D97-AF65-F5344CB8AC3E}">
        <p14:creationId xmlns:p14="http://schemas.microsoft.com/office/powerpoint/2010/main" val="19894155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200" dirty="0"/>
              <a:t>About this course</a:t>
            </a:r>
          </a:p>
        </p:txBody>
      </p:sp>
      <p:sp>
        <p:nvSpPr>
          <p:cNvPr id="2" name="TextBox 1">
            <a:extLst>
              <a:ext uri="{FF2B5EF4-FFF2-40B4-BE49-F238E27FC236}">
                <a16:creationId xmlns:a16="http://schemas.microsoft.com/office/drawing/2014/main" id="{255FD8AC-AB8A-EF95-4FB3-82988CECFDCB}"/>
              </a:ext>
            </a:extLst>
          </p:cNvPr>
          <p:cNvSpPr txBox="1"/>
          <p:nvPr/>
        </p:nvSpPr>
        <p:spPr>
          <a:xfrm>
            <a:off x="465137" y="1336726"/>
            <a:ext cx="11400291" cy="369332"/>
          </a:xfrm>
          <a:prstGeom prst="rect">
            <a:avLst/>
          </a:prstGeom>
          <a:noFill/>
        </p:spPr>
        <p:txBody>
          <a:bodyPr wrap="square" lIns="0" tIns="0" rIns="0" bIns="0" rtlCol="0">
            <a:spAutoFit/>
          </a:bodyPr>
          <a:lstStyle/>
          <a:p>
            <a:r>
              <a:rPr lang="en-US" sz="2400" dirty="0">
                <a:solidFill>
                  <a:srgbClr val="000000"/>
                </a:solidFill>
              </a:rPr>
              <a:t>In this course, you'll learn how to implement data lakehouses with Microsoft Fabric.</a:t>
            </a:r>
            <a:endParaRPr lang="en-US" sz="2400" dirty="0"/>
          </a:p>
        </p:txBody>
      </p:sp>
      <p:sp>
        <p:nvSpPr>
          <p:cNvPr id="16" name="Rectangle 15">
            <a:extLst>
              <a:ext uri="{FF2B5EF4-FFF2-40B4-BE49-F238E27FC236}">
                <a16:creationId xmlns:a16="http://schemas.microsoft.com/office/drawing/2014/main" id="{B2846924-EA91-45E5-A26C-8C5AF3A09820}"/>
              </a:ext>
            </a:extLst>
          </p:cNvPr>
          <p:cNvSpPr/>
          <p:nvPr/>
        </p:nvSpPr>
        <p:spPr bwMode="auto">
          <a:xfrm>
            <a:off x="728311" y="1937288"/>
            <a:ext cx="10979852" cy="4339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spcBef>
                <a:spcPts val="600"/>
              </a:spcBef>
              <a:spcAft>
                <a:spcPts val="600"/>
              </a:spcAft>
            </a:pPr>
            <a:r>
              <a:rPr lang="en-US" sz="2400" dirty="0">
                <a:solidFill>
                  <a:srgbClr val="000000"/>
                </a:solidFill>
              </a:rPr>
              <a:t>You will:</a:t>
            </a:r>
          </a:p>
          <a:p>
            <a:pPr marL="285750" lvl="0" indent="-285750">
              <a:spcBef>
                <a:spcPts val="600"/>
              </a:spcBef>
              <a:spcAft>
                <a:spcPts val="600"/>
              </a:spcAft>
              <a:buFont typeface="Arial" panose="020B0604020202020204" pitchFamily="34" charset="0"/>
              <a:buChar char="•"/>
            </a:pPr>
            <a:r>
              <a:rPr lang="en-US" sz="2200" dirty="0">
                <a:solidFill>
                  <a:srgbClr val="000000"/>
                </a:solidFill>
              </a:rPr>
              <a:t>Understand the foundation of data engineering on Fabric through the exploration of the Lakehouse.</a:t>
            </a:r>
          </a:p>
          <a:p>
            <a:pPr marL="285750" lvl="0" indent="-285750">
              <a:spcBef>
                <a:spcPts val="600"/>
              </a:spcBef>
              <a:spcAft>
                <a:spcPts val="600"/>
              </a:spcAft>
              <a:buFont typeface="Arial" panose="020B0604020202020204" pitchFamily="34" charset="0"/>
              <a:buChar char="•"/>
            </a:pPr>
            <a:r>
              <a:rPr lang="en-US" sz="2200" dirty="0">
                <a:solidFill>
                  <a:srgbClr val="000000"/>
                </a:solidFill>
              </a:rPr>
              <a:t>Explore the powerful capabilities of Apache Spark for distributed data processing.</a:t>
            </a:r>
          </a:p>
          <a:p>
            <a:pPr marL="285750" lvl="0" indent="-285750">
              <a:spcBef>
                <a:spcPts val="600"/>
              </a:spcBef>
              <a:spcAft>
                <a:spcPts val="600"/>
              </a:spcAft>
              <a:buFont typeface="Arial" panose="020B0604020202020204" pitchFamily="34" charset="0"/>
              <a:buChar char="•"/>
            </a:pPr>
            <a:r>
              <a:rPr lang="en-US" sz="2200" dirty="0">
                <a:solidFill>
                  <a:srgbClr val="000000"/>
                </a:solidFill>
              </a:rPr>
              <a:t>Gain essential techniques for efficient data management, versioning, and reliability by working with Delta Lake tables.</a:t>
            </a:r>
          </a:p>
          <a:p>
            <a:pPr marL="285750" lvl="0" indent="-285750">
              <a:spcBef>
                <a:spcPts val="600"/>
              </a:spcBef>
              <a:spcAft>
                <a:spcPts val="600"/>
              </a:spcAft>
              <a:buFont typeface="Arial" panose="020B0604020202020204" pitchFamily="34" charset="0"/>
              <a:buChar char="•"/>
            </a:pPr>
            <a:r>
              <a:rPr lang="en-US" sz="2200" dirty="0">
                <a:solidFill>
                  <a:srgbClr val="000000"/>
                </a:solidFill>
              </a:rPr>
              <a:t>Explore data ingestion and orchestration using Dataflows Gen2 and Data Factory pipelines.</a:t>
            </a:r>
          </a:p>
        </p:txBody>
      </p:sp>
    </p:spTree>
    <p:extLst>
      <p:ext uri="{BB962C8B-B14F-4D97-AF65-F5344CB8AC3E}">
        <p14:creationId xmlns:p14="http://schemas.microsoft.com/office/powerpoint/2010/main" val="34252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200" dirty="0"/>
              <a:t>Intended audience</a:t>
            </a:r>
          </a:p>
        </p:txBody>
      </p:sp>
      <p:sp>
        <p:nvSpPr>
          <p:cNvPr id="3" name="Rectangle 2">
            <a:extLst>
              <a:ext uri="{FF2B5EF4-FFF2-40B4-BE49-F238E27FC236}">
                <a16:creationId xmlns:a16="http://schemas.microsoft.com/office/drawing/2014/main" id="{80A304B1-E463-D931-32ED-F5FD79E71C0E}"/>
              </a:ext>
            </a:extLst>
          </p:cNvPr>
          <p:cNvSpPr/>
          <p:nvPr/>
        </p:nvSpPr>
        <p:spPr bwMode="auto">
          <a:xfrm>
            <a:off x="728311" y="1421892"/>
            <a:ext cx="10979852" cy="41485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lnSpc>
                <a:spcPct val="150000"/>
              </a:lnSpc>
              <a:spcBef>
                <a:spcPts val="600"/>
              </a:spcBef>
              <a:spcAft>
                <a:spcPts val="600"/>
              </a:spcAft>
            </a:pPr>
            <a:r>
              <a:rPr lang="en-US" sz="2400" dirty="0">
                <a:solidFill>
                  <a:srgbClr val="000000"/>
                </a:solidFill>
              </a:rPr>
              <a:t>The primary audience for this course is </a:t>
            </a:r>
            <a:r>
              <a:rPr lang="en-US" sz="2400" b="1" dirty="0">
                <a:solidFill>
                  <a:srgbClr val="000000"/>
                </a:solidFill>
              </a:rPr>
              <a:t>data professionals who are familiar with data modeling, extraction, and analytics</a:t>
            </a:r>
            <a:r>
              <a:rPr lang="en-US" sz="2400" dirty="0">
                <a:solidFill>
                  <a:srgbClr val="000000"/>
                </a:solidFill>
              </a:rPr>
              <a:t>. It is designed for professionals who are interested in gaining knowledge about Lakehouse architecture, the Microsoft Fabric platform, and how to enable end-to-end analytics using these technologies.</a:t>
            </a:r>
            <a:endParaRPr lang="en-GB" sz="2400" dirty="0">
              <a:solidFill>
                <a:srgbClr val="000000"/>
              </a:solidFill>
            </a:endParaRPr>
          </a:p>
        </p:txBody>
      </p:sp>
    </p:spTree>
    <p:extLst>
      <p:ext uri="{BB962C8B-B14F-4D97-AF65-F5344CB8AC3E}">
        <p14:creationId xmlns:p14="http://schemas.microsoft.com/office/powerpoint/2010/main" val="355821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9106-AA3C-50B0-C2CE-F44FAA481C77}"/>
              </a:ext>
            </a:extLst>
          </p:cNvPr>
          <p:cNvSpPr>
            <a:spLocks noGrp="1"/>
          </p:cNvSpPr>
          <p:nvPr>
            <p:ph type="title"/>
          </p:nvPr>
        </p:nvSpPr>
        <p:spPr/>
        <p:txBody>
          <a:bodyPr/>
          <a:lstStyle/>
          <a:p>
            <a:r>
              <a:rPr lang="en-US" sz="3200" dirty="0"/>
              <a:t>Course agenda</a:t>
            </a:r>
          </a:p>
        </p:txBody>
      </p:sp>
      <p:sp>
        <p:nvSpPr>
          <p:cNvPr id="3" name="TextBox 2">
            <a:extLst>
              <a:ext uri="{FF2B5EF4-FFF2-40B4-BE49-F238E27FC236}">
                <a16:creationId xmlns:a16="http://schemas.microsoft.com/office/drawing/2014/main" id="{2F76198A-41DA-AD92-F03F-4FA3EABF16E4}"/>
              </a:ext>
            </a:extLst>
          </p:cNvPr>
          <p:cNvSpPr txBox="1"/>
          <p:nvPr/>
        </p:nvSpPr>
        <p:spPr>
          <a:xfrm>
            <a:off x="644577" y="1603947"/>
            <a:ext cx="11353748" cy="3988784"/>
          </a:xfrm>
          <a:prstGeom prst="rect">
            <a:avLst/>
          </a:prstGeom>
          <a:noFill/>
        </p:spPr>
        <p:txBody>
          <a:bodyPr wrap="square" lIns="182880" tIns="146304" rIns="182880" bIns="146304" rtlCol="0">
            <a:spAutoFit/>
          </a:bodyPr>
          <a:lstStyle/>
          <a:p>
            <a:pPr marL="342900" indent="-342900">
              <a:lnSpc>
                <a:spcPct val="90000"/>
              </a:lnSpc>
              <a:spcBef>
                <a:spcPts val="600"/>
              </a:spcBef>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hlinkClick r:id="rId3"/>
              </a:rPr>
              <a:t>Introduction to end-to-end analytics using Microsoft Fabric</a:t>
            </a:r>
            <a:endParaRPr lang="en-US" sz="28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hlinkClick r:id="rId4"/>
              </a:rPr>
              <a:t>Get started with lakehouses in Microsoft Fabric</a:t>
            </a:r>
            <a:endParaRPr lang="en-US" sz="28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hlinkClick r:id="rId5"/>
              </a:rPr>
              <a:t>Use Apache Spark in Microsoft Fabric</a:t>
            </a:r>
            <a:endParaRPr lang="en-US" sz="28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hlinkClick r:id="rId6"/>
              </a:rPr>
              <a:t>Work with Delta Lake tables in Microsoft Fabric</a:t>
            </a:r>
            <a:endParaRPr lang="en-US" sz="28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hlinkClick r:id="rId7"/>
              </a:rPr>
              <a:t>Ingest Data with Dataflows Gen2 in Microsoft Fabric</a:t>
            </a:r>
            <a:endParaRPr lang="en-US" sz="2800" dirty="0">
              <a:gradFill>
                <a:gsLst>
                  <a:gs pos="2917">
                    <a:schemeClr val="tx1"/>
                  </a:gs>
                  <a:gs pos="30000">
                    <a:schemeClr val="tx1"/>
                  </a:gs>
                </a:gsLst>
                <a:lin ang="5400000" scaled="0"/>
              </a:gradFill>
              <a:hlinkClick r:id="rId8"/>
            </a:endParaRPr>
          </a:p>
          <a:p>
            <a:pPr marL="342900" indent="-342900">
              <a:lnSpc>
                <a:spcPct val="90000"/>
              </a:lnSpc>
              <a:spcBef>
                <a:spcPts val="600"/>
              </a:spcBef>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hlinkClick r:id="rId8"/>
              </a:rPr>
              <a:t>Use Data Factory pipelines in Microsoft Fabric</a:t>
            </a:r>
            <a:endParaRPr lang="en-US" sz="28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302893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E9A2-F5B4-C9C6-75E2-33F291F9B118}"/>
              </a:ext>
            </a:extLst>
          </p:cNvPr>
          <p:cNvSpPr>
            <a:spLocks noGrp="1"/>
          </p:cNvSpPr>
          <p:nvPr>
            <p:ph type="title"/>
          </p:nvPr>
        </p:nvSpPr>
        <p:spPr/>
        <p:txBody>
          <a:bodyPr/>
          <a:lstStyle/>
          <a:p>
            <a:r>
              <a:rPr lang="en-US" sz="3200" dirty="0"/>
              <a:t>Hands-on exercises</a:t>
            </a:r>
          </a:p>
        </p:txBody>
      </p:sp>
      <p:sp>
        <p:nvSpPr>
          <p:cNvPr id="3" name="TextBox 2">
            <a:extLst>
              <a:ext uri="{FF2B5EF4-FFF2-40B4-BE49-F238E27FC236}">
                <a16:creationId xmlns:a16="http://schemas.microsoft.com/office/drawing/2014/main" id="{5B9FF94B-0C0E-E64E-2E75-40BC44F9554A}"/>
              </a:ext>
            </a:extLst>
          </p:cNvPr>
          <p:cNvSpPr txBox="1"/>
          <p:nvPr/>
        </p:nvSpPr>
        <p:spPr>
          <a:xfrm>
            <a:off x="644577" y="1274164"/>
            <a:ext cx="11353748" cy="3074688"/>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This course includes hands-on exercises/labs to enable you to learn practical skills with the technologies.</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Each exercise is </a:t>
            </a:r>
            <a:r>
              <a:rPr lang="en-US" sz="2800" i="1" dirty="0">
                <a:gradFill>
                  <a:gsLst>
                    <a:gs pos="2917">
                      <a:schemeClr val="tx1"/>
                    </a:gs>
                    <a:gs pos="30000">
                      <a:schemeClr val="tx1"/>
                    </a:gs>
                  </a:gsLst>
                  <a:lin ang="5400000" scaled="0"/>
                </a:gradFill>
              </a:rPr>
              <a:t>standalone</a:t>
            </a:r>
            <a:r>
              <a:rPr lang="en-US" sz="2800" dirty="0">
                <a:gradFill>
                  <a:gsLst>
                    <a:gs pos="2917">
                      <a:schemeClr val="tx1"/>
                    </a:gs>
                    <a:gs pos="30000">
                      <a:schemeClr val="tx1"/>
                    </a:gs>
                  </a:gsLst>
                  <a:lin ang="5400000" scaled="0"/>
                </a:gradFill>
              </a:rPr>
              <a:t> and requires: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Microsoft 365 subscription with access to Microsoft Fabric. Microsoft Fabric must be enabled in the admin portal of the tenant and users must be working in a Fabric-enabled workspace.</a:t>
            </a:r>
          </a:p>
        </p:txBody>
      </p:sp>
    </p:spTree>
    <p:extLst>
      <p:ext uri="{BB962C8B-B14F-4D97-AF65-F5344CB8AC3E}">
        <p14:creationId xmlns:p14="http://schemas.microsoft.com/office/powerpoint/2010/main" val="4190591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28632-0ECC-A45F-82C4-78ED7E7FEE82}"/>
              </a:ext>
            </a:extLst>
          </p:cNvPr>
          <p:cNvSpPr>
            <a:spLocks noGrp="1"/>
          </p:cNvSpPr>
          <p:nvPr>
            <p:ph type="title"/>
          </p:nvPr>
        </p:nvSpPr>
        <p:spPr/>
        <p:txBody>
          <a:bodyPr/>
          <a:lstStyle/>
          <a:p>
            <a:r>
              <a:rPr lang="en-US" dirty="0"/>
              <a:t>Explore end-to-end analytics with Microsoft Fabric</a:t>
            </a:r>
          </a:p>
        </p:txBody>
      </p:sp>
      <p:grpSp>
        <p:nvGrpSpPr>
          <p:cNvPr id="14" name="Group 13">
            <a:extLst>
              <a:ext uri="{FF2B5EF4-FFF2-40B4-BE49-F238E27FC236}">
                <a16:creationId xmlns:a16="http://schemas.microsoft.com/office/drawing/2014/main" id="{99257D0C-EE6E-1028-64F7-55CE1EAEA5DC}"/>
              </a:ext>
              <a:ext uri="{C183D7F6-B498-43B3-948B-1728B52AA6E4}">
                <adec:decorative xmlns:adec="http://schemas.microsoft.com/office/drawing/2017/decorative" val="1"/>
              </a:ext>
            </a:extLst>
          </p:cNvPr>
          <p:cNvGrpSpPr/>
          <p:nvPr/>
        </p:nvGrpSpPr>
        <p:grpSpPr>
          <a:xfrm>
            <a:off x="10143126" y="2671154"/>
            <a:ext cx="1522766" cy="1522766"/>
            <a:chOff x="10143126" y="2671154"/>
            <a:chExt cx="1522766" cy="1522766"/>
          </a:xfrm>
        </p:grpSpPr>
        <p:grpSp>
          <p:nvGrpSpPr>
            <p:cNvPr id="13" name="Group 12">
              <a:extLst>
                <a:ext uri="{FF2B5EF4-FFF2-40B4-BE49-F238E27FC236}">
                  <a16:creationId xmlns:a16="http://schemas.microsoft.com/office/drawing/2014/main" id="{B8E55B51-F5E8-772B-BAA0-3EE07DE8FDB0}"/>
                </a:ext>
              </a:extLst>
            </p:cNvPr>
            <p:cNvGrpSpPr/>
            <p:nvPr/>
          </p:nvGrpSpPr>
          <p:grpSpPr>
            <a:xfrm>
              <a:off x="10143126" y="2671154"/>
              <a:ext cx="1522766" cy="1522766"/>
              <a:chOff x="10143126" y="2671154"/>
              <a:chExt cx="1522766" cy="1522766"/>
            </a:xfrm>
          </p:grpSpPr>
          <p:pic>
            <p:nvPicPr>
              <p:cNvPr id="11" name="Graphic 10">
                <a:extLst>
                  <a:ext uri="{FF2B5EF4-FFF2-40B4-BE49-F238E27FC236}">
                    <a16:creationId xmlns:a16="http://schemas.microsoft.com/office/drawing/2014/main" id="{CF500242-9A25-15A7-746A-E8EC518E9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3126" y="2671154"/>
                <a:ext cx="1522766" cy="1522766"/>
              </a:xfrm>
              <a:prstGeom prst="rect">
                <a:avLst/>
              </a:prstGeom>
            </p:spPr>
          </p:pic>
          <p:sp>
            <p:nvSpPr>
              <p:cNvPr id="12" name="Oval 11">
                <a:extLst>
                  <a:ext uri="{FF2B5EF4-FFF2-40B4-BE49-F238E27FC236}">
                    <a16:creationId xmlns:a16="http://schemas.microsoft.com/office/drawing/2014/main" id="{A5F2EE9F-3EBF-7BFF-7211-DD4A8B1E55BC}"/>
                  </a:ext>
                </a:extLst>
              </p:cNvPr>
              <p:cNvSpPr/>
              <p:nvPr/>
            </p:nvSpPr>
            <p:spPr bwMode="auto">
              <a:xfrm>
                <a:off x="10598355" y="3087452"/>
                <a:ext cx="634089" cy="634089"/>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a:extLst>
                <a:ext uri="{FF2B5EF4-FFF2-40B4-BE49-F238E27FC236}">
                  <a16:creationId xmlns:a16="http://schemas.microsoft.com/office/drawing/2014/main" id="{CE10B57B-86DF-800D-E144-8C2E1BD234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51974" y="3172112"/>
              <a:ext cx="526849" cy="5268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75659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Microsoft Fabric</a:t>
            </a:r>
          </a:p>
        </p:txBody>
      </p:sp>
      <p:grpSp>
        <p:nvGrpSpPr>
          <p:cNvPr id="4" name="Group 3" descr="Fabric experiences with logos in order of data integration, data engineering, data warehouse, data science, real time analytics, business intelligence, and observability.">
            <a:extLst>
              <a:ext uri="{FF2B5EF4-FFF2-40B4-BE49-F238E27FC236}">
                <a16:creationId xmlns:a16="http://schemas.microsoft.com/office/drawing/2014/main" id="{0502ECAA-E865-2450-9AD7-A03EE9418273}"/>
              </a:ext>
            </a:extLst>
          </p:cNvPr>
          <p:cNvGrpSpPr/>
          <p:nvPr/>
        </p:nvGrpSpPr>
        <p:grpSpPr>
          <a:xfrm>
            <a:off x="452918" y="1232138"/>
            <a:ext cx="11349478" cy="3095119"/>
            <a:chOff x="465138" y="1590948"/>
            <a:chExt cx="11349478" cy="3095119"/>
          </a:xfrm>
        </p:grpSpPr>
        <p:sp>
          <p:nvSpPr>
            <p:cNvPr id="45" name="Rounded Rectangle 106">
              <a:extLst>
                <a:ext uri="{FF2B5EF4-FFF2-40B4-BE49-F238E27FC236}">
                  <a16:creationId xmlns:a16="http://schemas.microsoft.com/office/drawing/2014/main" id="{52B1E562-501F-C299-BD4B-707E013FB31F}"/>
                </a:ext>
                <a:ext uri="{C183D7F6-B498-43B3-948B-1728B52AA6E4}">
                  <adec:decorative xmlns:adec="http://schemas.microsoft.com/office/drawing/2017/decorative" val="1"/>
                </a:ext>
              </a:extLst>
            </p:cNvPr>
            <p:cNvSpPr/>
            <p:nvPr/>
          </p:nvSpPr>
          <p:spPr bwMode="auto">
            <a:xfrm>
              <a:off x="8624427"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46" name="Graphic 45" descr="Power BI Logo">
              <a:extLst>
                <a:ext uri="{FF2B5EF4-FFF2-40B4-BE49-F238E27FC236}">
                  <a16:creationId xmlns:a16="http://schemas.microsoft.com/office/drawing/2014/main" id="{9BD17311-B9DE-1D2E-EB0F-356BBB4629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7347" y="1847638"/>
              <a:ext cx="548640" cy="548640"/>
            </a:xfrm>
            <a:prstGeom prst="rect">
              <a:avLst/>
            </a:prstGeom>
          </p:spPr>
        </p:pic>
        <p:sp>
          <p:nvSpPr>
            <p:cNvPr id="47" name="Rounded Rectangle 84">
              <a:extLst>
                <a:ext uri="{FF2B5EF4-FFF2-40B4-BE49-F238E27FC236}">
                  <a16:creationId xmlns:a16="http://schemas.microsoft.com/office/drawing/2014/main" id="{F9D7BC56-A5D8-F2AC-F451-9C63D7EBA1A7}"/>
                </a:ext>
                <a:ext uri="{C183D7F6-B498-43B3-948B-1728B52AA6E4}">
                  <adec:decorative xmlns:adec="http://schemas.microsoft.com/office/drawing/2017/decorative" val="1"/>
                </a:ext>
              </a:extLst>
            </p:cNvPr>
            <p:cNvSpPr/>
            <p:nvPr/>
          </p:nvSpPr>
          <p:spPr bwMode="auto">
            <a:xfrm>
              <a:off x="2097179"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ounded Rectangle 92">
              <a:extLst>
                <a:ext uri="{FF2B5EF4-FFF2-40B4-BE49-F238E27FC236}">
                  <a16:creationId xmlns:a16="http://schemas.microsoft.com/office/drawing/2014/main" id="{BCD9A7B9-B82E-62B7-DA28-388F3AF28BEF}"/>
                </a:ext>
                <a:ext uri="{C183D7F6-B498-43B3-948B-1728B52AA6E4}">
                  <adec:decorative xmlns:adec="http://schemas.microsoft.com/office/drawing/2017/decorative" val="1"/>
                </a:ext>
              </a:extLst>
            </p:cNvPr>
            <p:cNvSpPr/>
            <p:nvPr/>
          </p:nvSpPr>
          <p:spPr bwMode="auto">
            <a:xfrm>
              <a:off x="3728991"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9" name="Rounded Rectangle 98">
              <a:extLst>
                <a:ext uri="{FF2B5EF4-FFF2-40B4-BE49-F238E27FC236}">
                  <a16:creationId xmlns:a16="http://schemas.microsoft.com/office/drawing/2014/main" id="{E0E86A9B-45F1-706D-9CB6-36CC9ADC1182}"/>
                </a:ext>
                <a:ext uri="{C183D7F6-B498-43B3-948B-1728B52AA6E4}">
                  <adec:decorative xmlns:adec="http://schemas.microsoft.com/office/drawing/2017/decorative" val="1"/>
                </a:ext>
              </a:extLst>
            </p:cNvPr>
            <p:cNvSpPr/>
            <p:nvPr/>
          </p:nvSpPr>
          <p:spPr bwMode="auto">
            <a:xfrm>
              <a:off x="5360803"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0" name="Rounded Rectangle 102">
              <a:extLst>
                <a:ext uri="{FF2B5EF4-FFF2-40B4-BE49-F238E27FC236}">
                  <a16:creationId xmlns:a16="http://schemas.microsoft.com/office/drawing/2014/main" id="{3C250914-62F7-2A5B-6531-3AD53CF7123E}"/>
                </a:ext>
                <a:ext uri="{C183D7F6-B498-43B3-948B-1728B52AA6E4}">
                  <adec:decorative xmlns:adec="http://schemas.microsoft.com/office/drawing/2017/decorative" val="1"/>
                </a:ext>
              </a:extLst>
            </p:cNvPr>
            <p:cNvSpPr/>
            <p:nvPr/>
          </p:nvSpPr>
          <p:spPr bwMode="auto">
            <a:xfrm>
              <a:off x="6992615"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1" name="Rounded Rectangle 106">
              <a:extLst>
                <a:ext uri="{FF2B5EF4-FFF2-40B4-BE49-F238E27FC236}">
                  <a16:creationId xmlns:a16="http://schemas.microsoft.com/office/drawing/2014/main" id="{D6AF3154-D7A5-7106-5E02-983A4C498C26}"/>
                </a:ext>
                <a:ext uri="{C183D7F6-B498-43B3-948B-1728B52AA6E4}">
                  <adec:decorative xmlns:adec="http://schemas.microsoft.com/office/drawing/2017/decorative" val="1"/>
                </a:ext>
              </a:extLst>
            </p:cNvPr>
            <p:cNvSpPr/>
            <p:nvPr/>
          </p:nvSpPr>
          <p:spPr bwMode="auto">
            <a:xfrm>
              <a:off x="10256242"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2" name="Rounded Rectangle 75">
              <a:extLst>
                <a:ext uri="{FF2B5EF4-FFF2-40B4-BE49-F238E27FC236}">
                  <a16:creationId xmlns:a16="http://schemas.microsoft.com/office/drawing/2014/main" id="{A770F763-7234-B27E-64B0-41535FB067E7}"/>
                </a:ext>
                <a:ext uri="{C183D7F6-B498-43B3-948B-1728B52AA6E4}">
                  <adec:decorative xmlns:adec="http://schemas.microsoft.com/office/drawing/2017/decorative" val="1"/>
                </a:ext>
              </a:extLst>
            </p:cNvPr>
            <p:cNvSpPr/>
            <p:nvPr/>
          </p:nvSpPr>
          <p:spPr bwMode="auto">
            <a:xfrm>
              <a:off x="465138" y="1590948"/>
              <a:ext cx="1554480" cy="1906314"/>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53" name="Picture 52" descr="Data Factory Logo">
              <a:extLst>
                <a:ext uri="{FF2B5EF4-FFF2-40B4-BE49-F238E27FC236}">
                  <a16:creationId xmlns:a16="http://schemas.microsoft.com/office/drawing/2014/main" id="{A393B66D-AB05-93C8-02E5-20A51B13DCAA}"/>
                </a:ext>
              </a:extLst>
            </p:cNvPr>
            <p:cNvPicPr>
              <a:picLocks noChangeAspect="1"/>
            </p:cNvPicPr>
            <p:nvPr/>
          </p:nvPicPr>
          <p:blipFill>
            <a:blip r:embed="rId5"/>
            <a:srcRect/>
            <a:stretch/>
          </p:blipFill>
          <p:spPr>
            <a:xfrm>
              <a:off x="1014223" y="1905496"/>
              <a:ext cx="456310" cy="457200"/>
            </a:xfrm>
            <a:prstGeom prst="rect">
              <a:avLst/>
            </a:prstGeom>
          </p:spPr>
        </p:pic>
        <p:sp>
          <p:nvSpPr>
            <p:cNvPr id="54" name="Text Placeholder 2">
              <a:extLst>
                <a:ext uri="{FF2B5EF4-FFF2-40B4-BE49-F238E27FC236}">
                  <a16:creationId xmlns:a16="http://schemas.microsoft.com/office/drawing/2014/main" id="{6DCED986-5979-E7C0-73AA-3659A8019D2F}"/>
                </a:ext>
              </a:extLst>
            </p:cNvPr>
            <p:cNvSpPr txBox="1">
              <a:spLocks/>
            </p:cNvSpPr>
            <p:nvPr/>
          </p:nvSpPr>
          <p:spPr>
            <a:xfrm>
              <a:off x="465138" y="2520299"/>
              <a:ext cx="1554480" cy="4572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Data Integration</a:t>
              </a:r>
            </a:p>
          </p:txBody>
        </p:sp>
        <p:sp>
          <p:nvSpPr>
            <p:cNvPr id="55" name="Text Placeholder 2">
              <a:extLst>
                <a:ext uri="{FF2B5EF4-FFF2-40B4-BE49-F238E27FC236}">
                  <a16:creationId xmlns:a16="http://schemas.microsoft.com/office/drawing/2014/main" id="{DEBDFEF0-0C1D-BC3D-E2DA-FA6F8ACF22EA}"/>
                </a:ext>
              </a:extLst>
            </p:cNvPr>
            <p:cNvSpPr txBox="1">
              <a:spLocks/>
            </p:cNvSpPr>
            <p:nvPr/>
          </p:nvSpPr>
          <p:spPr>
            <a:xfrm>
              <a:off x="465138"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Data Factory</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pic>
          <p:nvPicPr>
            <p:cNvPr id="56" name="Picture 55" descr="Synapse Spark Logo">
              <a:extLst>
                <a:ext uri="{FF2B5EF4-FFF2-40B4-BE49-F238E27FC236}">
                  <a16:creationId xmlns:a16="http://schemas.microsoft.com/office/drawing/2014/main" id="{601187D7-93A8-8B12-806D-4B81C82420A9}"/>
                </a:ext>
              </a:extLst>
            </p:cNvPr>
            <p:cNvPicPr>
              <a:picLocks noChangeAspect="1"/>
            </p:cNvPicPr>
            <p:nvPr/>
          </p:nvPicPr>
          <p:blipFill>
            <a:blip r:embed="rId6"/>
            <a:srcRect/>
            <a:stretch/>
          </p:blipFill>
          <p:spPr>
            <a:xfrm>
              <a:off x="2646264" y="1905496"/>
              <a:ext cx="456310" cy="457200"/>
            </a:xfrm>
            <a:prstGeom prst="rect">
              <a:avLst/>
            </a:prstGeom>
          </p:spPr>
        </p:pic>
        <p:sp>
          <p:nvSpPr>
            <p:cNvPr id="57" name="Text Placeholder 2">
              <a:extLst>
                <a:ext uri="{FF2B5EF4-FFF2-40B4-BE49-F238E27FC236}">
                  <a16:creationId xmlns:a16="http://schemas.microsoft.com/office/drawing/2014/main" id="{847303A1-8340-E40B-99C4-ADA71F12EC00}"/>
                </a:ext>
              </a:extLst>
            </p:cNvPr>
            <p:cNvSpPr txBox="1">
              <a:spLocks/>
            </p:cNvSpPr>
            <p:nvPr/>
          </p:nvSpPr>
          <p:spPr>
            <a:xfrm>
              <a:off x="2097179" y="2520299"/>
              <a:ext cx="1554480" cy="4572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Data Engineering</a:t>
              </a:r>
            </a:p>
          </p:txBody>
        </p:sp>
        <p:sp>
          <p:nvSpPr>
            <p:cNvPr id="58" name="Text Placeholder 2">
              <a:extLst>
                <a:ext uri="{FF2B5EF4-FFF2-40B4-BE49-F238E27FC236}">
                  <a16:creationId xmlns:a16="http://schemas.microsoft.com/office/drawing/2014/main" id="{22522D8D-BFE4-0A94-7C56-1E4FC29EA529}"/>
                </a:ext>
              </a:extLst>
            </p:cNvPr>
            <p:cNvSpPr txBox="1">
              <a:spLocks/>
            </p:cNvSpPr>
            <p:nvPr/>
          </p:nvSpPr>
          <p:spPr>
            <a:xfrm>
              <a:off x="2097179"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Synapse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pic>
          <p:nvPicPr>
            <p:cNvPr id="59" name="Picture 58" descr="Synapse Logo">
              <a:extLst>
                <a:ext uri="{FF2B5EF4-FFF2-40B4-BE49-F238E27FC236}">
                  <a16:creationId xmlns:a16="http://schemas.microsoft.com/office/drawing/2014/main" id="{3B526ED4-CE2C-A2E9-46E1-BD283C4D238C}"/>
                </a:ext>
              </a:extLst>
            </p:cNvPr>
            <p:cNvPicPr>
              <a:picLocks noChangeAspect="1"/>
            </p:cNvPicPr>
            <p:nvPr/>
          </p:nvPicPr>
          <p:blipFill>
            <a:blip r:embed="rId7"/>
            <a:srcRect/>
            <a:stretch/>
          </p:blipFill>
          <p:spPr>
            <a:xfrm>
              <a:off x="4278076" y="1913793"/>
              <a:ext cx="456310" cy="457200"/>
            </a:xfrm>
            <a:prstGeom prst="rect">
              <a:avLst/>
            </a:prstGeom>
          </p:spPr>
        </p:pic>
        <p:sp>
          <p:nvSpPr>
            <p:cNvPr id="60" name="Text Placeholder 2">
              <a:extLst>
                <a:ext uri="{FF2B5EF4-FFF2-40B4-BE49-F238E27FC236}">
                  <a16:creationId xmlns:a16="http://schemas.microsoft.com/office/drawing/2014/main" id="{32F41F65-43DC-D42A-A103-38A28F9C7004}"/>
                </a:ext>
              </a:extLst>
            </p:cNvPr>
            <p:cNvSpPr txBox="1">
              <a:spLocks/>
            </p:cNvSpPr>
            <p:nvPr/>
          </p:nvSpPr>
          <p:spPr>
            <a:xfrm>
              <a:off x="3728991" y="2520299"/>
              <a:ext cx="1554480" cy="4572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Data Warehouse</a:t>
              </a:r>
            </a:p>
          </p:txBody>
        </p:sp>
        <p:sp>
          <p:nvSpPr>
            <p:cNvPr id="61" name="Text Placeholder 2">
              <a:extLst>
                <a:ext uri="{FF2B5EF4-FFF2-40B4-BE49-F238E27FC236}">
                  <a16:creationId xmlns:a16="http://schemas.microsoft.com/office/drawing/2014/main" id="{24B95349-9AC6-12CA-F7CD-8377C33FD178}"/>
                </a:ext>
              </a:extLst>
            </p:cNvPr>
            <p:cNvSpPr txBox="1">
              <a:spLocks/>
            </p:cNvSpPr>
            <p:nvPr/>
          </p:nvSpPr>
          <p:spPr>
            <a:xfrm>
              <a:off x="3728991"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Synapse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pic>
          <p:nvPicPr>
            <p:cNvPr id="62" name="Picture 61" descr="Azure AI Logo">
              <a:extLst>
                <a:ext uri="{FF2B5EF4-FFF2-40B4-BE49-F238E27FC236}">
                  <a16:creationId xmlns:a16="http://schemas.microsoft.com/office/drawing/2014/main" id="{AC9C0CBD-2866-7564-2B78-AF42C5BDE7E0}"/>
                </a:ext>
              </a:extLst>
            </p:cNvPr>
            <p:cNvPicPr>
              <a:picLocks noChangeAspect="1"/>
            </p:cNvPicPr>
            <p:nvPr/>
          </p:nvPicPr>
          <p:blipFill>
            <a:blip r:embed="rId8"/>
            <a:srcRect/>
            <a:stretch/>
          </p:blipFill>
          <p:spPr>
            <a:xfrm>
              <a:off x="5909888" y="1905496"/>
              <a:ext cx="456310" cy="457200"/>
            </a:xfrm>
            <a:prstGeom prst="rect">
              <a:avLst/>
            </a:prstGeom>
          </p:spPr>
        </p:pic>
        <p:sp>
          <p:nvSpPr>
            <p:cNvPr id="63" name="Text Placeholder 2">
              <a:extLst>
                <a:ext uri="{FF2B5EF4-FFF2-40B4-BE49-F238E27FC236}">
                  <a16:creationId xmlns:a16="http://schemas.microsoft.com/office/drawing/2014/main" id="{C34DED93-CF00-221F-F3D5-37A3458F32CE}"/>
                </a:ext>
              </a:extLst>
            </p:cNvPr>
            <p:cNvSpPr txBox="1">
              <a:spLocks/>
            </p:cNvSpPr>
            <p:nvPr/>
          </p:nvSpPr>
          <p:spPr>
            <a:xfrm>
              <a:off x="5360803" y="2520299"/>
              <a:ext cx="1554480" cy="4572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Data </a:t>
              </a:r>
              <a:b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b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Science</a:t>
              </a:r>
            </a:p>
          </p:txBody>
        </p:sp>
        <p:sp>
          <p:nvSpPr>
            <p:cNvPr id="64" name="Text Placeholder 2">
              <a:extLst>
                <a:ext uri="{FF2B5EF4-FFF2-40B4-BE49-F238E27FC236}">
                  <a16:creationId xmlns:a16="http://schemas.microsoft.com/office/drawing/2014/main" id="{F66A773D-A5D2-A198-EDC4-FFDF54BAE565}"/>
                </a:ext>
              </a:extLst>
            </p:cNvPr>
            <p:cNvSpPr txBox="1">
              <a:spLocks/>
            </p:cNvSpPr>
            <p:nvPr/>
          </p:nvSpPr>
          <p:spPr>
            <a:xfrm>
              <a:off x="5360803"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Synapse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pic>
          <p:nvPicPr>
            <p:cNvPr id="65" name="Picture 64" descr="Data Explorer Logo">
              <a:extLst>
                <a:ext uri="{FF2B5EF4-FFF2-40B4-BE49-F238E27FC236}">
                  <a16:creationId xmlns:a16="http://schemas.microsoft.com/office/drawing/2014/main" id="{974A8509-A219-C369-DD20-02F9C7651905}"/>
                </a:ext>
              </a:extLst>
            </p:cNvPr>
            <p:cNvPicPr>
              <a:picLocks noChangeAspect="1"/>
            </p:cNvPicPr>
            <p:nvPr/>
          </p:nvPicPr>
          <p:blipFill>
            <a:blip r:embed="rId9"/>
            <a:srcRect/>
            <a:stretch/>
          </p:blipFill>
          <p:spPr>
            <a:xfrm>
              <a:off x="7541700" y="1893358"/>
              <a:ext cx="456310" cy="457200"/>
            </a:xfrm>
            <a:prstGeom prst="rect">
              <a:avLst/>
            </a:prstGeom>
          </p:spPr>
        </p:pic>
        <p:sp>
          <p:nvSpPr>
            <p:cNvPr id="66" name="Text Placeholder 2">
              <a:extLst>
                <a:ext uri="{FF2B5EF4-FFF2-40B4-BE49-F238E27FC236}">
                  <a16:creationId xmlns:a16="http://schemas.microsoft.com/office/drawing/2014/main" id="{A0FD1279-A978-C1C8-AEA5-EDDCA344CA22}"/>
                </a:ext>
              </a:extLst>
            </p:cNvPr>
            <p:cNvSpPr txBox="1">
              <a:spLocks/>
            </p:cNvSpPr>
            <p:nvPr/>
          </p:nvSpPr>
          <p:spPr>
            <a:xfrm>
              <a:off x="6992615" y="2520299"/>
              <a:ext cx="1554480" cy="457200"/>
            </a:xfrm>
            <a:prstGeom prst="rect">
              <a:avLst/>
            </a:prstGeom>
          </p:spPr>
          <p:txBody>
            <a:bodyPr lIns="0" r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Real Time Analytics</a:t>
              </a:r>
            </a:p>
          </p:txBody>
        </p:sp>
        <p:sp>
          <p:nvSpPr>
            <p:cNvPr id="67" name="Text Placeholder 2">
              <a:extLst>
                <a:ext uri="{FF2B5EF4-FFF2-40B4-BE49-F238E27FC236}">
                  <a16:creationId xmlns:a16="http://schemas.microsoft.com/office/drawing/2014/main" id="{99EF30B9-8B25-ED44-96F8-8C8E37A35E34}"/>
                </a:ext>
              </a:extLst>
            </p:cNvPr>
            <p:cNvSpPr txBox="1">
              <a:spLocks/>
            </p:cNvSpPr>
            <p:nvPr/>
          </p:nvSpPr>
          <p:spPr>
            <a:xfrm>
              <a:off x="6992615"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Synapse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sp>
          <p:nvSpPr>
            <p:cNvPr id="68" name="Text Placeholder 2">
              <a:extLst>
                <a:ext uri="{FF2B5EF4-FFF2-40B4-BE49-F238E27FC236}">
                  <a16:creationId xmlns:a16="http://schemas.microsoft.com/office/drawing/2014/main" id="{863F4DDB-0929-CD62-72D7-1087A5C92B5F}"/>
                </a:ext>
              </a:extLst>
            </p:cNvPr>
            <p:cNvSpPr txBox="1">
              <a:spLocks/>
            </p:cNvSpPr>
            <p:nvPr/>
          </p:nvSpPr>
          <p:spPr>
            <a:xfrm>
              <a:off x="8624427" y="2520299"/>
              <a:ext cx="1554480" cy="457200"/>
            </a:xfrm>
            <a:prstGeom prst="rect">
              <a:avLst/>
            </a:prstGeom>
          </p:spPr>
          <p:txBody>
            <a:bodyPr lIns="0" r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Business Intelligence</a:t>
              </a:r>
            </a:p>
          </p:txBody>
        </p:sp>
        <p:sp>
          <p:nvSpPr>
            <p:cNvPr id="69" name="Text Placeholder 2">
              <a:extLst>
                <a:ext uri="{FF2B5EF4-FFF2-40B4-BE49-F238E27FC236}">
                  <a16:creationId xmlns:a16="http://schemas.microsoft.com/office/drawing/2014/main" id="{B642A90D-8938-1A0E-6178-7410576D7706}"/>
                </a:ext>
              </a:extLst>
            </p:cNvPr>
            <p:cNvSpPr txBox="1">
              <a:spLocks/>
            </p:cNvSpPr>
            <p:nvPr/>
          </p:nvSpPr>
          <p:spPr>
            <a:xfrm>
              <a:off x="8624427"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Power BI</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sp>
          <p:nvSpPr>
            <p:cNvPr id="73" name="Rounded Rectangle 110">
              <a:extLst>
                <a:ext uri="{FF2B5EF4-FFF2-40B4-BE49-F238E27FC236}">
                  <a16:creationId xmlns:a16="http://schemas.microsoft.com/office/drawing/2014/main" id="{0C3BDBA6-E2A2-18BF-BCC7-381837D9850F}"/>
                </a:ext>
                <a:ext uri="{C183D7F6-B498-43B3-948B-1728B52AA6E4}">
                  <adec:decorative xmlns:adec="http://schemas.microsoft.com/office/drawing/2017/decorative" val="1"/>
                </a:ext>
              </a:extLst>
            </p:cNvPr>
            <p:cNvSpPr/>
            <p:nvPr/>
          </p:nvSpPr>
          <p:spPr bwMode="auto">
            <a:xfrm>
              <a:off x="465367" y="3632792"/>
              <a:ext cx="11349249" cy="1053275"/>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74" name="Picture 73" descr="OneLake Logo">
              <a:extLst>
                <a:ext uri="{FF2B5EF4-FFF2-40B4-BE49-F238E27FC236}">
                  <a16:creationId xmlns:a16="http://schemas.microsoft.com/office/drawing/2014/main" id="{FBDED937-AA1C-3CC7-A2F0-EF97D27C461F}"/>
                </a:ext>
              </a:extLst>
            </p:cNvPr>
            <p:cNvPicPr>
              <a:picLocks noChangeAspect="1"/>
            </p:cNvPicPr>
            <p:nvPr/>
          </p:nvPicPr>
          <p:blipFill>
            <a:blip r:embed="rId10"/>
            <a:srcRect/>
            <a:stretch/>
          </p:blipFill>
          <p:spPr>
            <a:xfrm>
              <a:off x="5888648" y="3820258"/>
              <a:ext cx="391898" cy="392665"/>
            </a:xfrm>
            <a:prstGeom prst="rect">
              <a:avLst/>
            </a:prstGeom>
          </p:spPr>
        </p:pic>
        <p:sp>
          <p:nvSpPr>
            <p:cNvPr id="76" name="Text Placeholder 2">
              <a:extLst>
                <a:ext uri="{FF2B5EF4-FFF2-40B4-BE49-F238E27FC236}">
                  <a16:creationId xmlns:a16="http://schemas.microsoft.com/office/drawing/2014/main" id="{968B49D6-2E46-C117-9265-4AB34BC7CF34}"/>
                </a:ext>
              </a:extLst>
            </p:cNvPr>
            <p:cNvSpPr txBox="1">
              <a:spLocks/>
            </p:cNvSpPr>
            <p:nvPr/>
          </p:nvSpPr>
          <p:spPr>
            <a:xfrm>
              <a:off x="5137955" y="4197248"/>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OneLake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pic>
          <p:nvPicPr>
            <p:cNvPr id="77" name="Picture 76" descr="A picture containing graphics, colorfulness, graphic design, creativity&#10;&#10;Description automatically generated">
              <a:extLst>
                <a:ext uri="{FF2B5EF4-FFF2-40B4-BE49-F238E27FC236}">
                  <a16:creationId xmlns:a16="http://schemas.microsoft.com/office/drawing/2014/main" id="{BFAFA44B-EDE4-D82A-FEE4-56911DDA0A0A}"/>
                </a:ext>
              </a:extLst>
            </p:cNvPr>
            <p:cNvPicPr>
              <a:picLocks noChangeAspect="1"/>
            </p:cNvPicPr>
            <p:nvPr/>
          </p:nvPicPr>
          <p:blipFill>
            <a:blip r:embed="rId11"/>
            <a:stretch>
              <a:fillRect/>
            </a:stretch>
          </p:blipFill>
          <p:spPr>
            <a:xfrm>
              <a:off x="10681827" y="1847638"/>
              <a:ext cx="557897" cy="557897"/>
            </a:xfrm>
            <a:prstGeom prst="rect">
              <a:avLst/>
            </a:prstGeom>
          </p:spPr>
        </p:pic>
        <p:sp>
          <p:nvSpPr>
            <p:cNvPr id="78" name="Text Placeholder 2">
              <a:extLst>
                <a:ext uri="{FF2B5EF4-FFF2-40B4-BE49-F238E27FC236}">
                  <a16:creationId xmlns:a16="http://schemas.microsoft.com/office/drawing/2014/main" id="{963BA6AB-F6EC-F40B-C6D8-ED08A8740157}"/>
                </a:ext>
              </a:extLst>
            </p:cNvPr>
            <p:cNvSpPr txBox="1">
              <a:spLocks/>
            </p:cNvSpPr>
            <p:nvPr/>
          </p:nvSpPr>
          <p:spPr>
            <a:xfrm>
              <a:off x="10256239" y="2520299"/>
              <a:ext cx="1554480" cy="4572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Observability</a:t>
              </a:r>
            </a:p>
          </p:txBody>
        </p:sp>
        <p:sp>
          <p:nvSpPr>
            <p:cNvPr id="79" name="Text Placeholder 2">
              <a:extLst>
                <a:ext uri="{FF2B5EF4-FFF2-40B4-BE49-F238E27FC236}">
                  <a16:creationId xmlns:a16="http://schemas.microsoft.com/office/drawing/2014/main" id="{1ECCC284-8D2C-D4EF-DB30-5A8246104DF9}"/>
                </a:ext>
              </a:extLst>
            </p:cNvPr>
            <p:cNvSpPr txBox="1">
              <a:spLocks/>
            </p:cNvSpPr>
            <p:nvPr/>
          </p:nvSpPr>
          <p:spPr>
            <a:xfrm>
              <a:off x="10256239" y="3122708"/>
              <a:ext cx="1554480"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Data Activator</a:t>
              </a:r>
            </a:p>
          </p:txBody>
        </p:sp>
      </p:grpSp>
      <p:grpSp>
        <p:nvGrpSpPr>
          <p:cNvPr id="2" name="Group 1" descr="Unified Fabric experience.">
            <a:extLst>
              <a:ext uri="{FF2B5EF4-FFF2-40B4-BE49-F238E27FC236}">
                <a16:creationId xmlns:a16="http://schemas.microsoft.com/office/drawing/2014/main" id="{0E2DE9E7-A554-2EA0-3DD3-26150304C051}"/>
              </a:ext>
            </a:extLst>
          </p:cNvPr>
          <p:cNvGrpSpPr/>
          <p:nvPr/>
        </p:nvGrpSpPr>
        <p:grpSpPr>
          <a:xfrm>
            <a:off x="453032" y="4463566"/>
            <a:ext cx="11349250" cy="937196"/>
            <a:chOff x="465367" y="4544756"/>
            <a:chExt cx="11349250" cy="937196"/>
          </a:xfrm>
        </p:grpSpPr>
        <p:sp>
          <p:nvSpPr>
            <p:cNvPr id="70" name="Rounded Rectangle 112">
              <a:extLst>
                <a:ext uri="{FF2B5EF4-FFF2-40B4-BE49-F238E27FC236}">
                  <a16:creationId xmlns:a16="http://schemas.microsoft.com/office/drawing/2014/main" id="{D7391BAD-0BB6-BD77-70BD-7A848E8FDE60}"/>
                </a:ext>
                <a:ext uri="{C183D7F6-B498-43B3-948B-1728B52AA6E4}">
                  <adec:decorative xmlns:adec="http://schemas.microsoft.com/office/drawing/2017/decorative" val="1"/>
                </a:ext>
              </a:extLst>
            </p:cNvPr>
            <p:cNvSpPr/>
            <p:nvPr/>
          </p:nvSpPr>
          <p:spPr bwMode="auto">
            <a:xfrm>
              <a:off x="465367" y="4544756"/>
              <a:ext cx="11349250" cy="937196"/>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1" name="Text Placeholder 2">
              <a:extLst>
                <a:ext uri="{FF2B5EF4-FFF2-40B4-BE49-F238E27FC236}">
                  <a16:creationId xmlns:a16="http://schemas.microsoft.com/office/drawing/2014/main" id="{508C5E33-28CC-AD8F-CDC4-59FF5B422BF5}"/>
                </a:ext>
              </a:extLst>
            </p:cNvPr>
            <p:cNvSpPr txBox="1">
              <a:spLocks/>
            </p:cNvSpPr>
            <p:nvPr/>
          </p:nvSpPr>
          <p:spPr>
            <a:xfrm>
              <a:off x="3786931" y="4625962"/>
              <a:ext cx="4706123" cy="273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1" i="0" u="none" strike="noStrike" kern="1200" cap="none" spc="0" normalizeH="0" baseline="0" noProof="0" dirty="0">
                  <a:ln>
                    <a:noFill/>
                  </a:ln>
                  <a:solidFill>
                    <a:schemeClr val="tx2"/>
                  </a:solidFill>
                  <a:effectLst/>
                  <a:uLnTx/>
                  <a:uFillTx/>
                  <a:latin typeface="Segoe UI"/>
                  <a:ea typeface="+mn-ea"/>
                  <a:cs typeface="Segoe UI" panose="020B0502040204020203" pitchFamily="34" charset="0"/>
                </a:rPr>
                <a:t>UNIFIED</a:t>
              </a:r>
            </a:p>
          </p:txBody>
        </p:sp>
        <p:sp>
          <p:nvSpPr>
            <p:cNvPr id="72" name="Text Placeholder 2">
              <a:extLst>
                <a:ext uri="{FF2B5EF4-FFF2-40B4-BE49-F238E27FC236}">
                  <a16:creationId xmlns:a16="http://schemas.microsoft.com/office/drawing/2014/main" id="{681D587A-0431-D180-3C7C-C94704AB49B6}"/>
                </a:ext>
              </a:extLst>
            </p:cNvPr>
            <p:cNvSpPr txBox="1">
              <a:spLocks/>
            </p:cNvSpPr>
            <p:nvPr/>
          </p:nvSpPr>
          <p:spPr>
            <a:xfrm>
              <a:off x="968453" y="4938328"/>
              <a:ext cx="2457719"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SaaS product experience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sp>
          <p:nvSpPr>
            <p:cNvPr id="80" name="Text Placeholder 2">
              <a:extLst>
                <a:ext uri="{FF2B5EF4-FFF2-40B4-BE49-F238E27FC236}">
                  <a16:creationId xmlns:a16="http://schemas.microsoft.com/office/drawing/2014/main" id="{98DC1282-65D4-8109-85E4-77CEBEDFBE9D}"/>
                </a:ext>
              </a:extLst>
            </p:cNvPr>
            <p:cNvSpPr txBox="1">
              <a:spLocks/>
            </p:cNvSpPr>
            <p:nvPr/>
          </p:nvSpPr>
          <p:spPr>
            <a:xfrm>
              <a:off x="3752878" y="4951424"/>
              <a:ext cx="2307622"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Security and governance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sp>
          <p:nvSpPr>
            <p:cNvPr id="81" name="Text Placeholder 2">
              <a:extLst>
                <a:ext uri="{FF2B5EF4-FFF2-40B4-BE49-F238E27FC236}">
                  <a16:creationId xmlns:a16="http://schemas.microsoft.com/office/drawing/2014/main" id="{D22CB34C-5DAD-7300-C032-5E4682BF64F0}"/>
                </a:ext>
              </a:extLst>
            </p:cNvPr>
            <p:cNvSpPr txBox="1">
              <a:spLocks/>
            </p:cNvSpPr>
            <p:nvPr/>
          </p:nvSpPr>
          <p:spPr>
            <a:xfrm>
              <a:off x="6387206" y="4938328"/>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Compute and storage</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sp>
          <p:nvSpPr>
            <p:cNvPr id="82" name="Text Placeholder 2">
              <a:extLst>
                <a:ext uri="{FF2B5EF4-FFF2-40B4-BE49-F238E27FC236}">
                  <a16:creationId xmlns:a16="http://schemas.microsoft.com/office/drawing/2014/main" id="{52E5EB97-06A7-A670-821C-AACA29A4C9BF}"/>
                </a:ext>
              </a:extLst>
            </p:cNvPr>
            <p:cNvSpPr txBox="1">
              <a:spLocks/>
            </p:cNvSpPr>
            <p:nvPr/>
          </p:nvSpPr>
          <p:spPr>
            <a:xfrm>
              <a:off x="8849682" y="4938328"/>
              <a:ext cx="1963918" cy="28579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rPr>
                <a:t>Business model</a:t>
              </a:r>
              <a:endParaRPr kumimoji="0" lang="en-US" sz="1200" b="0" i="0" u="none" strike="noStrike" kern="1200" cap="none" spc="0" normalizeH="0" baseline="0" noProof="0" dirty="0">
                <a:ln>
                  <a:noFill/>
                </a:ln>
                <a:solidFill>
                  <a:srgbClr val="2F2F2F"/>
                </a:solidFill>
                <a:effectLst/>
                <a:uLnTx/>
                <a:uFillTx/>
                <a:latin typeface="Segoe UI"/>
                <a:ea typeface="+mn-ea"/>
                <a:cs typeface="Segoe UI" panose="020B0502040204020203" pitchFamily="34" charset="0"/>
              </a:endParaRPr>
            </a:p>
          </p:txBody>
        </p:sp>
        <p:cxnSp>
          <p:nvCxnSpPr>
            <p:cNvPr id="83" name="Straight Connector 82">
              <a:extLst>
                <a:ext uri="{FF2B5EF4-FFF2-40B4-BE49-F238E27FC236}">
                  <a16:creationId xmlns:a16="http://schemas.microsoft.com/office/drawing/2014/main" id="{C4D82792-5676-0E14-510C-5747553D222B}"/>
                </a:ext>
                <a:ext uri="{C183D7F6-B498-43B3-948B-1728B52AA6E4}">
                  <adec:decorative xmlns:adec="http://schemas.microsoft.com/office/drawing/2017/decorative" val="1"/>
                </a:ext>
              </a:extLst>
            </p:cNvPr>
            <p:cNvCxnSpPr>
              <a:cxnSpLocks/>
            </p:cNvCxnSpPr>
            <p:nvPr/>
          </p:nvCxnSpPr>
          <p:spPr>
            <a:xfrm>
              <a:off x="3675451" y="4987698"/>
              <a:ext cx="0" cy="187054"/>
            </a:xfrm>
            <a:prstGeom prst="line">
              <a:avLst/>
            </a:prstGeom>
            <a:noFill/>
            <a:ln w="28575" cap="flat" cmpd="sng" algn="ctr">
              <a:solidFill>
                <a:schemeClr val="tx2"/>
              </a:solidFill>
              <a:prstDash val="solid"/>
              <a:headEnd type="none" w="lg" len="med"/>
              <a:tailEnd type="none" w="lg" len="med"/>
            </a:ln>
            <a:effectLst/>
          </p:spPr>
        </p:cxnSp>
        <p:cxnSp>
          <p:nvCxnSpPr>
            <p:cNvPr id="84" name="Straight Connector 83">
              <a:extLst>
                <a:ext uri="{FF2B5EF4-FFF2-40B4-BE49-F238E27FC236}">
                  <a16:creationId xmlns:a16="http://schemas.microsoft.com/office/drawing/2014/main" id="{AD941E4F-839D-2700-1528-EF9A83BAAA11}"/>
                </a:ext>
                <a:ext uri="{C183D7F6-B498-43B3-948B-1728B52AA6E4}">
                  <adec:decorative xmlns:adec="http://schemas.microsoft.com/office/drawing/2017/decorative" val="1"/>
                </a:ext>
              </a:extLst>
            </p:cNvPr>
            <p:cNvCxnSpPr>
              <a:cxnSpLocks/>
            </p:cNvCxnSpPr>
            <p:nvPr/>
          </p:nvCxnSpPr>
          <p:spPr>
            <a:xfrm>
              <a:off x="6137927" y="4987698"/>
              <a:ext cx="0" cy="187054"/>
            </a:xfrm>
            <a:prstGeom prst="line">
              <a:avLst/>
            </a:prstGeom>
            <a:noFill/>
            <a:ln w="28575" cap="flat" cmpd="sng" algn="ctr">
              <a:solidFill>
                <a:schemeClr val="tx2"/>
              </a:solidFill>
              <a:prstDash val="solid"/>
              <a:headEnd type="none" w="lg" len="med"/>
              <a:tailEnd type="none" w="lg" len="med"/>
            </a:ln>
            <a:effectLst/>
          </p:spPr>
        </p:cxnSp>
        <p:cxnSp>
          <p:nvCxnSpPr>
            <p:cNvPr id="85" name="Straight Connector 84">
              <a:extLst>
                <a:ext uri="{FF2B5EF4-FFF2-40B4-BE49-F238E27FC236}">
                  <a16:creationId xmlns:a16="http://schemas.microsoft.com/office/drawing/2014/main" id="{28F12984-EC15-0B5C-7CC4-EF2B6AF707DC}"/>
                </a:ext>
                <a:ext uri="{C183D7F6-B498-43B3-948B-1728B52AA6E4}">
                  <adec:decorative xmlns:adec="http://schemas.microsoft.com/office/drawing/2017/decorative" val="1"/>
                </a:ext>
              </a:extLst>
            </p:cNvPr>
            <p:cNvCxnSpPr>
              <a:cxnSpLocks/>
            </p:cNvCxnSpPr>
            <p:nvPr/>
          </p:nvCxnSpPr>
          <p:spPr>
            <a:xfrm>
              <a:off x="8600403" y="4987698"/>
              <a:ext cx="0" cy="187054"/>
            </a:xfrm>
            <a:prstGeom prst="line">
              <a:avLst/>
            </a:prstGeom>
            <a:noFill/>
            <a:ln w="28575" cap="flat" cmpd="sng" algn="ctr">
              <a:solidFill>
                <a:schemeClr val="tx2"/>
              </a:solidFill>
              <a:prstDash val="solid"/>
              <a:headEnd type="none" w="lg" len="med"/>
              <a:tailEnd type="none" w="lg" len="med"/>
            </a:ln>
            <a:effectLst/>
          </p:spPr>
        </p:cxnSp>
      </p:grpSp>
      <p:sp>
        <p:nvSpPr>
          <p:cNvPr id="7" name="TextBox 6">
            <a:extLst>
              <a:ext uri="{FF2B5EF4-FFF2-40B4-BE49-F238E27FC236}">
                <a16:creationId xmlns:a16="http://schemas.microsoft.com/office/drawing/2014/main" id="{3ECAAC8A-F265-65F3-89F1-4C0F4D0F209E}"/>
              </a:ext>
            </a:extLst>
          </p:cNvPr>
          <p:cNvSpPr txBox="1"/>
          <p:nvPr/>
        </p:nvSpPr>
        <p:spPr>
          <a:xfrm>
            <a:off x="7529480" y="3298331"/>
            <a:ext cx="3649866" cy="1328023"/>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0" i="0" dirty="0">
                <a:solidFill>
                  <a:srgbClr val="161616"/>
                </a:solidFill>
                <a:effectLst/>
                <a:latin typeface="Segoe UI" panose="020B0502040204020203" pitchFamily="34" charset="0"/>
              </a:rPr>
              <a:t>OneCopy is a key component of OneLake that allows you to read data from a single copy, without moving or duplicating data.</a:t>
            </a:r>
            <a:endParaRPr lang="en-US" dirty="0"/>
          </a:p>
        </p:txBody>
      </p:sp>
      <p:sp>
        <p:nvSpPr>
          <p:cNvPr id="5" name="Rounded Rectangle 110">
            <a:extLst>
              <a:ext uri="{FF2B5EF4-FFF2-40B4-BE49-F238E27FC236}">
                <a16:creationId xmlns:a16="http://schemas.microsoft.com/office/drawing/2014/main" id="{220FA4CA-951C-182A-AA17-BB85E1642FC2}"/>
              </a:ext>
              <a:ext uri="{C183D7F6-B498-43B3-948B-1728B52AA6E4}">
                <adec:decorative xmlns:adec="http://schemas.microsoft.com/office/drawing/2017/decorative" val="1"/>
              </a:ext>
            </a:extLst>
          </p:cNvPr>
          <p:cNvSpPr/>
          <p:nvPr/>
        </p:nvSpPr>
        <p:spPr bwMode="auto">
          <a:xfrm>
            <a:off x="452918" y="3259776"/>
            <a:ext cx="11399139" cy="3088938"/>
          </a:xfrm>
          <a:prstGeom prst="roundRect">
            <a:avLst>
              <a:gd name="adj" fmla="val 3999"/>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a:outerShdw blurRad="50800" dist="25400" dir="2700000" algn="tl" rotWithShape="0">
              <a:prstClr val="black">
                <a:alpha val="40000"/>
              </a:prst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50" indent="-285750">
              <a:spcBef>
                <a:spcPts val="600"/>
              </a:spcBef>
              <a:spcAft>
                <a:spcPts val="600"/>
              </a:spcAft>
              <a:buFont typeface="Arial" panose="020B0604020202020204" pitchFamily="34" charset="0"/>
              <a:buChar char="•"/>
            </a:pPr>
            <a:r>
              <a:rPr lang="en-US" sz="1400" b="1" i="0" dirty="0">
                <a:effectLst/>
                <a:latin typeface="Segoe UI" panose="020B0502040204020203" pitchFamily="34" charset="0"/>
              </a:rPr>
              <a:t>Data Factory</a:t>
            </a:r>
            <a:r>
              <a:rPr lang="en-US" sz="1400" b="0" i="0" dirty="0">
                <a:effectLst/>
                <a:latin typeface="Segoe UI" panose="020B0502040204020203" pitchFamily="34" charset="0"/>
              </a:rPr>
              <a:t>: data integration combining Power Query with the scale of Azure Data Factory to move and transform data.</a:t>
            </a:r>
          </a:p>
          <a:p>
            <a:pPr marL="285750" indent="-285750" algn="l">
              <a:spcBef>
                <a:spcPts val="600"/>
              </a:spcBef>
              <a:spcAft>
                <a:spcPts val="600"/>
              </a:spcAft>
              <a:buFont typeface="Arial" panose="020B0604020202020204" pitchFamily="34" charset="0"/>
              <a:buChar char="•"/>
            </a:pPr>
            <a:r>
              <a:rPr lang="en-US" sz="1400" b="1" i="0" dirty="0">
                <a:effectLst/>
                <a:latin typeface="Segoe UI" panose="020B0502040204020203" pitchFamily="34" charset="0"/>
              </a:rPr>
              <a:t>Synapse Data Engineering</a:t>
            </a:r>
            <a:r>
              <a:rPr lang="en-US" sz="1400" b="0" i="0" dirty="0">
                <a:effectLst/>
                <a:latin typeface="Segoe UI" panose="020B0502040204020203" pitchFamily="34" charset="0"/>
              </a:rPr>
              <a:t>: data engineering with a Spark platform for data transformation at scale.</a:t>
            </a:r>
          </a:p>
          <a:p>
            <a:pPr marL="285750" indent="-285750" algn="l">
              <a:spcBef>
                <a:spcPts val="600"/>
              </a:spcBef>
              <a:spcAft>
                <a:spcPts val="600"/>
              </a:spcAft>
              <a:buFont typeface="Arial" panose="020B0604020202020204" pitchFamily="34" charset="0"/>
              <a:buChar char="•"/>
            </a:pPr>
            <a:r>
              <a:rPr lang="en-US" sz="1400" b="1" i="0" dirty="0">
                <a:effectLst/>
                <a:latin typeface="Segoe UI" panose="020B0502040204020203" pitchFamily="34" charset="0"/>
              </a:rPr>
              <a:t>Synapse Data Warehouse</a:t>
            </a:r>
            <a:r>
              <a:rPr lang="en-US" sz="1400" b="0" i="0" dirty="0">
                <a:effectLst/>
                <a:latin typeface="Segoe UI" panose="020B0502040204020203" pitchFamily="34" charset="0"/>
              </a:rPr>
              <a:t>: data warehousing with industry-leading SQL performance and scale to support data use.</a:t>
            </a:r>
          </a:p>
          <a:p>
            <a:pPr marL="285750" indent="-285750" algn="l">
              <a:spcBef>
                <a:spcPts val="600"/>
              </a:spcBef>
              <a:spcAft>
                <a:spcPts val="600"/>
              </a:spcAft>
              <a:buFont typeface="Arial" panose="020B0604020202020204" pitchFamily="34" charset="0"/>
              <a:buChar char="•"/>
            </a:pPr>
            <a:r>
              <a:rPr lang="en-US" sz="1400" b="1" i="0" dirty="0">
                <a:effectLst/>
                <a:latin typeface="Segoe UI" panose="020B0502040204020203" pitchFamily="34" charset="0"/>
              </a:rPr>
              <a:t>Synapse Data Science</a:t>
            </a:r>
            <a:r>
              <a:rPr lang="en-US" sz="1400" b="0" i="0" dirty="0">
                <a:effectLst/>
                <a:latin typeface="Segoe UI" panose="020B0502040204020203" pitchFamily="34" charset="0"/>
              </a:rPr>
              <a:t>: data science with Azure Machine Learning and Spark for model training and execution tracking in a scalable environment.</a:t>
            </a:r>
          </a:p>
          <a:p>
            <a:pPr marL="285750" indent="-285750" algn="l">
              <a:spcBef>
                <a:spcPts val="600"/>
              </a:spcBef>
              <a:spcAft>
                <a:spcPts val="600"/>
              </a:spcAft>
              <a:buFont typeface="Arial" panose="020B0604020202020204" pitchFamily="34" charset="0"/>
              <a:buChar char="•"/>
            </a:pPr>
            <a:r>
              <a:rPr lang="en-US" sz="1400" b="1" i="0" dirty="0">
                <a:effectLst/>
                <a:latin typeface="Segoe UI" panose="020B0502040204020203" pitchFamily="34" charset="0"/>
              </a:rPr>
              <a:t>Synapse Real-Time Analytics</a:t>
            </a:r>
            <a:r>
              <a:rPr lang="en-US" sz="1400" b="0" i="0" dirty="0">
                <a:effectLst/>
                <a:latin typeface="Segoe UI" panose="020B0502040204020203" pitchFamily="34" charset="0"/>
              </a:rPr>
              <a:t>: real-time analytics to query and analyze large volumes of data in real-time.</a:t>
            </a:r>
          </a:p>
          <a:p>
            <a:pPr marL="285750" indent="-285750" algn="l">
              <a:spcBef>
                <a:spcPts val="600"/>
              </a:spcBef>
              <a:spcAft>
                <a:spcPts val="600"/>
              </a:spcAft>
              <a:buFont typeface="Arial" panose="020B0604020202020204" pitchFamily="34" charset="0"/>
              <a:buChar char="•"/>
            </a:pPr>
            <a:r>
              <a:rPr lang="en-US" sz="1400" b="1" i="0" dirty="0">
                <a:effectLst/>
                <a:latin typeface="Segoe UI" panose="020B0502040204020203" pitchFamily="34" charset="0"/>
              </a:rPr>
              <a:t>Power BI</a:t>
            </a:r>
            <a:r>
              <a:rPr lang="en-US" sz="1400" b="0" i="0" dirty="0">
                <a:effectLst/>
                <a:latin typeface="Segoe UI" panose="020B0502040204020203" pitchFamily="34" charset="0"/>
              </a:rPr>
              <a:t>: business intelligence for translating data to decisions.</a:t>
            </a:r>
          </a:p>
          <a:p>
            <a:pPr marL="285750" indent="-285750" algn="l">
              <a:spcBef>
                <a:spcPts val="600"/>
              </a:spcBef>
              <a:spcAft>
                <a:spcPts val="600"/>
              </a:spcAft>
              <a:buFont typeface="Arial" panose="020B0604020202020204" pitchFamily="34" charset="0"/>
              <a:buChar char="•"/>
            </a:pPr>
            <a:r>
              <a:rPr lang="en-US" sz="1400" b="1" dirty="0">
                <a:latin typeface="Segoe UI" panose="020B0502040204020203" pitchFamily="34" charset="0"/>
              </a:rPr>
              <a:t>Data Activator</a:t>
            </a:r>
            <a:r>
              <a:rPr lang="en-US" sz="1400" dirty="0">
                <a:latin typeface="Segoe UI" panose="020B0502040204020203" pitchFamily="34" charset="0"/>
              </a:rPr>
              <a:t>: real-time detection and monitoring of data that can trigger notifications and actions when it finds specified patterns in data.</a:t>
            </a:r>
            <a:endParaRPr lang="en-US" sz="1400" i="0" dirty="0">
              <a:effectLst/>
              <a:latin typeface="Segoe UI" panose="020B0502040204020203" pitchFamily="34" charset="0"/>
            </a:endParaRP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302682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Data teams and Fabric</a:t>
            </a:r>
          </a:p>
        </p:txBody>
      </p:sp>
      <p:sp>
        <p:nvSpPr>
          <p:cNvPr id="9" name="Rectangle: Rounded Corners 8">
            <a:extLst>
              <a:ext uri="{FF2B5EF4-FFF2-40B4-BE49-F238E27FC236}">
                <a16:creationId xmlns:a16="http://schemas.microsoft.com/office/drawing/2014/main" id="{C93D88D2-706F-67A0-EDAB-6F8A70C71C75}"/>
              </a:ext>
              <a:ext uri="{C183D7F6-B498-43B3-948B-1728B52AA6E4}">
                <adec:decorative xmlns:adec="http://schemas.microsoft.com/office/drawing/2017/decorative" val="1"/>
              </a:ext>
            </a:extLst>
          </p:cNvPr>
          <p:cNvSpPr/>
          <p:nvPr/>
        </p:nvSpPr>
        <p:spPr bwMode="auto">
          <a:xfrm>
            <a:off x="666543" y="4848393"/>
            <a:ext cx="11071077" cy="608994"/>
          </a:xfrm>
          <a:prstGeom prst="roundRect">
            <a:avLst/>
          </a:prstGeom>
          <a:solidFill>
            <a:srgbClr val="F9F9F9"/>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5C15B2E4-5347-B93D-E493-7A3AEE8F1468}"/>
              </a:ext>
            </a:extLst>
          </p:cNvPr>
          <p:cNvSpPr txBox="1"/>
          <p:nvPr/>
        </p:nvSpPr>
        <p:spPr>
          <a:xfrm>
            <a:off x="866043" y="1486795"/>
            <a:ext cx="11530583" cy="369332"/>
          </a:xfrm>
          <a:prstGeom prst="rect">
            <a:avLst/>
          </a:prstGeom>
          <a:noFill/>
        </p:spPr>
        <p:txBody>
          <a:bodyPr wrap="square">
            <a:spAutoFit/>
          </a:bodyPr>
          <a:lstStyle/>
          <a:p>
            <a:r>
              <a:rPr lang="en-US" b="0" i="0" dirty="0">
                <a:effectLst/>
                <a:latin typeface="Segoe UI" panose="020B0502040204020203" pitchFamily="34" charset="0"/>
              </a:rPr>
              <a:t>Fabric's unified management and governance make it easier for data professionals to work together.</a:t>
            </a:r>
            <a:endParaRPr lang="en-US" dirty="0"/>
          </a:p>
        </p:txBody>
      </p:sp>
      <p:grpSp>
        <p:nvGrpSpPr>
          <p:cNvPr id="6" name="Data Engineers" descr="Icons representing data engineering tools; data factory, data warehouse, data engineering, and real-time analytics.">
            <a:extLst>
              <a:ext uri="{FF2B5EF4-FFF2-40B4-BE49-F238E27FC236}">
                <a16:creationId xmlns:a16="http://schemas.microsoft.com/office/drawing/2014/main" id="{627AF75E-4F35-0668-A1C9-B4C764E6846E}"/>
              </a:ext>
            </a:extLst>
          </p:cNvPr>
          <p:cNvGrpSpPr/>
          <p:nvPr/>
        </p:nvGrpSpPr>
        <p:grpSpPr>
          <a:xfrm>
            <a:off x="678342" y="2176008"/>
            <a:ext cx="2582556" cy="2218459"/>
            <a:chOff x="678342" y="2037116"/>
            <a:chExt cx="2582556" cy="2218459"/>
          </a:xfrm>
        </p:grpSpPr>
        <p:sp>
          <p:nvSpPr>
            <p:cNvPr id="10" name="Rectangle: Rounded Corners 9">
              <a:extLst>
                <a:ext uri="{FF2B5EF4-FFF2-40B4-BE49-F238E27FC236}">
                  <a16:creationId xmlns:a16="http://schemas.microsoft.com/office/drawing/2014/main" id="{C8446A28-272A-61FC-07CE-73BF4BBEED59}"/>
                </a:ext>
                <a:ext uri="{C183D7F6-B498-43B3-948B-1728B52AA6E4}">
                  <adec:decorative xmlns:adec="http://schemas.microsoft.com/office/drawing/2017/decorative" val="1"/>
                </a:ext>
              </a:extLst>
            </p:cNvPr>
            <p:cNvSpPr/>
            <p:nvPr/>
          </p:nvSpPr>
          <p:spPr bwMode="auto">
            <a:xfrm>
              <a:off x="678342" y="2037116"/>
              <a:ext cx="2582556" cy="2218459"/>
            </a:xfrm>
            <a:prstGeom prst="roundRect">
              <a:avLst>
                <a:gd name="adj" fmla="val 11058"/>
              </a:avLst>
            </a:prstGeom>
            <a:solidFill>
              <a:srgbClr val="F9F9F9"/>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1" name="Text Placeholder 6">
              <a:extLst>
                <a:ext uri="{FF2B5EF4-FFF2-40B4-BE49-F238E27FC236}">
                  <a16:creationId xmlns:a16="http://schemas.microsoft.com/office/drawing/2014/main" id="{4F42F080-A3B1-93AF-BC6A-952BE80EA0FD}"/>
                </a:ext>
              </a:extLst>
            </p:cNvPr>
            <p:cNvSpPr txBox="1">
              <a:spLocks/>
            </p:cNvSpPr>
            <p:nvPr/>
          </p:nvSpPr>
          <p:spPr>
            <a:xfrm>
              <a:off x="719769" y="2192139"/>
              <a:ext cx="2532063"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Data Engineers</a:t>
              </a:r>
            </a:p>
          </p:txBody>
        </p:sp>
        <p:sp>
          <p:nvSpPr>
            <p:cNvPr id="13" name="Text Placeholder 4">
              <a:extLst>
                <a:ext uri="{FF2B5EF4-FFF2-40B4-BE49-F238E27FC236}">
                  <a16:creationId xmlns:a16="http://schemas.microsoft.com/office/drawing/2014/main" id="{82EC0EDD-9003-228B-5C05-78EE8EA2DF3F}"/>
                </a:ext>
              </a:extLst>
            </p:cNvPr>
            <p:cNvSpPr txBox="1">
              <a:spLocks/>
            </p:cNvSpPr>
            <p:nvPr/>
          </p:nvSpPr>
          <p:spPr>
            <a:xfrm>
              <a:off x="785349" y="2607346"/>
              <a:ext cx="2334099" cy="1586591"/>
            </a:xfrm>
            <a:prstGeom prst="roundRect">
              <a:avLst/>
            </a:prstGeom>
            <a:solidFill>
              <a:srgbClr val="FFFFFF"/>
            </a:solidFill>
            <a:effectLst>
              <a:outerShdw blurRad="177800" dist="50800" dir="2160000" algn="tl" rotWithShape="0">
                <a:prstClr val="black">
                  <a:alpha val="17000"/>
                </a:prstClr>
              </a:outerShdw>
            </a:effectLst>
          </p:spPr>
          <p:txBody>
            <a:bodyPr vert="horz" wrap="square" lIns="91440" tIns="45720" rIns="91440" bIns="91440" rtlCol="0">
              <a:noAutofit/>
            </a:bodyPr>
            <a:lstStyle>
              <a:lvl1pPr marL="141288" marR="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n-lt"/>
                  <a:ea typeface="+mn-ea"/>
                  <a:cs typeface="Segoe UI" panose="020B0502040204020203" pitchFamily="34" charset="0"/>
                </a:defRPr>
              </a:lvl1pPr>
              <a:lvl2pPr marL="285750" marR="0" indent="-1254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2pPr>
              <a:lvl3pPr marL="438150" marR="0" indent="-1333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3pPr>
              <a:lvl4pPr marL="566738" marR="0" indent="-1143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4pPr>
              <a:lvl5pPr marL="685800" marR="0" indent="-10953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pic>
          <p:nvPicPr>
            <p:cNvPr id="14" name="Graphic 13">
              <a:extLst>
                <a:ext uri="{FF2B5EF4-FFF2-40B4-BE49-F238E27FC236}">
                  <a16:creationId xmlns:a16="http://schemas.microsoft.com/office/drawing/2014/main" id="{211630A4-DB27-0376-4A37-A64FBA66A37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5239" y="3587309"/>
              <a:ext cx="320040" cy="320040"/>
            </a:xfrm>
            <a:prstGeom prst="rect">
              <a:avLst/>
            </a:prstGeom>
          </p:spPr>
        </p:pic>
        <p:pic>
          <p:nvPicPr>
            <p:cNvPr id="15" name="Graphic 14">
              <a:extLst>
                <a:ext uri="{FF2B5EF4-FFF2-40B4-BE49-F238E27FC236}">
                  <a16:creationId xmlns:a16="http://schemas.microsoft.com/office/drawing/2014/main" id="{4CDC08D2-52BE-23F8-CF75-F62C9B63B23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951" y="2803679"/>
              <a:ext cx="274320" cy="274320"/>
            </a:xfrm>
            <a:prstGeom prst="rect">
              <a:avLst/>
            </a:prstGeom>
          </p:spPr>
        </p:pic>
        <p:pic>
          <p:nvPicPr>
            <p:cNvPr id="16" name="Graphic 15">
              <a:extLst>
                <a:ext uri="{FF2B5EF4-FFF2-40B4-BE49-F238E27FC236}">
                  <a16:creationId xmlns:a16="http://schemas.microsoft.com/office/drawing/2014/main" id="{414A473D-0B80-F741-B84F-76003B12E167}"/>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9529" y="2834196"/>
              <a:ext cx="274320" cy="274320"/>
            </a:xfrm>
            <a:prstGeom prst="rect">
              <a:avLst/>
            </a:prstGeom>
          </p:spPr>
        </p:pic>
        <p:pic>
          <p:nvPicPr>
            <p:cNvPr id="17" name="Graphic 16">
              <a:extLst>
                <a:ext uri="{FF2B5EF4-FFF2-40B4-BE49-F238E27FC236}">
                  <a16:creationId xmlns:a16="http://schemas.microsoft.com/office/drawing/2014/main" id="{1D838BD3-0EF0-5B2B-05EE-750109D375A0}"/>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21521" y="3612564"/>
              <a:ext cx="274320" cy="274320"/>
            </a:xfrm>
            <a:prstGeom prst="rect">
              <a:avLst/>
            </a:prstGeom>
          </p:spPr>
        </p:pic>
        <p:sp>
          <p:nvSpPr>
            <p:cNvPr id="89" name="TextBox 88">
              <a:extLst>
                <a:ext uri="{FF2B5EF4-FFF2-40B4-BE49-F238E27FC236}">
                  <a16:creationId xmlns:a16="http://schemas.microsoft.com/office/drawing/2014/main" id="{E4E330F5-05EE-280F-D211-2B1ADE6EDB90}"/>
                </a:ext>
                <a:ext uri="{C183D7F6-B498-43B3-948B-1728B52AA6E4}">
                  <adec:decorative xmlns:adec="http://schemas.microsoft.com/office/drawing/2017/decorative" val="1"/>
                </a:ext>
              </a:extLst>
            </p:cNvPr>
            <p:cNvSpPr txBox="1"/>
            <p:nvPr/>
          </p:nvSpPr>
          <p:spPr>
            <a:xfrm>
              <a:off x="912911" y="3236455"/>
              <a:ext cx="91440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Data Factory</a:t>
              </a:r>
            </a:p>
          </p:txBody>
        </p:sp>
        <p:sp>
          <p:nvSpPr>
            <p:cNvPr id="90" name="TextBox 89">
              <a:extLst>
                <a:ext uri="{FF2B5EF4-FFF2-40B4-BE49-F238E27FC236}">
                  <a16:creationId xmlns:a16="http://schemas.microsoft.com/office/drawing/2014/main" id="{B72D5AB2-6CF2-6467-A36A-2D848E67BEFA}"/>
                </a:ext>
                <a:ext uri="{C183D7F6-B498-43B3-948B-1728B52AA6E4}">
                  <adec:decorative xmlns:adec="http://schemas.microsoft.com/office/drawing/2017/decorative" val="1"/>
                </a:ext>
              </a:extLst>
            </p:cNvPr>
            <p:cNvSpPr txBox="1"/>
            <p:nvPr/>
          </p:nvSpPr>
          <p:spPr>
            <a:xfrm>
              <a:off x="2079489" y="3969625"/>
              <a:ext cx="91440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Real-time analytics</a:t>
              </a:r>
            </a:p>
          </p:txBody>
        </p:sp>
        <p:sp>
          <p:nvSpPr>
            <p:cNvPr id="91" name="TextBox 90">
              <a:extLst>
                <a:ext uri="{FF2B5EF4-FFF2-40B4-BE49-F238E27FC236}">
                  <a16:creationId xmlns:a16="http://schemas.microsoft.com/office/drawing/2014/main" id="{B83AC844-10DC-EF06-C535-E3D0EB2FE073}"/>
                </a:ext>
                <a:ext uri="{C183D7F6-B498-43B3-948B-1728B52AA6E4}">
                  <adec:decorative xmlns:adec="http://schemas.microsoft.com/office/drawing/2017/decorative" val="1"/>
                </a:ext>
              </a:extLst>
            </p:cNvPr>
            <p:cNvSpPr txBox="1"/>
            <p:nvPr/>
          </p:nvSpPr>
          <p:spPr>
            <a:xfrm>
              <a:off x="2097012" y="3266116"/>
              <a:ext cx="91440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Data Warehouse</a:t>
              </a:r>
            </a:p>
          </p:txBody>
        </p:sp>
        <p:sp>
          <p:nvSpPr>
            <p:cNvPr id="92" name="TextBox 91">
              <a:extLst>
                <a:ext uri="{FF2B5EF4-FFF2-40B4-BE49-F238E27FC236}">
                  <a16:creationId xmlns:a16="http://schemas.microsoft.com/office/drawing/2014/main" id="{C56896E8-3B0A-7AC7-B78B-63BDD681F3E0}"/>
                </a:ext>
                <a:ext uri="{C183D7F6-B498-43B3-948B-1728B52AA6E4}">
                  <adec:decorative xmlns:adec="http://schemas.microsoft.com/office/drawing/2017/decorative" val="1"/>
                </a:ext>
              </a:extLst>
            </p:cNvPr>
            <p:cNvSpPr txBox="1"/>
            <p:nvPr/>
          </p:nvSpPr>
          <p:spPr>
            <a:xfrm>
              <a:off x="912911" y="3969625"/>
              <a:ext cx="91440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Data Engineering</a:t>
              </a:r>
            </a:p>
          </p:txBody>
        </p:sp>
      </p:grpSp>
      <p:grpSp>
        <p:nvGrpSpPr>
          <p:cNvPr id="7" name="Data Scientists" descr="Icons representing data science and Azure ML.">
            <a:extLst>
              <a:ext uri="{FF2B5EF4-FFF2-40B4-BE49-F238E27FC236}">
                <a16:creationId xmlns:a16="http://schemas.microsoft.com/office/drawing/2014/main" id="{C3A0897E-2E27-FBD9-F2C5-C74C7958C38F}"/>
              </a:ext>
            </a:extLst>
          </p:cNvPr>
          <p:cNvGrpSpPr/>
          <p:nvPr/>
        </p:nvGrpSpPr>
        <p:grpSpPr>
          <a:xfrm>
            <a:off x="3513972" y="2176008"/>
            <a:ext cx="2582556" cy="2218459"/>
            <a:chOff x="3513972" y="2037116"/>
            <a:chExt cx="2582556" cy="2218459"/>
          </a:xfrm>
        </p:grpSpPr>
        <p:sp>
          <p:nvSpPr>
            <p:cNvPr id="2" name="Rectangle: Rounded Corners 1">
              <a:extLst>
                <a:ext uri="{FF2B5EF4-FFF2-40B4-BE49-F238E27FC236}">
                  <a16:creationId xmlns:a16="http://schemas.microsoft.com/office/drawing/2014/main" id="{C78F2240-F7C7-E4CA-395D-9CE0B4E0BF09}"/>
                </a:ext>
                <a:ext uri="{C183D7F6-B498-43B3-948B-1728B52AA6E4}">
                  <adec:decorative xmlns:adec="http://schemas.microsoft.com/office/drawing/2017/decorative" val="1"/>
                </a:ext>
              </a:extLst>
            </p:cNvPr>
            <p:cNvSpPr/>
            <p:nvPr/>
          </p:nvSpPr>
          <p:spPr bwMode="auto">
            <a:xfrm>
              <a:off x="3513972" y="2037116"/>
              <a:ext cx="2582556" cy="2218459"/>
            </a:xfrm>
            <a:prstGeom prst="roundRect">
              <a:avLst>
                <a:gd name="adj" fmla="val 11058"/>
              </a:avLst>
            </a:prstGeom>
            <a:solidFill>
              <a:srgbClr val="F9F9F9"/>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8" name="Text Placeholder 7">
              <a:extLst>
                <a:ext uri="{FF2B5EF4-FFF2-40B4-BE49-F238E27FC236}">
                  <a16:creationId xmlns:a16="http://schemas.microsoft.com/office/drawing/2014/main" id="{0E00DD98-3A4B-9C9B-6148-1FC5A68C9455}"/>
                </a:ext>
              </a:extLst>
            </p:cNvPr>
            <p:cNvSpPr txBox="1">
              <a:spLocks/>
            </p:cNvSpPr>
            <p:nvPr/>
          </p:nvSpPr>
          <p:spPr>
            <a:xfrm>
              <a:off x="3538425" y="2192139"/>
              <a:ext cx="2533650"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Data Scientists</a:t>
              </a:r>
            </a:p>
          </p:txBody>
        </p:sp>
        <p:sp>
          <p:nvSpPr>
            <p:cNvPr id="19" name="Text Placeholder 5">
              <a:extLst>
                <a:ext uri="{FF2B5EF4-FFF2-40B4-BE49-F238E27FC236}">
                  <a16:creationId xmlns:a16="http://schemas.microsoft.com/office/drawing/2014/main" id="{B39C5FFD-56AD-33E4-0467-0C9D16F73F65}"/>
                </a:ext>
              </a:extLst>
            </p:cNvPr>
            <p:cNvSpPr txBox="1">
              <a:spLocks/>
            </p:cNvSpPr>
            <p:nvPr/>
          </p:nvSpPr>
          <p:spPr>
            <a:xfrm>
              <a:off x="3614274" y="2817609"/>
              <a:ext cx="2331720" cy="1376328"/>
            </a:xfrm>
            <a:prstGeom prst="roundRect">
              <a:avLst/>
            </a:prstGeom>
            <a:solidFill>
              <a:srgbClr val="FFFFFF"/>
            </a:solidFill>
            <a:effectLst>
              <a:outerShdw blurRad="177800" dist="50800" dir="2160000" algn="tl" rotWithShape="0">
                <a:prstClr val="black">
                  <a:alpha val="17000"/>
                </a:prstClr>
              </a:outerShdw>
            </a:effectLst>
          </p:spPr>
          <p:txBody>
            <a:bodyPr vert="horz" wrap="square" lIns="91440" tIns="45720" rIns="91440" bIns="91440" rtlCol="0">
              <a:noAutofit/>
            </a:bodyPr>
            <a:lstStyle>
              <a:lvl1pPr marL="141288" marR="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n-lt"/>
                  <a:ea typeface="+mn-ea"/>
                  <a:cs typeface="Segoe UI" panose="020B0502040204020203" pitchFamily="34" charset="0"/>
                </a:defRPr>
              </a:lvl1pPr>
              <a:lvl2pPr marL="285750" marR="0" indent="-1254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2pPr>
              <a:lvl3pPr marL="438150" marR="0" indent="-1333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3pPr>
              <a:lvl4pPr marL="566738" marR="0" indent="-1143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4pPr>
              <a:lvl5pPr marL="685800" marR="0" indent="-10953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pic>
          <p:nvPicPr>
            <p:cNvPr id="20" name="Picture 4">
              <a:extLst>
                <a:ext uri="{FF2B5EF4-FFF2-40B4-BE49-F238E27FC236}">
                  <a16:creationId xmlns:a16="http://schemas.microsoft.com/office/drawing/2014/main" id="{A54E00E1-098D-A4F0-DA1B-156F0FBE7FE5}"/>
                </a:ext>
                <a:ext uri="{C183D7F6-B498-43B3-948B-1728B52AA6E4}">
                  <adec:decorative xmlns:adec="http://schemas.microsoft.com/office/drawing/2017/decorative" val="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35892" y="3274760"/>
              <a:ext cx="274320" cy="295169"/>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2734DD4A-3115-90B7-9276-D29821A7B8B4}"/>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46454" y="3246649"/>
              <a:ext cx="320040" cy="320040"/>
            </a:xfrm>
            <a:prstGeom prst="rect">
              <a:avLst/>
            </a:prstGeom>
          </p:spPr>
        </p:pic>
        <p:sp>
          <p:nvSpPr>
            <p:cNvPr id="98" name="TextBox 97">
              <a:extLst>
                <a:ext uri="{FF2B5EF4-FFF2-40B4-BE49-F238E27FC236}">
                  <a16:creationId xmlns:a16="http://schemas.microsoft.com/office/drawing/2014/main" id="{6E33E523-830C-AF79-7E72-44C1F6B45D9B}"/>
                </a:ext>
                <a:ext uri="{C183D7F6-B498-43B3-948B-1728B52AA6E4}">
                  <adec:decorative xmlns:adec="http://schemas.microsoft.com/office/drawing/2017/decorative" val="1"/>
                </a:ext>
              </a:extLst>
            </p:cNvPr>
            <p:cNvSpPr txBox="1"/>
            <p:nvPr/>
          </p:nvSpPr>
          <p:spPr>
            <a:xfrm>
              <a:off x="3829284" y="3694860"/>
              <a:ext cx="73152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Data Science</a:t>
              </a:r>
            </a:p>
          </p:txBody>
        </p:sp>
        <p:sp>
          <p:nvSpPr>
            <p:cNvPr id="99" name="TextBox 98">
              <a:extLst>
                <a:ext uri="{FF2B5EF4-FFF2-40B4-BE49-F238E27FC236}">
                  <a16:creationId xmlns:a16="http://schemas.microsoft.com/office/drawing/2014/main" id="{26666501-A5C0-5ED1-64EC-F5AF7EAADE7F}"/>
                </a:ext>
                <a:ext uri="{C183D7F6-B498-43B3-948B-1728B52AA6E4}">
                  <adec:decorative xmlns:adec="http://schemas.microsoft.com/office/drawing/2017/decorative" val="1"/>
                </a:ext>
              </a:extLst>
            </p:cNvPr>
            <p:cNvSpPr txBox="1"/>
            <p:nvPr/>
          </p:nvSpPr>
          <p:spPr>
            <a:xfrm>
              <a:off x="4995862" y="3694860"/>
              <a:ext cx="73152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Azure ML</a:t>
              </a:r>
            </a:p>
          </p:txBody>
        </p:sp>
      </p:grpSp>
      <p:grpSp>
        <p:nvGrpSpPr>
          <p:cNvPr id="8" name="Data Analysts" descr="Icons representing data analyst tools; data warehouse, real-time analytics, and Power BI.">
            <a:extLst>
              <a:ext uri="{FF2B5EF4-FFF2-40B4-BE49-F238E27FC236}">
                <a16:creationId xmlns:a16="http://schemas.microsoft.com/office/drawing/2014/main" id="{3B569672-1485-C9C0-43CD-82868BD4A42C}"/>
              </a:ext>
            </a:extLst>
          </p:cNvPr>
          <p:cNvGrpSpPr/>
          <p:nvPr/>
        </p:nvGrpSpPr>
        <p:grpSpPr>
          <a:xfrm>
            <a:off x="6358668" y="2176008"/>
            <a:ext cx="2582556" cy="2218459"/>
            <a:chOff x="6358668" y="2037116"/>
            <a:chExt cx="2582556" cy="2218459"/>
          </a:xfrm>
        </p:grpSpPr>
        <p:sp>
          <p:nvSpPr>
            <p:cNvPr id="4" name="Rectangle: Rounded Corners 3">
              <a:extLst>
                <a:ext uri="{FF2B5EF4-FFF2-40B4-BE49-F238E27FC236}">
                  <a16:creationId xmlns:a16="http://schemas.microsoft.com/office/drawing/2014/main" id="{A733F8CB-8CF8-5BB5-3CE5-7BA2BA7476E4}"/>
                </a:ext>
                <a:ext uri="{C183D7F6-B498-43B3-948B-1728B52AA6E4}">
                  <adec:decorative xmlns:adec="http://schemas.microsoft.com/office/drawing/2017/decorative" val="1"/>
                </a:ext>
              </a:extLst>
            </p:cNvPr>
            <p:cNvSpPr/>
            <p:nvPr/>
          </p:nvSpPr>
          <p:spPr bwMode="auto">
            <a:xfrm>
              <a:off x="6358668" y="2037116"/>
              <a:ext cx="2582556" cy="2218459"/>
            </a:xfrm>
            <a:prstGeom prst="roundRect">
              <a:avLst>
                <a:gd name="adj" fmla="val 11058"/>
              </a:avLst>
            </a:prstGeom>
            <a:solidFill>
              <a:srgbClr val="F9F9F9"/>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2" name="Text Placeholder 8">
              <a:extLst>
                <a:ext uri="{FF2B5EF4-FFF2-40B4-BE49-F238E27FC236}">
                  <a16:creationId xmlns:a16="http://schemas.microsoft.com/office/drawing/2014/main" id="{34F1EFB2-FB57-D367-7EED-FDE1AEF89BBD}"/>
                </a:ext>
              </a:extLst>
            </p:cNvPr>
            <p:cNvSpPr txBox="1">
              <a:spLocks/>
            </p:cNvSpPr>
            <p:nvPr/>
          </p:nvSpPr>
          <p:spPr>
            <a:xfrm>
              <a:off x="6358668" y="2192139"/>
              <a:ext cx="2532063"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Data Analysts</a:t>
              </a:r>
            </a:p>
          </p:txBody>
        </p:sp>
        <p:sp>
          <p:nvSpPr>
            <p:cNvPr id="23" name="Text Placeholder 9">
              <a:extLst>
                <a:ext uri="{FF2B5EF4-FFF2-40B4-BE49-F238E27FC236}">
                  <a16:creationId xmlns:a16="http://schemas.microsoft.com/office/drawing/2014/main" id="{A5909EC8-EA43-8871-AF0F-FDA20ECFC3B6}"/>
                </a:ext>
              </a:extLst>
            </p:cNvPr>
            <p:cNvSpPr txBox="1">
              <a:spLocks/>
            </p:cNvSpPr>
            <p:nvPr/>
          </p:nvSpPr>
          <p:spPr>
            <a:xfrm>
              <a:off x="6445357" y="2817609"/>
              <a:ext cx="2331720" cy="1376328"/>
            </a:xfrm>
            <a:prstGeom prst="roundRect">
              <a:avLst/>
            </a:prstGeom>
            <a:solidFill>
              <a:srgbClr val="FFFFFF"/>
            </a:solidFill>
            <a:effectLst>
              <a:outerShdw blurRad="177800" dist="50800" dir="2160000" algn="tl" rotWithShape="0">
                <a:prstClr val="black">
                  <a:alpha val="17000"/>
                </a:prstClr>
              </a:outerShdw>
            </a:effectLst>
          </p:spPr>
          <p:txBody>
            <a:bodyPr vert="horz" wrap="square" lIns="91440" tIns="45720" rIns="91440" bIns="91440" rtlCol="0">
              <a:noAutofit/>
            </a:bodyPr>
            <a:lstStyle>
              <a:lvl1pPr marL="141288" marR="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n-lt"/>
                  <a:ea typeface="+mn-ea"/>
                  <a:cs typeface="Segoe UI" panose="020B0502040204020203" pitchFamily="34" charset="0"/>
                </a:defRPr>
              </a:lvl1pPr>
              <a:lvl2pPr marL="285750" marR="0" indent="-1254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2pPr>
              <a:lvl3pPr marL="438150" marR="0" indent="-1333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3pPr>
              <a:lvl4pPr marL="566738" marR="0" indent="-1143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4pPr>
              <a:lvl5pPr marL="685800" marR="0" indent="-10953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pic>
          <p:nvPicPr>
            <p:cNvPr id="24" name="Graphic 23">
              <a:extLst>
                <a:ext uri="{FF2B5EF4-FFF2-40B4-BE49-F238E27FC236}">
                  <a16:creationId xmlns:a16="http://schemas.microsoft.com/office/drawing/2014/main" id="{993BD678-A1B6-1AD3-4C96-8269D19F4D61}"/>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16647" y="3285184"/>
              <a:ext cx="274320" cy="274320"/>
            </a:xfrm>
            <a:prstGeom prst="rect">
              <a:avLst/>
            </a:prstGeom>
          </p:spPr>
        </p:pic>
        <p:sp>
          <p:nvSpPr>
            <p:cNvPr id="95" name="TextBox 94">
              <a:extLst>
                <a:ext uri="{FF2B5EF4-FFF2-40B4-BE49-F238E27FC236}">
                  <a16:creationId xmlns:a16="http://schemas.microsoft.com/office/drawing/2014/main" id="{63E62B47-F72E-31E9-828C-57358E8F3B1A}"/>
                </a:ext>
                <a:ext uri="{C183D7F6-B498-43B3-948B-1728B52AA6E4}">
                  <adec:decorative xmlns:adec="http://schemas.microsoft.com/office/drawing/2017/decorative" val="1"/>
                </a:ext>
              </a:extLst>
            </p:cNvPr>
            <p:cNvSpPr txBox="1"/>
            <p:nvPr/>
          </p:nvSpPr>
          <p:spPr>
            <a:xfrm>
              <a:off x="6547149" y="3625610"/>
              <a:ext cx="640080" cy="2769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Data Warehouse</a:t>
              </a:r>
            </a:p>
          </p:txBody>
        </p:sp>
        <p:sp>
          <p:nvSpPr>
            <p:cNvPr id="96" name="TextBox 95">
              <a:extLst>
                <a:ext uri="{FF2B5EF4-FFF2-40B4-BE49-F238E27FC236}">
                  <a16:creationId xmlns:a16="http://schemas.microsoft.com/office/drawing/2014/main" id="{FD43BD09-F9E5-C4F8-11AA-4535C381F78B}"/>
                </a:ext>
                <a:ext uri="{C183D7F6-B498-43B3-948B-1728B52AA6E4}">
                  <adec:decorative xmlns:adec="http://schemas.microsoft.com/office/drawing/2017/decorative" val="1"/>
                </a:ext>
              </a:extLst>
            </p:cNvPr>
            <p:cNvSpPr txBox="1"/>
            <p:nvPr/>
          </p:nvSpPr>
          <p:spPr>
            <a:xfrm>
              <a:off x="8033767" y="3690997"/>
              <a:ext cx="640080" cy="146225"/>
            </a:xfrm>
            <a:prstGeom prst="rect">
              <a:avLst/>
            </a:prstGeom>
            <a:noFill/>
          </p:spPr>
          <p:txBody>
            <a:bodyPr wrap="square" lIns="0" tIns="0" rIns="0" bIns="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Power BI </a:t>
              </a:r>
            </a:p>
          </p:txBody>
        </p:sp>
        <p:sp>
          <p:nvSpPr>
            <p:cNvPr id="97" name="TextBox 96">
              <a:extLst>
                <a:ext uri="{FF2B5EF4-FFF2-40B4-BE49-F238E27FC236}">
                  <a16:creationId xmlns:a16="http://schemas.microsoft.com/office/drawing/2014/main" id="{5EA57A95-0D14-39DE-1824-B0703DC93516}"/>
                </a:ext>
                <a:ext uri="{C183D7F6-B498-43B3-948B-1728B52AA6E4}">
                  <adec:decorative xmlns:adec="http://schemas.microsoft.com/office/drawing/2017/decorative" val="1"/>
                </a:ext>
              </a:extLst>
            </p:cNvPr>
            <p:cNvSpPr txBox="1"/>
            <p:nvPr/>
          </p:nvSpPr>
          <p:spPr>
            <a:xfrm>
              <a:off x="7290458" y="3624447"/>
              <a:ext cx="640080" cy="279325"/>
            </a:xfrm>
            <a:prstGeom prst="rect">
              <a:avLst/>
            </a:prstGeom>
            <a:noFill/>
          </p:spPr>
          <p:txBody>
            <a:bodyPr wrap="square" lIns="0" tIns="0" rIns="0" bIns="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Real-time analytics</a:t>
              </a:r>
            </a:p>
          </p:txBody>
        </p:sp>
        <p:pic>
          <p:nvPicPr>
            <p:cNvPr id="100" name="Graphic 99">
              <a:extLst>
                <a:ext uri="{FF2B5EF4-FFF2-40B4-BE49-F238E27FC236}">
                  <a16:creationId xmlns:a16="http://schemas.microsoft.com/office/drawing/2014/main" id="{DDB2A96D-006F-739B-EFFF-329F6A6D2C2E}"/>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30029" y="3285184"/>
              <a:ext cx="274320" cy="274320"/>
            </a:xfrm>
            <a:prstGeom prst="rect">
              <a:avLst/>
            </a:prstGeom>
          </p:spPr>
        </p:pic>
        <p:pic>
          <p:nvPicPr>
            <p:cNvPr id="101" name="Graphic 100">
              <a:extLst>
                <a:ext uri="{FF2B5EF4-FFF2-40B4-BE49-F238E27FC236}">
                  <a16:creationId xmlns:a16="http://schemas.microsoft.com/office/drawing/2014/main" id="{73F868D6-91F2-BFBA-F7B0-D5FF2507F71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0478" y="3262324"/>
              <a:ext cx="320040" cy="320040"/>
            </a:xfrm>
            <a:prstGeom prst="rect">
              <a:avLst/>
            </a:prstGeom>
          </p:spPr>
        </p:pic>
      </p:grpSp>
      <p:grpSp>
        <p:nvGrpSpPr>
          <p:cNvPr id="12" name="Decision Makers" descr="Icons representing decision maker tools, Power BI and Microsoft 365.">
            <a:extLst>
              <a:ext uri="{FF2B5EF4-FFF2-40B4-BE49-F238E27FC236}">
                <a16:creationId xmlns:a16="http://schemas.microsoft.com/office/drawing/2014/main" id="{2BCEC149-B303-586B-9ECA-C55D8033B2CB}"/>
              </a:ext>
            </a:extLst>
          </p:cNvPr>
          <p:cNvGrpSpPr/>
          <p:nvPr/>
        </p:nvGrpSpPr>
        <p:grpSpPr>
          <a:xfrm>
            <a:off x="9133976" y="2176008"/>
            <a:ext cx="2582556" cy="2218459"/>
            <a:chOff x="9133976" y="2037116"/>
            <a:chExt cx="2582556" cy="2218459"/>
          </a:xfrm>
        </p:grpSpPr>
        <p:sp>
          <p:nvSpPr>
            <p:cNvPr id="5" name="Rectangle: Rounded Corners 4">
              <a:extLst>
                <a:ext uri="{FF2B5EF4-FFF2-40B4-BE49-F238E27FC236}">
                  <a16:creationId xmlns:a16="http://schemas.microsoft.com/office/drawing/2014/main" id="{244B5726-9DC5-E0AB-09E8-291A3AFEDA7B}"/>
                </a:ext>
                <a:ext uri="{C183D7F6-B498-43B3-948B-1728B52AA6E4}">
                  <adec:decorative xmlns:adec="http://schemas.microsoft.com/office/drawing/2017/decorative" val="1"/>
                </a:ext>
              </a:extLst>
            </p:cNvPr>
            <p:cNvSpPr/>
            <p:nvPr/>
          </p:nvSpPr>
          <p:spPr bwMode="auto">
            <a:xfrm>
              <a:off x="9133976" y="2037116"/>
              <a:ext cx="2582556" cy="2218459"/>
            </a:xfrm>
            <a:prstGeom prst="roundRect">
              <a:avLst>
                <a:gd name="adj" fmla="val 11058"/>
              </a:avLst>
            </a:prstGeom>
            <a:solidFill>
              <a:srgbClr val="F9F9F9"/>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5" name="Text Placeholder 10">
              <a:extLst>
                <a:ext uri="{FF2B5EF4-FFF2-40B4-BE49-F238E27FC236}">
                  <a16:creationId xmlns:a16="http://schemas.microsoft.com/office/drawing/2014/main" id="{A4182C09-C7B2-C626-0F5B-4851AAE99F26}"/>
                </a:ext>
              </a:extLst>
            </p:cNvPr>
            <p:cNvSpPr txBox="1">
              <a:spLocks/>
            </p:cNvSpPr>
            <p:nvPr/>
          </p:nvSpPr>
          <p:spPr>
            <a:xfrm>
              <a:off x="9170319" y="2192139"/>
              <a:ext cx="2533650"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Decision Makers</a:t>
              </a:r>
            </a:p>
          </p:txBody>
        </p:sp>
        <p:sp>
          <p:nvSpPr>
            <p:cNvPr id="26" name="Text Placeholder 11">
              <a:extLst>
                <a:ext uri="{FF2B5EF4-FFF2-40B4-BE49-F238E27FC236}">
                  <a16:creationId xmlns:a16="http://schemas.microsoft.com/office/drawing/2014/main" id="{099EBD6D-9AAD-4CD1-50E8-2EDC4A360DB0}"/>
                </a:ext>
              </a:extLst>
            </p:cNvPr>
            <p:cNvSpPr txBox="1">
              <a:spLocks/>
            </p:cNvSpPr>
            <p:nvPr/>
          </p:nvSpPr>
          <p:spPr>
            <a:xfrm>
              <a:off x="9274282" y="2817609"/>
              <a:ext cx="2331720" cy="1376328"/>
            </a:xfrm>
            <a:prstGeom prst="roundRect">
              <a:avLst/>
            </a:prstGeom>
            <a:solidFill>
              <a:srgbClr val="FFFFFF"/>
            </a:solidFill>
            <a:effectLst>
              <a:outerShdw blurRad="177800" dist="50800" dir="2160000" algn="tl" rotWithShape="0">
                <a:prstClr val="black">
                  <a:alpha val="17000"/>
                </a:prstClr>
              </a:outerShdw>
            </a:effectLst>
          </p:spPr>
          <p:txBody>
            <a:bodyPr vert="horz" wrap="square" lIns="91440" tIns="45720" rIns="91440" bIns="91440" rtlCol="0">
              <a:noAutofit/>
            </a:bodyPr>
            <a:lstStyle>
              <a:lvl1pPr marL="141288" marR="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n-lt"/>
                  <a:ea typeface="+mn-ea"/>
                  <a:cs typeface="Segoe UI" panose="020B0502040204020203" pitchFamily="34" charset="0"/>
                </a:defRPr>
              </a:lvl1pPr>
              <a:lvl2pPr marL="285750" marR="0" indent="-1254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2pPr>
              <a:lvl3pPr marL="438150" marR="0" indent="-1333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3pPr>
              <a:lvl4pPr marL="566738" marR="0" indent="-1143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4pPr>
              <a:lvl5pPr marL="685800" marR="0" indent="-10953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pic>
          <p:nvPicPr>
            <p:cNvPr id="27" name="Picture 26">
              <a:extLst>
                <a:ext uri="{FF2B5EF4-FFF2-40B4-BE49-F238E27FC236}">
                  <a16:creationId xmlns:a16="http://schemas.microsoft.com/office/drawing/2014/main" id="{09D48CF5-E2C3-D7AC-0D43-BB74DF89988A}"/>
                </a:ext>
                <a:ext uri="{C183D7F6-B498-43B3-948B-1728B52AA6E4}">
                  <adec:decorative xmlns:adec="http://schemas.microsoft.com/office/drawing/2017/decorative" val="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924611" y="3271535"/>
              <a:ext cx="274320" cy="301619"/>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0B682E52-5EF2-E023-EFC7-34A79C654C5A}"/>
                </a:ext>
                <a:ext uri="{C183D7F6-B498-43B3-948B-1728B52AA6E4}">
                  <adec:decorative xmlns:adec="http://schemas.microsoft.com/office/drawing/2017/decorative" val="1"/>
                </a:ext>
              </a:extLst>
            </p:cNvPr>
            <p:cNvSpPr txBox="1"/>
            <p:nvPr/>
          </p:nvSpPr>
          <p:spPr>
            <a:xfrm>
              <a:off x="9886072" y="3836993"/>
              <a:ext cx="640080" cy="91440"/>
            </a:xfrm>
            <a:prstGeom prst="rect">
              <a:avLst/>
            </a:prstGeom>
            <a:noFill/>
          </p:spPr>
          <p:txBody>
            <a:bodyPr wrap="square" lIns="0" tIns="0" rIns="0" bIns="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30" normalizeH="0" baseline="0" noProof="0" dirty="0">
                <a:ln>
                  <a:noFill/>
                </a:ln>
                <a:solidFill>
                  <a:srgbClr val="000000"/>
                </a:solidFill>
                <a:effectLst/>
                <a:uLnTx/>
                <a:uFillTx/>
              </a:endParaRPr>
            </a:p>
          </p:txBody>
        </p:sp>
        <p:sp>
          <p:nvSpPr>
            <p:cNvPr id="94" name="TextBox 93">
              <a:extLst>
                <a:ext uri="{FF2B5EF4-FFF2-40B4-BE49-F238E27FC236}">
                  <a16:creationId xmlns:a16="http://schemas.microsoft.com/office/drawing/2014/main" id="{60453A3A-FB44-1332-BE38-34F08623E492}"/>
                </a:ext>
                <a:ext uri="{C183D7F6-B498-43B3-948B-1728B52AA6E4}">
                  <adec:decorative xmlns:adec="http://schemas.microsoft.com/office/drawing/2017/decorative" val="1"/>
                </a:ext>
              </a:extLst>
            </p:cNvPr>
            <p:cNvSpPr txBox="1"/>
            <p:nvPr/>
          </p:nvSpPr>
          <p:spPr>
            <a:xfrm>
              <a:off x="10445573" y="3836993"/>
              <a:ext cx="640080" cy="91440"/>
            </a:xfrm>
            <a:prstGeom prst="rect">
              <a:avLst/>
            </a:prstGeom>
            <a:noFill/>
          </p:spPr>
          <p:txBody>
            <a:bodyPr wrap="square" lIns="0" tIns="0" rIns="0" bIns="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30" normalizeH="0" baseline="0" noProof="0" dirty="0">
                <a:ln>
                  <a:noFill/>
                </a:ln>
                <a:solidFill>
                  <a:srgbClr val="000000"/>
                </a:solidFill>
                <a:effectLst/>
                <a:uLnTx/>
                <a:uFillTx/>
              </a:endParaRPr>
            </a:p>
          </p:txBody>
        </p:sp>
        <p:pic>
          <p:nvPicPr>
            <p:cNvPr id="102" name="Graphic 101">
              <a:extLst>
                <a:ext uri="{FF2B5EF4-FFF2-40B4-BE49-F238E27FC236}">
                  <a16:creationId xmlns:a16="http://schemas.microsoft.com/office/drawing/2014/main" id="{20F63FE8-FE2A-976E-A4CE-599D7A0549E7}"/>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45810" y="3285184"/>
              <a:ext cx="274320" cy="274320"/>
            </a:xfrm>
            <a:prstGeom prst="rect">
              <a:avLst/>
            </a:prstGeom>
          </p:spPr>
        </p:pic>
        <p:sp>
          <p:nvSpPr>
            <p:cNvPr id="103" name="TextBox 102">
              <a:extLst>
                <a:ext uri="{FF2B5EF4-FFF2-40B4-BE49-F238E27FC236}">
                  <a16:creationId xmlns:a16="http://schemas.microsoft.com/office/drawing/2014/main" id="{6FF31DEC-38A0-E34B-3520-87D5B4F964F9}"/>
                </a:ext>
                <a:ext uri="{C183D7F6-B498-43B3-948B-1728B52AA6E4}">
                  <adec:decorative xmlns:adec="http://schemas.microsoft.com/office/drawing/2017/decorative" val="1"/>
                </a:ext>
              </a:extLst>
            </p:cNvPr>
            <p:cNvSpPr txBox="1"/>
            <p:nvPr/>
          </p:nvSpPr>
          <p:spPr>
            <a:xfrm>
              <a:off x="9517210" y="3694860"/>
              <a:ext cx="73152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Power BI</a:t>
              </a:r>
            </a:p>
          </p:txBody>
        </p:sp>
        <p:sp>
          <p:nvSpPr>
            <p:cNvPr id="104" name="TextBox 103">
              <a:extLst>
                <a:ext uri="{FF2B5EF4-FFF2-40B4-BE49-F238E27FC236}">
                  <a16:creationId xmlns:a16="http://schemas.microsoft.com/office/drawing/2014/main" id="{A444AD63-A1E2-12E5-2E58-3AE63CB7D8A8}"/>
                </a:ext>
                <a:ext uri="{C183D7F6-B498-43B3-948B-1728B52AA6E4}">
                  <adec:decorative xmlns:adec="http://schemas.microsoft.com/office/drawing/2017/decorative" val="1"/>
                </a:ext>
              </a:extLst>
            </p:cNvPr>
            <p:cNvSpPr txBox="1"/>
            <p:nvPr/>
          </p:nvSpPr>
          <p:spPr>
            <a:xfrm>
              <a:off x="10683788" y="3694860"/>
              <a:ext cx="731520" cy="138499"/>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30" normalizeH="0" baseline="0" noProof="0" dirty="0">
                  <a:ln>
                    <a:noFill/>
                  </a:ln>
                  <a:solidFill>
                    <a:srgbClr val="000000"/>
                  </a:solidFill>
                  <a:effectLst/>
                  <a:uLnTx/>
                  <a:uFillTx/>
                </a:rPr>
                <a:t>Microsoft 365</a:t>
              </a:r>
            </a:p>
          </p:txBody>
        </p:sp>
      </p:grpSp>
      <p:sp>
        <p:nvSpPr>
          <p:cNvPr id="44" name="Text Placeholder 6">
            <a:extLst>
              <a:ext uri="{FF2B5EF4-FFF2-40B4-BE49-F238E27FC236}">
                <a16:creationId xmlns:a16="http://schemas.microsoft.com/office/drawing/2014/main" id="{E83BF141-A477-2D61-B4D3-A8AF53CF285E}"/>
              </a:ext>
            </a:extLst>
          </p:cNvPr>
          <p:cNvSpPr txBox="1">
            <a:spLocks/>
          </p:cNvSpPr>
          <p:nvPr/>
        </p:nvSpPr>
        <p:spPr>
          <a:xfrm>
            <a:off x="4911953" y="5056359"/>
            <a:ext cx="2532063" cy="21544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Data Stewards</a:t>
            </a:r>
          </a:p>
        </p:txBody>
      </p:sp>
    </p:spTree>
    <p:extLst>
      <p:ext uri="{BB962C8B-B14F-4D97-AF65-F5344CB8AC3E}">
        <p14:creationId xmlns:p14="http://schemas.microsoft.com/office/powerpoint/2010/main" val="4095595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Enable and use Microsoft Fabric</a:t>
            </a:r>
          </a:p>
        </p:txBody>
      </p:sp>
      <p:sp>
        <p:nvSpPr>
          <p:cNvPr id="6" name="TextBox 5">
            <a:extLst>
              <a:ext uri="{FF2B5EF4-FFF2-40B4-BE49-F238E27FC236}">
                <a16:creationId xmlns:a16="http://schemas.microsoft.com/office/drawing/2014/main" id="{28912CE1-D3C1-F805-2368-C7990B26FB14}"/>
              </a:ext>
            </a:extLst>
          </p:cNvPr>
          <p:cNvSpPr txBox="1"/>
          <p:nvPr/>
        </p:nvSpPr>
        <p:spPr>
          <a:xfrm>
            <a:off x="294493" y="1397477"/>
            <a:ext cx="6268286" cy="411497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Fabric must be enabled in your tenant by either:</a:t>
            </a:r>
          </a:p>
          <a:p>
            <a:pPr marL="923571" lvl="1"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Fabric admin (formerly known as Power BI admin)</a:t>
            </a:r>
          </a:p>
          <a:p>
            <a:pPr marL="923571" lvl="1"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Power Platform admin</a:t>
            </a:r>
          </a:p>
          <a:p>
            <a:pPr marL="923571" lvl="1"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Microsoft 365 admin</a:t>
            </a:r>
          </a:p>
          <a:p>
            <a:pPr marL="923571" lvl="1" indent="-4572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Workspace(s) must then be assigned to Premium per capacity or Fabric license mode.</a:t>
            </a:r>
          </a:p>
        </p:txBody>
      </p:sp>
      <p:grpSp>
        <p:nvGrpSpPr>
          <p:cNvPr id="12" name="Group 11" descr="Screenshot of the experience switcher in Fabric.">
            <a:extLst>
              <a:ext uri="{FF2B5EF4-FFF2-40B4-BE49-F238E27FC236}">
                <a16:creationId xmlns:a16="http://schemas.microsoft.com/office/drawing/2014/main" id="{E5535B70-907B-45C5-930B-BF17B3B27F0B}"/>
              </a:ext>
            </a:extLst>
          </p:cNvPr>
          <p:cNvGrpSpPr/>
          <p:nvPr/>
        </p:nvGrpSpPr>
        <p:grpSpPr>
          <a:xfrm>
            <a:off x="6709039" y="1003314"/>
            <a:ext cx="5432943" cy="4822720"/>
            <a:chOff x="6709039" y="1003314"/>
            <a:chExt cx="5432943" cy="4822720"/>
          </a:xfrm>
        </p:grpSpPr>
        <p:sp>
          <p:nvSpPr>
            <p:cNvPr id="8" name="Rectangle: Rounded Corners 7">
              <a:extLst>
                <a:ext uri="{FF2B5EF4-FFF2-40B4-BE49-F238E27FC236}">
                  <a16:creationId xmlns:a16="http://schemas.microsoft.com/office/drawing/2014/main" id="{0AE69DAF-C9CC-67CA-F984-4432B963A6A1}"/>
                </a:ext>
                <a:ext uri="{C183D7F6-B498-43B3-948B-1728B52AA6E4}">
                  <adec:decorative xmlns:adec="http://schemas.microsoft.com/office/drawing/2017/decorative" val="1"/>
                </a:ext>
              </a:extLst>
            </p:cNvPr>
            <p:cNvSpPr/>
            <p:nvPr/>
          </p:nvSpPr>
          <p:spPr bwMode="auto">
            <a:xfrm>
              <a:off x="6709039" y="1003314"/>
              <a:ext cx="5432943" cy="4822720"/>
            </a:xfrm>
            <a:prstGeom prst="roundRect">
              <a:avLst>
                <a:gd name="adj" fmla="val 11058"/>
              </a:avLst>
            </a:prstGeom>
            <a:solidFill>
              <a:srgbClr val="F0F0F0"/>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7" name="New picture" descr="Screenshot of the Fabric experience switcher, featuring the experience Data engineering, Data factory, Data science, Data warehousing, real-time analytics, and Power BI.">
              <a:extLst>
                <a:ext uri="{FF2B5EF4-FFF2-40B4-BE49-F238E27FC236}">
                  <a16:creationId xmlns:a16="http://schemas.microsoft.com/office/drawing/2014/main" id="{9AF3502A-A7A3-EB88-60A7-4267CEEC1163}"/>
                </a:ext>
              </a:extLst>
            </p:cNvPr>
            <p:cNvPicPr/>
            <p:nvPr/>
          </p:nvPicPr>
          <p:blipFill>
            <a:blip r:embed="rId3"/>
            <a:stretch>
              <a:fillRect/>
            </a:stretch>
          </p:blipFill>
          <p:spPr>
            <a:xfrm>
              <a:off x="6981958" y="1358417"/>
              <a:ext cx="4887104" cy="4112514"/>
            </a:xfrm>
            <a:prstGeom prst="rect">
              <a:avLst/>
            </a:prstGeom>
          </p:spPr>
        </p:pic>
      </p:grpSp>
    </p:spTree>
    <p:extLst>
      <p:ext uri="{BB962C8B-B14F-4D97-AF65-F5344CB8AC3E}">
        <p14:creationId xmlns:p14="http://schemas.microsoft.com/office/powerpoint/2010/main" val="119886987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2637</Words>
  <Application>Microsoft Office PowerPoint</Application>
  <PresentationFormat>Custom</PresentationFormat>
  <Paragraphs>247</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Segoe UI</vt:lpstr>
      <vt:lpstr>Segoe UI Light</vt:lpstr>
      <vt:lpstr>Segoe UI Semibold</vt:lpstr>
      <vt:lpstr>Wingdings</vt:lpstr>
      <vt:lpstr>Azure 1</vt:lpstr>
      <vt:lpstr>1_Azure 1</vt:lpstr>
      <vt:lpstr>DP-601T00A: Implementing a Lakehouse with Microsoft Fabric</vt:lpstr>
      <vt:lpstr>About this course</vt:lpstr>
      <vt:lpstr>Intended audience</vt:lpstr>
      <vt:lpstr>Course agenda</vt:lpstr>
      <vt:lpstr>Hands-on exercises</vt:lpstr>
      <vt:lpstr>Explore end-to-end analytics with Microsoft Fabric</vt:lpstr>
      <vt:lpstr>Microsoft Fabric</vt:lpstr>
      <vt:lpstr>Data teams and Fabric</vt:lpstr>
      <vt:lpstr>Enable and use Microsoft Fabric</vt:lpstr>
      <vt:lpstr>Knowledge check</vt:lpstr>
      <vt:lpstr>Further reading</vt:lpstr>
      <vt:lpstr>Get started with lakehouses in Microsoft Fabric</vt:lpstr>
      <vt:lpstr>What is a lakehouse?</vt:lpstr>
      <vt:lpstr>Work with a Fabric Lakehouse</vt:lpstr>
      <vt:lpstr>Explore, transform, and visualize data in the lakehouse</vt:lpstr>
      <vt:lpstr>Exercise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2023-07-12T17:04:18Z</dcterms:created>
  <dcterms:modified xsi:type="dcterms:W3CDTF">2024-07-09T21:24:14Z</dcterms:modified>
</cp:coreProperties>
</file>