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4" r:id="rId2"/>
  </p:sldMasterIdLst>
  <p:notesMasterIdLst>
    <p:notesMasterId r:id="rId26"/>
  </p:notesMasterIdLst>
  <p:handoutMasterIdLst>
    <p:handoutMasterId r:id="rId27"/>
  </p:handoutMasterIdLst>
  <p:sldIdLst>
    <p:sldId id="2579" r:id="rId3"/>
    <p:sldId id="2621" r:id="rId4"/>
    <p:sldId id="2633" r:id="rId5"/>
    <p:sldId id="2622" r:id="rId6"/>
    <p:sldId id="2635" r:id="rId7"/>
    <p:sldId id="2642" r:id="rId8"/>
    <p:sldId id="2643" r:id="rId9"/>
    <p:sldId id="2636" r:id="rId10"/>
    <p:sldId id="2647" r:id="rId11"/>
    <p:sldId id="2637" r:id="rId12"/>
    <p:sldId id="2640" r:id="rId13"/>
    <p:sldId id="2625" r:id="rId14"/>
    <p:sldId id="2626" r:id="rId15"/>
    <p:sldId id="2627" r:id="rId16"/>
    <p:sldId id="2630" r:id="rId17"/>
    <p:sldId id="2631" r:id="rId18"/>
    <p:sldId id="2644" r:id="rId19"/>
    <p:sldId id="2648" r:id="rId20"/>
    <p:sldId id="2646" r:id="rId21"/>
    <p:sldId id="2639" r:id="rId22"/>
    <p:sldId id="2641" r:id="rId23"/>
    <p:sldId id="2632" r:id="rId24"/>
    <p:sldId id="2628"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339966"/>
    <a:srgbClr val="FAFAFA"/>
    <a:srgbClr val="FFFFFF"/>
    <a:srgbClr val="243A5E"/>
    <a:srgbClr val="F2F2F2"/>
    <a:srgbClr val="59B4D9"/>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D9484-55DA-4EAD-83AC-E5869C6F7BC4}" v="218" dt="2023-07-11T21:42:56.729"/>
    <p1510:client id="{6CF390A7-A529-478C-9FA5-FB529D972E3D}" v="1666" dt="2023-07-11T23:18:24.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12" autoAdjust="0"/>
  </p:normalViewPr>
  <p:slideViewPr>
    <p:cSldViewPr snapToGrid="0">
      <p:cViewPr varScale="1">
        <p:scale>
          <a:sx n="64" d="100"/>
          <a:sy n="64" d="100"/>
        </p:scale>
        <p:origin x="1358" y="6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7/9/2024 5:01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7/9/2024 5:00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7/9/2024 5:00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This is a build slide.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One of the most intuitive ways to analyze the results of data queries is to visualize them as charts. Notebooks in Microsoft Fabric provide some basic charting capabilities in the user interface, and when that functionality doesn't provide what you need, you can use one of the many Python graphics libraries to create and display data visualizations </a:t>
            </a:r>
            <a:r>
              <a:rPr lang="en-US" b="0" i="0" u="sng" dirty="0">
                <a:solidFill>
                  <a:srgbClr val="E6E6E6"/>
                </a:solidFill>
                <a:effectLst/>
                <a:latin typeface="Segoe UI" panose="020B0502040204020203" pitchFamily="34" charset="0"/>
              </a:rPr>
              <a:t>in the notebook</a:t>
            </a:r>
            <a:r>
              <a:rPr lang="en-US" b="0" i="0" dirty="0">
                <a:solidFill>
                  <a:srgbClr val="E6E6E6"/>
                </a:solidFill>
                <a:effectLst/>
                <a:latin typeface="Segoe UI" panose="020B0502040204020203" pitchFamily="34" charset="0"/>
              </a:rPr>
              <a:t>. </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Click</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1. </a:t>
            </a:r>
            <a:r>
              <a:rPr lang="en-US" b="1" i="0" dirty="0">
                <a:solidFill>
                  <a:srgbClr val="E6E6E6"/>
                </a:solidFill>
                <a:effectLst/>
                <a:latin typeface="Segoe UI" panose="020B0502040204020203" pitchFamily="34" charset="0"/>
              </a:rPr>
              <a:t>Use built-in notebook charts</a:t>
            </a:r>
          </a:p>
          <a:p>
            <a:endParaRPr lang="en-US" b="1"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display a dataframe or run a SQL query in a Spark notebook, the results are displayed under the code cell. By default, results are rendered as a table, but you can also change the results view to a chart and use the chart properties to customize how the chart visualizes the data</a:t>
            </a:r>
            <a:r>
              <a:rPr lang="en-US" b="1" i="0" dirty="0">
                <a:solidFill>
                  <a:srgbClr val="E6E6E6"/>
                </a:solidFill>
                <a:effectLst/>
                <a:latin typeface="Segoe UI" panose="020B0502040204020203" pitchFamily="34" charset="0"/>
              </a:rPr>
              <a:t>.</a:t>
            </a:r>
            <a:br>
              <a:rPr lang="en-US" b="1" i="0" dirty="0">
                <a:solidFill>
                  <a:srgbClr val="E6E6E6"/>
                </a:solidFill>
                <a:effectLst/>
                <a:latin typeface="Segoe UI" panose="020B0502040204020203" pitchFamily="34" charset="0"/>
              </a:rPr>
            </a:br>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Click</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2. Use graphics packages in code</a:t>
            </a:r>
          </a:p>
          <a:p>
            <a:endParaRPr lang="en-US" b="1"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There are many graphics packages that you can use to create data visualizations in code. In particular, Python supports a large selection of packages; most of them built on the base </a:t>
            </a:r>
            <a:r>
              <a:rPr lang="en-US" b="1" i="0" dirty="0">
                <a:solidFill>
                  <a:srgbClr val="E6E6E6"/>
                </a:solidFill>
                <a:effectLst/>
                <a:latin typeface="Segoe UI" panose="020B0502040204020203" pitchFamily="34" charset="0"/>
              </a:rPr>
              <a:t>Matplotlib</a:t>
            </a:r>
            <a:r>
              <a:rPr lang="en-US" b="0" i="0" dirty="0">
                <a:solidFill>
                  <a:srgbClr val="E6E6E6"/>
                </a:solidFill>
                <a:effectLst/>
                <a:latin typeface="Segoe UI" panose="020B0502040204020203" pitchFamily="34" charset="0"/>
              </a:rPr>
              <a:t> library. The output from a graphics library can be rendered in a notebook, making it easy to combine code to ingest and manipulate data with inline data visualizations and markdown cells to provide commentary.</a:t>
            </a:r>
            <a:br>
              <a:rPr lang="en-US" b="0" i="0" dirty="0">
                <a:solidFill>
                  <a:srgbClr val="E6E6E6"/>
                </a:solidFill>
                <a:effectLst/>
                <a:latin typeface="Segoe UI" panose="020B0502040204020203" pitchFamily="34" charset="0"/>
              </a:rPr>
            </a:b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39065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https://aka.ms/mslearn-fabric-spark</a:t>
            </a:r>
            <a:br>
              <a:rPr lang="en-US" dirty="0"/>
            </a:br>
            <a:br>
              <a:rPr lang="en-US" dirty="0"/>
            </a:br>
            <a:r>
              <a:rPr lang="en-US" dirty="0"/>
              <a:t>The estimated time to complete this exercise is</a:t>
            </a:r>
            <a:r>
              <a:rPr lang="en-US" b="1" dirty="0"/>
              <a:t> 45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660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2074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9300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https://aka.ms/fabric-delta</a:t>
            </a:r>
            <a:br>
              <a:rPr lang="en-US" dirty="0"/>
            </a:br>
            <a:br>
              <a:rPr lang="en-US" dirty="0"/>
            </a:br>
            <a:r>
              <a:rPr lang="en-US" sz="900" b="0" i="0" dirty="0"/>
              <a:t>Before delivering this section, review the associated module on Microsoft Learn (https://aka.ms/fabric-delta</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provide an introduction to the Delta Lake storage format to create advanced analytics solutions on Microsofr Fabric.</a:t>
            </a:r>
            <a:br>
              <a:rPr lang="en-US" sz="900" b="0" i="0" dirty="0"/>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95626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Delta Lake is an open-source storage layer that adds relational database semantics to Spark-based data lake processing. Tables in Microsoft Fabric lakehouses are Delta tables, which is signified by the triangular Delta (</a:t>
            </a:r>
            <a:r>
              <a:rPr lang="en-US" b="1" i="0" dirty="0">
                <a:solidFill>
                  <a:srgbClr val="E6E6E6"/>
                </a:solidFill>
                <a:effectLst/>
                <a:latin typeface="Segoe UI" panose="020B0502040204020203" pitchFamily="34" charset="0"/>
              </a:rPr>
              <a:t>▴</a:t>
            </a:r>
            <a:r>
              <a:rPr lang="en-US" b="0" i="0" dirty="0">
                <a:solidFill>
                  <a:srgbClr val="E6E6E6"/>
                </a:solidFill>
                <a:effectLst/>
                <a:latin typeface="Segoe UI" panose="020B0502040204020203" pitchFamily="34" charset="0"/>
              </a:rPr>
              <a:t>) icon on tables in the lakehouse user interface.</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Delta tables are schema abstractions over data files that are stored in Delta format. For each table, the lakehouse stores a folder containing </a:t>
            </a:r>
            <a:r>
              <a:rPr lang="en-US" b="0" i="1" dirty="0">
                <a:solidFill>
                  <a:srgbClr val="E6E6E6"/>
                </a:solidFill>
                <a:effectLst/>
                <a:latin typeface="Segoe UI" panose="020B0502040204020203" pitchFamily="34" charset="0"/>
              </a:rPr>
              <a:t>Parquet</a:t>
            </a:r>
            <a:r>
              <a:rPr lang="en-US" b="0" i="0" dirty="0">
                <a:solidFill>
                  <a:srgbClr val="E6E6E6"/>
                </a:solidFill>
                <a:effectLst/>
                <a:latin typeface="Segoe UI" panose="020B0502040204020203" pitchFamily="34" charset="0"/>
              </a:rPr>
              <a:t> data files and a </a:t>
            </a:r>
            <a:r>
              <a:rPr lang="en-US" b="1" i="0" dirty="0">
                <a:solidFill>
                  <a:srgbClr val="E6E6E6"/>
                </a:solidFill>
                <a:effectLst/>
                <a:latin typeface="Segoe UI" panose="020B0502040204020203" pitchFamily="34" charset="0"/>
              </a:rPr>
              <a:t>_delta_Log</a:t>
            </a:r>
            <a:r>
              <a:rPr lang="en-US" b="0" i="0" dirty="0">
                <a:solidFill>
                  <a:srgbClr val="E6E6E6"/>
                </a:solidFill>
                <a:effectLst/>
                <a:latin typeface="Segoe UI" panose="020B0502040204020203" pitchFamily="34" charset="0"/>
              </a:rPr>
              <a:t> folder in which transaction details are logged in JSON format.</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Relational tables that support querying and data modification</a:t>
            </a:r>
            <a:r>
              <a:rPr lang="en-US" b="0" i="0" dirty="0">
                <a:solidFill>
                  <a:srgbClr val="E6E6E6"/>
                </a:solidFill>
                <a:effectLst/>
                <a:latin typeface="Segoe UI" panose="020B0502040204020203" pitchFamily="34" charset="0"/>
              </a:rPr>
              <a:t>. With Apache Spark, you can store data in Delta tables that support </a:t>
            </a:r>
            <a:r>
              <a:rPr lang="en-US" b="0" i="1" dirty="0">
                <a:solidFill>
                  <a:srgbClr val="E6E6E6"/>
                </a:solidFill>
                <a:effectLst/>
                <a:latin typeface="Segoe UI" panose="020B0502040204020203" pitchFamily="34" charset="0"/>
              </a:rPr>
              <a:t>CRUD</a:t>
            </a:r>
            <a:r>
              <a:rPr lang="en-US" b="0" i="0" dirty="0">
                <a:solidFill>
                  <a:srgbClr val="E6E6E6"/>
                </a:solidFill>
                <a:effectLst/>
                <a:latin typeface="Segoe UI" panose="020B0502040204020203" pitchFamily="34" charset="0"/>
              </a:rPr>
              <a:t> (create, read, update, and delete) operations. In other words, you can </a:t>
            </a:r>
            <a:r>
              <a:rPr lang="en-US" b="0" i="1" dirty="0">
                <a:solidFill>
                  <a:srgbClr val="E6E6E6"/>
                </a:solidFill>
                <a:effectLst/>
                <a:latin typeface="Segoe UI" panose="020B0502040204020203" pitchFamily="34" charset="0"/>
              </a:rPr>
              <a:t>select</a:t>
            </a:r>
            <a:r>
              <a:rPr lang="en-US" b="0" i="0" dirty="0">
                <a:solidFill>
                  <a:srgbClr val="E6E6E6"/>
                </a:solidFill>
                <a:effectLst/>
                <a:latin typeface="Segoe UI" panose="020B0502040204020203" pitchFamily="34" charset="0"/>
              </a:rPr>
              <a:t>, </a:t>
            </a:r>
            <a:r>
              <a:rPr lang="en-US" b="0" i="1" dirty="0">
                <a:solidFill>
                  <a:srgbClr val="E6E6E6"/>
                </a:solidFill>
                <a:effectLst/>
                <a:latin typeface="Segoe UI" panose="020B0502040204020203" pitchFamily="34" charset="0"/>
              </a:rPr>
              <a:t>insert</a:t>
            </a:r>
            <a:r>
              <a:rPr lang="en-US" b="0" i="0" dirty="0">
                <a:solidFill>
                  <a:srgbClr val="E6E6E6"/>
                </a:solidFill>
                <a:effectLst/>
                <a:latin typeface="Segoe UI" panose="020B0502040204020203" pitchFamily="34" charset="0"/>
              </a:rPr>
              <a:t>, </a:t>
            </a:r>
            <a:r>
              <a:rPr lang="en-US" b="0" i="1" dirty="0">
                <a:solidFill>
                  <a:srgbClr val="E6E6E6"/>
                </a:solidFill>
                <a:effectLst/>
                <a:latin typeface="Segoe UI" panose="020B0502040204020203" pitchFamily="34" charset="0"/>
              </a:rPr>
              <a:t>update</a:t>
            </a:r>
            <a:r>
              <a:rPr lang="en-US" b="0" i="0" dirty="0">
                <a:solidFill>
                  <a:srgbClr val="E6E6E6"/>
                </a:solidFill>
                <a:effectLst/>
                <a:latin typeface="Segoe UI" panose="020B0502040204020203" pitchFamily="34" charset="0"/>
              </a:rPr>
              <a:t>, and </a:t>
            </a:r>
            <a:r>
              <a:rPr lang="en-US" b="0" i="1" dirty="0">
                <a:solidFill>
                  <a:srgbClr val="E6E6E6"/>
                </a:solidFill>
                <a:effectLst/>
                <a:latin typeface="Segoe UI" panose="020B0502040204020203" pitchFamily="34" charset="0"/>
              </a:rPr>
              <a:t>delete</a:t>
            </a:r>
            <a:r>
              <a:rPr lang="en-US" b="0" i="0" dirty="0">
                <a:solidFill>
                  <a:srgbClr val="E6E6E6"/>
                </a:solidFill>
                <a:effectLst/>
                <a:latin typeface="Segoe UI" panose="020B0502040204020203" pitchFamily="34" charset="0"/>
              </a:rPr>
              <a:t> rows of data in the same way you would in a relational database system.</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Support for </a:t>
            </a:r>
            <a:r>
              <a:rPr lang="en-US" b="1" i="1" dirty="0">
                <a:solidFill>
                  <a:srgbClr val="E6E6E6"/>
                </a:solidFill>
                <a:effectLst/>
                <a:latin typeface="Segoe UI" panose="020B0502040204020203" pitchFamily="34" charset="0"/>
              </a:rPr>
              <a:t>ACID</a:t>
            </a:r>
            <a:r>
              <a:rPr lang="en-US" b="1" i="0" dirty="0">
                <a:solidFill>
                  <a:srgbClr val="E6E6E6"/>
                </a:solidFill>
                <a:effectLst/>
                <a:latin typeface="Segoe UI" panose="020B0502040204020203" pitchFamily="34" charset="0"/>
              </a:rPr>
              <a:t> transactions</a:t>
            </a:r>
            <a:r>
              <a:rPr lang="en-US" b="0" i="0" dirty="0">
                <a:solidFill>
                  <a:srgbClr val="E6E6E6"/>
                </a:solidFill>
                <a:effectLst/>
                <a:latin typeface="Segoe UI" panose="020B0502040204020203" pitchFamily="34" charset="0"/>
              </a:rPr>
              <a:t>. Relational databases are designed to support transactional data modifications that provide </a:t>
            </a:r>
            <a:r>
              <a:rPr lang="en-US" b="0" i="1" dirty="0">
                <a:solidFill>
                  <a:srgbClr val="E6E6E6"/>
                </a:solidFill>
                <a:effectLst/>
                <a:latin typeface="Segoe UI" panose="020B0502040204020203" pitchFamily="34" charset="0"/>
              </a:rPr>
              <a:t>atomicity</a:t>
            </a:r>
            <a:r>
              <a:rPr lang="en-US" b="0" i="0" dirty="0">
                <a:solidFill>
                  <a:srgbClr val="E6E6E6"/>
                </a:solidFill>
                <a:effectLst/>
                <a:latin typeface="Segoe UI" panose="020B0502040204020203" pitchFamily="34" charset="0"/>
              </a:rPr>
              <a:t> (transactions complete as a single unit of work), </a:t>
            </a:r>
            <a:r>
              <a:rPr lang="en-US" b="0" i="1" dirty="0">
                <a:solidFill>
                  <a:srgbClr val="E6E6E6"/>
                </a:solidFill>
                <a:effectLst/>
                <a:latin typeface="Segoe UI" panose="020B0502040204020203" pitchFamily="34" charset="0"/>
              </a:rPr>
              <a:t>consistency</a:t>
            </a:r>
            <a:r>
              <a:rPr lang="en-US" b="0" i="0" dirty="0">
                <a:solidFill>
                  <a:srgbClr val="E6E6E6"/>
                </a:solidFill>
                <a:effectLst/>
                <a:latin typeface="Segoe UI" panose="020B0502040204020203" pitchFamily="34" charset="0"/>
              </a:rPr>
              <a:t> (transactions leave the database in a consistent state), </a:t>
            </a:r>
            <a:r>
              <a:rPr lang="en-US" b="0" i="1" dirty="0">
                <a:solidFill>
                  <a:srgbClr val="E6E6E6"/>
                </a:solidFill>
                <a:effectLst/>
                <a:latin typeface="Segoe UI" panose="020B0502040204020203" pitchFamily="34" charset="0"/>
              </a:rPr>
              <a:t>isolation</a:t>
            </a:r>
            <a:r>
              <a:rPr lang="en-US" b="0" i="0" dirty="0">
                <a:solidFill>
                  <a:srgbClr val="E6E6E6"/>
                </a:solidFill>
                <a:effectLst/>
                <a:latin typeface="Segoe UI" panose="020B0502040204020203" pitchFamily="34" charset="0"/>
              </a:rPr>
              <a:t> (in-process transactions can't interfere with one another), and </a:t>
            </a:r>
            <a:r>
              <a:rPr lang="en-US" b="0" i="1" dirty="0">
                <a:solidFill>
                  <a:srgbClr val="E6E6E6"/>
                </a:solidFill>
                <a:effectLst/>
                <a:latin typeface="Segoe UI" panose="020B0502040204020203" pitchFamily="34" charset="0"/>
              </a:rPr>
              <a:t>durability</a:t>
            </a:r>
            <a:r>
              <a:rPr lang="en-US" b="0" i="0" dirty="0">
                <a:solidFill>
                  <a:srgbClr val="E6E6E6"/>
                </a:solidFill>
                <a:effectLst/>
                <a:latin typeface="Segoe UI" panose="020B0502040204020203" pitchFamily="34" charset="0"/>
              </a:rPr>
              <a:t> (when a transaction completes, the changes it made are persisted). Delta Lake brings this same transactional support to Spark by implementing a transaction log and enforcing serializable isolation for concurrent operations.</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Data versioning and </a:t>
            </a:r>
            <a:r>
              <a:rPr lang="en-US" b="1" i="1" dirty="0">
                <a:solidFill>
                  <a:srgbClr val="E6E6E6"/>
                </a:solidFill>
                <a:effectLst/>
                <a:latin typeface="Segoe UI" panose="020B0502040204020203" pitchFamily="34" charset="0"/>
              </a:rPr>
              <a:t>time travel</a:t>
            </a:r>
            <a:r>
              <a:rPr lang="en-US" b="0" i="0" dirty="0">
                <a:solidFill>
                  <a:srgbClr val="E6E6E6"/>
                </a:solidFill>
                <a:effectLst/>
                <a:latin typeface="Segoe UI" panose="020B0502040204020203" pitchFamily="34" charset="0"/>
              </a:rPr>
              <a:t>. Because all transactions are logged in the transaction log, you can track multiple versions of each table row and even use the </a:t>
            </a:r>
            <a:r>
              <a:rPr lang="en-US" b="0" i="1" dirty="0">
                <a:solidFill>
                  <a:srgbClr val="E6E6E6"/>
                </a:solidFill>
                <a:effectLst/>
                <a:latin typeface="Segoe UI" panose="020B0502040204020203" pitchFamily="34" charset="0"/>
              </a:rPr>
              <a:t>time travel</a:t>
            </a:r>
            <a:r>
              <a:rPr lang="en-US" b="0" i="0" dirty="0">
                <a:solidFill>
                  <a:srgbClr val="E6E6E6"/>
                </a:solidFill>
                <a:effectLst/>
                <a:latin typeface="Segoe UI" panose="020B0502040204020203" pitchFamily="34" charset="0"/>
              </a:rPr>
              <a:t> feature to retrieve a previous version of a row in a query.</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Support for batch and streaming data</a:t>
            </a:r>
            <a:r>
              <a:rPr lang="en-US" b="0" i="0" dirty="0">
                <a:solidFill>
                  <a:srgbClr val="E6E6E6"/>
                </a:solidFill>
                <a:effectLst/>
                <a:latin typeface="Segoe UI" panose="020B0502040204020203" pitchFamily="34" charset="0"/>
              </a:rPr>
              <a:t>. While most relational databases include tables that store static data, Spark includes native support for streaming data through the Spark Structured Streaming API. Delta Lake tables can be used as both </a:t>
            </a:r>
            <a:r>
              <a:rPr lang="en-US" b="0" i="1" dirty="0">
                <a:solidFill>
                  <a:srgbClr val="E6E6E6"/>
                </a:solidFill>
                <a:effectLst/>
                <a:latin typeface="Segoe UI" panose="020B0502040204020203" pitchFamily="34" charset="0"/>
              </a:rPr>
              <a:t>sinks</a:t>
            </a:r>
            <a:r>
              <a:rPr lang="en-US" b="0" i="0" dirty="0">
                <a:solidFill>
                  <a:srgbClr val="E6E6E6"/>
                </a:solidFill>
                <a:effectLst/>
                <a:latin typeface="Segoe UI" panose="020B0502040204020203" pitchFamily="34" charset="0"/>
              </a:rPr>
              <a:t> (destinations) and </a:t>
            </a:r>
            <a:r>
              <a:rPr lang="en-US" b="0" i="1" dirty="0">
                <a:solidFill>
                  <a:srgbClr val="E6E6E6"/>
                </a:solidFill>
                <a:effectLst/>
                <a:latin typeface="Segoe UI" panose="020B0502040204020203" pitchFamily="34" charset="0"/>
              </a:rPr>
              <a:t>sources</a:t>
            </a:r>
            <a:r>
              <a:rPr lang="en-US" b="0" i="0" dirty="0">
                <a:solidFill>
                  <a:srgbClr val="E6E6E6"/>
                </a:solidFill>
                <a:effectLst/>
                <a:latin typeface="Segoe UI" panose="020B0502040204020203" pitchFamily="34" charset="0"/>
              </a:rPr>
              <a:t> for streaming data.</a:t>
            </a:r>
          </a:p>
          <a:p>
            <a:pPr algn="l">
              <a:buFont typeface="Arial" panose="020B0604020202020204" pitchFamily="34" charset="0"/>
              <a:buChar char="•"/>
            </a:pPr>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Standard formats and interoperability</a:t>
            </a:r>
            <a:r>
              <a:rPr lang="en-US" b="0" i="0" dirty="0">
                <a:solidFill>
                  <a:srgbClr val="E6E6E6"/>
                </a:solidFill>
                <a:effectLst/>
                <a:latin typeface="Segoe UI" panose="020B0502040204020203" pitchFamily="34" charset="0"/>
              </a:rPr>
              <a:t>. The underlying data for Delta tables is stored in Parquet format, which is commonly used in data lake ingestion pipelines. Additionally, you can use the SQL Endpoint for the Microsoft Fabric lakehouse to query Delta tables in SQL.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19212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This is a build slide.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 you create a table in a Microsoft Fabric lakehouse, a delta table is defined in the metastore for the lakehouse and the data for the table is stored in the underlying Parquet files for the table.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With most interactive tools in the Microsoft Fabric environment, the details of mapping the table definition in the metastore to the underlying files are abstracted. However, when working with Apache Spark in a lakehouse, you have greater control of the creation and management of delta tables.</a:t>
            </a:r>
          </a:p>
          <a:p>
            <a:endParaRPr lang="en-US" dirty="0"/>
          </a:p>
          <a:p>
            <a:pPr marL="228600" indent="-228600" algn="l">
              <a:buAutoNum type="arabicPeriod"/>
            </a:pPr>
            <a:r>
              <a:rPr lang="en-US" b="1" i="0" dirty="0">
                <a:solidFill>
                  <a:srgbClr val="E6E6E6"/>
                </a:solidFill>
                <a:effectLst/>
                <a:latin typeface="Segoe UI" panose="020B0502040204020203" pitchFamily="34" charset="0"/>
              </a:rPr>
              <a:t>Creating a delta table from a dataframe - </a:t>
            </a:r>
            <a:r>
              <a:rPr lang="en-US" b="0" i="0" dirty="0">
                <a:solidFill>
                  <a:srgbClr val="E6E6E6"/>
                </a:solidFill>
                <a:effectLst/>
                <a:latin typeface="Segoe UI" panose="020B0502040204020203" pitchFamily="34" charset="0"/>
              </a:rPr>
              <a:t>One of the easiest ways to create a delta table in Spark is to save a dataframe in the </a:t>
            </a:r>
            <a:r>
              <a:rPr lang="en-US" b="0" i="1" dirty="0">
                <a:solidFill>
                  <a:srgbClr val="E6E6E6"/>
                </a:solidFill>
                <a:effectLst/>
                <a:latin typeface="Segoe UI" panose="020B0502040204020203" pitchFamily="34" charset="0"/>
              </a:rPr>
              <a:t>delta</a:t>
            </a:r>
            <a:r>
              <a:rPr lang="en-US" b="0" i="0" dirty="0">
                <a:solidFill>
                  <a:srgbClr val="E6E6E6"/>
                </a:solidFill>
                <a:effectLst/>
                <a:latin typeface="Segoe UI" panose="020B0502040204020203" pitchFamily="34" charset="0"/>
              </a:rPr>
              <a:t> format. </a:t>
            </a:r>
          </a:p>
          <a:p>
            <a:pPr marL="228600" indent="-228600" algn="l">
              <a:buFont typeface="+mj-lt"/>
              <a:buAutoNum type="arabicPeriod"/>
            </a:pPr>
            <a:r>
              <a:rPr lang="en-US" b="1" i="0" dirty="0">
                <a:solidFill>
                  <a:srgbClr val="E6E6E6"/>
                </a:solidFill>
                <a:effectLst/>
                <a:latin typeface="Segoe UI" panose="020B0502040204020203" pitchFamily="34" charset="0"/>
              </a:rPr>
              <a:t>Use Spark SQL - </a:t>
            </a:r>
            <a:r>
              <a:rPr lang="en-US" b="0" i="0" dirty="0">
                <a:solidFill>
                  <a:srgbClr val="E6E6E6"/>
                </a:solidFill>
                <a:effectLst/>
                <a:latin typeface="Segoe UI" panose="020B0502040204020203" pitchFamily="34" charset="0"/>
              </a:rPr>
              <a:t>You can also create delta tables by using the Spark SQL CREATE TABLE statement.</a:t>
            </a:r>
          </a:p>
          <a:p>
            <a:pPr marL="228600" indent="-228600" algn="l">
              <a:buFont typeface="+mj-lt"/>
              <a:buAutoNum type="arabicPeriod"/>
            </a:pPr>
            <a:r>
              <a:rPr lang="en-US" b="1" i="0" dirty="0">
                <a:solidFill>
                  <a:srgbClr val="E6E6E6"/>
                </a:solidFill>
                <a:effectLst/>
                <a:latin typeface="Segoe UI" panose="020B0502040204020203" pitchFamily="34" charset="0"/>
              </a:rPr>
              <a:t>Save in delta format </a:t>
            </a:r>
            <a:r>
              <a:rPr lang="en-US" b="0" i="0" dirty="0">
                <a:solidFill>
                  <a:srgbClr val="E6E6E6"/>
                </a:solidFill>
                <a:effectLst/>
                <a:latin typeface="Segoe UI" panose="020B0502040204020203" pitchFamily="34" charset="0"/>
              </a:rPr>
              <a:t>- A third possibility is to save data in delta format without creating a table definition in the metastore. This approach can be useful when you want to persist the results of data transformations performed in Spark in a file format over which you can later "overlay" a table definition or process directly by using the delta lake API.</a:t>
            </a:r>
          </a:p>
          <a:p>
            <a:pPr marL="228600" indent="-228600" algn="l">
              <a:buAutoNum type="arabicPeriod"/>
            </a:pPr>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893970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This is a build slide.</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In managed tables, the table definition in the metastore and the underlying data files are both managed by the Spark runtime for the Fabric lakehouse. Deleting the table will also delete the underlying files from the </a:t>
            </a:r>
            <a:r>
              <a:rPr lang="en-US" b="1" i="0" dirty="0">
                <a:solidFill>
                  <a:srgbClr val="161616"/>
                </a:solidFill>
                <a:effectLst/>
                <a:latin typeface="Segoe UI" panose="020B0502040204020203" pitchFamily="34" charset="0"/>
              </a:rPr>
              <a:t>Tables</a:t>
            </a:r>
            <a:r>
              <a:rPr lang="en-US" b="0" i="0" dirty="0">
                <a:solidFill>
                  <a:srgbClr val="161616"/>
                </a:solidFill>
                <a:effectLst/>
                <a:latin typeface="Segoe UI" panose="020B0502040204020203" pitchFamily="34" charset="0"/>
              </a:rPr>
              <a:t> storage location for the lakehouse.</a:t>
            </a:r>
          </a:p>
          <a:p>
            <a:pPr algn="l"/>
            <a:r>
              <a:rPr lang="en-US" b="0" i="0" dirty="0">
                <a:solidFill>
                  <a:srgbClr val="161616"/>
                </a:solidFill>
                <a:effectLst/>
                <a:latin typeface="Segoe UI" panose="020B0502040204020203" pitchFamily="34" charset="0"/>
              </a:rPr>
              <a:t>You can also create tables as </a:t>
            </a:r>
            <a:r>
              <a:rPr lang="en-US" b="0" i="1" dirty="0">
                <a:solidFill>
                  <a:srgbClr val="161616"/>
                </a:solidFill>
                <a:effectLst/>
                <a:latin typeface="Segoe UI" panose="020B0502040204020203" pitchFamily="34" charset="0"/>
              </a:rPr>
              <a:t>external</a:t>
            </a:r>
            <a:r>
              <a:rPr lang="en-US" b="0" i="0" dirty="0">
                <a:solidFill>
                  <a:srgbClr val="161616"/>
                </a:solidFill>
                <a:effectLst/>
                <a:latin typeface="Segoe UI" panose="020B0502040204020203" pitchFamily="34" charset="0"/>
              </a:rPr>
              <a:t> tables, in which the relational table definition in the metastore is mapped to an alternative file storage location. </a:t>
            </a:r>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Click</a:t>
            </a:r>
            <a:br>
              <a:rPr lang="en-US" b="0" i="0" dirty="0">
                <a:solidFill>
                  <a:srgbClr val="161616"/>
                </a:solidFill>
                <a:effectLst/>
                <a:latin typeface="Segoe UI" panose="020B0502040204020203" pitchFamily="34" charset="0"/>
              </a:rPr>
            </a:br>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For example, the following code creates an external table for which the data is stored in the folder in the </a:t>
            </a:r>
            <a:r>
              <a:rPr lang="en-US" b="1" i="0" dirty="0">
                <a:solidFill>
                  <a:srgbClr val="161616"/>
                </a:solidFill>
                <a:effectLst/>
                <a:latin typeface="Segoe UI" panose="020B0502040204020203" pitchFamily="34" charset="0"/>
              </a:rPr>
              <a:t>Files</a:t>
            </a:r>
            <a:r>
              <a:rPr lang="en-US" b="0" i="0" dirty="0">
                <a:solidFill>
                  <a:srgbClr val="161616"/>
                </a:solidFill>
                <a:effectLst/>
                <a:latin typeface="Segoe UI" panose="020B0502040204020203" pitchFamily="34" charset="0"/>
              </a:rPr>
              <a:t> storage location for the lakehouse.</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Click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In this example, the table definition is created in the metastore (so the table is listed in the </a:t>
            </a:r>
            <a:r>
              <a:rPr lang="en-US" b="1" i="0" dirty="0">
                <a:solidFill>
                  <a:srgbClr val="161616"/>
                </a:solidFill>
                <a:effectLst/>
                <a:latin typeface="Segoe UI" panose="020B0502040204020203" pitchFamily="34" charset="0"/>
              </a:rPr>
              <a:t>Tables</a:t>
            </a:r>
            <a:r>
              <a:rPr lang="en-US" b="0" i="0" dirty="0">
                <a:solidFill>
                  <a:srgbClr val="161616"/>
                </a:solidFill>
                <a:effectLst/>
                <a:latin typeface="Segoe UI" panose="020B0502040204020203" pitchFamily="34" charset="0"/>
              </a:rPr>
              <a:t> user interface for the lakehouse), but the Parquet data files and JSON log files for the table are stored in the </a:t>
            </a:r>
            <a:r>
              <a:rPr lang="en-US" b="1" i="0" dirty="0">
                <a:solidFill>
                  <a:srgbClr val="161616"/>
                </a:solidFill>
                <a:effectLst/>
                <a:latin typeface="Segoe UI" panose="020B0502040204020203" pitchFamily="34" charset="0"/>
              </a:rPr>
              <a:t>Files</a:t>
            </a:r>
            <a:r>
              <a:rPr lang="en-US" b="0" i="0" dirty="0">
                <a:solidFill>
                  <a:srgbClr val="161616"/>
                </a:solidFill>
                <a:effectLst/>
                <a:latin typeface="Segoe UI" panose="020B0502040204020203" pitchFamily="34" charset="0"/>
              </a:rPr>
              <a:t> storage location (and will be shown in the </a:t>
            </a:r>
            <a:r>
              <a:rPr lang="en-US" b="1" i="0" dirty="0">
                <a:solidFill>
                  <a:srgbClr val="161616"/>
                </a:solidFill>
                <a:effectLst/>
                <a:latin typeface="Segoe UI" panose="020B0502040204020203" pitchFamily="34" charset="0"/>
              </a:rPr>
              <a:t>Files</a:t>
            </a:r>
            <a:r>
              <a:rPr lang="en-US" b="0" i="0" dirty="0">
                <a:solidFill>
                  <a:srgbClr val="161616"/>
                </a:solidFill>
                <a:effectLst/>
                <a:latin typeface="Segoe UI" panose="020B0502040204020203" pitchFamily="34" charset="0"/>
              </a:rPr>
              <a:t> section in the </a:t>
            </a:r>
            <a:r>
              <a:rPr lang="en-US" b="1" i="0" dirty="0">
                <a:solidFill>
                  <a:srgbClr val="161616"/>
                </a:solidFill>
                <a:effectLst/>
                <a:latin typeface="Segoe UI" panose="020B0502040204020203" pitchFamily="34" charset="0"/>
              </a:rPr>
              <a:t>Lakehouse explorer</a:t>
            </a:r>
            <a:r>
              <a:rPr lang="en-US" b="0" i="0" dirty="0">
                <a:solidFill>
                  <a:srgbClr val="161616"/>
                </a:solidFill>
                <a:effectLst/>
                <a:latin typeface="Segoe UI" panose="020B0502040204020203" pitchFamily="34" charset="0"/>
              </a:rPr>
              <a:t> pane).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396130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This is a build slide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work with delta tables (or delta format files) to retrieve and modify data in multiple ways.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Click</a:t>
            </a:r>
          </a:p>
          <a:p>
            <a:endParaRPr lang="en-US" b="0" i="0" dirty="0">
              <a:solidFill>
                <a:srgbClr val="E6E6E6"/>
              </a:solidFill>
              <a:effectLst/>
              <a:latin typeface="Segoe UI" panose="020B0502040204020203" pitchFamily="34" charset="0"/>
            </a:endParaRPr>
          </a:p>
          <a:p>
            <a:pPr marL="0" indent="0">
              <a:buFont typeface="+mj-lt"/>
              <a:buNone/>
            </a:pPr>
            <a:r>
              <a:rPr lang="en-US" b="1" i="0" dirty="0">
                <a:solidFill>
                  <a:srgbClr val="E6E6E6"/>
                </a:solidFill>
                <a:effectLst/>
                <a:latin typeface="Segoe UI" panose="020B0502040204020203" pitchFamily="34" charset="0"/>
              </a:rPr>
              <a:t>Using Spark SQL - </a:t>
            </a:r>
            <a:r>
              <a:rPr lang="en-US" b="0" i="0" dirty="0">
                <a:solidFill>
                  <a:srgbClr val="E6E6E6"/>
                </a:solidFill>
                <a:effectLst/>
                <a:latin typeface="Segoe UI" panose="020B0502040204020203" pitchFamily="34" charset="0"/>
              </a:rPr>
              <a:t>The most common way to work with data in delta tables in Spark is to use Spark SQL. You can embed SQL statements in other languages (such as PySpark or Scala) by using the </a:t>
            </a:r>
            <a:r>
              <a:rPr lang="en-US" b="1" i="0" dirty="0">
                <a:solidFill>
                  <a:srgbClr val="E6E6E6"/>
                </a:solidFill>
                <a:effectLst/>
                <a:latin typeface="Segoe UI" panose="020B0502040204020203" pitchFamily="34" charset="0"/>
              </a:rPr>
              <a:t>spark.sql</a:t>
            </a:r>
            <a:r>
              <a:rPr lang="en-US" b="0" i="0" dirty="0">
                <a:solidFill>
                  <a:srgbClr val="E6E6E6"/>
                </a:solidFill>
                <a:effectLst/>
                <a:latin typeface="Segoe UI" panose="020B0502040204020203" pitchFamily="34" charset="0"/>
              </a:rPr>
              <a:t> library. </a:t>
            </a:r>
          </a:p>
          <a:p>
            <a:pPr marL="228600" indent="-228600">
              <a:buFont typeface="+mj-lt"/>
              <a:buAutoNum type="arabicPeriod"/>
            </a:pPr>
            <a:endParaRPr lang="en-US" b="0" i="0" dirty="0">
              <a:solidFill>
                <a:srgbClr val="E6E6E6"/>
              </a:solidFill>
              <a:effectLst/>
              <a:latin typeface="Segoe UI" panose="020B0502040204020203" pitchFamily="34" charset="0"/>
            </a:endParaRPr>
          </a:p>
          <a:p>
            <a:pPr marL="0" indent="0">
              <a:buFont typeface="+mj-lt"/>
              <a:buNone/>
            </a:pPr>
            <a:r>
              <a:rPr lang="en-US" b="0" i="0" dirty="0">
                <a:solidFill>
                  <a:srgbClr val="E6E6E6"/>
                </a:solidFill>
                <a:effectLst/>
                <a:latin typeface="Segoe UI" panose="020B0502040204020203" pitchFamily="34" charset="0"/>
              </a:rPr>
              <a:t>Click</a:t>
            </a:r>
          </a:p>
          <a:p>
            <a:pPr marL="228600" indent="-228600">
              <a:buFont typeface="+mj-lt"/>
              <a:buAutoNum type="arabicPeriod"/>
            </a:pPr>
            <a:endParaRPr lang="en-US" b="0" i="0" dirty="0">
              <a:solidFill>
                <a:srgbClr val="E6E6E6"/>
              </a:solidFill>
              <a:effectLst/>
              <a:latin typeface="Segoe UI" panose="020B0502040204020203" pitchFamily="34" charset="0"/>
            </a:endParaRPr>
          </a:p>
          <a:p>
            <a:pPr marL="0" indent="0">
              <a:buFont typeface="+mj-lt"/>
              <a:buNone/>
            </a:pPr>
            <a:r>
              <a:rPr lang="en-US" b="0" i="0" dirty="0">
                <a:solidFill>
                  <a:srgbClr val="E6E6E6"/>
                </a:solidFill>
                <a:effectLst/>
                <a:latin typeface="Segoe UI" panose="020B0502040204020203" pitchFamily="34" charset="0"/>
              </a:rPr>
              <a:t>Alternatively, you can use the </a:t>
            </a:r>
            <a:r>
              <a:rPr lang="en-US" dirty="0"/>
              <a:t>%%sql</a:t>
            </a:r>
            <a:r>
              <a:rPr lang="en-US" b="0" i="0" dirty="0">
                <a:solidFill>
                  <a:srgbClr val="E6E6E6"/>
                </a:solidFill>
                <a:effectLst/>
                <a:latin typeface="Segoe UI" panose="020B0502040204020203" pitchFamily="34" charset="0"/>
              </a:rPr>
              <a:t> magic in a notebook to run SQL statements.</a:t>
            </a:r>
          </a:p>
          <a:p>
            <a:pPr marL="228600" indent="-228600">
              <a:buFont typeface="+mj-lt"/>
              <a:buAutoNum type="arabicPeriod"/>
            </a:pPr>
            <a:endParaRPr lang="en-US" b="0" i="0" dirty="0">
              <a:solidFill>
                <a:srgbClr val="E6E6E6"/>
              </a:solidFill>
              <a:effectLst/>
              <a:latin typeface="Segoe UI" panose="020B0502040204020203" pitchFamily="34" charset="0"/>
            </a:endParaRPr>
          </a:p>
          <a:p>
            <a:pPr marL="0" indent="0">
              <a:buFont typeface="+mj-lt"/>
              <a:buNone/>
            </a:pPr>
            <a:r>
              <a:rPr lang="en-US" b="0" i="0" dirty="0">
                <a:solidFill>
                  <a:srgbClr val="E6E6E6"/>
                </a:solidFill>
                <a:effectLst/>
                <a:latin typeface="Segoe UI" panose="020B0502040204020203" pitchFamily="34" charset="0"/>
              </a:rPr>
              <a:t>Click</a:t>
            </a:r>
          </a:p>
          <a:p>
            <a:pPr marL="0" indent="0">
              <a:buFont typeface="+mj-lt"/>
              <a:buNone/>
            </a:pPr>
            <a:endParaRPr lang="en-US" b="0" i="0" dirty="0">
              <a:solidFill>
                <a:srgbClr val="E6E6E6"/>
              </a:solidFill>
              <a:effectLst/>
              <a:latin typeface="Segoe UI" panose="020B0502040204020203" pitchFamily="34" charset="0"/>
            </a:endParaRPr>
          </a:p>
          <a:p>
            <a:pPr marL="0" indent="0">
              <a:buFont typeface="+mj-lt"/>
              <a:buNone/>
            </a:pPr>
            <a:r>
              <a:rPr lang="en-US" b="1" i="0" dirty="0">
                <a:solidFill>
                  <a:srgbClr val="E6E6E6"/>
                </a:solidFill>
                <a:effectLst/>
                <a:latin typeface="Segoe UI" panose="020B0502040204020203" pitchFamily="34" charset="0"/>
              </a:rPr>
              <a:t>Use the Delta API - </a:t>
            </a:r>
            <a:r>
              <a:rPr lang="en-US" b="0" i="0" dirty="0">
                <a:solidFill>
                  <a:srgbClr val="E6E6E6"/>
                </a:solidFill>
                <a:effectLst/>
                <a:latin typeface="Segoe UI" panose="020B0502040204020203" pitchFamily="34" charset="0"/>
              </a:rPr>
              <a:t>When you want to work with delta files rather than catalog tables, it may be simpler to use the Delta Lake API. You can create an instance of a </a:t>
            </a:r>
            <a:r>
              <a:rPr lang="en-US" b="1" i="0" dirty="0">
                <a:solidFill>
                  <a:srgbClr val="E6E6E6"/>
                </a:solidFill>
                <a:effectLst/>
                <a:latin typeface="Segoe UI" panose="020B0502040204020203" pitchFamily="34" charset="0"/>
              </a:rPr>
              <a:t>DeltaTable</a:t>
            </a:r>
            <a:r>
              <a:rPr lang="en-US" b="0" i="0" dirty="0">
                <a:solidFill>
                  <a:srgbClr val="E6E6E6"/>
                </a:solidFill>
                <a:effectLst/>
                <a:latin typeface="Segoe UI" panose="020B0502040204020203" pitchFamily="34" charset="0"/>
              </a:rPr>
              <a:t> from a folder location containing files in delta format, and then use the API to modify the data in the table.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17281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6E6E6"/>
                </a:solidFill>
                <a:effectLst/>
                <a:latin typeface="Segoe UI" panose="020B0502040204020203" pitchFamily="34" charset="0"/>
              </a:rPr>
              <a:t>This is a build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6E6E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6E6E6"/>
                </a:solidFill>
                <a:effectLst/>
                <a:latin typeface="Segoe UI" panose="020B0502040204020203" pitchFamily="34" charset="0"/>
              </a:rPr>
              <a:t>Use </a:t>
            </a:r>
            <a:r>
              <a:rPr lang="en-US" b="1" i="1" dirty="0">
                <a:solidFill>
                  <a:srgbClr val="E6E6E6"/>
                </a:solidFill>
                <a:effectLst/>
                <a:latin typeface="Segoe UI" panose="020B0502040204020203" pitchFamily="34" charset="0"/>
              </a:rPr>
              <a:t>time travel</a:t>
            </a:r>
            <a:r>
              <a:rPr lang="en-US" b="1" i="0" dirty="0">
                <a:solidFill>
                  <a:srgbClr val="E6E6E6"/>
                </a:solidFill>
                <a:effectLst/>
                <a:latin typeface="Segoe UI" panose="020B0502040204020203" pitchFamily="34" charset="0"/>
              </a:rPr>
              <a:t> to work with table versioning - </a:t>
            </a:r>
            <a:r>
              <a:rPr lang="en-US" b="0" i="0" dirty="0">
                <a:solidFill>
                  <a:srgbClr val="E6E6E6"/>
                </a:solidFill>
                <a:effectLst/>
                <a:latin typeface="Segoe UI" panose="020B0502040204020203" pitchFamily="34" charset="0"/>
              </a:rPr>
              <a:t>Modifications made to delta tables are logged in the transaction log for the table. You can use the logged transactions to view the history of changes made to the table and to retrieve older versions of the data (known as </a:t>
            </a:r>
            <a:r>
              <a:rPr lang="en-US" b="0" i="1" dirty="0">
                <a:solidFill>
                  <a:srgbClr val="E6E6E6"/>
                </a:solidFill>
                <a:effectLst/>
                <a:latin typeface="Segoe UI" panose="020B0502040204020203" pitchFamily="34" charset="0"/>
              </a:rPr>
              <a:t>time travel</a:t>
            </a:r>
            <a:r>
              <a:rPr lang="en-US" b="0" i="0" dirty="0">
                <a:solidFill>
                  <a:srgbClr val="E6E6E6"/>
                </a:solidFill>
                <a:effectLst/>
                <a:latin typeface="Segoe UI" panose="020B0502040204020203" pitchFamily="34" charset="0"/>
              </a:rPr>
              <a:t>). To see the history of a table, you can use the DESCRIBE SQL command.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9826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aka.ms/fabric-spark</a:t>
            </a:r>
            <a:br>
              <a:rPr lang="en-US" dirty="0"/>
            </a:br>
            <a:br>
              <a:rPr lang="en-US" dirty="0"/>
            </a:br>
            <a:r>
              <a:rPr lang="en-US" sz="900" b="0" i="0" dirty="0"/>
              <a:t>Before delivering this presentation, review the associated module on Microsoft Learn (https://aka.ms/fabric-spark</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introduce how learners can use Spark in Microsoft Fabric to ingest, process, and analyze data in a lakehouse. </a:t>
            </a:r>
            <a:br>
              <a:rPr lang="en-US" sz="900" b="0" i="0" dirty="0"/>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8721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Instructor note: this slide exists to let learners know that Delta supports Spark streaming. No need to go into a deep dive.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Streaming is a feature of Delta rather than of Fabric.</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Spark Structured Streaming</a:t>
            </a:r>
            <a:br>
              <a:rPr lang="en-US" b="1" i="0" dirty="0">
                <a:solidFill>
                  <a:srgbClr val="E6E6E6"/>
                </a:solidFill>
                <a:effectLst/>
                <a:latin typeface="Segoe UI" panose="020B0502040204020203" pitchFamily="34" charset="0"/>
              </a:rPr>
            </a:br>
            <a:endParaRPr lang="en-US" b="1"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typical stream processing solution involves constantly reading a stream of data from a </a:t>
            </a:r>
            <a:r>
              <a:rPr lang="en-US" b="0" i="1" dirty="0">
                <a:solidFill>
                  <a:srgbClr val="E6E6E6"/>
                </a:solidFill>
                <a:effectLst/>
                <a:latin typeface="Segoe UI" panose="020B0502040204020203" pitchFamily="34" charset="0"/>
              </a:rPr>
              <a:t>source</a:t>
            </a:r>
            <a:r>
              <a:rPr lang="en-US" b="0" i="0" dirty="0">
                <a:solidFill>
                  <a:srgbClr val="E6E6E6"/>
                </a:solidFill>
                <a:effectLst/>
                <a:latin typeface="Segoe UI" panose="020B0502040204020203" pitchFamily="34" charset="0"/>
              </a:rPr>
              <a:t>, optionally processing it to select specific fields, aggregate and group values, or otherwise manipulate the data, and writing the results to a </a:t>
            </a:r>
            <a:r>
              <a:rPr lang="en-US" b="0" i="1" dirty="0">
                <a:solidFill>
                  <a:srgbClr val="E6E6E6"/>
                </a:solidFill>
                <a:effectLst/>
                <a:latin typeface="Segoe UI" panose="020B0502040204020203" pitchFamily="34" charset="0"/>
              </a:rPr>
              <a:t>sink</a:t>
            </a:r>
            <a:r>
              <a:rPr lang="en-US" b="0" i="0" dirty="0">
                <a:solidFill>
                  <a:srgbClr val="E6E6E6"/>
                </a:solidFill>
                <a:effectLst/>
                <a:latin typeface="Segoe UI" panose="020B0502040204020203" pitchFamily="34" charset="0"/>
              </a:rPr>
              <a:t>.</a:t>
            </a:r>
            <a:br>
              <a:rPr lang="en-US" b="0" i="0" dirty="0">
                <a:solidFill>
                  <a:srgbClr val="E6E6E6"/>
                </a:solidFill>
                <a:effectLst/>
                <a:latin typeface="Segoe UI" panose="020B0502040204020203" pitchFamily="34" charset="0"/>
              </a:rPr>
            </a:br>
            <a:endParaRPr lang="en-US" b="0" i="0" dirty="0">
              <a:solidFill>
                <a:srgbClr val="E6E6E6"/>
              </a:solidFill>
              <a:effectLst/>
              <a:latin typeface="Segoe UI" panose="020B0502040204020203" pitchFamily="34" charset="0"/>
            </a:endParaRPr>
          </a:p>
          <a:p>
            <a:pPr algn="l">
              <a:buFont typeface="+mj-lt"/>
              <a:buNone/>
            </a:pPr>
            <a:r>
              <a:rPr lang="en-US" b="0" i="0" dirty="0">
                <a:solidFill>
                  <a:srgbClr val="E6E6E6"/>
                </a:solidFill>
                <a:effectLst/>
                <a:latin typeface="Segoe UI" panose="020B0502040204020203" pitchFamily="34" charset="0"/>
              </a:rPr>
              <a:t>Spark includes native support for streaming data through </a:t>
            </a:r>
            <a:r>
              <a:rPr lang="en-US" b="0" i="1" dirty="0">
                <a:solidFill>
                  <a:srgbClr val="E6E6E6"/>
                </a:solidFill>
                <a:effectLst/>
                <a:latin typeface="Segoe UI" panose="020B0502040204020203" pitchFamily="34" charset="0"/>
              </a:rPr>
              <a:t>Spark Structured Streaming</a:t>
            </a:r>
            <a:r>
              <a:rPr lang="en-US" b="0" i="0" dirty="0">
                <a:solidFill>
                  <a:srgbClr val="E6E6E6"/>
                </a:solidFill>
                <a:effectLst/>
                <a:latin typeface="Segoe UI" panose="020B0502040204020203" pitchFamily="34" charset="0"/>
              </a:rPr>
              <a:t>, an API that is based on a boundless dataframe in which streaming data is captured for processing. A Spark Structured Streaming dataframe can read data from many different kinds of streaming source, including network ports, real time message brokering services such as Azure Event Hubs or Kafka, or file system locations.</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D1D5DB"/>
                </a:solidFill>
                <a:effectLst/>
                <a:latin typeface="Söhne"/>
              </a:rPr>
              <a:t>Working with Streaming Data: Delta Lake supports streaming data ingestion and processing. It can efficiently handle real-time data streams by providing scalable and fault-tolerant ingestion and processing capabilities. Streaming data can be continuously appended to a Delta Lake table, and the changes are automatically made available for querying.</a:t>
            </a:r>
          </a:p>
          <a:p>
            <a:pPr algn="l">
              <a:buFont typeface="+mj-lt"/>
              <a:buNone/>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Writing Streaming Data to Delta Lake: You can use the Structured Streaming API in Apache Spark to write streaming data to a Delta Lake table. Delta Lake supports the "append" mode, where new data is appended to the table. You can define the input source, schema, and output mode to configure the streaming job.</a:t>
            </a:r>
          </a:p>
          <a:p>
            <a:pPr algn="l">
              <a:buFont typeface="+mj-lt"/>
              <a:buNone/>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Handling Late Data and Updates: Delta Lake provides mechanisms to handle late-arriving data and updates in streaming scenarios. You can specify a watermark to discard old data and handle late arrivals. Additionally, Delta Lake supports merge operations to handle updates or upserts to existing data in the Delta Lake table.</a:t>
            </a:r>
          </a:p>
          <a:p>
            <a:pPr algn="l">
              <a:buFont typeface="+mj-lt"/>
              <a:buNone/>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Monitoring and Optimizing Streaming Jobs: Monitoring the progress and performance of streaming jobs is essential. Delta Lake provides features like progress reports, metrics, and transaction log management to help monitor and optimize streaming jobs. You can leverage these features to gain insights into the job execution and troubleshoot any issues that may arise.</a:t>
            </a:r>
          </a:p>
          <a:p>
            <a:pPr algn="l">
              <a:buFont typeface="+mj-lt"/>
              <a:buNone/>
            </a:pP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Data Retention and Table Maintenance: Delta Lake allows you to manage the retention policy for data in the table. You can configure the retention period or apply partition pruning to optimize storage costs. Delta Lake also supports table optimization operations, such as vacuuming and optimizing the transaction log, to improve query performance and manage storage efficiently.</a:t>
            </a:r>
          </a:p>
          <a:p>
            <a:pPr algn="l"/>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09190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https://aka.ms/mslearn-fabric-delta</a:t>
            </a:r>
            <a:br>
              <a:rPr lang="en-US" dirty="0"/>
            </a:br>
            <a:br>
              <a:rPr lang="en-US" dirty="0"/>
            </a:br>
            <a:r>
              <a:rPr lang="en-US" dirty="0"/>
              <a:t>The estimated time to complete this exercise is</a:t>
            </a:r>
            <a:r>
              <a:rPr lang="en-US" b="1" dirty="0"/>
              <a:t> 40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061232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64616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1110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Apache Spark is often used in conjunction with a data lake architecture to process and analyze large volumes of data stored in the data lake. Use Spark in Fabric to continue transforming data or to build a machine learning model.</a:t>
            </a:r>
          </a:p>
          <a:p>
            <a:endParaRPr lang="en-US" b="0" i="0" dirty="0">
              <a:solidFill>
                <a:srgbClr val="D1D5DB"/>
              </a:solidFill>
              <a:effectLst/>
              <a:latin typeface="Söhne"/>
            </a:endParaRPr>
          </a:p>
          <a:p>
            <a:pPr algn="l"/>
            <a:r>
              <a:rPr lang="en-US" b="0" i="0" dirty="0">
                <a:solidFill>
                  <a:srgbClr val="E6E6E6"/>
                </a:solidFill>
                <a:effectLst/>
                <a:latin typeface="Segoe UI" panose="020B0502040204020203" pitchFamily="34" charset="0"/>
              </a:rPr>
              <a:t>Apache Spark is distributed data processing framework that enables large-scale data analytics by coordinating work across multiple processing nodes in a cluster. Put more simply, Spark uses a "divide and conquer" approach to processing large volumes of data quickly by distributing the work across multiple computers. The process of distributing tasks and collating results is handled for you by Spark.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You submit a data processing job in the form of some code that initiates a </a:t>
            </a:r>
            <a:r>
              <a:rPr lang="en-US" b="0" i="1" dirty="0">
                <a:solidFill>
                  <a:srgbClr val="E6E6E6"/>
                </a:solidFill>
                <a:effectLst/>
                <a:latin typeface="Segoe UI" panose="020B0502040204020203" pitchFamily="34" charset="0"/>
              </a:rPr>
              <a:t>driver</a:t>
            </a:r>
            <a:r>
              <a:rPr lang="en-US" b="0" i="0" dirty="0">
                <a:solidFill>
                  <a:srgbClr val="E6E6E6"/>
                </a:solidFill>
                <a:effectLst/>
                <a:latin typeface="Segoe UI" panose="020B0502040204020203" pitchFamily="34" charset="0"/>
              </a:rPr>
              <a:t> program, which uses a cluster management object called the </a:t>
            </a:r>
            <a:r>
              <a:rPr lang="en-US" b="0" i="1" dirty="0">
                <a:solidFill>
                  <a:srgbClr val="E6E6E6"/>
                </a:solidFill>
                <a:effectLst/>
                <a:latin typeface="Segoe UI" panose="020B0502040204020203" pitchFamily="34" charset="0"/>
              </a:rPr>
              <a:t>SparkContext</a:t>
            </a:r>
            <a:r>
              <a:rPr lang="en-US" b="0" i="0" dirty="0">
                <a:solidFill>
                  <a:srgbClr val="E6E6E6"/>
                </a:solidFill>
                <a:effectLst/>
                <a:latin typeface="Segoe UI" panose="020B0502040204020203" pitchFamily="34" charset="0"/>
              </a:rPr>
              <a:t> to manage the distribution of processing in the Spark cluster. In most cases, these details are abstracted - you just need to write the code required to perform the data operations you need.</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Spark can run code written in a wide range of languages, including Java, Scala (a Java-based scripting language), Spark R, Spark SQL, and PySpark (a Spark-specific variant of Python). Most data engineering and analytics workloads are accomplished using a combination of PySpark and Spark SQL.</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Settings</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In Microsoft Fabric, each workspace is assigned a Spark cluster. An administrator can manage settings for the Spark cluster in the </a:t>
            </a:r>
            <a:r>
              <a:rPr lang="en-US" b="1" i="0" dirty="0">
                <a:solidFill>
                  <a:srgbClr val="E6E6E6"/>
                </a:solidFill>
                <a:effectLst/>
                <a:latin typeface="Segoe UI" panose="020B0502040204020203" pitchFamily="34" charset="0"/>
              </a:rPr>
              <a:t>Data Engineering/Science</a:t>
            </a:r>
            <a:r>
              <a:rPr lang="en-US" b="0" i="0" dirty="0">
                <a:solidFill>
                  <a:srgbClr val="E6E6E6"/>
                </a:solidFill>
                <a:effectLst/>
                <a:latin typeface="Segoe UI" panose="020B0502040204020203" pitchFamily="34" charset="0"/>
              </a:rPr>
              <a:t> section of the workspace settings.</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Libraries</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The Spark open source ecosystem includes a wide selection of code libraries for common (and sometimes very specialized) tasks. Since a great deal of Spark processing is performed using PySpark, the huge range of Python libraries ensures that whatever the task you need to perform, there's probably a library to help.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624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This is a build slide.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edit and run Spark code in Microsoft Fabric, you can use </a:t>
            </a:r>
            <a:r>
              <a:rPr lang="en-US" b="0" i="1" dirty="0">
                <a:solidFill>
                  <a:srgbClr val="E6E6E6"/>
                </a:solidFill>
                <a:effectLst/>
                <a:latin typeface="Segoe UI" panose="020B0502040204020203" pitchFamily="34" charset="0"/>
              </a:rPr>
              <a:t>notebooks</a:t>
            </a:r>
            <a:r>
              <a:rPr lang="en-US" b="0" i="0" dirty="0">
                <a:solidFill>
                  <a:srgbClr val="E6E6E6"/>
                </a:solidFill>
                <a:effectLst/>
                <a:latin typeface="Segoe UI" panose="020B0502040204020203" pitchFamily="34" charset="0"/>
              </a:rPr>
              <a:t>, or you can define a </a:t>
            </a:r>
            <a:r>
              <a:rPr lang="en-US" b="0" i="1" dirty="0">
                <a:solidFill>
                  <a:srgbClr val="E6E6E6"/>
                </a:solidFill>
                <a:effectLst/>
                <a:latin typeface="Segoe UI" panose="020B0502040204020203" pitchFamily="34" charset="0"/>
              </a:rPr>
              <a:t>Spark job</a:t>
            </a:r>
            <a:r>
              <a:rPr lang="en-US" b="0" i="0" dirty="0">
                <a:solidFill>
                  <a:srgbClr val="E6E6E6"/>
                </a:solidFill>
                <a:effectLst/>
                <a:latin typeface="Segoe UI" panose="020B0502040204020203" pitchFamily="34" charset="0"/>
              </a:rPr>
              <a:t>.</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Click</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1. </a:t>
            </a:r>
            <a:r>
              <a:rPr lang="en-US" b="1" i="0" dirty="0">
                <a:solidFill>
                  <a:srgbClr val="E6E6E6"/>
                </a:solidFill>
                <a:effectLst/>
                <a:latin typeface="Segoe UI" panose="020B0502040204020203" pitchFamily="34" charset="0"/>
              </a:rPr>
              <a:t>Run Spark in a notebook</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want to use Spark to explore and analyze data interactively, use a notebook. Notebooks enable you to combine text, images, and code written in multiple languages to create an interactive artifact that you can share with others and collaborate.</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Notebooks consist of one or more </a:t>
            </a:r>
            <a:r>
              <a:rPr lang="en-US" b="0" i="1" dirty="0">
                <a:solidFill>
                  <a:srgbClr val="E6E6E6"/>
                </a:solidFill>
                <a:effectLst/>
                <a:latin typeface="Segoe UI" panose="020B0502040204020203" pitchFamily="34" charset="0"/>
              </a:rPr>
              <a:t>cells</a:t>
            </a:r>
            <a:r>
              <a:rPr lang="en-US" b="0" i="0" dirty="0">
                <a:solidFill>
                  <a:srgbClr val="E6E6E6"/>
                </a:solidFill>
                <a:effectLst/>
                <a:latin typeface="Segoe UI" panose="020B0502040204020203" pitchFamily="34" charset="0"/>
              </a:rPr>
              <a:t>, each of which can contain markdown-formatted content or executable code. You can run the code interactively in the notebook and see the results immediately.</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Click</a:t>
            </a:r>
          </a:p>
          <a:p>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2. </a:t>
            </a:r>
            <a:r>
              <a:rPr lang="en-US" b="1" i="0" dirty="0">
                <a:solidFill>
                  <a:srgbClr val="E6E6E6"/>
                </a:solidFill>
                <a:effectLst/>
                <a:latin typeface="Segoe UI" panose="020B0502040204020203" pitchFamily="34" charset="0"/>
              </a:rPr>
              <a:t>Define a Spark job</a:t>
            </a:r>
            <a:br>
              <a:rPr lang="en-US" b="0" i="0" dirty="0">
                <a:solidFill>
                  <a:srgbClr val="E6E6E6"/>
                </a:solidFill>
                <a:effectLst/>
                <a:latin typeface="Segoe UI" panose="020B0502040204020203" pitchFamily="34" charset="0"/>
              </a:rPr>
            </a:br>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If you want to use Spark to ingest and transform data </a:t>
            </a:r>
            <a:r>
              <a:rPr lang="en-US" b="0" i="0" u="sng" dirty="0">
                <a:solidFill>
                  <a:srgbClr val="E6E6E6"/>
                </a:solidFill>
                <a:effectLst/>
                <a:latin typeface="Segoe UI" panose="020B0502040204020203" pitchFamily="34" charset="0"/>
              </a:rPr>
              <a:t>as part of an automated process</a:t>
            </a:r>
            <a:r>
              <a:rPr lang="en-US" b="0" i="0" dirty="0">
                <a:solidFill>
                  <a:srgbClr val="E6E6E6"/>
                </a:solidFill>
                <a:effectLst/>
                <a:latin typeface="Segoe UI" panose="020B0502040204020203" pitchFamily="34" charset="0"/>
              </a:rPr>
              <a:t>, you can define a Spark job to run a script on-demand or based on a schedule. To configure a Spark job, create a Spark Job Definition in your workspace and specify the script it should run. You can also specify a reference file (for example, a Python code file containing definitions of functions that are used in your script) and a reference to a specific lakehouse containing data that the script processes.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3608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This is a build slide.</a:t>
            </a:r>
          </a:p>
          <a:p>
            <a:endParaRPr lang="en-US" b="0" i="0" dirty="0">
              <a:solidFill>
                <a:srgbClr val="D1D5DB"/>
              </a:solidFill>
              <a:effectLst/>
              <a:latin typeface="Söhne"/>
            </a:endParaRPr>
          </a:p>
          <a:p>
            <a:r>
              <a:rPr lang="en-US" b="0" i="0" dirty="0">
                <a:solidFill>
                  <a:srgbClr val="D1D5DB"/>
                </a:solidFill>
                <a:effectLst/>
                <a:latin typeface="Söhne"/>
              </a:rPr>
              <a:t>Working with data in a dataframe (within a notebook) combines the interactivity of data exploration, expressive data manipulation capabilities, visualizations, collaborative analysis, iterative development, and documentation in a single environment.</a:t>
            </a:r>
          </a:p>
          <a:p>
            <a:endParaRPr lang="en-US" b="0" i="0" dirty="0">
              <a:solidFill>
                <a:srgbClr val="D1D5DB"/>
              </a:solidFill>
              <a:effectLst/>
              <a:latin typeface="Söhne"/>
            </a:endParaRPr>
          </a:p>
          <a:p>
            <a:r>
              <a:rPr lang="en-US" b="0" i="0" dirty="0">
                <a:solidFill>
                  <a:srgbClr val="E6E6E6"/>
                </a:solidFill>
                <a:effectLst/>
                <a:latin typeface="Segoe UI" panose="020B0502040204020203" pitchFamily="34" charset="0"/>
              </a:rPr>
              <a:t>Natively, Spark uses a data structure called a </a:t>
            </a:r>
            <a:r>
              <a:rPr lang="en-US" b="0" i="1" dirty="0">
                <a:solidFill>
                  <a:srgbClr val="E6E6E6"/>
                </a:solidFill>
                <a:effectLst/>
                <a:latin typeface="Segoe UI" panose="020B0502040204020203" pitchFamily="34" charset="0"/>
              </a:rPr>
              <a:t>resilient distributed dataset</a:t>
            </a:r>
            <a:r>
              <a:rPr lang="en-US" b="0" i="0" dirty="0">
                <a:solidFill>
                  <a:srgbClr val="E6E6E6"/>
                </a:solidFill>
                <a:effectLst/>
                <a:latin typeface="Segoe UI" panose="020B0502040204020203" pitchFamily="34" charset="0"/>
              </a:rPr>
              <a:t> (RDD); but while you </a:t>
            </a:r>
            <a:r>
              <a:rPr lang="en-US" b="0" i="1" dirty="0">
                <a:solidFill>
                  <a:srgbClr val="E6E6E6"/>
                </a:solidFill>
                <a:effectLst/>
                <a:latin typeface="Segoe UI" panose="020B0502040204020203" pitchFamily="34" charset="0"/>
              </a:rPr>
              <a:t>can</a:t>
            </a:r>
            <a:r>
              <a:rPr lang="en-US" b="0" i="0" dirty="0">
                <a:solidFill>
                  <a:srgbClr val="E6E6E6"/>
                </a:solidFill>
                <a:effectLst/>
                <a:latin typeface="Segoe UI" panose="020B0502040204020203" pitchFamily="34" charset="0"/>
              </a:rPr>
              <a:t> write code that works directly with RDDs, the most commonly used data structure for working with structured data in Spark is the </a:t>
            </a:r>
            <a:r>
              <a:rPr lang="en-US" b="0" i="1" dirty="0">
                <a:solidFill>
                  <a:srgbClr val="E6E6E6"/>
                </a:solidFill>
                <a:effectLst/>
                <a:latin typeface="Segoe UI" panose="020B0502040204020203" pitchFamily="34" charset="0"/>
              </a:rPr>
              <a:t>dataframe</a:t>
            </a:r>
            <a:r>
              <a:rPr lang="en-US" b="0" i="0" dirty="0">
                <a:solidFill>
                  <a:srgbClr val="E6E6E6"/>
                </a:solidFill>
                <a:effectLst/>
                <a:latin typeface="Segoe UI" panose="020B0502040204020203" pitchFamily="34" charset="0"/>
              </a:rPr>
              <a:t>, which is provided as part of the </a:t>
            </a:r>
            <a:r>
              <a:rPr lang="en-US" b="0" i="1" dirty="0">
                <a:solidFill>
                  <a:srgbClr val="E6E6E6"/>
                </a:solidFill>
                <a:effectLst/>
                <a:latin typeface="Segoe UI" panose="020B0502040204020203" pitchFamily="34" charset="0"/>
              </a:rPr>
              <a:t>Spark SQL</a:t>
            </a:r>
            <a:r>
              <a:rPr lang="en-US" b="0" i="0" dirty="0">
                <a:solidFill>
                  <a:srgbClr val="E6E6E6"/>
                </a:solidFill>
                <a:effectLst/>
                <a:latin typeface="Segoe UI" panose="020B0502040204020203" pitchFamily="34" charset="0"/>
              </a:rPr>
              <a:t> library. Dataframes in Spark are similar to those in the ubiquitous </a:t>
            </a:r>
            <a:r>
              <a:rPr lang="en-US" b="0" i="1" dirty="0">
                <a:solidFill>
                  <a:srgbClr val="E6E6E6"/>
                </a:solidFill>
                <a:effectLst/>
                <a:latin typeface="Segoe UI" panose="020B0502040204020203" pitchFamily="34" charset="0"/>
              </a:rPr>
              <a:t>Pandas</a:t>
            </a:r>
            <a:r>
              <a:rPr lang="en-US" b="0" i="0" dirty="0">
                <a:solidFill>
                  <a:srgbClr val="E6E6E6"/>
                </a:solidFill>
                <a:effectLst/>
                <a:latin typeface="Segoe UI" panose="020B0502040204020203" pitchFamily="34" charset="0"/>
              </a:rPr>
              <a:t> Python library, but optimized to work in Spark's distributed processing environment.</a:t>
            </a:r>
          </a:p>
          <a:p>
            <a:endParaRPr lang="en-US" b="0"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Inferring a schema</a:t>
            </a:r>
          </a:p>
          <a:p>
            <a:endParaRPr lang="en-US" b="1"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Suppose you have a comma-delimited text file named </a:t>
            </a:r>
            <a:r>
              <a:rPr lang="en-US" b="1" i="0" dirty="0">
                <a:solidFill>
                  <a:srgbClr val="E6E6E6"/>
                </a:solidFill>
                <a:effectLst/>
                <a:latin typeface="Segoe UI" panose="020B0502040204020203" pitchFamily="34" charset="0"/>
              </a:rPr>
              <a:t>products.csv</a:t>
            </a:r>
            <a:r>
              <a:rPr lang="en-US" b="0" i="0" dirty="0">
                <a:solidFill>
                  <a:srgbClr val="E6E6E6"/>
                </a:solidFill>
                <a:effectLst/>
                <a:latin typeface="Segoe UI" panose="020B0502040204020203" pitchFamily="34" charset="0"/>
              </a:rPr>
              <a:t> in the </a:t>
            </a:r>
            <a:r>
              <a:rPr lang="en-US" b="1" i="0" dirty="0">
                <a:solidFill>
                  <a:srgbClr val="E6E6E6"/>
                </a:solidFill>
                <a:effectLst/>
                <a:latin typeface="Segoe UI" panose="020B0502040204020203" pitchFamily="34" charset="0"/>
              </a:rPr>
              <a:t>Files/data</a:t>
            </a:r>
            <a:r>
              <a:rPr lang="en-US" b="0" i="0" dirty="0">
                <a:solidFill>
                  <a:srgbClr val="E6E6E6"/>
                </a:solidFill>
                <a:effectLst/>
                <a:latin typeface="Segoe UI" panose="020B0502040204020203" pitchFamily="34" charset="0"/>
              </a:rPr>
              <a:t> folder in your lakehouse. In a Spark notebook, you could use the following PySpark code to load the file data into a dataframe and display the first 10 rows.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dataframe includes standard functionality for transforming data.</a:t>
            </a:r>
          </a:p>
          <a:p>
            <a:endParaRPr lang="en-US" b="0" i="0" dirty="0">
              <a:solidFill>
                <a:srgbClr val="E6E6E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6E6E6"/>
                </a:solidFill>
                <a:effectLst/>
                <a:latin typeface="Segoe UI" panose="020B0502040204020203" pitchFamily="34" charset="0"/>
              </a:rPr>
              <a:t>Click to see: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6E6E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6E6E6"/>
                </a:solidFill>
                <a:effectLst/>
                <a:latin typeface="Segoe UI" panose="020B0502040204020203" pitchFamily="34" charset="0"/>
              </a:rPr>
              <a:t>Specifying an explicit schema</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In the previous example, the first row of the CSV file contained the column names, and Spark was able to infer the data type of each column from the data it contains. You can also specify an explicit schema for the data, which is useful when the column names aren't included in the data file.</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0210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This is a build slide.</a:t>
            </a:r>
          </a:p>
          <a:p>
            <a:endParaRPr lang="en-US" b="0" i="0" dirty="0">
              <a:solidFill>
                <a:srgbClr val="D1D5DB"/>
              </a:solidFill>
              <a:effectLst/>
              <a:latin typeface="Söhne"/>
            </a:endParaRPr>
          </a:p>
          <a:p>
            <a:r>
              <a:rPr lang="en-US" b="0" i="0" dirty="0">
                <a:solidFill>
                  <a:srgbClr val="D1D5DB"/>
                </a:solidFill>
                <a:effectLst/>
                <a:latin typeface="Söhne"/>
              </a:rPr>
              <a:t>Dataframe methods are functions or operations provided by a dataframe object that allow you to manipulate and analyze data stored in tabular form.</a:t>
            </a:r>
            <a:br>
              <a:rPr lang="en-US" b="0" i="0" dirty="0">
                <a:solidFill>
                  <a:srgbClr val="D1D5DB"/>
                </a:solidFill>
                <a:effectLst/>
                <a:latin typeface="Söhne"/>
              </a:rPr>
            </a:br>
            <a:br>
              <a:rPr lang="en-US" b="0" i="0" dirty="0">
                <a:solidFill>
                  <a:srgbClr val="D1D5DB"/>
                </a:solidFill>
                <a:effectLst/>
                <a:latin typeface="Söhne"/>
              </a:rPr>
            </a:br>
            <a:r>
              <a:rPr lang="en-US" b="1" i="0" dirty="0">
                <a:solidFill>
                  <a:srgbClr val="D1D5DB"/>
                </a:solidFill>
                <a:effectLst/>
                <a:latin typeface="Söhne"/>
              </a:rPr>
              <a:t>Click</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E6E6E6"/>
                </a:solidFill>
                <a:effectLst/>
                <a:latin typeface="Segoe UI" panose="020B0502040204020203" pitchFamily="34" charset="0"/>
              </a:rPr>
              <a:t>You can use the methods of the Dataframe class to filter, sort, group, and otherwise manipulate the data it contains. For example, the code example uses the </a:t>
            </a:r>
            <a:r>
              <a:rPr lang="en-US" b="1" i="0" dirty="0">
                <a:solidFill>
                  <a:srgbClr val="E6E6E6"/>
                </a:solidFill>
                <a:effectLst/>
                <a:latin typeface="Segoe UI" panose="020B0502040204020203" pitchFamily="34" charset="0"/>
              </a:rPr>
              <a:t>select</a:t>
            </a:r>
            <a:r>
              <a:rPr lang="en-US" b="0" i="0" dirty="0">
                <a:solidFill>
                  <a:srgbClr val="E6E6E6"/>
                </a:solidFill>
                <a:effectLst/>
                <a:latin typeface="Segoe UI" panose="020B0502040204020203" pitchFamily="34" charset="0"/>
              </a:rPr>
              <a:t> method to retrieve the </a:t>
            </a:r>
            <a:r>
              <a:rPr lang="en-US" b="1" i="0" dirty="0">
                <a:solidFill>
                  <a:srgbClr val="E6E6E6"/>
                </a:solidFill>
                <a:effectLst/>
                <a:latin typeface="Segoe UI" panose="020B0502040204020203" pitchFamily="34" charset="0"/>
              </a:rPr>
              <a:t>ProductID</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LineItemTotal</a:t>
            </a:r>
            <a:r>
              <a:rPr lang="en-US" b="0" i="0" dirty="0">
                <a:solidFill>
                  <a:srgbClr val="E6E6E6"/>
                </a:solidFill>
                <a:effectLst/>
                <a:latin typeface="Segoe UI" panose="020B0502040204020203" pitchFamily="34" charset="0"/>
              </a:rPr>
              <a:t> columns from the </a:t>
            </a:r>
            <a:r>
              <a:rPr lang="en-US" b="1" i="0" dirty="0">
                <a:solidFill>
                  <a:srgbClr val="E6E6E6"/>
                </a:solidFill>
                <a:effectLst/>
                <a:latin typeface="Segoe UI" panose="020B0502040204020203" pitchFamily="34" charset="0"/>
              </a:rPr>
              <a:t>df</a:t>
            </a:r>
            <a:r>
              <a:rPr lang="en-US" b="0" i="0" dirty="0">
                <a:solidFill>
                  <a:srgbClr val="E6E6E6"/>
                </a:solidFill>
                <a:effectLst/>
                <a:latin typeface="Segoe UI" panose="020B0502040204020203" pitchFamily="34" charset="0"/>
              </a:rPr>
              <a:t> dataframe containing product data.</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Click</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"chain" methods together to perform a series of manipulations that results in a transformed dataframe. For example, this example code chains the </a:t>
            </a:r>
            <a:r>
              <a:rPr lang="en-US" b="1" i="0" dirty="0">
                <a:solidFill>
                  <a:srgbClr val="E6E6E6"/>
                </a:solidFill>
                <a:effectLst/>
                <a:latin typeface="Segoe UI" panose="020B0502040204020203" pitchFamily="34" charset="0"/>
              </a:rPr>
              <a:t>select</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where</a:t>
            </a:r>
            <a:r>
              <a:rPr lang="en-US" b="0" i="0" dirty="0">
                <a:solidFill>
                  <a:srgbClr val="E6E6E6"/>
                </a:solidFill>
                <a:effectLst/>
                <a:latin typeface="Segoe UI" panose="020B0502040204020203" pitchFamily="34" charset="0"/>
              </a:rPr>
              <a:t> methods to create a new dataframe containing the </a:t>
            </a:r>
            <a:r>
              <a:rPr lang="en-US" b="1" i="0" dirty="0">
                <a:solidFill>
                  <a:srgbClr val="E6E6E6"/>
                </a:solidFill>
                <a:effectLst/>
                <a:latin typeface="Segoe UI" panose="020B0502040204020203" pitchFamily="34" charset="0"/>
              </a:rPr>
              <a:t>ProductID</a:t>
            </a:r>
            <a:r>
              <a:rPr lang="en-US" b="0" i="0" dirty="0">
                <a:solidFill>
                  <a:srgbClr val="E6E6E6"/>
                </a:solidFill>
                <a:effectLst/>
                <a:latin typeface="Segoe UI" panose="020B0502040204020203" pitchFamily="34" charset="0"/>
              </a:rPr>
              <a:t> and </a:t>
            </a:r>
            <a:r>
              <a:rPr lang="en-US" b="1" i="0" dirty="0">
                <a:solidFill>
                  <a:srgbClr val="E6E6E6"/>
                </a:solidFill>
                <a:effectLst/>
                <a:latin typeface="Segoe UI" panose="020B0502040204020203" pitchFamily="34" charset="0"/>
              </a:rPr>
              <a:t>LineItemTotal</a:t>
            </a:r>
            <a:r>
              <a:rPr lang="en-US" b="0" i="0" dirty="0">
                <a:solidFill>
                  <a:srgbClr val="E6E6E6"/>
                </a:solidFill>
                <a:effectLst/>
                <a:latin typeface="Segoe UI" panose="020B0502040204020203" pitchFamily="34" charset="0"/>
              </a:rPr>
              <a:t> columns for products with a quantity of </a:t>
            </a:r>
            <a:r>
              <a:rPr lang="en-US" b="1" i="0" dirty="0">
                <a:solidFill>
                  <a:srgbClr val="E6E6E6"/>
                </a:solidFill>
                <a:effectLst/>
                <a:latin typeface="Segoe UI" panose="020B0502040204020203" pitchFamily="34" charset="0"/>
              </a:rPr>
              <a:t>1 or 2.</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Click</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To group and aggregate data, you can use the </a:t>
            </a:r>
            <a:r>
              <a:rPr lang="en-US" b="1" i="0" dirty="0">
                <a:solidFill>
                  <a:srgbClr val="E6E6E6"/>
                </a:solidFill>
                <a:effectLst/>
                <a:latin typeface="Segoe UI" panose="020B0502040204020203" pitchFamily="34" charset="0"/>
              </a:rPr>
              <a:t>groupBy</a:t>
            </a:r>
            <a:r>
              <a:rPr lang="en-US" b="0" i="0" dirty="0">
                <a:solidFill>
                  <a:srgbClr val="E6E6E6"/>
                </a:solidFill>
                <a:effectLst/>
                <a:latin typeface="Segoe UI" panose="020B0502040204020203" pitchFamily="34" charset="0"/>
              </a:rPr>
              <a:t> method and aggregate functions. For example, the following PySpark code counts the number of products for each quantity of orders.</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Click</a:t>
            </a:r>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You'll often want to use Spark to transform raw data and save the results for further analysis or downstream processing. The code example saves the dataFrame into a </a:t>
            </a:r>
            <a:r>
              <a:rPr lang="en-US" b="0" i="1" dirty="0">
                <a:solidFill>
                  <a:srgbClr val="E6E6E6"/>
                </a:solidFill>
                <a:effectLst/>
                <a:latin typeface="Segoe UI" panose="020B0502040204020203" pitchFamily="34" charset="0"/>
              </a:rPr>
              <a:t>parquet</a:t>
            </a:r>
            <a:r>
              <a:rPr lang="en-US" b="0" i="0" dirty="0">
                <a:solidFill>
                  <a:srgbClr val="E6E6E6"/>
                </a:solidFill>
                <a:effectLst/>
                <a:latin typeface="Segoe UI" panose="020B0502040204020203" pitchFamily="34" charset="0"/>
              </a:rPr>
              <a:t> file in the data lake, replacing any existing file of the same name.</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99131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Partitioning is an optimization technique that enables Spark to maximize performance across the worker nodes. More performance gains can be achieved when filtering data in queries by eliminating unnecessary disk IO. To save a dataframe as a partitioned set of files, use the </a:t>
            </a:r>
            <a:r>
              <a:rPr lang="en-US" b="1" i="0" dirty="0">
                <a:solidFill>
                  <a:srgbClr val="E6E6E6"/>
                </a:solidFill>
                <a:effectLst/>
                <a:latin typeface="Segoe UI" panose="020B0502040204020203" pitchFamily="34" charset="0"/>
              </a:rPr>
              <a:t>partitionBy</a:t>
            </a:r>
            <a:r>
              <a:rPr lang="en-US" b="0" i="0" dirty="0">
                <a:solidFill>
                  <a:srgbClr val="E6E6E6"/>
                </a:solidFill>
                <a:effectLst/>
                <a:latin typeface="Segoe UI" panose="020B0502040204020203" pitchFamily="34" charset="0"/>
              </a:rPr>
              <a:t> method when writing the data. The following example saves the dataframe, and partitions the data by Year.</a:t>
            </a:r>
          </a:p>
          <a:p>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Load partitioned data</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reading partitioned data into a dataframe, you can load data from any folder within the hierarchy by specifying explicit values or wildcards for the partitioned fields. </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621586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Dataframe API is part of a Spark library named Spark SQL, which enables data analysts to use SQL expressions to query and manipulate data.</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Creating database objects in the Spark catalog</a:t>
            </a:r>
          </a:p>
          <a:p>
            <a:pPr algn="l"/>
            <a:endParaRPr lang="en-US" b="1"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Spark catalog is a metastore for relational data objects such as views and tables. The Spark runtime can use the catalog to seamlessly integrate code written in any Spark-supported language with SQL expressions that may be more natural to some data analysts or developers. One of the simplest ways to make data in a dataframe available for querying in the Spark catalog is to create a temporary view.</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view</a:t>
            </a:r>
            <a:r>
              <a:rPr lang="en-US" b="0" i="0" dirty="0">
                <a:solidFill>
                  <a:srgbClr val="E6E6E6"/>
                </a:solidFill>
                <a:effectLst/>
                <a:latin typeface="Segoe UI" panose="020B0502040204020203" pitchFamily="34" charset="0"/>
              </a:rPr>
              <a:t> is temporary, meaning that it's automatically deleted at the end of the current session. You can also create </a:t>
            </a:r>
            <a:r>
              <a:rPr lang="en-US" b="0" i="1" dirty="0">
                <a:solidFill>
                  <a:srgbClr val="E6E6E6"/>
                </a:solidFill>
                <a:effectLst/>
                <a:latin typeface="Segoe UI" panose="020B0502040204020203" pitchFamily="34" charset="0"/>
              </a:rPr>
              <a:t>tables</a:t>
            </a:r>
            <a:r>
              <a:rPr lang="en-US" b="0" i="0" dirty="0">
                <a:solidFill>
                  <a:srgbClr val="E6E6E6"/>
                </a:solidFill>
                <a:effectLst/>
                <a:latin typeface="Segoe UI" panose="020B0502040204020203" pitchFamily="34" charset="0"/>
              </a:rPr>
              <a:t> that are persisted in the catalog to define a database that can be queried using Spark SQL.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Tables are metadata structures that store their underlying data in the storage location associated with the catalog. In Microsoft Fabric, data for </a:t>
            </a:r>
            <a:r>
              <a:rPr lang="en-US" b="0" i="1" dirty="0">
                <a:solidFill>
                  <a:srgbClr val="E6E6E6"/>
                </a:solidFill>
                <a:effectLst/>
                <a:latin typeface="Segoe UI" panose="020B0502040204020203" pitchFamily="34" charset="0"/>
              </a:rPr>
              <a:t>managed</a:t>
            </a:r>
            <a:r>
              <a:rPr lang="en-US" b="0" i="0" dirty="0">
                <a:solidFill>
                  <a:srgbClr val="E6E6E6"/>
                </a:solidFill>
                <a:effectLst/>
                <a:latin typeface="Segoe UI" panose="020B0502040204020203" pitchFamily="34" charset="0"/>
              </a:rPr>
              <a:t> tables is stored in the </a:t>
            </a:r>
            <a:r>
              <a:rPr lang="en-US" b="1" i="0" dirty="0">
                <a:solidFill>
                  <a:srgbClr val="E6E6E6"/>
                </a:solidFill>
                <a:effectLst/>
                <a:latin typeface="Segoe UI" panose="020B0502040204020203" pitchFamily="34" charset="0"/>
              </a:rPr>
              <a:t>Tables</a:t>
            </a:r>
            <a:r>
              <a:rPr lang="en-US" b="0" i="0" dirty="0">
                <a:solidFill>
                  <a:srgbClr val="E6E6E6"/>
                </a:solidFill>
                <a:effectLst/>
                <a:latin typeface="Segoe UI" panose="020B0502040204020203" pitchFamily="34" charset="0"/>
              </a:rPr>
              <a:t> storage location shown in your data lake, and any tables created using Spark are listed there.</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You can create an empty table by using the spark.catalog.createTable method, or you can save a dataframe as a table by using its saveAsTable method. Deleting a managed table also deletes its underlying data.</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Use the metastore to define tables to create a new table based on delta files in an existing folder, use external tables to save the dataframe as a new set of delta files in a location other than the default table store.</a:t>
            </a:r>
          </a:p>
          <a:p>
            <a:pPr algn="l"/>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471219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This is a build slide.</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You can use the Spark SQL API in code written in any language to query data in the catalog. </a:t>
            </a:r>
          </a:p>
          <a:p>
            <a:pPr algn="l"/>
            <a:endParaRPr lang="en-US" b="1" i="0" dirty="0">
              <a:solidFill>
                <a:srgbClr val="161616"/>
              </a:solidFill>
              <a:effectLst/>
              <a:latin typeface="Segoe UI" panose="020B0502040204020203" pitchFamily="34" charset="0"/>
            </a:endParaRPr>
          </a:p>
          <a:p>
            <a:pPr algn="l"/>
            <a:r>
              <a:rPr lang="en-US" b="1" i="0" dirty="0">
                <a:solidFill>
                  <a:srgbClr val="161616"/>
                </a:solidFill>
                <a:effectLst/>
                <a:latin typeface="Segoe UI" panose="020B0502040204020203" pitchFamily="34" charset="0"/>
              </a:rPr>
              <a:t>Click to display PySpark code snippet</a:t>
            </a:r>
          </a:p>
          <a:p>
            <a:pPr algn="l"/>
            <a:endParaRPr lang="en-US" b="1"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The displayed PySpark code uses a SQL query to return data from the </a:t>
            </a:r>
            <a:r>
              <a:rPr lang="en-US" b="1" i="0" dirty="0">
                <a:solidFill>
                  <a:srgbClr val="161616"/>
                </a:solidFill>
                <a:effectLst/>
                <a:latin typeface="Segoe UI" panose="020B0502040204020203" pitchFamily="34" charset="0"/>
              </a:rPr>
              <a:t>products</a:t>
            </a:r>
            <a:r>
              <a:rPr lang="en-US" b="0" i="0" dirty="0">
                <a:solidFill>
                  <a:srgbClr val="161616"/>
                </a:solidFill>
                <a:effectLst/>
                <a:latin typeface="Segoe UI" panose="020B0502040204020203" pitchFamily="34" charset="0"/>
              </a:rPr>
              <a:t> table as a dataframe.</a:t>
            </a:r>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Click to display SQL code snippet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a notebook, you can also use the %%sql magic to run SQL code that queries objects in the catalog.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21507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60606"/>
            <a:ext cx="76041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26187613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27971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1572089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34909972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328677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8610476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1391455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253354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199863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51224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501890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56858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1099253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4433694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56" r:id="rId3"/>
    <p:sldLayoutId id="2147484562" r:id="rId4"/>
    <p:sldLayoutId id="2147484617" r:id="rId5"/>
    <p:sldLayoutId id="2147484580" r:id="rId6"/>
    <p:sldLayoutId id="2147484563" r:id="rId7"/>
    <p:sldLayoutId id="2147484616" r:id="rId8"/>
    <p:sldLayoutId id="2147484615"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2840381877"/>
      </p:ext>
    </p:extLst>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6" r:id="rId12"/>
    <p:sldLayoutId id="2147484637" r:id="rId13"/>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31.svg"/></Relationships>
</file>

<file path=ppt/slides/_rels/slide13.xml.rels><?xml version="1.0" encoding="UTF-8" standalone="yes"?>
<Relationships xmlns="http://schemas.openxmlformats.org/package/2006/relationships"><Relationship Id="rId3" Type="http://schemas.openxmlformats.org/officeDocument/2006/relationships/hyperlink" Target="https://aka.ms/fabric-spark"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 Id="rId5" Type="http://schemas.openxmlformats.org/officeDocument/2006/relationships/image" Target="../media/image34.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31.svg"/></Relationships>
</file>

<file path=ppt/slides/_rels/slide23.xml.rels><?xml version="1.0" encoding="UTF-8" standalone="yes"?>
<Relationships xmlns="http://schemas.openxmlformats.org/package/2006/relationships"><Relationship Id="rId3" Type="http://schemas.openxmlformats.org/officeDocument/2006/relationships/hyperlink" Target="https://aka.ms/fabric-delta"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3.sv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DP-601T00A: Implementing a Lakehouse with Microsoft Fabric</a:t>
            </a:r>
          </a:p>
        </p:txBody>
      </p:sp>
    </p:spTree>
    <p:extLst>
      <p:ext uri="{BB962C8B-B14F-4D97-AF65-F5344CB8AC3E}">
        <p14:creationId xmlns:p14="http://schemas.microsoft.com/office/powerpoint/2010/main" val="10462731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Visualize data</a:t>
            </a:r>
          </a:p>
        </p:txBody>
      </p:sp>
      <p:pic>
        <p:nvPicPr>
          <p:cNvPr id="1026" name="Notebook chart" descr="Screenshot of notebook chart of product counts by category.">
            <a:extLst>
              <a:ext uri="{FF2B5EF4-FFF2-40B4-BE49-F238E27FC236}">
                <a16:creationId xmlns:a16="http://schemas.microsoft.com/office/drawing/2014/main" id="{4C82594C-0325-F753-D3C0-8193864A2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0358" y="2030255"/>
            <a:ext cx="5438922" cy="4289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9A7B90-3C69-70D9-2CBC-5D1E97CC06B0}"/>
              </a:ext>
            </a:extLst>
          </p:cNvPr>
          <p:cNvSpPr txBox="1"/>
          <p:nvPr/>
        </p:nvSpPr>
        <p:spPr>
          <a:xfrm>
            <a:off x="290923" y="1200235"/>
            <a:ext cx="840181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Two ways to visualize data in notebooks: </a:t>
            </a:r>
          </a:p>
        </p:txBody>
      </p:sp>
      <p:sp>
        <p:nvSpPr>
          <p:cNvPr id="3" name="TextBox 2">
            <a:extLst>
              <a:ext uri="{FF2B5EF4-FFF2-40B4-BE49-F238E27FC236}">
                <a16:creationId xmlns:a16="http://schemas.microsoft.com/office/drawing/2014/main" id="{5FE5AD33-3A17-A503-91A8-1884A63D2714}"/>
              </a:ext>
            </a:extLst>
          </p:cNvPr>
          <p:cNvSpPr txBox="1"/>
          <p:nvPr/>
        </p:nvSpPr>
        <p:spPr>
          <a:xfrm>
            <a:off x="523204" y="3049685"/>
            <a:ext cx="11530584" cy="3493264"/>
          </a:xfrm>
          <a:prstGeom prst="rect">
            <a:avLst/>
          </a:prstGeom>
          <a:solidFill>
            <a:schemeClr val="bg1"/>
          </a:solid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2. Use graphics packages in code</a:t>
            </a:r>
          </a:p>
          <a:p>
            <a:pPr>
              <a:lnSpc>
                <a:spcPct val="90000"/>
              </a:lnSpc>
              <a:spcAft>
                <a:spcPts val="600"/>
              </a:spcAft>
            </a:pPr>
            <a:r>
              <a:rPr lang="en-US" sz="2400" dirty="0">
                <a:gradFill>
                  <a:gsLst>
                    <a:gs pos="2917">
                      <a:schemeClr val="tx1"/>
                    </a:gs>
                    <a:gs pos="30000">
                      <a:schemeClr val="tx1"/>
                    </a:gs>
                  </a:gsLst>
                  <a:lin ang="5400000" scaled="0"/>
                </a:gradFill>
              </a:rPr>
              <a:t>- </a:t>
            </a:r>
            <a:r>
              <a:rPr lang="en-US" sz="2000" dirty="0">
                <a:gradFill>
                  <a:gsLst>
                    <a:gs pos="2917">
                      <a:schemeClr val="tx1"/>
                    </a:gs>
                    <a:gs pos="30000">
                      <a:schemeClr val="tx1"/>
                    </a:gs>
                  </a:gsLst>
                  <a:lin ang="5400000" scaled="0"/>
                </a:gradFill>
              </a:rPr>
              <a:t>This example uses Matplotlib</a:t>
            </a: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pic>
        <p:nvPicPr>
          <p:cNvPr id="1028" name="Graphics package" descr="Screenshot of a bar chart showing product counts by category.">
            <a:extLst>
              <a:ext uri="{FF2B5EF4-FFF2-40B4-BE49-F238E27FC236}">
                <a16:creationId xmlns:a16="http://schemas.microsoft.com/office/drawing/2014/main" id="{86572128-A979-665C-C489-34C2A5596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0139" y="1633988"/>
            <a:ext cx="6013904" cy="48144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07FCDE-B7CA-1AA1-2BEF-1C276EDE68CA}"/>
              </a:ext>
            </a:extLst>
          </p:cNvPr>
          <p:cNvSpPr txBox="1"/>
          <p:nvPr/>
        </p:nvSpPr>
        <p:spPr>
          <a:xfrm>
            <a:off x="523204" y="1633988"/>
            <a:ext cx="8401815" cy="960263"/>
          </a:xfrm>
          <a:prstGeom prst="rect">
            <a:avLst/>
          </a:prstGeom>
          <a:noFill/>
        </p:spPr>
        <p:txBody>
          <a:bodyPr wrap="square" lIns="182880" tIns="146304" rIns="182880" bIns="146304" rtlCol="0">
            <a:spAutoFit/>
          </a:bodyPr>
          <a:lstStyle/>
          <a:p>
            <a:pPr>
              <a:lnSpc>
                <a:spcPct val="90000"/>
              </a:lnSpc>
              <a:spcAft>
                <a:spcPts val="600"/>
              </a:spcAft>
            </a:pP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1. Use built-in notebook charts</a:t>
            </a:r>
          </a:p>
        </p:txBody>
      </p:sp>
    </p:spTree>
    <p:extLst>
      <p:ext uri="{BB962C8B-B14F-4D97-AF65-F5344CB8AC3E}">
        <p14:creationId xmlns:p14="http://schemas.microsoft.com/office/powerpoint/2010/main" val="1020089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4F82C-E7A5-6DD4-C859-8A1AFBC04263}"/>
              </a:ext>
            </a:extLst>
          </p:cNvPr>
          <p:cNvSpPr>
            <a:spLocks noGrp="1"/>
          </p:cNvSpPr>
          <p:nvPr>
            <p:ph type="title"/>
          </p:nvPr>
        </p:nvSpPr>
        <p:spPr/>
        <p:txBody>
          <a:bodyPr/>
          <a:lstStyle/>
          <a:p>
            <a:r>
              <a:rPr lang="en-US" sz="3200" dirty="0"/>
              <a:t>Exercise</a:t>
            </a:r>
            <a:endParaRPr lang="en-US" dirty="0"/>
          </a:p>
        </p:txBody>
      </p:sp>
      <p:sp>
        <p:nvSpPr>
          <p:cNvPr id="4" name="TextBox 3">
            <a:extLst>
              <a:ext uri="{FF2B5EF4-FFF2-40B4-BE49-F238E27FC236}">
                <a16:creationId xmlns:a16="http://schemas.microsoft.com/office/drawing/2014/main" id="{66B71F18-A11F-19BB-1E7F-292E5B6D864A}"/>
              </a:ext>
            </a:extLst>
          </p:cNvPr>
          <p:cNvSpPr txBox="1"/>
          <p:nvPr/>
        </p:nvSpPr>
        <p:spPr>
          <a:xfrm>
            <a:off x="6218237" y="2578069"/>
            <a:ext cx="5706177" cy="528350"/>
          </a:xfrm>
          <a:prstGeom prst="rect">
            <a:avLst/>
          </a:prstGeom>
          <a:noFill/>
        </p:spPr>
        <p:txBody>
          <a:bodyPr wrap="square">
            <a:spAutoFit/>
          </a:bodyPr>
          <a:lstStyle/>
          <a:p>
            <a:pPr>
              <a:lnSpc>
                <a:spcPts val="3360"/>
              </a:lnSpc>
              <a:spcBef>
                <a:spcPts val="1200"/>
              </a:spcBef>
              <a:spcAft>
                <a:spcPts val="1200"/>
              </a:spcAft>
            </a:pPr>
            <a:r>
              <a:rPr lang="en-US" sz="3200" i="0" dirty="0">
                <a:effectLst/>
                <a:latin typeface="Segoe UI Light" panose="020B0502040204020203" pitchFamily="34" charset="0"/>
                <a:cs typeface="Segoe UI Light" panose="020B0502040204020203" pitchFamily="34" charset="0"/>
              </a:rPr>
              <a:t>Analyze data with Apache Spark</a:t>
            </a:r>
          </a:p>
        </p:txBody>
      </p:sp>
    </p:spTree>
    <p:extLst>
      <p:ext uri="{BB962C8B-B14F-4D97-AF65-F5344CB8AC3E}">
        <p14:creationId xmlns:p14="http://schemas.microsoft.com/office/powerpoint/2010/main" val="11523965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136505"/>
            <a:ext cx="9406783" cy="23297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You want to use Apache Spark to explore data interactively in Microsoft Fabric. What should you create?</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Spark job definition.</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Data Factory pipeline.</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notebook.</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96186" y="250621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2" y="2920891"/>
            <a:ext cx="9293967" cy="162324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need to use Spark to analyze data in a CSV file. What's the simplest way to accomplish this goal?</a:t>
            </a:r>
          </a:p>
          <a:p>
            <a:pPr marL="285750" indent="-285750">
              <a:buFont typeface="Wingdings" panose="05000000000000000000" pitchFamily="2" charset="2"/>
              <a:buChar char="q"/>
              <a:defRPr/>
            </a:pPr>
            <a:r>
              <a:rPr lang="en-US" sz="1600" dirty="0">
                <a:solidFill>
                  <a:srgbClr val="171717"/>
                </a:solidFill>
                <a:latin typeface="Segoe UI" panose="020B0502040204020203" pitchFamily="34" charset="0"/>
              </a:rPr>
              <a:t>Load the file into a dataframe.</a:t>
            </a:r>
          </a:p>
          <a:p>
            <a:pPr marL="288925" indent="-288925">
              <a:spcBef>
                <a:spcPts val="300"/>
              </a:spcBef>
              <a:spcAft>
                <a:spcPts val="600"/>
              </a:spcAft>
              <a:buFont typeface="Wingdings" panose="05000000000000000000" pitchFamily="2" charset="2"/>
              <a:buChar char="q"/>
              <a:defRPr/>
            </a:pPr>
            <a:r>
              <a:rPr lang="en-US" sz="1600" dirty="0">
                <a:latin typeface="+mn-lt"/>
              </a:rPr>
              <a:t>Import the data into a table in a warehouse.</a:t>
            </a:r>
          </a:p>
          <a:p>
            <a:pPr marL="288925" indent="-288925">
              <a:spcBef>
                <a:spcPts val="300"/>
              </a:spcBef>
              <a:spcAft>
                <a:spcPts val="600"/>
              </a:spcAft>
              <a:buFont typeface="Wingdings" panose="05000000000000000000" pitchFamily="2" charset="2"/>
              <a:buChar char="q"/>
              <a:defRPr/>
            </a:pPr>
            <a:r>
              <a:rPr lang="en-US" sz="1600" dirty="0">
                <a:latin typeface="+mn-lt"/>
              </a:rPr>
              <a:t>Convert the data to Parquet format.</a:t>
            </a:r>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91145" y="353518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49024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2" y="4550567"/>
            <a:ext cx="10383899" cy="1557928"/>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Which method is used to split the data across folders when saving a dataframe?</a:t>
            </a:r>
            <a:endParaRPr lang="en-US" sz="18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Aptos Mono" panose="020F0502020204030204" pitchFamily="49" charset="0"/>
              </a:rPr>
              <a:t>splitBy</a:t>
            </a:r>
            <a:endParaRPr lang="en-US" sz="1600" dirty="0">
              <a:latin typeface="Aptos Mono" panose="020F0502020204030204" pitchFamily="49" charset="0"/>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Aptos Mono" panose="020F0502020204030204" pitchFamily="49" charset="0"/>
              </a:rPr>
              <a:t>distributeBy</a:t>
            </a:r>
            <a:endParaRPr lang="en-US" sz="1600" dirty="0">
              <a:latin typeface="Aptos Mono" panose="020F0502020204030204" pitchFamily="49" charset="0"/>
            </a:endParaRP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Aptos Mono" panose="020F0502020204030204" pitchFamily="49" charset="0"/>
              </a:rPr>
              <a:t>partitionBy</a:t>
            </a:r>
            <a:endParaRPr lang="en-US" sz="1600" dirty="0">
              <a:latin typeface="Aptos Mono" panose="020F0502020204030204" pitchFamily="49" charset="0"/>
            </a:endParaRPr>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91145" y="563796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81495"/>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62816"/>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44137"/>
            <a:ext cx="933775" cy="933775"/>
          </a:xfrm>
          <a:prstGeom prst="rect">
            <a:avLst/>
          </a:prstGeom>
        </p:spPr>
      </p:pic>
    </p:spTree>
    <p:extLst>
      <p:ext uri="{BB962C8B-B14F-4D97-AF65-F5344CB8AC3E}">
        <p14:creationId xmlns:p14="http://schemas.microsoft.com/office/powerpoint/2010/main" val="2282569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61111"/>
            <a:ext cx="7515577" cy="1244443"/>
          </a:xfrm>
          <a:prstGeom prst="rect">
            <a:avLst/>
          </a:prstGeom>
          <a:noFill/>
        </p:spPr>
        <p:txBody>
          <a:bodyPr wrap="square">
            <a:spAutoFit/>
          </a:bodyPr>
          <a:lstStyle/>
          <a:p>
            <a:pPr>
              <a:lnSpc>
                <a:spcPts val="3360"/>
              </a:lnSpc>
              <a:spcBef>
                <a:spcPts val="1200"/>
              </a:spcBef>
              <a:spcAft>
                <a:spcPts val="1200"/>
              </a:spcAft>
            </a:pPr>
            <a:r>
              <a:rPr lang="en-US" sz="2800" dirty="0"/>
              <a:t>Use Apache Spark in Microsoft Fabric</a:t>
            </a:r>
          </a:p>
          <a:p>
            <a:pPr>
              <a:lnSpc>
                <a:spcPts val="3360"/>
              </a:lnSpc>
              <a:spcBef>
                <a:spcPts val="1200"/>
              </a:spcBef>
              <a:spcAft>
                <a:spcPts val="1200"/>
              </a:spcAft>
            </a:pPr>
            <a:r>
              <a:rPr lang="en-US" sz="2800" dirty="0">
                <a:solidFill>
                  <a:schemeClr val="tx2"/>
                </a:solidFill>
                <a:hlinkClick r:id="rId3"/>
              </a:rPr>
              <a:t>https://aka.ms/fabric-spark</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pPr algn="l"/>
            <a:r>
              <a:rPr lang="en-US" b="1" i="0" dirty="0">
                <a:solidFill>
                  <a:srgbClr val="E6E6E6"/>
                </a:solidFill>
                <a:effectLst/>
                <a:latin typeface="Segoe UI" panose="020B0502040204020203" pitchFamily="34" charset="0"/>
              </a:rPr>
              <a:t>Work with Delta Lake tables in Microsoft Fabric</a:t>
            </a:r>
          </a:p>
        </p:txBody>
      </p:sp>
      <p:grpSp>
        <p:nvGrpSpPr>
          <p:cNvPr id="4" name="Group 3">
            <a:extLst>
              <a:ext uri="{FF2B5EF4-FFF2-40B4-BE49-F238E27FC236}">
                <a16:creationId xmlns:a16="http://schemas.microsoft.com/office/drawing/2014/main" id="{9073E771-FDAA-5705-1C09-8EB42F441B8A}"/>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pic>
          <p:nvPicPr>
            <p:cNvPr id="6" name="Graphic 5">
              <a:extLst>
                <a:ext uri="{FF2B5EF4-FFF2-40B4-BE49-F238E27FC236}">
                  <a16:creationId xmlns:a16="http://schemas.microsoft.com/office/drawing/2014/main" id="{67E402EA-BF77-2B22-11C2-AB0E1BA862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7" name="Oval 6">
              <a:extLst>
                <a:ext uri="{FF2B5EF4-FFF2-40B4-BE49-F238E27FC236}">
                  <a16:creationId xmlns:a16="http://schemas.microsoft.com/office/drawing/2014/main" id="{1794DFB9-54A2-EFD7-A29E-EE85BD104DE7}"/>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1" name="Picture 10">
            <a:extLst>
              <a:ext uri="{FF2B5EF4-FFF2-40B4-BE49-F238E27FC236}">
                <a16:creationId xmlns:a16="http://schemas.microsoft.com/office/drawing/2014/main" id="{716B9EF9-4111-0118-82E5-2D210A5B724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0645859" y="3063700"/>
            <a:ext cx="594093" cy="687651"/>
          </a:xfrm>
          <a:prstGeom prst="rect">
            <a:avLst/>
          </a:prstGeom>
        </p:spPr>
      </p:pic>
    </p:spTree>
    <p:extLst>
      <p:ext uri="{BB962C8B-B14F-4D97-AF65-F5344CB8AC3E}">
        <p14:creationId xmlns:p14="http://schemas.microsoft.com/office/powerpoint/2010/main" val="41772296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Understand Delta Lake</a:t>
            </a:r>
          </a:p>
        </p:txBody>
      </p:sp>
      <p:sp>
        <p:nvSpPr>
          <p:cNvPr id="6" name="TextBox 5">
            <a:extLst>
              <a:ext uri="{FF2B5EF4-FFF2-40B4-BE49-F238E27FC236}">
                <a16:creationId xmlns:a16="http://schemas.microsoft.com/office/drawing/2014/main" id="{9734F0F8-53AB-FA97-03B9-5A386E4E9395}"/>
              </a:ext>
            </a:extLst>
          </p:cNvPr>
          <p:cNvSpPr txBox="1"/>
          <p:nvPr/>
        </p:nvSpPr>
        <p:spPr>
          <a:xfrm>
            <a:off x="8848085" y="1579814"/>
            <a:ext cx="3039115" cy="3834896"/>
          </a:xfrm>
          <a:prstGeom prst="rect">
            <a:avLst/>
          </a:prstGeom>
          <a:noFill/>
        </p:spPr>
        <p:txBody>
          <a:bodyPr wrap="square" lIns="182880" tIns="146304" rIns="182880" bIns="146304" rtlCol="0">
            <a:spAutoFit/>
          </a:bodyPr>
          <a:lstStyle/>
          <a:p>
            <a:pPr marL="285750" indent="-285750" algn="l">
              <a:spcBef>
                <a:spcPts val="600"/>
              </a:spcBef>
              <a:spcAft>
                <a:spcPts val="600"/>
              </a:spcAft>
              <a:buFont typeface="Arial" panose="020B0604020202020204" pitchFamily="34" charset="0"/>
              <a:buChar char="•"/>
            </a:pPr>
            <a:r>
              <a:rPr lang="en-US" sz="2000" dirty="0"/>
              <a:t>Relational tables that support querying and data modification</a:t>
            </a:r>
          </a:p>
          <a:p>
            <a:pPr marL="285750" indent="-285750" algn="l">
              <a:spcBef>
                <a:spcPts val="600"/>
              </a:spcBef>
              <a:spcAft>
                <a:spcPts val="600"/>
              </a:spcAft>
              <a:buFont typeface="Arial" panose="020B0604020202020204" pitchFamily="34" charset="0"/>
              <a:buChar char="•"/>
            </a:pPr>
            <a:r>
              <a:rPr lang="en-US" sz="2000" dirty="0"/>
              <a:t>Support for ACID transactions </a:t>
            </a:r>
          </a:p>
          <a:p>
            <a:pPr marL="285750" indent="-285750" algn="l">
              <a:spcBef>
                <a:spcPts val="600"/>
              </a:spcBef>
              <a:spcAft>
                <a:spcPts val="600"/>
              </a:spcAft>
              <a:buFont typeface="Arial" panose="020B0604020202020204" pitchFamily="34" charset="0"/>
              <a:buChar char="•"/>
            </a:pPr>
            <a:r>
              <a:rPr lang="en-US" sz="2000" dirty="0"/>
              <a:t>Data versioning and time travel</a:t>
            </a:r>
          </a:p>
          <a:p>
            <a:pPr marL="285750" indent="-285750" algn="l">
              <a:spcBef>
                <a:spcPts val="600"/>
              </a:spcBef>
              <a:spcAft>
                <a:spcPts val="600"/>
              </a:spcAft>
              <a:buFont typeface="Arial" panose="020B0604020202020204" pitchFamily="34" charset="0"/>
              <a:buChar char="•"/>
            </a:pPr>
            <a:r>
              <a:rPr lang="en-US" sz="2000" dirty="0"/>
              <a:t>Standard formats and interoperability</a:t>
            </a:r>
          </a:p>
        </p:txBody>
      </p:sp>
      <p:grpSp>
        <p:nvGrpSpPr>
          <p:cNvPr id="8" name="Group 7" descr="Screenshot of the file view of a delta lake in the Fabric UI.">
            <a:extLst>
              <a:ext uri="{FF2B5EF4-FFF2-40B4-BE49-F238E27FC236}">
                <a16:creationId xmlns:a16="http://schemas.microsoft.com/office/drawing/2014/main" id="{3AAC6A42-D653-5810-06A2-3CCFDB599EF0}"/>
              </a:ext>
            </a:extLst>
          </p:cNvPr>
          <p:cNvGrpSpPr/>
          <p:nvPr/>
        </p:nvGrpSpPr>
        <p:grpSpPr>
          <a:xfrm>
            <a:off x="477953" y="1437156"/>
            <a:ext cx="8057759" cy="4309677"/>
            <a:chOff x="477953" y="1437156"/>
            <a:chExt cx="8057759" cy="4309677"/>
          </a:xfrm>
        </p:grpSpPr>
        <p:pic>
          <p:nvPicPr>
            <p:cNvPr id="1026" name="Picture 2">
              <a:extLst>
                <a:ext uri="{FF2B5EF4-FFF2-40B4-BE49-F238E27FC236}">
                  <a16:creationId xmlns:a16="http://schemas.microsoft.com/office/drawing/2014/main" id="{96490C99-8891-9161-24AB-31AB4236D3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953" y="1437156"/>
              <a:ext cx="8057759" cy="4309677"/>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22186F6D-5A4C-C8DB-8B14-8BD8FCEB7FEC}"/>
                </a:ext>
              </a:extLst>
            </p:cNvPr>
            <p:cNvSpPr/>
            <p:nvPr/>
          </p:nvSpPr>
          <p:spPr bwMode="auto">
            <a:xfrm>
              <a:off x="2459225" y="2924944"/>
              <a:ext cx="1448273" cy="272616"/>
            </a:xfrm>
            <a:prstGeom prst="roundRect">
              <a:avLst/>
            </a:prstGeom>
            <a:noFill/>
            <a:ln w="15875">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459854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Create delta tables using code in Spark</a:t>
            </a:r>
          </a:p>
        </p:txBody>
      </p:sp>
      <p:sp>
        <p:nvSpPr>
          <p:cNvPr id="2" name="TextBox 1">
            <a:extLst>
              <a:ext uri="{FF2B5EF4-FFF2-40B4-BE49-F238E27FC236}">
                <a16:creationId xmlns:a16="http://schemas.microsoft.com/office/drawing/2014/main" id="{FCDAB682-FAA8-3997-0B72-D6DE5AFA78B3}"/>
              </a:ext>
            </a:extLst>
          </p:cNvPr>
          <p:cNvSpPr txBox="1"/>
          <p:nvPr/>
        </p:nvSpPr>
        <p:spPr>
          <a:xfrm>
            <a:off x="283384" y="1110462"/>
            <a:ext cx="7691968" cy="572464"/>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Save a dataframe as a managed table</a:t>
            </a:r>
          </a:p>
        </p:txBody>
      </p:sp>
      <p:sp>
        <p:nvSpPr>
          <p:cNvPr id="4" name="Rectangle 3">
            <a:extLst>
              <a:ext uri="{FF2B5EF4-FFF2-40B4-BE49-F238E27FC236}">
                <a16:creationId xmlns:a16="http://schemas.microsoft.com/office/drawing/2014/main" id="{6D310504-4AC3-56CD-C269-28BA0F9BEA09}"/>
              </a:ext>
            </a:extLst>
          </p:cNvPr>
          <p:cNvSpPr/>
          <p:nvPr/>
        </p:nvSpPr>
        <p:spPr bwMode="auto">
          <a:xfrm>
            <a:off x="955089" y="1624998"/>
            <a:ext cx="9586663" cy="1079992"/>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rgbClr val="008000"/>
                </a:solidFill>
                <a:latin typeface="Courier New" panose="02070309020205020404" pitchFamily="49" charset="0"/>
                <a:ea typeface="Segoe UI" pitchFamily="34" charset="0"/>
                <a:cs typeface="Courier New" panose="02070309020205020404" pitchFamily="49" charset="0"/>
              </a:rPr>
              <a:t># Load a file into a dataframe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df = spark.read.load(</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'Files/mydata.csv'</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format=</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'csv'</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header=</a:t>
            </a:r>
            <a:r>
              <a:rPr lang="en-US" sz="1200" dirty="0">
                <a:solidFill>
                  <a:srgbClr val="008000"/>
                </a:solidFill>
                <a:latin typeface="Courier New" panose="02070309020205020404" pitchFamily="49" charset="0"/>
                <a:ea typeface="Segoe UI" pitchFamily="34" charset="0"/>
                <a:cs typeface="Courier New" panose="02070309020205020404" pitchFamily="49" charset="0"/>
              </a:rPr>
              <a:t>True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br>
              <a:rPr lang="en-US" sz="1200" dirty="0">
                <a:solidFill>
                  <a:schemeClr val="tx1"/>
                </a:solidFill>
                <a:latin typeface="Courier New" panose="02070309020205020404" pitchFamily="49" charset="0"/>
                <a:ea typeface="Segoe UI" pitchFamily="34" charset="0"/>
                <a:cs typeface="Courier New" panose="02070309020205020404" pitchFamily="49" charset="0"/>
              </a:rPr>
            </a:br>
            <a:br>
              <a:rPr lang="en-US" sz="1200" dirty="0">
                <a:solidFill>
                  <a:schemeClr val="tx1"/>
                </a:solidFill>
                <a:latin typeface="Courier New" panose="02070309020205020404" pitchFamily="49" charset="0"/>
                <a:ea typeface="Segoe UI" pitchFamily="34" charset="0"/>
                <a:cs typeface="Courier New" panose="02070309020205020404" pitchFamily="49" charset="0"/>
              </a:rPr>
            </a:br>
            <a:r>
              <a:rPr lang="en-US" sz="1200" dirty="0">
                <a:solidFill>
                  <a:srgbClr val="008000"/>
                </a:solidFill>
                <a:latin typeface="Courier New" panose="02070309020205020404" pitchFamily="49" charset="0"/>
                <a:ea typeface="Segoe UI" pitchFamily="34" charset="0"/>
                <a:cs typeface="Courier New" panose="02070309020205020404" pitchFamily="49" charset="0"/>
              </a:rPr>
              <a:t># Save the dataframe as a delta table</a:t>
            </a:r>
          </a:p>
          <a:p>
            <a:pPr marL="0" algn="l" rtl="0" eaLnBrk="1" fontAlgn="base" latinLnBrk="0" hangingPunct="1">
              <a:lnSpc>
                <a:spcPct val="90000"/>
              </a:lnSpc>
              <a:spcBef>
                <a:spcPts val="0"/>
              </a:spcBef>
              <a:spcAft>
                <a:spcPts val="0"/>
              </a:spcAft>
            </a:pPr>
            <a:r>
              <a:rPr lang="en-US" sz="1200" kern="1200" dirty="0">
                <a:solidFill>
                  <a:srgbClr val="000000"/>
                </a:solidFill>
                <a:effectLst/>
                <a:latin typeface="Courier New" panose="02070309020205020404" pitchFamily="49" charset="0"/>
                <a:ea typeface="Segoe UI" panose="020B0502040204020203" pitchFamily="34" charset="0"/>
                <a:cs typeface="Courier New" panose="02070309020205020404" pitchFamily="49" charset="0"/>
              </a:rPr>
              <a:t>df.write.format(</a:t>
            </a:r>
            <a:r>
              <a:rPr lang="en-US" sz="1200" kern="1200" dirty="0">
                <a:solidFill>
                  <a:srgbClr val="C00000"/>
                </a:solidFill>
                <a:effectLst/>
                <a:latin typeface="Courier New" panose="02070309020205020404" pitchFamily="49" charset="0"/>
                <a:ea typeface="Segoe UI" panose="020B0502040204020203" pitchFamily="34" charset="0"/>
                <a:cs typeface="Courier New" panose="02070309020205020404" pitchFamily="49" charset="0"/>
              </a:rPr>
              <a:t>"delta"</a:t>
            </a:r>
            <a:r>
              <a:rPr lang="en-US" sz="1200" kern="1200" dirty="0">
                <a:solidFill>
                  <a:srgbClr val="000000"/>
                </a:solidFill>
                <a:effectLst/>
                <a:latin typeface="Courier New" panose="02070309020205020404" pitchFamily="49" charset="0"/>
                <a:ea typeface="Segoe UI" panose="020B0502040204020203" pitchFamily="34" charset="0"/>
                <a:cs typeface="Courier New" panose="02070309020205020404" pitchFamily="49" charset="0"/>
              </a:rPr>
              <a:t>).saveAsTable(</a:t>
            </a:r>
            <a:r>
              <a:rPr lang="en-US" sz="1200" kern="1200" dirty="0">
                <a:solidFill>
                  <a:srgbClr val="C00000"/>
                </a:solidFill>
                <a:effectLst/>
                <a:latin typeface="Courier New" panose="02070309020205020404" pitchFamily="49" charset="0"/>
                <a:ea typeface="Segoe UI" panose="020B0502040204020203" pitchFamily="34" charset="0"/>
                <a:cs typeface="Courier New" panose="02070309020205020404" pitchFamily="49" charset="0"/>
              </a:rPr>
              <a:t>"mytable"</a:t>
            </a:r>
            <a:r>
              <a:rPr lang="en-US" sz="1200" kern="1200" dirty="0">
                <a:solidFill>
                  <a:srgbClr val="000000"/>
                </a:solidFill>
                <a:effectLst/>
                <a:latin typeface="Courier New" panose="02070309020205020404" pitchFamily="49" charset="0"/>
                <a:ea typeface="Segoe UI" panose="020B0502040204020203" pitchFamily="34" charset="0"/>
                <a:cs typeface="Courier New" panose="02070309020205020404" pitchFamily="49" charset="0"/>
              </a:rPr>
              <a:t>)</a:t>
            </a:r>
            <a:endParaRPr lang="en-US" sz="1200" dirty="0">
              <a:effectLst/>
            </a:endParaRPr>
          </a:p>
        </p:txBody>
      </p:sp>
      <p:sp>
        <p:nvSpPr>
          <p:cNvPr id="5" name="TextBox 4">
            <a:extLst>
              <a:ext uri="{FF2B5EF4-FFF2-40B4-BE49-F238E27FC236}">
                <a16:creationId xmlns:a16="http://schemas.microsoft.com/office/drawing/2014/main" id="{B5CA403F-A856-AC94-2913-AE9DBA4CA76A}"/>
              </a:ext>
            </a:extLst>
          </p:cNvPr>
          <p:cNvSpPr txBox="1"/>
          <p:nvPr/>
        </p:nvSpPr>
        <p:spPr>
          <a:xfrm>
            <a:off x="283384" y="2685402"/>
            <a:ext cx="6632222" cy="572464"/>
          </a:xfrm>
          <a:prstGeom prst="rect">
            <a:avLst/>
          </a:prstGeom>
          <a:noFill/>
        </p:spPr>
        <p:txBody>
          <a:bodyPr wrap="square" lIns="182880" tIns="146304" rIns="182880" bIns="146304" rtlCol="0">
            <a:spAutoFit/>
          </a:bodyPr>
          <a:lstStyle/>
          <a:p>
            <a:pPr marL="514350" indent="-514350" algn="l" rtl="0" eaLnBrk="1" latinLnBrk="0" hangingPunct="1">
              <a:lnSpc>
                <a:spcPct val="90000"/>
              </a:lnSpc>
              <a:spcBef>
                <a:spcPts val="0"/>
              </a:spcBef>
              <a:spcAft>
                <a:spcPts val="600"/>
              </a:spcAft>
              <a:buClrTx/>
              <a:buSzPct val="100000"/>
              <a:buFont typeface="+mj-lt"/>
              <a:buAutoNum type="arabicPeriod" startAt="2"/>
            </a:pPr>
            <a:r>
              <a:rPr lang="en-US" sz="2000" dirty="0">
                <a:gradFill>
                  <a:gsLst>
                    <a:gs pos="2917">
                      <a:schemeClr val="tx1"/>
                    </a:gs>
                    <a:gs pos="30000">
                      <a:schemeClr val="tx1"/>
                    </a:gs>
                  </a:gsLst>
                  <a:lin ang="5400000" scaled="0"/>
                </a:gradFill>
              </a:rPr>
              <a:t>Use Spark </a:t>
            </a:r>
            <a:r>
              <a:rPr lang="en-US" sz="2000" kern="1200" dirty="0">
                <a:gradFill>
                  <a:gsLst>
                    <a:gs pos="2917">
                      <a:srgbClr val="000000"/>
                    </a:gs>
                    <a:gs pos="30000">
                      <a:srgbClr val="000000"/>
                    </a:gs>
                  </a:gsLst>
                  <a:lin ang="5400000" scaled="0"/>
                </a:gradFill>
                <a:effectLst/>
                <a:latin typeface="Segoe UI" panose="020B0502040204020203" pitchFamily="34" charset="0"/>
              </a:rPr>
              <a:t>SQL</a:t>
            </a:r>
            <a:endParaRPr lang="en-US" sz="2000" dirty="0">
              <a:effectLst/>
            </a:endParaRPr>
          </a:p>
        </p:txBody>
      </p:sp>
      <p:sp>
        <p:nvSpPr>
          <p:cNvPr id="6" name="TextBox 5">
            <a:extLst>
              <a:ext uri="{FF2B5EF4-FFF2-40B4-BE49-F238E27FC236}">
                <a16:creationId xmlns:a16="http://schemas.microsoft.com/office/drawing/2014/main" id="{56C17BAF-A022-750C-FB5C-2FBEAB800807}"/>
              </a:ext>
            </a:extLst>
          </p:cNvPr>
          <p:cNvSpPr txBox="1"/>
          <p:nvPr/>
        </p:nvSpPr>
        <p:spPr>
          <a:xfrm>
            <a:off x="283384" y="5029997"/>
            <a:ext cx="10029264" cy="572464"/>
          </a:xfrm>
          <a:prstGeom prst="rect">
            <a:avLst/>
          </a:prstGeom>
          <a:noFill/>
        </p:spPr>
        <p:txBody>
          <a:bodyPr wrap="square" lIns="182880" tIns="146304" rIns="182880" bIns="146304" rtlCol="0">
            <a:spAutoFit/>
          </a:bodyPr>
          <a:lstStyle/>
          <a:p>
            <a:pPr marL="514350" indent="-514350">
              <a:lnSpc>
                <a:spcPct val="90000"/>
              </a:lnSpc>
              <a:spcAft>
                <a:spcPts val="600"/>
              </a:spcAft>
              <a:buSzPct val="100000"/>
              <a:buFont typeface="+mj-lt"/>
              <a:buAutoNum type="arabicPeriod" startAt="3"/>
            </a:pPr>
            <a:r>
              <a:rPr lang="en-US" sz="2000" kern="1200" dirty="0">
                <a:gradFill>
                  <a:gsLst>
                    <a:gs pos="2917">
                      <a:srgbClr val="000000"/>
                    </a:gs>
                    <a:gs pos="30000">
                      <a:srgbClr val="000000"/>
                    </a:gs>
                  </a:gsLst>
                  <a:lin ang="5400000" scaled="0"/>
                </a:gradFill>
                <a:effectLst/>
                <a:latin typeface="Segoe UI" panose="020B0502040204020203" pitchFamily="34" charset="0"/>
              </a:rPr>
              <a:t>Save a dataframe in delta format in an explicit path</a:t>
            </a:r>
            <a:endParaRPr lang="en-US" sz="2000" dirty="0">
              <a:effectLst/>
            </a:endParaRPr>
          </a:p>
        </p:txBody>
      </p:sp>
      <p:sp>
        <p:nvSpPr>
          <p:cNvPr id="9" name="Rectangle 8">
            <a:extLst>
              <a:ext uri="{FF2B5EF4-FFF2-40B4-BE49-F238E27FC236}">
                <a16:creationId xmlns:a16="http://schemas.microsoft.com/office/drawing/2014/main" id="{055D1192-6F0E-9575-A385-B4EC63560484}"/>
              </a:ext>
            </a:extLst>
          </p:cNvPr>
          <p:cNvSpPr/>
          <p:nvPr/>
        </p:nvSpPr>
        <p:spPr bwMode="auto">
          <a:xfrm>
            <a:off x="955089" y="5545450"/>
            <a:ext cx="9586663" cy="661659"/>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delta_path = </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"Files/mydatatable"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df.write.format(</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"delta"</a:t>
            </a:r>
            <a:r>
              <a:rPr lang="en-US" sz="1200" dirty="0">
                <a:solidFill>
                  <a:schemeClr val="tx1"/>
                </a:solidFill>
                <a:latin typeface="Courier New" panose="02070309020205020404" pitchFamily="49" charset="0"/>
                <a:ea typeface="Segoe UI" pitchFamily="34" charset="0"/>
                <a:cs typeface="Courier New" panose="02070309020205020404" pitchFamily="49" charset="0"/>
              </a:rPr>
              <a:t>).save(delta_path)</a:t>
            </a:r>
          </a:p>
        </p:txBody>
      </p:sp>
      <p:sp>
        <p:nvSpPr>
          <p:cNvPr id="10" name="Rectangle 9">
            <a:extLst>
              <a:ext uri="{FF2B5EF4-FFF2-40B4-BE49-F238E27FC236}">
                <a16:creationId xmlns:a16="http://schemas.microsoft.com/office/drawing/2014/main" id="{E059A1F9-57E8-D79E-73D0-D3A9779AA93A}"/>
              </a:ext>
            </a:extLst>
          </p:cNvPr>
          <p:cNvSpPr/>
          <p:nvPr/>
        </p:nvSpPr>
        <p:spPr bwMode="auto">
          <a:xfrm>
            <a:off x="955089" y="3156943"/>
            <a:ext cx="9586663" cy="1936554"/>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%%sql</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CREATE TABLE </a:t>
            </a:r>
            <a:r>
              <a:rPr lang="en-US" sz="1200" dirty="0">
                <a:solidFill>
                  <a:schemeClr val="tx1"/>
                </a:solidFill>
                <a:latin typeface="Courier New" panose="02070309020205020404" pitchFamily="49" charset="0"/>
                <a:ea typeface="Segoe UI" pitchFamily="34" charset="0"/>
                <a:cs typeface="Courier New" panose="02070309020205020404" pitchFamily="49" charset="0"/>
              </a:rPr>
              <a:t>salesorders</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Orderid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INT NOT </a:t>
            </a:r>
            <a:r>
              <a:rPr lang="en-US" sz="1200" dirty="0">
                <a:solidFill>
                  <a:srgbClr val="339966"/>
                </a:solidFill>
                <a:latin typeface="Courier New" panose="02070309020205020404" pitchFamily="49" charset="0"/>
                <a:ea typeface="Segoe UI" pitchFamily="34" charset="0"/>
                <a:cs typeface="Courier New" panose="02070309020205020404" pitchFamily="49" charset="0"/>
              </a:rPr>
              <a:t>NULL</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OrderDate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TIMESTAMP NOT </a:t>
            </a:r>
            <a:r>
              <a:rPr lang="en-US" sz="1200" dirty="0">
                <a:solidFill>
                  <a:srgbClr val="339966"/>
                </a:solidFill>
                <a:latin typeface="Courier New" panose="02070309020205020404" pitchFamily="49" charset="0"/>
                <a:ea typeface="Segoe UI" pitchFamily="34" charset="0"/>
                <a:cs typeface="Courier New" panose="02070309020205020404" pitchFamily="49" charset="0"/>
              </a:rPr>
              <a:t>NULL</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CustomerName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STRING</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SalesTotal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FLOAT NOT </a:t>
            </a:r>
            <a:r>
              <a:rPr lang="en-US" sz="1200" dirty="0">
                <a:solidFill>
                  <a:srgbClr val="339966"/>
                </a:solidFill>
                <a:latin typeface="Courier New" panose="02070309020205020404" pitchFamily="49" charset="0"/>
                <a:ea typeface="Segoe UI" pitchFamily="34" charset="0"/>
                <a:cs typeface="Courier New" panose="02070309020205020404" pitchFamily="49" charset="0"/>
              </a:rPr>
              <a:t>NULL</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USING</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DELTA</a:t>
            </a:r>
          </a:p>
        </p:txBody>
      </p:sp>
    </p:spTree>
    <p:extLst>
      <p:ext uri="{BB962C8B-B14F-4D97-AF65-F5344CB8AC3E}">
        <p14:creationId xmlns:p14="http://schemas.microsoft.com/office/powerpoint/2010/main" val="1034383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FA9C-5FCA-900C-3B75-9379C502A58F}"/>
              </a:ext>
            </a:extLst>
          </p:cNvPr>
          <p:cNvSpPr>
            <a:spLocks noGrp="1"/>
          </p:cNvSpPr>
          <p:nvPr>
            <p:ph type="title"/>
          </p:nvPr>
        </p:nvSpPr>
        <p:spPr/>
        <p:txBody>
          <a:bodyPr/>
          <a:lstStyle/>
          <a:p>
            <a:r>
              <a:rPr lang="en-US" sz="3200" dirty="0"/>
              <a:t>Managed vs external tables</a:t>
            </a:r>
          </a:p>
        </p:txBody>
      </p:sp>
      <p:sp>
        <p:nvSpPr>
          <p:cNvPr id="3" name="Text Placeholder 14">
            <a:extLst>
              <a:ext uri="{FF2B5EF4-FFF2-40B4-BE49-F238E27FC236}">
                <a16:creationId xmlns:a16="http://schemas.microsoft.com/office/drawing/2014/main" id="{15DC79B5-BCE1-6EBD-CCE3-188B2F1BDBDD}"/>
              </a:ext>
            </a:extLst>
          </p:cNvPr>
          <p:cNvSpPr txBox="1">
            <a:spLocks/>
          </p:cNvSpPr>
          <p:nvPr/>
        </p:nvSpPr>
        <p:spPr>
          <a:xfrm>
            <a:off x="106395" y="1397478"/>
            <a:ext cx="12067523" cy="1454210"/>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630238" indent="-342900">
              <a:buFont typeface="Arial" panose="020B0604020202020204" pitchFamily="34" charset="0"/>
              <a:buChar char="•"/>
            </a:pPr>
            <a:r>
              <a:rPr lang="en-US" sz="2400" dirty="0"/>
              <a:t>Managed tables</a:t>
            </a:r>
          </a:p>
          <a:p>
            <a:pPr marL="973138" lvl="2" indent="-342900"/>
            <a:r>
              <a:rPr lang="en-US" sz="2000" dirty="0">
                <a:latin typeface="+mn-lt"/>
              </a:rPr>
              <a:t>Defined without a specific location – files are created in the default metastore folder (</a:t>
            </a:r>
            <a:r>
              <a:rPr lang="en-US" sz="2000" b="1" i="1" dirty="0">
                <a:latin typeface="+mn-lt"/>
              </a:rPr>
              <a:t>Tables/…</a:t>
            </a:r>
            <a:r>
              <a:rPr lang="en-US" sz="2000" dirty="0">
                <a:latin typeface="+mn-lt"/>
              </a:rPr>
              <a:t>)</a:t>
            </a:r>
          </a:p>
          <a:p>
            <a:pPr marL="973138" lvl="2" indent="-342900"/>
            <a:r>
              <a:rPr lang="en-US" sz="2000" dirty="0">
                <a:latin typeface="+mn-lt"/>
              </a:rPr>
              <a:t>Dropping the table deletes the files</a:t>
            </a:r>
          </a:p>
        </p:txBody>
      </p:sp>
      <p:sp>
        <p:nvSpPr>
          <p:cNvPr id="5" name="TextBox 4">
            <a:extLst>
              <a:ext uri="{FF2B5EF4-FFF2-40B4-BE49-F238E27FC236}">
                <a16:creationId xmlns:a16="http://schemas.microsoft.com/office/drawing/2014/main" id="{C6284616-EB05-431A-26B6-9DCF69557119}"/>
              </a:ext>
            </a:extLst>
          </p:cNvPr>
          <p:cNvSpPr txBox="1"/>
          <p:nvPr/>
        </p:nvSpPr>
        <p:spPr>
          <a:xfrm>
            <a:off x="0" y="3434475"/>
            <a:ext cx="11895151" cy="1231106"/>
          </a:xfrm>
          <a:prstGeom prst="rect">
            <a:avLst/>
          </a:prstGeom>
        </p:spPr>
        <p:txBody>
          <a:bodyPr/>
          <a:lstStyle>
            <a:defPPr>
              <a:defRPr lang="en-US"/>
            </a:defPPr>
            <a:lvl1pPr marL="630238" marR="0" indent="-342900" defTabSz="914367" fontAlgn="auto">
              <a:lnSpc>
                <a:spcPct val="100000"/>
              </a:lnSpc>
              <a:spcBef>
                <a:spcPts val="200"/>
              </a:spcBef>
              <a:spcAft>
                <a:spcPts val="400"/>
              </a:spcAft>
              <a:buClrTx/>
              <a:buSzPct val="90000"/>
              <a:buFont typeface="Arial" panose="020B0604020202020204" pitchFamily="34" charset="0"/>
              <a:buChar char="•"/>
              <a:tabLst/>
              <a:defRPr sz="2400" spc="-49" baseline="0">
                <a:solidFill>
                  <a:srgbClr val="000000"/>
                </a:solidFill>
                <a:latin typeface="+mj-lt"/>
              </a:defRPr>
            </a:lvl1pPr>
            <a:lvl2pPr marL="0" marR="0" indent="0" defTabSz="914367" fontAlgn="auto">
              <a:lnSpc>
                <a:spcPct val="100000"/>
              </a:lnSpc>
              <a:spcBef>
                <a:spcPts val="200"/>
              </a:spcBef>
              <a:spcAft>
                <a:spcPts val="400"/>
              </a:spcAft>
              <a:buClrTx/>
              <a:buSzPct val="90000"/>
              <a:buFontTx/>
              <a:buNone/>
              <a:tabLst/>
              <a:defRPr sz="2000" spc="0" baseline="0"/>
            </a:lvl2pPr>
            <a:lvl3pPr marL="973138" marR="0" lvl="2" indent="-342900" defTabSz="914367" fontAlgn="auto">
              <a:lnSpc>
                <a:spcPct val="100000"/>
              </a:lnSpc>
              <a:spcBef>
                <a:spcPts val="200"/>
              </a:spcBef>
              <a:spcAft>
                <a:spcPts val="400"/>
              </a:spcAft>
              <a:buClrTx/>
              <a:buSzPct val="100000"/>
              <a:buFont typeface="Arial" panose="020B0604020202020204" pitchFamily="34" charset="0"/>
              <a:buChar char="•"/>
              <a:tabLst/>
              <a:defRPr sz="2000" spc="0" baseline="0"/>
            </a:lvl3pPr>
            <a:lvl4pPr marL="685800" marR="0" indent="-228600" defTabSz="914367" fontAlgn="auto">
              <a:lnSpc>
                <a:spcPct val="100000"/>
              </a:lnSpc>
              <a:spcBef>
                <a:spcPts val="200"/>
              </a:spcBef>
              <a:spcAft>
                <a:spcPts val="400"/>
              </a:spcAft>
              <a:buClrTx/>
              <a:buSzPct val="100000"/>
              <a:buFont typeface="Arial" panose="020B0604020202020204" pitchFamily="34" charset="0"/>
              <a:buChar char="‒"/>
              <a:tabLst/>
              <a:defRPr spc="0" baseline="0"/>
            </a:lvl4pPr>
            <a:lvl5pPr marL="685800" marR="0" indent="0" defTabSz="914367" fontAlgn="auto">
              <a:lnSpc>
                <a:spcPct val="100000"/>
              </a:lnSpc>
              <a:spcBef>
                <a:spcPts val="200"/>
              </a:spcBef>
              <a:spcAft>
                <a:spcPts val="400"/>
              </a:spcAft>
              <a:buClrTx/>
              <a:buSzPct val="100000"/>
              <a:buFont typeface="Arial" panose="020B0604020202020204" pitchFamily="34" charset="0"/>
              <a:buNone/>
              <a:tabLst/>
              <a:defRPr sz="1200" b="1" spc="0" baseline="0"/>
            </a:lvl5pPr>
            <a:lvl6pPr marL="2285916" indent="0" defTabSz="914367">
              <a:spcBef>
                <a:spcPct val="20000"/>
              </a:spcBef>
              <a:buFont typeface="Arial" pitchFamily="34" charset="0"/>
              <a:buNone/>
              <a:defRPr sz="1961"/>
            </a:lvl6pPr>
            <a:lvl7pPr marL="0" indent="0" defTabSz="914367">
              <a:lnSpc>
                <a:spcPct val="100000"/>
              </a:lnSpc>
              <a:spcBef>
                <a:spcPts val="392"/>
              </a:spcBef>
              <a:spcAft>
                <a:spcPts val="588"/>
              </a:spcAft>
              <a:buFont typeface="Arial" pitchFamily="34" charset="0"/>
              <a:buNone/>
              <a:defRPr sz="1200"/>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r>
              <a:rPr lang="en-US" dirty="0"/>
              <a:t>External tables</a:t>
            </a:r>
          </a:p>
          <a:p>
            <a:pPr lvl="2"/>
            <a:r>
              <a:rPr lang="en-US" dirty="0"/>
              <a:t>Defined with an explicit file location outside of the default metastore folder</a:t>
            </a:r>
          </a:p>
          <a:p>
            <a:pPr lvl="2"/>
            <a:r>
              <a:rPr lang="en-US" dirty="0"/>
              <a:t>Dropping the table does not delete the files</a:t>
            </a:r>
          </a:p>
        </p:txBody>
      </p:sp>
      <p:sp>
        <p:nvSpPr>
          <p:cNvPr id="6" name="Rectangle 5">
            <a:extLst>
              <a:ext uri="{FF2B5EF4-FFF2-40B4-BE49-F238E27FC236}">
                <a16:creationId xmlns:a16="http://schemas.microsoft.com/office/drawing/2014/main" id="{AF15ED52-C657-E735-82F3-7215EB90C70B}"/>
              </a:ext>
            </a:extLst>
          </p:cNvPr>
          <p:cNvSpPr/>
          <p:nvPr/>
        </p:nvSpPr>
        <p:spPr bwMode="auto">
          <a:xfrm>
            <a:off x="729584" y="4696897"/>
            <a:ext cx="10821143" cy="678168"/>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6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600" dirty="0">
                <a:solidFill>
                  <a:schemeClr val="tx1"/>
                </a:solidFill>
                <a:latin typeface="Courier New" panose="02070309020205020404" pitchFamily="49" charset="0"/>
                <a:ea typeface="Segoe UI" pitchFamily="34" charset="0"/>
                <a:cs typeface="Courier New" panose="02070309020205020404" pitchFamily="49" charset="0"/>
              </a:rPr>
              <a:t>df.write.format(</a:t>
            </a:r>
            <a:r>
              <a:rPr lang="en-US" sz="1600" dirty="0">
                <a:solidFill>
                  <a:srgbClr val="C00000"/>
                </a:solidFill>
                <a:latin typeface="Courier New" panose="02070309020205020404" pitchFamily="49" charset="0"/>
                <a:ea typeface="Segoe UI" pitchFamily="34" charset="0"/>
                <a:cs typeface="Courier New" panose="02070309020205020404" pitchFamily="49" charset="0"/>
              </a:rPr>
              <a:t>"delta"</a:t>
            </a:r>
            <a:r>
              <a:rPr lang="en-US" sz="1600" dirty="0">
                <a:solidFill>
                  <a:schemeClr val="tx1"/>
                </a:solidFill>
                <a:latin typeface="Courier New" panose="02070309020205020404" pitchFamily="49" charset="0"/>
                <a:ea typeface="Segoe UI" pitchFamily="34" charset="0"/>
                <a:cs typeface="Courier New" panose="02070309020205020404" pitchFamily="49" charset="0"/>
              </a:rPr>
              <a:t>).saveAsTable</a:t>
            </a:r>
            <a:r>
              <a:rPr lang="en-US" sz="1600" dirty="0">
                <a:solidFill>
                  <a:srgbClr val="C00000"/>
                </a:solidFill>
                <a:latin typeface="Courier New" panose="02070309020205020404" pitchFamily="49" charset="0"/>
                <a:ea typeface="Segoe UI" pitchFamily="34" charset="0"/>
                <a:cs typeface="Courier New" panose="02070309020205020404" pitchFamily="49" charset="0"/>
              </a:rPr>
              <a:t>("myexternaltable"</a:t>
            </a:r>
            <a:r>
              <a:rPr lang="en-US" sz="1600" dirty="0">
                <a:solidFill>
                  <a:schemeClr val="tx1"/>
                </a:solidFill>
                <a:latin typeface="Courier New" panose="02070309020205020404" pitchFamily="49" charset="0"/>
                <a:ea typeface="Segoe UI" pitchFamily="34" charset="0"/>
                <a:cs typeface="Courier New" panose="02070309020205020404" pitchFamily="49" charset="0"/>
              </a:rPr>
              <a:t>,path=</a:t>
            </a:r>
            <a:r>
              <a:rPr lang="en-US" sz="1600" dirty="0">
                <a:solidFill>
                  <a:srgbClr val="C00000"/>
                </a:solidFill>
                <a:latin typeface="Courier New" panose="02070309020205020404" pitchFamily="49" charset="0"/>
                <a:ea typeface="Segoe UI" pitchFamily="34" charset="0"/>
                <a:cs typeface="Courier New" panose="02070309020205020404" pitchFamily="49" charset="0"/>
              </a:rPr>
              <a:t>"Files/myexternaltable"</a:t>
            </a:r>
            <a:r>
              <a:rPr lang="en-US" sz="1600" dirty="0">
                <a:solidFill>
                  <a:schemeClr val="tx1"/>
                </a:solidFill>
                <a:latin typeface="Courier New" panose="02070309020205020404" pitchFamily="49" charset="0"/>
                <a:ea typeface="Segoe UI" pitchFamily="34" charset="0"/>
                <a:cs typeface="Courier New" panose="02070309020205020404" pitchFamily="49" charset="0"/>
              </a:rPr>
              <a:t>)</a:t>
            </a:r>
          </a:p>
        </p:txBody>
      </p:sp>
      <p:sp>
        <p:nvSpPr>
          <p:cNvPr id="7" name="Rectangle 6">
            <a:extLst>
              <a:ext uri="{FF2B5EF4-FFF2-40B4-BE49-F238E27FC236}">
                <a16:creationId xmlns:a16="http://schemas.microsoft.com/office/drawing/2014/main" id="{A0280D5F-7547-1633-1537-9BA568D4B957}"/>
              </a:ext>
            </a:extLst>
          </p:cNvPr>
          <p:cNvSpPr/>
          <p:nvPr/>
        </p:nvSpPr>
        <p:spPr bwMode="auto">
          <a:xfrm>
            <a:off x="794629" y="2645409"/>
            <a:ext cx="10756097" cy="680260"/>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600" dirty="0">
                <a:solidFill>
                  <a:schemeClr val="tx1"/>
                </a:solidFill>
                <a:latin typeface="Courier New" panose="02070309020205020404" pitchFamily="49" charset="0"/>
                <a:ea typeface="Segoe UI" pitchFamily="34" charset="0"/>
                <a:cs typeface="Courier New" panose="02070309020205020404" pitchFamily="49" charset="0"/>
              </a:rPr>
              <a:t># Save a dataframe as a delta table</a:t>
            </a:r>
          </a:p>
          <a:p>
            <a:pPr defTabSz="932472" fontAlgn="base">
              <a:lnSpc>
                <a:spcPct val="90000"/>
              </a:lnSpc>
              <a:spcBef>
                <a:spcPct val="0"/>
              </a:spcBef>
              <a:spcAft>
                <a:spcPct val="0"/>
              </a:spcAft>
            </a:pPr>
            <a:r>
              <a:rPr lang="en-US" sz="1600" dirty="0">
                <a:solidFill>
                  <a:schemeClr val="tx1"/>
                </a:solidFill>
                <a:latin typeface="Courier New" panose="02070309020205020404" pitchFamily="49" charset="0"/>
                <a:ea typeface="Segoe UI" pitchFamily="34" charset="0"/>
                <a:cs typeface="Courier New" panose="02070309020205020404" pitchFamily="49" charset="0"/>
              </a:rPr>
              <a:t>df.write.format(</a:t>
            </a:r>
            <a:r>
              <a:rPr lang="en-US" sz="1600" dirty="0">
                <a:solidFill>
                  <a:srgbClr val="C00000"/>
                </a:solidFill>
                <a:latin typeface="Courier New" panose="02070309020205020404" pitchFamily="49" charset="0"/>
                <a:ea typeface="Segoe UI" pitchFamily="34" charset="0"/>
                <a:cs typeface="Courier New" panose="02070309020205020404" pitchFamily="49" charset="0"/>
              </a:rPr>
              <a:t>"delta"</a:t>
            </a:r>
            <a:r>
              <a:rPr lang="en-US" sz="1600" dirty="0">
                <a:solidFill>
                  <a:schemeClr val="tx1"/>
                </a:solidFill>
                <a:latin typeface="Courier New" panose="02070309020205020404" pitchFamily="49" charset="0"/>
                <a:ea typeface="Segoe UI" pitchFamily="34" charset="0"/>
                <a:cs typeface="Courier New" panose="02070309020205020404" pitchFamily="49" charset="0"/>
              </a:rPr>
              <a:t>).saveAsTable(</a:t>
            </a:r>
            <a:r>
              <a:rPr lang="en-US" sz="1600" dirty="0">
                <a:solidFill>
                  <a:srgbClr val="C00000"/>
                </a:solidFill>
                <a:latin typeface="Courier New" panose="02070309020205020404" pitchFamily="49" charset="0"/>
                <a:ea typeface="Segoe UI" pitchFamily="34" charset="0"/>
                <a:cs typeface="Courier New" panose="02070309020205020404" pitchFamily="49" charset="0"/>
              </a:rPr>
              <a:t>"mytable"</a:t>
            </a:r>
            <a:r>
              <a:rPr lang="en-US" sz="1600" dirty="0">
                <a:solidFill>
                  <a:schemeClr val="tx1"/>
                </a:solidFill>
                <a:latin typeface="Courier New" panose="02070309020205020404" pitchFamily="49" charset="0"/>
                <a:ea typeface="Segoe UI" pitchFamily="34" charset="0"/>
                <a:cs typeface="Courier New" panose="02070309020205020404" pitchFamily="49" charset="0"/>
              </a:rPr>
              <a:t>)</a:t>
            </a:r>
          </a:p>
        </p:txBody>
      </p:sp>
    </p:spTree>
    <p:extLst>
      <p:ext uri="{BB962C8B-B14F-4D97-AF65-F5344CB8AC3E}">
        <p14:creationId xmlns:p14="http://schemas.microsoft.com/office/powerpoint/2010/main" val="286979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Work with delta tables in Spark</a:t>
            </a:r>
          </a:p>
        </p:txBody>
      </p:sp>
      <p:sp>
        <p:nvSpPr>
          <p:cNvPr id="2" name="TextBox 1">
            <a:extLst>
              <a:ext uri="{FF2B5EF4-FFF2-40B4-BE49-F238E27FC236}">
                <a16:creationId xmlns:a16="http://schemas.microsoft.com/office/drawing/2014/main" id="{FCDAB682-FAA8-3997-0B72-D6DE5AFA78B3}"/>
              </a:ext>
            </a:extLst>
          </p:cNvPr>
          <p:cNvSpPr txBox="1"/>
          <p:nvPr/>
        </p:nvSpPr>
        <p:spPr>
          <a:xfrm>
            <a:off x="307769" y="1256655"/>
            <a:ext cx="11687953" cy="871008"/>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US" dirty="0">
                <a:gradFill>
                  <a:gsLst>
                    <a:gs pos="2917">
                      <a:schemeClr val="tx1"/>
                    </a:gs>
                    <a:gs pos="30000">
                      <a:schemeClr val="tx1"/>
                    </a:gs>
                  </a:gsLst>
                  <a:lin ang="5400000" scaled="0"/>
                </a:gradFill>
              </a:rPr>
              <a:t>Use Spark SQL to embed a SQL statement in PySpark</a:t>
            </a:r>
          </a:p>
          <a:p>
            <a:pPr marL="923571" lvl="1" indent="-4572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Embed SQL statements in other languages using the </a:t>
            </a:r>
            <a:r>
              <a:rPr lang="en-US" sz="1600" b="1" dirty="0">
                <a:gradFill>
                  <a:gsLst>
                    <a:gs pos="2917">
                      <a:schemeClr val="tx1"/>
                    </a:gs>
                    <a:gs pos="30000">
                      <a:schemeClr val="tx1"/>
                    </a:gs>
                  </a:gsLst>
                  <a:lin ang="5400000" scaled="0"/>
                </a:gradFill>
              </a:rPr>
              <a:t>spark.sql </a:t>
            </a:r>
            <a:r>
              <a:rPr lang="en-US" sz="1600" dirty="0">
                <a:gradFill>
                  <a:gsLst>
                    <a:gs pos="2917">
                      <a:schemeClr val="tx1"/>
                    </a:gs>
                    <a:gs pos="30000">
                      <a:schemeClr val="tx1"/>
                    </a:gs>
                  </a:gsLst>
                  <a:lin ang="5400000" scaled="0"/>
                </a:gradFill>
              </a:rPr>
              <a:t>library.</a:t>
            </a:r>
          </a:p>
        </p:txBody>
      </p:sp>
      <p:sp>
        <p:nvSpPr>
          <p:cNvPr id="4" name="Rectangle 3">
            <a:extLst>
              <a:ext uri="{FF2B5EF4-FFF2-40B4-BE49-F238E27FC236}">
                <a16:creationId xmlns:a16="http://schemas.microsoft.com/office/drawing/2014/main" id="{6D310504-4AC3-56CD-C269-28BA0F9BEA09}"/>
              </a:ext>
            </a:extLst>
          </p:cNvPr>
          <p:cNvSpPr/>
          <p:nvPr/>
        </p:nvSpPr>
        <p:spPr bwMode="auto">
          <a:xfrm>
            <a:off x="1437098" y="2038535"/>
            <a:ext cx="9586663" cy="496229"/>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spark.sql(</a:t>
            </a:r>
            <a:r>
              <a:rPr lang="en-US" sz="1400" dirty="0">
                <a:solidFill>
                  <a:srgbClr val="C00000"/>
                </a:solidFill>
                <a:latin typeface="Courier New" panose="02070309020205020404" pitchFamily="49" charset="0"/>
                <a:cs typeface="Courier New" panose="02070309020205020404" pitchFamily="49" charset="0"/>
              </a:rPr>
              <a:t>"INSERT INTO products VALUES (1, 'Widget', 'Accessories', 2.99)"</a:t>
            </a:r>
            <a:r>
              <a:rPr lang="en-US" sz="1400" dirty="0">
                <a:solidFill>
                  <a:schemeClr val="tx1"/>
                </a:solidFill>
                <a:latin typeface="Courier New" panose="02070309020205020404" pitchFamily="49" charset="0"/>
                <a:cs typeface="Courier New" panose="02070309020205020404" pitchFamily="49" charset="0"/>
              </a:rPr>
              <a:t>)</a:t>
            </a: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5" name="TextBox 4">
            <a:extLst>
              <a:ext uri="{FF2B5EF4-FFF2-40B4-BE49-F238E27FC236}">
                <a16:creationId xmlns:a16="http://schemas.microsoft.com/office/drawing/2014/main" id="{B5CA403F-A856-AC94-2913-AE9DBA4CA76A}"/>
              </a:ext>
            </a:extLst>
          </p:cNvPr>
          <p:cNvSpPr txBox="1"/>
          <p:nvPr/>
        </p:nvSpPr>
        <p:spPr>
          <a:xfrm>
            <a:off x="307769" y="4004960"/>
            <a:ext cx="4314834" cy="1729704"/>
          </a:xfrm>
          <a:prstGeom prst="rect">
            <a:avLst/>
          </a:prstGeom>
          <a:noFill/>
        </p:spPr>
        <p:txBody>
          <a:bodyPr wrap="square" lIns="182880" tIns="146304" rIns="182880" bIns="146304" rtlCol="0">
            <a:spAutoFit/>
          </a:bodyPr>
          <a:lstStyle/>
          <a:p>
            <a:pPr marL="514350" indent="-514350">
              <a:lnSpc>
                <a:spcPct val="90000"/>
              </a:lnSpc>
              <a:spcAft>
                <a:spcPts val="600"/>
              </a:spcAft>
              <a:buSzPct val="100000"/>
              <a:buFont typeface="+mj-lt"/>
              <a:buAutoNum type="arabicPeriod" startAt="3"/>
            </a:pPr>
            <a:r>
              <a:rPr lang="en-US" dirty="0">
                <a:gradFill>
                  <a:gsLst>
                    <a:gs pos="2917">
                      <a:srgbClr val="000000"/>
                    </a:gs>
                    <a:gs pos="30000">
                      <a:srgbClr val="000000"/>
                    </a:gs>
                  </a:gsLst>
                  <a:lin ang="5400000" scaled="0"/>
                </a:gradFill>
                <a:latin typeface="Segoe UI" panose="020B0502040204020203" pitchFamily="34" charset="0"/>
              </a:rPr>
              <a:t>Use the Delta API</a:t>
            </a:r>
          </a:p>
          <a:p>
            <a:pPr marL="809271" lvl="1" indent="-342900">
              <a:lnSpc>
                <a:spcPct val="90000"/>
              </a:lnSpc>
              <a:spcAft>
                <a:spcPts val="600"/>
              </a:spcAft>
              <a:buSzPct val="100000"/>
              <a:buFont typeface="Arial" panose="020B0604020202020204" pitchFamily="34" charset="0"/>
              <a:buChar char="•"/>
            </a:pPr>
            <a:r>
              <a:rPr lang="en-US" sz="1600" dirty="0">
                <a:gradFill>
                  <a:gsLst>
                    <a:gs pos="2917">
                      <a:srgbClr val="000000"/>
                    </a:gs>
                    <a:gs pos="30000">
                      <a:srgbClr val="000000"/>
                    </a:gs>
                  </a:gsLst>
                  <a:lin ang="5400000" scaled="0"/>
                </a:gradFill>
                <a:latin typeface="Segoe UI" panose="020B0502040204020203" pitchFamily="34" charset="0"/>
              </a:rPr>
              <a:t>Create an instance of a DeltaTable from a folder location containing files in delta format, and then use the API to modify the data in the table.</a:t>
            </a:r>
          </a:p>
        </p:txBody>
      </p:sp>
      <p:sp>
        <p:nvSpPr>
          <p:cNvPr id="10" name="Rectangle 9">
            <a:extLst>
              <a:ext uri="{FF2B5EF4-FFF2-40B4-BE49-F238E27FC236}">
                <a16:creationId xmlns:a16="http://schemas.microsoft.com/office/drawing/2014/main" id="{E059A1F9-57E8-D79E-73D0-D3A9779AA93A}"/>
              </a:ext>
            </a:extLst>
          </p:cNvPr>
          <p:cNvSpPr/>
          <p:nvPr/>
        </p:nvSpPr>
        <p:spPr bwMode="auto">
          <a:xfrm>
            <a:off x="4709496" y="4047646"/>
            <a:ext cx="6300439" cy="2330764"/>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from </a:t>
            </a: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delta.tables </a:t>
            </a: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import *</a:t>
            </a:r>
          </a:p>
          <a:p>
            <a:pPr defTabSz="932472" fontAlgn="base">
              <a:lnSpc>
                <a:spcPct val="90000"/>
              </a:lnSpc>
              <a:spcBef>
                <a:spcPct val="0"/>
              </a:spcBef>
              <a:spcAft>
                <a:spcPct val="0"/>
              </a:spcAft>
            </a:pP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from </a:t>
            </a:r>
            <a:r>
              <a:rPr lang="en-US" sz="1400" dirty="0">
                <a:solidFill>
                  <a:schemeClr val="tx1"/>
                </a:solidFill>
                <a:latin typeface="Courier New" panose="02070309020205020404" pitchFamily="49" charset="0"/>
                <a:ea typeface="Segoe UI" pitchFamily="34" charset="0"/>
                <a:cs typeface="Courier New" panose="02070309020205020404" pitchFamily="49" charset="0"/>
              </a:rPr>
              <a:t>pyspark.sql.functions </a:t>
            </a: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import *</a:t>
            </a:r>
          </a:p>
          <a:p>
            <a:pPr defTabSz="932472" fontAlgn="base">
              <a:lnSpc>
                <a:spcPct val="90000"/>
              </a:lnSpc>
              <a:spcBef>
                <a:spcPct val="0"/>
              </a:spcBef>
              <a:spcAft>
                <a:spcPct val="0"/>
              </a:spcAft>
            </a:pPr>
            <a:endPar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339966"/>
                </a:solidFill>
                <a:latin typeface="Courier New" panose="02070309020205020404" pitchFamily="49" charset="0"/>
                <a:ea typeface="Segoe UI" pitchFamily="34" charset="0"/>
                <a:cs typeface="Courier New" panose="02070309020205020404" pitchFamily="49" charset="0"/>
              </a:rPr>
              <a:t># Create a DeltaTable object</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delta_path = </a:t>
            </a:r>
            <a:r>
              <a:rPr lang="en-US" sz="1400" dirty="0">
                <a:solidFill>
                  <a:srgbClr val="C00000"/>
                </a:solidFill>
                <a:latin typeface="Courier New" panose="02070309020205020404" pitchFamily="49" charset="0"/>
                <a:ea typeface="Segoe UI" pitchFamily="34" charset="0"/>
                <a:cs typeface="Courier New" panose="02070309020205020404" pitchFamily="49" charset="0"/>
              </a:rPr>
              <a:t>"Files/mytable"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deltaTable = DeltaTable.forPath(spark, delta_path)</a:t>
            </a:r>
          </a:p>
          <a:p>
            <a:pPr defTabSz="932472" fontAlgn="base">
              <a:lnSpc>
                <a:spcPct val="90000"/>
              </a:lnSpc>
              <a:spcBef>
                <a:spcPct val="0"/>
              </a:spcBef>
              <a:spcAft>
                <a:spcPct val="0"/>
              </a:spcAft>
            </a:pPr>
            <a:endPar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rgbClr val="339966"/>
                </a:solidFill>
                <a:latin typeface="Courier New" panose="02070309020205020404" pitchFamily="49" charset="0"/>
                <a:ea typeface="Segoe UI" pitchFamily="34" charset="0"/>
                <a:cs typeface="Courier New" panose="02070309020205020404" pitchFamily="49" charset="0"/>
              </a:rPr>
              <a:t># Update the table (reduce price of accessories by 10%)</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deltaTable.update(</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condition = </a:t>
            </a:r>
            <a:r>
              <a:rPr lang="en-US" sz="1400" dirty="0">
                <a:solidFill>
                  <a:srgbClr val="C00000"/>
                </a:solidFill>
                <a:latin typeface="Courier New" panose="02070309020205020404" pitchFamily="49" charset="0"/>
                <a:ea typeface="Segoe UI" pitchFamily="34" charset="0"/>
                <a:cs typeface="Courier New" panose="02070309020205020404" pitchFamily="49" charset="0"/>
              </a:rPr>
              <a:t>"Category == 'Accessories'",</a:t>
            </a: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    set = { </a:t>
            </a:r>
            <a:r>
              <a:rPr lang="en-US" sz="1400" dirty="0">
                <a:solidFill>
                  <a:srgbClr val="C00000"/>
                </a:solidFill>
                <a:latin typeface="Courier New" panose="02070309020205020404" pitchFamily="49" charset="0"/>
                <a:ea typeface="Segoe UI" pitchFamily="34" charset="0"/>
                <a:cs typeface="Courier New" panose="02070309020205020404" pitchFamily="49" charset="0"/>
              </a:rPr>
              <a:t>"Price": "Price * 0.9"</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a:t>
            </a:r>
          </a:p>
        </p:txBody>
      </p:sp>
      <p:sp>
        <p:nvSpPr>
          <p:cNvPr id="6" name="TextBox 5">
            <a:extLst>
              <a:ext uri="{FF2B5EF4-FFF2-40B4-BE49-F238E27FC236}">
                <a16:creationId xmlns:a16="http://schemas.microsoft.com/office/drawing/2014/main" id="{F6220CF7-3CDE-B1C3-093E-D9C45D54E7B5}"/>
              </a:ext>
            </a:extLst>
          </p:cNvPr>
          <p:cNvSpPr txBox="1"/>
          <p:nvPr/>
        </p:nvSpPr>
        <p:spPr>
          <a:xfrm>
            <a:off x="307769" y="2630807"/>
            <a:ext cx="11687953" cy="87100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2"/>
            </a:pPr>
            <a:r>
              <a:rPr lang="en-US" dirty="0">
                <a:gradFill>
                  <a:gsLst>
                    <a:gs pos="2917">
                      <a:schemeClr val="tx1"/>
                    </a:gs>
                    <a:gs pos="30000">
                      <a:schemeClr val="tx1"/>
                    </a:gs>
                  </a:gsLst>
                  <a:lin ang="5400000" scaled="0"/>
                </a:gradFill>
              </a:rPr>
              <a:t>Native Spark SQL using %%sql magic</a:t>
            </a:r>
          </a:p>
          <a:p>
            <a:pPr marL="923571" lvl="1" indent="-4572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Use %%sql magic in a notebook to run SQL statements.</a:t>
            </a:r>
          </a:p>
        </p:txBody>
      </p:sp>
      <p:sp>
        <p:nvSpPr>
          <p:cNvPr id="7" name="Rectangle 6">
            <a:extLst>
              <a:ext uri="{FF2B5EF4-FFF2-40B4-BE49-F238E27FC236}">
                <a16:creationId xmlns:a16="http://schemas.microsoft.com/office/drawing/2014/main" id="{CBFA7159-3B87-46B2-B98E-BAA863E58C8A}"/>
              </a:ext>
            </a:extLst>
          </p:cNvPr>
          <p:cNvSpPr/>
          <p:nvPr/>
        </p:nvSpPr>
        <p:spPr bwMode="auto">
          <a:xfrm>
            <a:off x="6695101" y="2775890"/>
            <a:ext cx="4314834" cy="977498"/>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ea typeface="Segoe UI" pitchFamily="34" charset="0"/>
                <a:cs typeface="Courier New" panose="02070309020205020404" pitchFamily="49" charset="0"/>
              </a:rPr>
              <a:t>%%sql</a:t>
            </a:r>
          </a:p>
          <a:p>
            <a:pPr defTabSz="932472" fontAlgn="base">
              <a:lnSpc>
                <a:spcPct val="90000"/>
              </a:lnSpc>
              <a:spcBef>
                <a:spcPct val="0"/>
              </a:spcBef>
              <a:spcAft>
                <a:spcPct val="0"/>
              </a:spcAft>
            </a:pP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UPDATE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products</a:t>
            </a:r>
          </a:p>
          <a:p>
            <a:pPr defTabSz="932472" fontAlgn="base">
              <a:lnSpc>
                <a:spcPct val="90000"/>
              </a:lnSpc>
              <a:spcBef>
                <a:spcPct val="0"/>
              </a:spcBef>
              <a:spcAft>
                <a:spcPct val="0"/>
              </a:spcAft>
            </a:pP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SET</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Price = 2.49 </a:t>
            </a:r>
            <a:r>
              <a:rPr lang="en-US" sz="14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WHERE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 ProductId = 1;</a:t>
            </a:r>
          </a:p>
        </p:txBody>
      </p:sp>
    </p:spTree>
    <p:extLst>
      <p:ext uri="{BB962C8B-B14F-4D97-AF65-F5344CB8AC3E}">
        <p14:creationId xmlns:p14="http://schemas.microsoft.com/office/powerpoint/2010/main" val="41444360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500"/>
                                        <p:tgtEl>
                                          <p:spTgt spid="5">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0" grpId="0"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BFD4-3414-6B2B-FA0F-39B69186344D}"/>
              </a:ext>
            </a:extLst>
          </p:cNvPr>
          <p:cNvSpPr>
            <a:spLocks noGrp="1"/>
          </p:cNvSpPr>
          <p:nvPr>
            <p:ph type="title"/>
          </p:nvPr>
        </p:nvSpPr>
        <p:spPr/>
        <p:txBody>
          <a:bodyPr/>
          <a:lstStyle/>
          <a:p>
            <a:r>
              <a:rPr lang="en-US" sz="3200" dirty="0"/>
              <a:t>Data versioning and time travel</a:t>
            </a:r>
          </a:p>
        </p:txBody>
      </p:sp>
      <p:sp>
        <p:nvSpPr>
          <p:cNvPr id="3" name="TextBox 2">
            <a:extLst>
              <a:ext uri="{FF2B5EF4-FFF2-40B4-BE49-F238E27FC236}">
                <a16:creationId xmlns:a16="http://schemas.microsoft.com/office/drawing/2014/main" id="{32C7B600-063E-059A-6A8A-C1E5520F576E}"/>
              </a:ext>
            </a:extLst>
          </p:cNvPr>
          <p:cNvSpPr txBox="1"/>
          <p:nvPr/>
        </p:nvSpPr>
        <p:spPr>
          <a:xfrm>
            <a:off x="-93296" y="1295209"/>
            <a:ext cx="11625479" cy="1702004"/>
          </a:xfrm>
          <a:prstGeom prst="rect">
            <a:avLst/>
          </a:prstGeom>
          <a:noFill/>
        </p:spPr>
        <p:txBody>
          <a:bodyPr wrap="square" lIns="182880" tIns="146304" rIns="182880" bIns="146304" rtlCol="0">
            <a:spAutoFit/>
          </a:bodyPr>
          <a:lstStyle/>
          <a:p>
            <a:pPr marL="980721" lvl="1" indent="-514350">
              <a:lnSpc>
                <a:spcPct val="90000"/>
              </a:lnSpc>
              <a:spcAft>
                <a:spcPts val="600"/>
              </a:spcAft>
              <a:buSzPts val="3200"/>
              <a:buFont typeface="Arial" panose="020B0604020202020204" pitchFamily="34" charset="0"/>
              <a:buChar char="•"/>
            </a:pPr>
            <a:r>
              <a:rPr lang="en-US" sz="2400" dirty="0">
                <a:gradFill>
                  <a:gsLst>
                    <a:gs pos="2917">
                      <a:srgbClr val="000000"/>
                    </a:gs>
                    <a:gs pos="30000">
                      <a:srgbClr val="000000"/>
                    </a:gs>
                  </a:gsLst>
                  <a:lin ang="5400000" scaled="0"/>
                </a:gradFill>
                <a:latin typeface="Segoe UI" panose="020B0502040204020203" pitchFamily="34" charset="0"/>
              </a:rPr>
              <a:t>Modifications made to delta tables are logged in the transaction log for the table. </a:t>
            </a:r>
          </a:p>
          <a:p>
            <a:pPr marL="980721" lvl="1" indent="-514350">
              <a:lnSpc>
                <a:spcPct val="90000"/>
              </a:lnSpc>
              <a:spcAft>
                <a:spcPts val="600"/>
              </a:spcAft>
              <a:buSzPts val="3200"/>
              <a:buFont typeface="Arial" panose="020B0604020202020204" pitchFamily="34" charset="0"/>
              <a:buChar char="•"/>
            </a:pPr>
            <a:r>
              <a:rPr lang="en-US" sz="2400" dirty="0">
                <a:gradFill>
                  <a:gsLst>
                    <a:gs pos="2917">
                      <a:srgbClr val="000000"/>
                    </a:gs>
                    <a:gs pos="30000">
                      <a:srgbClr val="000000"/>
                    </a:gs>
                  </a:gsLst>
                  <a:lin ang="5400000" scaled="0"/>
                </a:gradFill>
                <a:latin typeface="Segoe UI" panose="020B0502040204020203" pitchFamily="34" charset="0"/>
              </a:rPr>
              <a:t>You can use the logged transactions to view the history of changes made to the table and to retrieve older versions of the data (known as time travel).</a:t>
            </a:r>
          </a:p>
        </p:txBody>
      </p:sp>
      <p:sp>
        <p:nvSpPr>
          <p:cNvPr id="4" name="Rectangle 3">
            <a:extLst>
              <a:ext uri="{FF2B5EF4-FFF2-40B4-BE49-F238E27FC236}">
                <a16:creationId xmlns:a16="http://schemas.microsoft.com/office/drawing/2014/main" id="{78C5A71A-050F-D333-893C-28F40921CCD9}"/>
              </a:ext>
            </a:extLst>
          </p:cNvPr>
          <p:cNvSpPr/>
          <p:nvPr/>
        </p:nvSpPr>
        <p:spPr bwMode="auto">
          <a:xfrm>
            <a:off x="612729" y="2997213"/>
            <a:ext cx="11211015" cy="3087394"/>
          </a:xfrm>
          <a:prstGeom prst="rect">
            <a:avLst/>
          </a:prstGeom>
          <a:solidFill>
            <a:schemeClr val="bg1"/>
          </a:solidFill>
          <a:ln>
            <a:solidFill>
              <a:schemeClr val="accent6"/>
            </a:solidFill>
            <a:headEnd type="none" w="med" len="med"/>
            <a:tailEnd type="none" w="med" len="med"/>
          </a:ln>
          <a:effectLst>
            <a:outerShdw blurRad="50800" dist="127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dirty="0">
                <a:solidFill>
                  <a:srgbClr val="339966"/>
                </a:solidFill>
                <a:latin typeface="Courier New" panose="02070309020205020404" pitchFamily="49" charset="0"/>
                <a:ea typeface="Segoe UI" pitchFamily="34" charset="0"/>
                <a:cs typeface="Courier New" panose="02070309020205020404" pitchFamily="49" charset="0"/>
              </a:rPr>
              <a:t># Use SQL to see the history of a table</a:t>
            </a:r>
            <a:br>
              <a:rPr lang="en-US" dirty="0">
                <a:solidFill>
                  <a:schemeClr val="tx1"/>
                </a:solidFill>
                <a:latin typeface="Courier New" panose="02070309020205020404" pitchFamily="49" charset="0"/>
                <a:ea typeface="Segoe UI" pitchFamily="34" charset="0"/>
                <a:cs typeface="Courier New" panose="02070309020205020404" pitchFamily="49" charset="0"/>
              </a:rPr>
            </a:br>
            <a:br>
              <a:rPr lang="en-US" dirty="0">
                <a:solidFill>
                  <a:schemeClr val="tx1"/>
                </a:solidFill>
                <a:latin typeface="Courier New" panose="02070309020205020404" pitchFamily="49" charset="0"/>
                <a:ea typeface="Segoe UI" pitchFamily="34" charset="0"/>
                <a:cs typeface="Courier New" panose="02070309020205020404" pitchFamily="49" charset="0"/>
              </a:rPr>
            </a:br>
            <a:r>
              <a:rPr lang="en-US" dirty="0">
                <a:solidFill>
                  <a:schemeClr val="tx1"/>
                </a:solidFill>
                <a:latin typeface="Courier New" panose="02070309020205020404" pitchFamily="49" charset="0"/>
                <a:ea typeface="Segoe UI" pitchFamily="34" charset="0"/>
                <a:cs typeface="Courier New" panose="02070309020205020404" pitchFamily="49" charset="0"/>
              </a:rPr>
              <a:t>%%sql</a:t>
            </a:r>
          </a:p>
          <a:p>
            <a:pPr defTabSz="932472" fontAlgn="base">
              <a:lnSpc>
                <a:spcPct val="90000"/>
              </a:lnSpc>
              <a:spcBef>
                <a:spcPct val="0"/>
              </a:spcBef>
              <a:spcAft>
                <a:spcPct val="0"/>
              </a:spcAft>
            </a:pPr>
            <a:endParaRPr lang="en-US"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DESCRIBE</a:t>
            </a:r>
            <a:r>
              <a:rPr lang="en-US" dirty="0">
                <a:solidFill>
                  <a:schemeClr val="tx1"/>
                </a:solidFill>
                <a:latin typeface="Courier New" panose="02070309020205020404" pitchFamily="49" charset="0"/>
                <a:ea typeface="Segoe UI" pitchFamily="34" charset="0"/>
                <a:cs typeface="Courier New" panose="02070309020205020404" pitchFamily="49" charset="0"/>
              </a:rPr>
              <a:t> HISTORY products</a:t>
            </a:r>
          </a:p>
          <a:p>
            <a:pPr defTabSz="932472" fontAlgn="base">
              <a:lnSpc>
                <a:spcPct val="90000"/>
              </a:lnSpc>
              <a:spcBef>
                <a:spcPct val="0"/>
              </a:spcBef>
              <a:spcAft>
                <a:spcPct val="0"/>
              </a:spcAft>
            </a:pPr>
            <a:endParaRPr lang="en-US"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dirty="0">
                <a:solidFill>
                  <a:srgbClr val="339966"/>
                </a:solidFill>
                <a:latin typeface="Courier New" panose="02070309020205020404" pitchFamily="49" charset="0"/>
                <a:ea typeface="Segoe UI" pitchFamily="34" charset="0"/>
                <a:cs typeface="Courier New" panose="02070309020205020404" pitchFamily="49" charset="0"/>
              </a:rPr>
              <a:t># Use SQL to see the history of an external table, specifying folder location</a:t>
            </a:r>
          </a:p>
          <a:p>
            <a:pPr defTabSz="932472" fontAlgn="base">
              <a:lnSpc>
                <a:spcPct val="90000"/>
              </a:lnSpc>
              <a:spcBef>
                <a:spcPct val="0"/>
              </a:spcBef>
              <a:spcAft>
                <a:spcPct val="0"/>
              </a:spcAft>
            </a:pPr>
            <a:endParaRPr lang="en-US" dirty="0">
              <a:solidFill>
                <a:srgbClr val="339966"/>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dirty="0">
                <a:solidFill>
                  <a:schemeClr val="tx1"/>
                </a:solidFill>
                <a:latin typeface="Courier New" panose="02070309020205020404" pitchFamily="49" charset="0"/>
                <a:ea typeface="Segoe UI" pitchFamily="34" charset="0"/>
                <a:cs typeface="Courier New" panose="02070309020205020404" pitchFamily="49" charset="0"/>
              </a:rPr>
              <a:t>%%sql</a:t>
            </a:r>
          </a:p>
          <a:p>
            <a:pPr defTabSz="932472" fontAlgn="base">
              <a:lnSpc>
                <a:spcPct val="90000"/>
              </a:lnSpc>
              <a:spcBef>
                <a:spcPct val="0"/>
              </a:spcBef>
              <a:spcAft>
                <a:spcPct val="0"/>
              </a:spcAft>
            </a:pPr>
            <a:endParaRPr lang="en-US"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DESCRIBE</a:t>
            </a:r>
            <a:r>
              <a:rPr lang="en-US" dirty="0">
                <a:solidFill>
                  <a:schemeClr val="tx1"/>
                </a:solidFill>
                <a:latin typeface="Courier New" panose="02070309020205020404" pitchFamily="49" charset="0"/>
                <a:ea typeface="Segoe UI" pitchFamily="34" charset="0"/>
                <a:cs typeface="Courier New" panose="02070309020205020404" pitchFamily="49" charset="0"/>
              </a:rPr>
              <a:t> HISTORY </a:t>
            </a:r>
            <a:r>
              <a:rPr lang="en-US" dirty="0">
                <a:solidFill>
                  <a:srgbClr val="C00000"/>
                </a:solidFill>
                <a:latin typeface="Courier New" panose="02070309020205020404" pitchFamily="49" charset="0"/>
                <a:ea typeface="Segoe UI" pitchFamily="34" charset="0"/>
                <a:cs typeface="Courier New" panose="02070309020205020404" pitchFamily="49" charset="0"/>
              </a:rPr>
              <a:t>'Files/mytable'</a:t>
            </a:r>
          </a:p>
        </p:txBody>
      </p:sp>
    </p:spTree>
    <p:extLst>
      <p:ext uri="{BB962C8B-B14F-4D97-AF65-F5344CB8AC3E}">
        <p14:creationId xmlns:p14="http://schemas.microsoft.com/office/powerpoint/2010/main" val="1248952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r>
              <a:rPr lang="en-US" dirty="0"/>
              <a:t>Use Apache Spark in Microsoft Fabric</a:t>
            </a:r>
          </a:p>
        </p:txBody>
      </p:sp>
      <p:grpSp>
        <p:nvGrpSpPr>
          <p:cNvPr id="13" name="Group 12">
            <a:extLst>
              <a:ext uri="{FF2B5EF4-FFF2-40B4-BE49-F238E27FC236}">
                <a16:creationId xmlns:a16="http://schemas.microsoft.com/office/drawing/2014/main" id="{B8E55B51-F5E8-772B-BAA0-3EE07DE8FDB0}"/>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pic>
          <p:nvPicPr>
            <p:cNvPr id="11" name="Graphic 10">
              <a:extLst>
                <a:ext uri="{FF2B5EF4-FFF2-40B4-BE49-F238E27FC236}">
                  <a16:creationId xmlns:a16="http://schemas.microsoft.com/office/drawing/2014/main" id="{CF500242-9A25-15A7-746A-E8EC518E9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12" name="Oval 11">
              <a:extLst>
                <a:ext uri="{FF2B5EF4-FFF2-40B4-BE49-F238E27FC236}">
                  <a16:creationId xmlns:a16="http://schemas.microsoft.com/office/drawing/2014/main" id="{A5F2EE9F-3EBF-7BFF-7211-DD4A8B1E55BC}"/>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6" name="Picture 5">
            <a:extLst>
              <a:ext uri="{FF2B5EF4-FFF2-40B4-BE49-F238E27FC236}">
                <a16:creationId xmlns:a16="http://schemas.microsoft.com/office/drawing/2014/main" id="{FEA5FAB5-2ADC-312B-C2CE-F2CB8077444A}"/>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35196" y="3161579"/>
            <a:ext cx="538626" cy="539678"/>
          </a:xfrm>
          <a:prstGeom prst="rect">
            <a:avLst/>
          </a:prstGeom>
        </p:spPr>
      </p:pic>
    </p:spTree>
    <p:extLst>
      <p:ext uri="{BB962C8B-B14F-4D97-AF65-F5344CB8AC3E}">
        <p14:creationId xmlns:p14="http://schemas.microsoft.com/office/powerpoint/2010/main" val="277756594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p:txBody>
          <a:bodyPr/>
          <a:lstStyle/>
          <a:p>
            <a:r>
              <a:rPr lang="en-US" sz="3200" dirty="0"/>
              <a:t>Use delta tables with streaming data</a:t>
            </a:r>
          </a:p>
        </p:txBody>
      </p:sp>
      <p:sp>
        <p:nvSpPr>
          <p:cNvPr id="2" name="TextBox 1">
            <a:extLst>
              <a:ext uri="{FF2B5EF4-FFF2-40B4-BE49-F238E27FC236}">
                <a16:creationId xmlns:a16="http://schemas.microsoft.com/office/drawing/2014/main" id="{FCDAB682-FAA8-3997-0B72-D6DE5AFA78B3}"/>
              </a:ext>
            </a:extLst>
          </p:cNvPr>
          <p:cNvSpPr txBox="1"/>
          <p:nvPr/>
        </p:nvSpPr>
        <p:spPr>
          <a:xfrm>
            <a:off x="263610" y="1055845"/>
            <a:ext cx="8182687"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Use Delta lake table as a streaming source</a:t>
            </a:r>
          </a:p>
        </p:txBody>
      </p:sp>
      <p:sp>
        <p:nvSpPr>
          <p:cNvPr id="4" name="TextBox 3">
            <a:extLst>
              <a:ext uri="{FF2B5EF4-FFF2-40B4-BE49-F238E27FC236}">
                <a16:creationId xmlns:a16="http://schemas.microsoft.com/office/drawing/2014/main" id="{D15F20AC-7A20-139A-CD67-FD96A2814E33}"/>
              </a:ext>
            </a:extLst>
          </p:cNvPr>
          <p:cNvSpPr txBox="1"/>
          <p:nvPr/>
        </p:nvSpPr>
        <p:spPr>
          <a:xfrm>
            <a:off x="414005" y="3694964"/>
            <a:ext cx="8182687"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Use Delta lake table as a streaming sink</a:t>
            </a:r>
          </a:p>
        </p:txBody>
      </p:sp>
      <p:sp>
        <p:nvSpPr>
          <p:cNvPr id="5" name="Rectangle 4">
            <a:extLst>
              <a:ext uri="{FF2B5EF4-FFF2-40B4-BE49-F238E27FC236}">
                <a16:creationId xmlns:a16="http://schemas.microsoft.com/office/drawing/2014/main" id="{0A3A1C02-C3BF-A888-4EE7-071158089F34}"/>
              </a:ext>
            </a:extLst>
          </p:cNvPr>
          <p:cNvSpPr/>
          <p:nvPr/>
        </p:nvSpPr>
        <p:spPr bwMode="auto">
          <a:xfrm>
            <a:off x="722189" y="1614278"/>
            <a:ext cx="11146961" cy="2044590"/>
          </a:xfrm>
          <a:prstGeom prst="rect">
            <a:avLst/>
          </a:prstGeom>
          <a:solidFill>
            <a:schemeClr val="bg1"/>
          </a:solidFill>
          <a:ln>
            <a:solidFill>
              <a:schemeClr val="accent6"/>
            </a:solidFill>
            <a:headEnd type="none" w="med" len="med"/>
            <a:tailEnd type="none" w="med" len="med"/>
          </a:ln>
          <a:effectLst>
            <a:outerShdw blurRad="50800" dist="254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from</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pyspark.sql.types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import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from</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pyspark.sql.functions </a:t>
            </a:r>
            <a:r>
              <a:rPr lang="en-US" sz="1200" dirty="0">
                <a:solidFill>
                  <a:schemeClr val="accent3">
                    <a:lumMod val="50000"/>
                    <a:lumOff val="50000"/>
                  </a:schemeClr>
                </a:solidFill>
                <a:latin typeface="Courier New" panose="02070309020205020404" pitchFamily="49" charset="0"/>
                <a:ea typeface="Segoe UI" pitchFamily="34" charset="0"/>
                <a:cs typeface="Courier New" panose="02070309020205020404" pitchFamily="49" charset="0"/>
              </a:rPr>
              <a:t>import</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339966"/>
                </a:solidFill>
                <a:latin typeface="Courier New" panose="02070309020205020404" pitchFamily="49" charset="0"/>
                <a:ea typeface="Segoe UI" pitchFamily="34" charset="0"/>
                <a:cs typeface="Courier New" panose="02070309020205020404" pitchFamily="49" charset="0"/>
              </a:rPr>
              <a:t># Load a streaming dataframe from the Delta Table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stream_df = spark.readStream.format(</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"delta"</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.option(</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"ignoreChanges"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 "true"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.load(</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"Files/delta/internetorders"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endParaRPr lang="en-US" sz="1200" dirty="0">
              <a:solidFill>
                <a:schemeClr val="tx1"/>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339966"/>
                </a:solidFill>
                <a:latin typeface="Courier New" panose="02070309020205020404" pitchFamily="49" charset="0"/>
                <a:ea typeface="Segoe UI" pitchFamily="34" charset="0"/>
                <a:cs typeface="Courier New" panose="02070309020205020404" pitchFamily="49" charset="0"/>
              </a:rPr>
              <a:t># Now you can process the streaming data in the dataframe</a:t>
            </a:r>
          </a:p>
          <a:p>
            <a:pPr defTabSz="932472" fontAlgn="base">
              <a:lnSpc>
                <a:spcPct val="90000"/>
              </a:lnSpc>
              <a:spcBef>
                <a:spcPct val="0"/>
              </a:spcBef>
              <a:spcAft>
                <a:spcPct val="0"/>
              </a:spcAft>
            </a:pPr>
            <a:r>
              <a:rPr lang="en-US" sz="1200" dirty="0">
                <a:solidFill>
                  <a:srgbClr val="339966"/>
                </a:solidFill>
                <a:latin typeface="Courier New" panose="02070309020205020404" pitchFamily="49" charset="0"/>
                <a:ea typeface="Segoe UI" pitchFamily="34" charset="0"/>
                <a:cs typeface="Courier New" panose="02070309020205020404" pitchFamily="49" charset="0"/>
              </a:rPr>
              <a:t># for example, show it: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stream_df.show()</a:t>
            </a:r>
          </a:p>
        </p:txBody>
      </p:sp>
      <p:sp>
        <p:nvSpPr>
          <p:cNvPr id="6" name="Rectangle 5">
            <a:extLst>
              <a:ext uri="{FF2B5EF4-FFF2-40B4-BE49-F238E27FC236}">
                <a16:creationId xmlns:a16="http://schemas.microsoft.com/office/drawing/2014/main" id="{8CC7A783-2065-8251-05D7-549FFE13219F}"/>
              </a:ext>
            </a:extLst>
          </p:cNvPr>
          <p:cNvSpPr/>
          <p:nvPr/>
        </p:nvSpPr>
        <p:spPr bwMode="auto">
          <a:xfrm>
            <a:off x="722190" y="4255909"/>
            <a:ext cx="11146962" cy="2248676"/>
          </a:xfrm>
          <a:prstGeom prst="rect">
            <a:avLst/>
          </a:prstGeom>
          <a:solidFill>
            <a:schemeClr val="bg1"/>
          </a:solidFill>
          <a:ln>
            <a:solidFill>
              <a:schemeClr val="accent6"/>
            </a:solidFill>
            <a:headEnd type="none" w="med" len="med"/>
            <a:tailEnd type="none" w="med" len="med"/>
          </a:ln>
          <a:effectLst>
            <a:outerShdw blurRad="50800" dist="254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200" dirty="0">
                <a:solidFill>
                  <a:srgbClr val="339966"/>
                </a:solidFill>
                <a:latin typeface="Courier New" panose="02070309020205020404" pitchFamily="49" charset="0"/>
                <a:ea typeface="Segoe UI" pitchFamily="34" charset="0"/>
                <a:cs typeface="Courier New" panose="02070309020205020404" pitchFamily="49" charset="0"/>
              </a:rPr>
              <a:t># Create a stream that reads JSON data from a folder</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inputPath = </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'Files/streamingdata/'</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jsonSchema = StructType([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StructField(</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"device"</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StringType(), False),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    StructField(</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"status"</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StringType(), False)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stream_df = spark.readStream.schema(jsonSchema).option(</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"maxFilesPerTrigger"</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1).json(inputPath)</a:t>
            </a:r>
          </a:p>
          <a:p>
            <a:pPr defTabSz="932472" fontAlgn="base">
              <a:lnSpc>
                <a:spcPct val="90000"/>
              </a:lnSpc>
              <a:spcBef>
                <a:spcPct val="0"/>
              </a:spcBef>
              <a:spcAft>
                <a:spcPct val="0"/>
              </a:spcAft>
            </a:pPr>
            <a:endParaRPr lang="en-US" sz="1200" dirty="0">
              <a:solidFill>
                <a:srgbClr val="339966"/>
              </a:solidFill>
              <a:latin typeface="Courier New" panose="02070309020205020404" pitchFamily="49" charset="0"/>
              <a:ea typeface="Segoe UI" pitchFamily="34" charset="0"/>
              <a:cs typeface="Courier New" panose="02070309020205020404" pitchFamily="49" charset="0"/>
            </a:endParaRPr>
          </a:p>
          <a:p>
            <a:pPr defTabSz="932472" fontAlgn="base">
              <a:lnSpc>
                <a:spcPct val="90000"/>
              </a:lnSpc>
              <a:spcBef>
                <a:spcPct val="0"/>
              </a:spcBef>
              <a:spcAft>
                <a:spcPct val="0"/>
              </a:spcAft>
            </a:pPr>
            <a:r>
              <a:rPr lang="en-US" sz="1200" dirty="0">
                <a:solidFill>
                  <a:srgbClr val="339966"/>
                </a:solidFill>
                <a:latin typeface="Courier New" panose="02070309020205020404" pitchFamily="49" charset="0"/>
                <a:ea typeface="Segoe UI" pitchFamily="34" charset="0"/>
                <a:cs typeface="Courier New" panose="02070309020205020404" pitchFamily="49" charset="0"/>
              </a:rPr>
              <a:t># Write the stream to a delta table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table_path = </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'Files/delta/devicetable'</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checkpoint_path = </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'Files/delta/checkpoint'</a:t>
            </a:r>
          </a:p>
          <a:p>
            <a:pPr defTabSz="932472" fontAlgn="base">
              <a:lnSpc>
                <a:spcPct val="90000"/>
              </a:lnSpc>
              <a:spcBef>
                <a:spcPct val="0"/>
              </a:spcBef>
              <a:spcAft>
                <a:spcPct val="0"/>
              </a:spcAft>
            </a:pPr>
            <a:r>
              <a:rPr lang="en-US" sz="1200" dirty="0">
                <a:solidFill>
                  <a:schemeClr val="tx1"/>
                </a:solidFill>
                <a:latin typeface="Courier New" panose="02070309020205020404" pitchFamily="49" charset="0"/>
                <a:ea typeface="Segoe UI" pitchFamily="34" charset="0"/>
                <a:cs typeface="Courier New" panose="02070309020205020404" pitchFamily="49" charset="0"/>
              </a:rPr>
              <a:t>delta_stream = stream_df.writeStream.format(</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"delta"</a:t>
            </a:r>
            <a:r>
              <a:rPr lang="en-US" sz="1200" dirty="0">
                <a:solidFill>
                  <a:schemeClr val="tx1"/>
                </a:solidFill>
                <a:latin typeface="Courier New" panose="02070309020205020404" pitchFamily="49" charset="0"/>
                <a:ea typeface="Segoe UI" pitchFamily="34" charset="0"/>
                <a:cs typeface="Courier New" panose="02070309020205020404" pitchFamily="49" charset="0"/>
              </a:rPr>
              <a:t>).option(</a:t>
            </a:r>
            <a:r>
              <a:rPr lang="en-US" sz="1200" dirty="0">
                <a:solidFill>
                  <a:srgbClr val="C00000"/>
                </a:solidFill>
                <a:latin typeface="Courier New" panose="02070309020205020404" pitchFamily="49" charset="0"/>
                <a:ea typeface="Segoe UI" pitchFamily="34" charset="0"/>
                <a:cs typeface="Courier New" panose="02070309020205020404" pitchFamily="49" charset="0"/>
              </a:rPr>
              <a:t>"checkpointLocation"</a:t>
            </a:r>
            <a:r>
              <a:rPr lang="en-US" sz="1200" dirty="0">
                <a:solidFill>
                  <a:schemeClr val="tx1"/>
                </a:solidFill>
                <a:latin typeface="Courier New" panose="02070309020205020404" pitchFamily="49" charset="0"/>
                <a:ea typeface="Segoe UI" pitchFamily="34" charset="0"/>
                <a:cs typeface="Courier New" panose="02070309020205020404" pitchFamily="49" charset="0"/>
              </a:rPr>
              <a:t>, checkpoint_path).start(table_path)</a:t>
            </a:r>
          </a:p>
        </p:txBody>
      </p:sp>
    </p:spTree>
    <p:extLst>
      <p:ext uri="{BB962C8B-B14F-4D97-AF65-F5344CB8AC3E}">
        <p14:creationId xmlns:p14="http://schemas.microsoft.com/office/powerpoint/2010/main" val="3946100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4F82C-E7A5-6DD4-C859-8A1AFBC04263}"/>
              </a:ext>
            </a:extLst>
          </p:cNvPr>
          <p:cNvSpPr>
            <a:spLocks noGrp="1"/>
          </p:cNvSpPr>
          <p:nvPr>
            <p:ph type="title"/>
          </p:nvPr>
        </p:nvSpPr>
        <p:spPr/>
        <p:txBody>
          <a:bodyPr/>
          <a:lstStyle/>
          <a:p>
            <a:r>
              <a:rPr lang="en-US" sz="3200" dirty="0"/>
              <a:t>Exercise</a:t>
            </a:r>
            <a:endParaRPr lang="en-US" dirty="0"/>
          </a:p>
        </p:txBody>
      </p:sp>
      <p:sp>
        <p:nvSpPr>
          <p:cNvPr id="4" name="TextBox 3">
            <a:extLst>
              <a:ext uri="{FF2B5EF4-FFF2-40B4-BE49-F238E27FC236}">
                <a16:creationId xmlns:a16="http://schemas.microsoft.com/office/drawing/2014/main" id="{66B71F18-A11F-19BB-1E7F-292E5B6D864A}"/>
              </a:ext>
            </a:extLst>
          </p:cNvPr>
          <p:cNvSpPr txBox="1"/>
          <p:nvPr/>
        </p:nvSpPr>
        <p:spPr>
          <a:xfrm>
            <a:off x="6218237" y="2578069"/>
            <a:ext cx="4439867" cy="964367"/>
          </a:xfrm>
          <a:prstGeom prst="rect">
            <a:avLst/>
          </a:prstGeom>
          <a:noFill/>
        </p:spPr>
        <p:txBody>
          <a:bodyPr wrap="square">
            <a:spAutoFit/>
          </a:bodyPr>
          <a:lstStyle/>
          <a:p>
            <a:pPr>
              <a:lnSpc>
                <a:spcPts val="3360"/>
              </a:lnSpc>
              <a:spcBef>
                <a:spcPts val="1200"/>
              </a:spcBef>
              <a:spcAft>
                <a:spcPts val="1200"/>
              </a:spcAft>
            </a:pPr>
            <a:r>
              <a:rPr lang="en-US" sz="3200" i="0" dirty="0">
                <a:effectLst/>
                <a:latin typeface="Segoe UI Light" panose="020B0502040204020203" pitchFamily="34" charset="0"/>
                <a:cs typeface="Segoe UI Light" panose="020B0502040204020203" pitchFamily="34" charset="0"/>
              </a:rPr>
              <a:t>Use delta tables in Apache Spark</a:t>
            </a:r>
          </a:p>
        </p:txBody>
      </p:sp>
    </p:spTree>
    <p:extLst>
      <p:ext uri="{BB962C8B-B14F-4D97-AF65-F5344CB8AC3E}">
        <p14:creationId xmlns:p14="http://schemas.microsoft.com/office/powerpoint/2010/main" val="3787314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235629"/>
            <a:ext cx="10737691" cy="143946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Which of the following descriptions best fits Delta Lake?</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Spark API for exporting data from a relational database into CSV files.</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relational storage layer for Spark that supports tables based on Parquet files.</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synchronization solution that replicates data between SQL Server and SPark.</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91145" y="198238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2" y="2907194"/>
            <a:ext cx="10383899" cy="1669476"/>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You've loaded a Spark dataframe with data, that you now want to use in a delta table. What format should you use to write the dataframe to storage?</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CSV</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PARQUET</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DELTA</a:t>
            </a:r>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91145" y="424536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6031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2" y="4607007"/>
            <a:ext cx="10383899" cy="1557928"/>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have a managed table based on a folder that contains data files in delta format. If you drop the table, what happens?</a:t>
            </a:r>
            <a:endParaRPr lang="en-US" sz="18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The table metadata and data files are deleted.</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The table definition is removed from the metastore, but the data files remain intact.</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The table definition remains in the metastore, but the data files are deleted.</a:t>
            </a:r>
            <a:endParaRPr lang="en-US" sz="1600" dirty="0"/>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91145" y="527110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94933"/>
            <a:ext cx="933775" cy="933775"/>
          </a:xfrm>
          <a:prstGeom prst="rect">
            <a:avLst/>
          </a:prstGeom>
        </p:spPr>
      </p:pic>
    </p:spTree>
    <p:extLst>
      <p:ext uri="{BB962C8B-B14F-4D97-AF65-F5344CB8AC3E}">
        <p14:creationId xmlns:p14="http://schemas.microsoft.com/office/powerpoint/2010/main" val="551736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78043"/>
            <a:ext cx="7515577" cy="1244443"/>
          </a:xfrm>
          <a:prstGeom prst="rect">
            <a:avLst/>
          </a:prstGeom>
          <a:noFill/>
        </p:spPr>
        <p:txBody>
          <a:bodyPr wrap="square">
            <a:spAutoFit/>
          </a:bodyPr>
          <a:lstStyle/>
          <a:p>
            <a:pPr>
              <a:lnSpc>
                <a:spcPts val="3360"/>
              </a:lnSpc>
              <a:spcBef>
                <a:spcPts val="1200"/>
              </a:spcBef>
              <a:spcAft>
                <a:spcPts val="1200"/>
              </a:spcAft>
            </a:pPr>
            <a:r>
              <a:rPr lang="en-US" sz="2800" dirty="0"/>
              <a:t>Work with Delta Lake tables in Microsoft Fabric</a:t>
            </a:r>
          </a:p>
          <a:p>
            <a:pPr>
              <a:lnSpc>
                <a:spcPts val="3360"/>
              </a:lnSpc>
              <a:spcBef>
                <a:spcPts val="1200"/>
              </a:spcBef>
              <a:spcAft>
                <a:spcPts val="1200"/>
              </a:spcAft>
            </a:pPr>
            <a:r>
              <a:rPr lang="en-US" sz="2800" dirty="0">
                <a:solidFill>
                  <a:schemeClr val="tx2"/>
                </a:solidFill>
                <a:hlinkClick r:id="rId3"/>
              </a:rPr>
              <a:t>https://aka.ms/fabric-delta</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19894155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Prepare to use Apache Spark</a:t>
            </a:r>
          </a:p>
        </p:txBody>
      </p:sp>
      <p:sp>
        <p:nvSpPr>
          <p:cNvPr id="5" name="TextBox 4">
            <a:extLst>
              <a:ext uri="{FF2B5EF4-FFF2-40B4-BE49-F238E27FC236}">
                <a16:creationId xmlns:a16="http://schemas.microsoft.com/office/drawing/2014/main" id="{F62B9EE8-2144-E551-A066-827BB0CD5EDB}"/>
              </a:ext>
            </a:extLst>
          </p:cNvPr>
          <p:cNvSpPr txBox="1"/>
          <p:nvPr/>
        </p:nvSpPr>
        <p:spPr>
          <a:xfrm>
            <a:off x="501495" y="1397477"/>
            <a:ext cx="5390434" cy="4875181"/>
          </a:xfrm>
          <a:prstGeom prst="rect">
            <a:avLst/>
          </a:prstGeom>
          <a:solidFill>
            <a:schemeClr val="bg1"/>
          </a:solidFill>
        </p:spPr>
        <p:txBody>
          <a:bodyPr wrap="square" lIns="182880" tIns="146304" rIns="182880" bIns="146304" rtlCol="0">
            <a:spAutoFit/>
          </a:bodyPr>
          <a:lstStyle/>
          <a:p>
            <a:pPr marL="342900"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workspace is assigned a Spark cluster.</a:t>
            </a:r>
          </a:p>
          <a:p>
            <a:pPr marL="342900"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Workspace admins can manage settings for the Spark cluster in the Workspace settings.</a:t>
            </a:r>
          </a:p>
          <a:p>
            <a:pPr marL="342900"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Specific configuration settings include:</a:t>
            </a:r>
          </a:p>
          <a:p>
            <a:pPr marL="809271" lvl="1"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Node family</a:t>
            </a:r>
          </a:p>
          <a:p>
            <a:pPr marL="809271" lvl="1"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Runtime version</a:t>
            </a:r>
          </a:p>
          <a:p>
            <a:pPr marL="809271" lvl="1" indent="-342900">
              <a:lnSpc>
                <a:spcPct val="90000"/>
              </a:lnSpc>
              <a:spcBef>
                <a:spcPts val="600"/>
              </a:spcBef>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Spark properties</a:t>
            </a:r>
          </a:p>
          <a:p>
            <a:pPr marL="809271" lvl="1" indent="-342900">
              <a:lnSpc>
                <a:spcPct val="90000"/>
              </a:lnSpc>
              <a:spcBef>
                <a:spcPts val="600"/>
              </a:spcBef>
              <a:spcAft>
                <a:spcPts val="600"/>
              </a:spcAft>
              <a:buFont typeface="Arial" panose="020B0604020202020204" pitchFamily="34" charset="0"/>
              <a:buChar char="•"/>
            </a:pPr>
            <a:endParaRPr lang="en-US" sz="2400" dirty="0">
              <a:gradFill>
                <a:gsLst>
                  <a:gs pos="2917">
                    <a:schemeClr val="tx1"/>
                  </a:gs>
                  <a:gs pos="30000">
                    <a:schemeClr val="tx1"/>
                  </a:gs>
                </a:gsLst>
                <a:lin ang="5400000" scaled="0"/>
              </a:gradFill>
            </a:endParaRPr>
          </a:p>
        </p:txBody>
      </p:sp>
      <p:pic>
        <p:nvPicPr>
          <p:cNvPr id="3" name="Picture 2" descr="Screenshot of workspace settings in a Fabric workspace, focused on the Spark compute settings.">
            <a:extLst>
              <a:ext uri="{FF2B5EF4-FFF2-40B4-BE49-F238E27FC236}">
                <a16:creationId xmlns:a16="http://schemas.microsoft.com/office/drawing/2014/main" id="{1EFA768F-7C92-100A-A6EE-79536EEEC514}"/>
              </a:ext>
            </a:extLst>
          </p:cNvPr>
          <p:cNvPicPr>
            <a:picLocks noChangeAspect="1"/>
          </p:cNvPicPr>
          <p:nvPr/>
        </p:nvPicPr>
        <p:blipFill>
          <a:blip r:embed="rId3"/>
          <a:stretch>
            <a:fillRect/>
          </a:stretch>
        </p:blipFill>
        <p:spPr>
          <a:xfrm>
            <a:off x="6605650" y="722028"/>
            <a:ext cx="4676351" cy="5826881"/>
          </a:xfrm>
          <a:prstGeom prst="rect">
            <a:avLst/>
          </a:prstGeom>
          <a:effectLst>
            <a:outerShdw blurRad="50800" dist="25400" dir="2700000" algn="tl" rotWithShape="0">
              <a:prstClr val="black">
                <a:alpha val="40000"/>
              </a:prstClr>
            </a:outerShdw>
          </a:effectLst>
        </p:spPr>
      </p:pic>
    </p:spTree>
    <p:extLst>
      <p:ext uri="{BB962C8B-B14F-4D97-AF65-F5344CB8AC3E}">
        <p14:creationId xmlns:p14="http://schemas.microsoft.com/office/powerpoint/2010/main" val="3962500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Image of a notebook with a description that says 'explore data and build machine learning solutions with Apache Spark applications'.  Below the notebook in the image is a Spark Job Definition that says 'Define, schedule, and manage your Apache Spark jobs for big data processing.'">
            <a:extLst>
              <a:ext uri="{FF2B5EF4-FFF2-40B4-BE49-F238E27FC236}">
                <a16:creationId xmlns:a16="http://schemas.microsoft.com/office/drawing/2014/main" id="{0CBF27DF-9CDE-0C61-41B3-C94C14EA317E}"/>
              </a:ext>
            </a:extLst>
          </p:cNvPr>
          <p:cNvSpPr/>
          <p:nvPr/>
        </p:nvSpPr>
        <p:spPr bwMode="auto">
          <a:xfrm>
            <a:off x="435055" y="1714280"/>
            <a:ext cx="3764986" cy="4665050"/>
          </a:xfrm>
          <a:prstGeom prst="rect">
            <a:avLst/>
          </a:prstGeom>
          <a:solidFill>
            <a:srgbClr val="FAFAF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dirty="0"/>
              <a:t>Run Spark in Fabric</a:t>
            </a:r>
          </a:p>
        </p:txBody>
      </p:sp>
      <p:pic>
        <p:nvPicPr>
          <p:cNvPr id="3" name="Notebook Option">
            <a:extLst>
              <a:ext uri="{FF2B5EF4-FFF2-40B4-BE49-F238E27FC236}">
                <a16:creationId xmlns:a16="http://schemas.microsoft.com/office/drawing/2014/main" id="{FDAC0235-C76F-EA90-076A-006EC5D67414}"/>
              </a:ext>
              <a:ext uri="{C183D7F6-B498-43B3-948B-1728B52AA6E4}">
                <adec:decorative xmlns:adec="http://schemas.microsoft.com/office/drawing/2017/decorative" val="1"/>
              </a:ext>
            </a:extLst>
          </p:cNvPr>
          <p:cNvPicPr>
            <a:picLocks noChangeAspect="1"/>
          </p:cNvPicPr>
          <p:nvPr/>
        </p:nvPicPr>
        <p:blipFill rotWithShape="1">
          <a:blip r:embed="rId3"/>
          <a:srcRect l="675" t="5807" r="51348" b="4979"/>
          <a:stretch/>
        </p:blipFill>
        <p:spPr>
          <a:xfrm>
            <a:off x="1049723" y="2175587"/>
            <a:ext cx="2444948" cy="1137773"/>
          </a:xfrm>
          <a:prstGeom prst="rect">
            <a:avLst/>
          </a:prstGeom>
        </p:spPr>
      </p:pic>
      <p:pic>
        <p:nvPicPr>
          <p:cNvPr id="6" name="Notebook UI" descr="Screenshot of a notebook in Fabric.">
            <a:extLst>
              <a:ext uri="{FF2B5EF4-FFF2-40B4-BE49-F238E27FC236}">
                <a16:creationId xmlns:a16="http://schemas.microsoft.com/office/drawing/2014/main" id="{2CD468B6-46D6-008F-EC99-3342BC1390FD}"/>
              </a:ext>
            </a:extLst>
          </p:cNvPr>
          <p:cNvPicPr>
            <a:picLocks noChangeAspect="1"/>
          </p:cNvPicPr>
          <p:nvPr/>
        </p:nvPicPr>
        <p:blipFill>
          <a:blip r:embed="rId4"/>
          <a:stretch>
            <a:fillRect/>
          </a:stretch>
        </p:blipFill>
        <p:spPr>
          <a:xfrm>
            <a:off x="4553019" y="1714279"/>
            <a:ext cx="7177268" cy="4665050"/>
          </a:xfrm>
          <a:prstGeom prst="rect">
            <a:avLst/>
          </a:prstGeom>
        </p:spPr>
      </p:pic>
      <p:pic>
        <p:nvPicPr>
          <p:cNvPr id="8" name="Spark Job UI" descr="A picture of the Spark UI">
            <a:extLst>
              <a:ext uri="{FF2B5EF4-FFF2-40B4-BE49-F238E27FC236}">
                <a16:creationId xmlns:a16="http://schemas.microsoft.com/office/drawing/2014/main" id="{4D17F684-58E3-FBA8-6AEE-01C453EEBFF4}"/>
              </a:ext>
            </a:extLst>
          </p:cNvPr>
          <p:cNvPicPr>
            <a:picLocks noChangeAspect="1"/>
          </p:cNvPicPr>
          <p:nvPr/>
        </p:nvPicPr>
        <p:blipFill>
          <a:blip r:embed="rId5"/>
          <a:stretch>
            <a:fillRect/>
          </a:stretch>
        </p:blipFill>
        <p:spPr>
          <a:xfrm>
            <a:off x="4553019" y="1727168"/>
            <a:ext cx="7095980" cy="4665050"/>
          </a:xfrm>
          <a:prstGeom prst="rect">
            <a:avLst/>
          </a:prstGeom>
        </p:spPr>
      </p:pic>
      <p:sp>
        <p:nvSpPr>
          <p:cNvPr id="7" name="TextBox 6">
            <a:extLst>
              <a:ext uri="{FF2B5EF4-FFF2-40B4-BE49-F238E27FC236}">
                <a16:creationId xmlns:a16="http://schemas.microsoft.com/office/drawing/2014/main" id="{93F2770C-9CB7-BD1A-A520-D1095CA6752F}"/>
              </a:ext>
            </a:extLst>
          </p:cNvPr>
          <p:cNvSpPr txBox="1"/>
          <p:nvPr/>
        </p:nvSpPr>
        <p:spPr>
          <a:xfrm>
            <a:off x="356211" y="1112193"/>
            <a:ext cx="11494227" cy="627864"/>
          </a:xfrm>
          <a:prstGeom prst="rect">
            <a:avLst/>
          </a:prstGeom>
          <a:solidFill>
            <a:schemeClr val="bg1"/>
          </a:solidFill>
        </p:spPr>
        <p:txBody>
          <a:bodyPr wrap="square" lIns="182880" tIns="146304" rIns="182880" bIns="146304" rtlCol="0">
            <a:spAutoFit/>
          </a:bodyPr>
          <a:lstStyle/>
          <a:p>
            <a:pPr>
              <a:lnSpc>
                <a:spcPct val="90000"/>
              </a:lnSpc>
              <a:spcBef>
                <a:spcPts val="600"/>
              </a:spcBef>
              <a:spcAft>
                <a:spcPts val="600"/>
              </a:spcAft>
            </a:pPr>
            <a:r>
              <a:rPr lang="en-US" sz="2400" dirty="0">
                <a:gradFill>
                  <a:gsLst>
                    <a:gs pos="2917">
                      <a:schemeClr val="tx1"/>
                    </a:gs>
                    <a:gs pos="30000">
                      <a:schemeClr val="tx1"/>
                    </a:gs>
                  </a:gsLst>
                  <a:lin ang="5400000" scaled="0"/>
                </a:gradFill>
              </a:rPr>
              <a:t>To edit and run Spark code in Fabric, use </a:t>
            </a:r>
            <a:r>
              <a:rPr lang="en-US" sz="2400" i="1" dirty="0">
                <a:gradFill>
                  <a:gsLst>
                    <a:gs pos="2917">
                      <a:schemeClr val="tx1"/>
                    </a:gs>
                    <a:gs pos="30000">
                      <a:schemeClr val="tx1"/>
                    </a:gs>
                  </a:gsLst>
                  <a:lin ang="5400000" scaled="0"/>
                </a:gradFill>
              </a:rPr>
              <a:t>notebooks</a:t>
            </a:r>
            <a:r>
              <a:rPr lang="en-US" sz="2400" dirty="0">
                <a:gradFill>
                  <a:gsLst>
                    <a:gs pos="2917">
                      <a:schemeClr val="tx1"/>
                    </a:gs>
                    <a:gs pos="30000">
                      <a:schemeClr val="tx1"/>
                    </a:gs>
                  </a:gsLst>
                  <a:lin ang="5400000" scaled="0"/>
                </a:gradFill>
              </a:rPr>
              <a:t> or create a </a:t>
            </a:r>
            <a:r>
              <a:rPr lang="en-US" sz="2400" i="1" dirty="0">
                <a:gradFill>
                  <a:gsLst>
                    <a:gs pos="2917">
                      <a:schemeClr val="tx1"/>
                    </a:gs>
                    <a:gs pos="30000">
                      <a:schemeClr val="tx1"/>
                    </a:gs>
                  </a:gsLst>
                  <a:lin ang="5400000" scaled="0"/>
                </a:gradFill>
              </a:rPr>
              <a:t>Spark Job Definition</a:t>
            </a:r>
          </a:p>
        </p:txBody>
      </p:sp>
      <p:pic>
        <p:nvPicPr>
          <p:cNvPr id="9" name="Spark Job option">
            <a:extLst>
              <a:ext uri="{FF2B5EF4-FFF2-40B4-BE49-F238E27FC236}">
                <a16:creationId xmlns:a16="http://schemas.microsoft.com/office/drawing/2014/main" id="{D167BB6C-D24C-55B3-56A8-45FED7F5A4D0}"/>
              </a:ext>
              <a:ext uri="{C183D7F6-B498-43B3-948B-1728B52AA6E4}">
                <adec:decorative xmlns:adec="http://schemas.microsoft.com/office/drawing/2017/decorative" val="1"/>
              </a:ext>
            </a:extLst>
          </p:cNvPr>
          <p:cNvPicPr>
            <a:picLocks noChangeAspect="1"/>
          </p:cNvPicPr>
          <p:nvPr/>
        </p:nvPicPr>
        <p:blipFill rotWithShape="1">
          <a:blip r:embed="rId3"/>
          <a:srcRect l="49339" t="6162" r="2009" b="4624"/>
          <a:stretch/>
        </p:blipFill>
        <p:spPr>
          <a:xfrm>
            <a:off x="1015328" y="3552384"/>
            <a:ext cx="2479343" cy="1137773"/>
          </a:xfrm>
          <a:prstGeom prst="rect">
            <a:avLst/>
          </a:prstGeom>
        </p:spPr>
      </p:pic>
      <p:sp>
        <p:nvSpPr>
          <p:cNvPr id="10" name="Dim Notebook">
            <a:extLst>
              <a:ext uri="{FF2B5EF4-FFF2-40B4-BE49-F238E27FC236}">
                <a16:creationId xmlns:a16="http://schemas.microsoft.com/office/drawing/2014/main" id="{15B23621-0B44-3283-DC66-82EFFC23A2FD}"/>
              </a:ext>
              <a:ext uri="{C183D7F6-B498-43B3-948B-1728B52AA6E4}">
                <adec:decorative xmlns:adec="http://schemas.microsoft.com/office/drawing/2017/decorative" val="1"/>
              </a:ext>
            </a:extLst>
          </p:cNvPr>
          <p:cNvSpPr/>
          <p:nvPr/>
        </p:nvSpPr>
        <p:spPr bwMode="auto">
          <a:xfrm>
            <a:off x="1049723" y="2247254"/>
            <a:ext cx="2444948" cy="1066106"/>
          </a:xfrm>
          <a:prstGeom prst="rect">
            <a:avLst/>
          </a:prstGeom>
          <a:solidFill>
            <a:srgbClr val="EBEBEB">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Dim Spark Job">
            <a:extLst>
              <a:ext uri="{FF2B5EF4-FFF2-40B4-BE49-F238E27FC236}">
                <a16:creationId xmlns:a16="http://schemas.microsoft.com/office/drawing/2014/main" id="{467C65A6-E180-9E2D-79D7-7C636F9BA21A}"/>
              </a:ext>
              <a:ext uri="{C183D7F6-B498-43B3-948B-1728B52AA6E4}">
                <adec:decorative xmlns:adec="http://schemas.microsoft.com/office/drawing/2017/decorative" val="1"/>
              </a:ext>
            </a:extLst>
          </p:cNvPr>
          <p:cNvSpPr/>
          <p:nvPr/>
        </p:nvSpPr>
        <p:spPr bwMode="auto">
          <a:xfrm>
            <a:off x="1049723" y="3552384"/>
            <a:ext cx="2444948" cy="1066106"/>
          </a:xfrm>
          <a:prstGeom prst="rect">
            <a:avLst/>
          </a:prstGeom>
          <a:solidFill>
            <a:srgbClr val="EBEBEB">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Notebook Description">
            <a:extLst>
              <a:ext uri="{FF2B5EF4-FFF2-40B4-BE49-F238E27FC236}">
                <a16:creationId xmlns:a16="http://schemas.microsoft.com/office/drawing/2014/main" id="{D26A33A5-90DD-0F04-5710-3EB3420F5919}"/>
              </a:ext>
            </a:extLst>
          </p:cNvPr>
          <p:cNvSpPr txBox="1"/>
          <p:nvPr/>
        </p:nvSpPr>
        <p:spPr>
          <a:xfrm>
            <a:off x="6846557" y="3990626"/>
            <a:ext cx="4540195"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Interactive environment for coding and collaborative notes</a:t>
            </a:r>
          </a:p>
        </p:txBody>
      </p:sp>
      <p:sp>
        <p:nvSpPr>
          <p:cNvPr id="13" name="Spark Job Description">
            <a:extLst>
              <a:ext uri="{FF2B5EF4-FFF2-40B4-BE49-F238E27FC236}">
                <a16:creationId xmlns:a16="http://schemas.microsoft.com/office/drawing/2014/main" id="{9B21B8F5-F25F-D56E-DFCD-6785EE90EE24}"/>
              </a:ext>
            </a:extLst>
          </p:cNvPr>
          <p:cNvSpPr txBox="1"/>
          <p:nvPr/>
        </p:nvSpPr>
        <p:spPr>
          <a:xfrm>
            <a:off x="6846556" y="3990626"/>
            <a:ext cx="4540195"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Non-interactive script run in Spark at a scheduled time</a:t>
            </a:r>
          </a:p>
        </p:txBody>
      </p:sp>
    </p:spTree>
    <p:extLst>
      <p:ext uri="{BB962C8B-B14F-4D97-AF65-F5344CB8AC3E}">
        <p14:creationId xmlns:p14="http://schemas.microsoft.com/office/powerpoint/2010/main" val="2302682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p:bldP spid="12" grpId="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Load data in a Spark dataframe</a:t>
            </a:r>
          </a:p>
        </p:txBody>
      </p:sp>
      <p:grpSp>
        <p:nvGrpSpPr>
          <p:cNvPr id="12" name="Infer a schema" descr="Screenshot of data load in a notebook.">
            <a:extLst>
              <a:ext uri="{FF2B5EF4-FFF2-40B4-BE49-F238E27FC236}">
                <a16:creationId xmlns:a16="http://schemas.microsoft.com/office/drawing/2014/main" id="{C3279AF1-E663-4232-C124-282280693EF8}"/>
              </a:ext>
            </a:extLst>
          </p:cNvPr>
          <p:cNvGrpSpPr/>
          <p:nvPr/>
        </p:nvGrpSpPr>
        <p:grpSpPr>
          <a:xfrm>
            <a:off x="538973" y="1891556"/>
            <a:ext cx="9865878" cy="4624534"/>
            <a:chOff x="538972" y="1248072"/>
            <a:chExt cx="11175309" cy="5462761"/>
          </a:xfrm>
          <a:effectLst>
            <a:outerShdw blurRad="50800" dist="25400" dir="2700000" algn="tl" rotWithShape="0">
              <a:prstClr val="black">
                <a:alpha val="40000"/>
              </a:prstClr>
            </a:outerShdw>
          </a:effectLst>
        </p:grpSpPr>
        <p:pic>
          <p:nvPicPr>
            <p:cNvPr id="10" name="Picture 9" descr="Screenshot of data load in a notebook.">
              <a:extLst>
                <a:ext uri="{FF2B5EF4-FFF2-40B4-BE49-F238E27FC236}">
                  <a16:creationId xmlns:a16="http://schemas.microsoft.com/office/drawing/2014/main" id="{5CCD0AAF-F7F1-2ABF-3FFB-7B219AE4F8C2}"/>
                </a:ext>
              </a:extLst>
            </p:cNvPr>
            <p:cNvPicPr>
              <a:picLocks noChangeAspect="1"/>
            </p:cNvPicPr>
            <p:nvPr/>
          </p:nvPicPr>
          <p:blipFill>
            <a:blip r:embed="rId3"/>
            <a:stretch>
              <a:fillRect/>
            </a:stretch>
          </p:blipFill>
          <p:spPr>
            <a:xfrm>
              <a:off x="538972" y="1248072"/>
              <a:ext cx="10893868" cy="5462761"/>
            </a:xfrm>
            <a:prstGeom prst="rect">
              <a:avLst/>
            </a:prstGeom>
          </p:spPr>
        </p:pic>
        <p:sp>
          <p:nvSpPr>
            <p:cNvPr id="11" name="Callout: Left Arrow 10">
              <a:extLst>
                <a:ext uri="{FF2B5EF4-FFF2-40B4-BE49-F238E27FC236}">
                  <a16:creationId xmlns:a16="http://schemas.microsoft.com/office/drawing/2014/main" id="{91A6529D-7479-705F-10BC-B6B9A82973C7}"/>
                </a:ext>
              </a:extLst>
            </p:cNvPr>
            <p:cNvSpPr/>
            <p:nvPr/>
          </p:nvSpPr>
          <p:spPr bwMode="auto">
            <a:xfrm>
              <a:off x="7404594" y="1698172"/>
              <a:ext cx="4309687" cy="1624338"/>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Infer a schema</a:t>
              </a:r>
            </a:p>
          </p:txBody>
        </p:sp>
      </p:grpSp>
      <p:grpSp>
        <p:nvGrpSpPr>
          <p:cNvPr id="16" name="Specify a schema" descr="Screenshot of a PySpark snippet in a Fabric notebook.">
            <a:extLst>
              <a:ext uri="{FF2B5EF4-FFF2-40B4-BE49-F238E27FC236}">
                <a16:creationId xmlns:a16="http://schemas.microsoft.com/office/drawing/2014/main" id="{61D9C51F-0398-07AD-A8C8-0D0346FC4359}"/>
              </a:ext>
            </a:extLst>
          </p:cNvPr>
          <p:cNvGrpSpPr/>
          <p:nvPr/>
        </p:nvGrpSpPr>
        <p:grpSpPr>
          <a:xfrm>
            <a:off x="538973" y="1891556"/>
            <a:ext cx="9968108" cy="4685309"/>
            <a:chOff x="538973" y="1271001"/>
            <a:chExt cx="10749114" cy="5462762"/>
          </a:xfrm>
          <a:effectLst>
            <a:outerShdw blurRad="50800" dist="25400" dir="2700000" algn="tl" rotWithShape="0">
              <a:prstClr val="black">
                <a:alpha val="40000"/>
              </a:prstClr>
            </a:outerShdw>
          </a:effectLst>
        </p:grpSpPr>
        <p:pic>
          <p:nvPicPr>
            <p:cNvPr id="14" name="Picture 13">
              <a:extLst>
                <a:ext uri="{FF2B5EF4-FFF2-40B4-BE49-F238E27FC236}">
                  <a16:creationId xmlns:a16="http://schemas.microsoft.com/office/drawing/2014/main" id="{B9C74075-1315-744D-FE7F-98411606521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8973" y="1271001"/>
              <a:ext cx="10749114" cy="5462762"/>
            </a:xfrm>
            <a:prstGeom prst="rect">
              <a:avLst/>
            </a:prstGeom>
          </p:spPr>
        </p:pic>
        <p:sp>
          <p:nvSpPr>
            <p:cNvPr id="15" name="Callout: Left Arrow 14">
              <a:extLst>
                <a:ext uri="{FF2B5EF4-FFF2-40B4-BE49-F238E27FC236}">
                  <a16:creationId xmlns:a16="http://schemas.microsoft.com/office/drawing/2014/main" id="{AEF9E013-AD84-33E0-C7BB-2E6CA5543DB6}"/>
                </a:ext>
              </a:extLst>
            </p:cNvPr>
            <p:cNvSpPr/>
            <p:nvPr/>
          </p:nvSpPr>
          <p:spPr bwMode="auto">
            <a:xfrm>
              <a:off x="6966325" y="1998867"/>
              <a:ext cx="4309687" cy="1624338"/>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Specify a schema</a:t>
              </a:r>
            </a:p>
          </p:txBody>
        </p:sp>
      </p:grpSp>
      <p:sp>
        <p:nvSpPr>
          <p:cNvPr id="17" name="TextBox 16">
            <a:extLst>
              <a:ext uri="{FF2B5EF4-FFF2-40B4-BE49-F238E27FC236}">
                <a16:creationId xmlns:a16="http://schemas.microsoft.com/office/drawing/2014/main" id="{C71F72B0-2A2D-842A-0798-C3C482661E74}"/>
              </a:ext>
            </a:extLst>
          </p:cNvPr>
          <p:cNvSpPr txBox="1"/>
          <p:nvPr/>
        </p:nvSpPr>
        <p:spPr>
          <a:xfrm>
            <a:off x="288057" y="1214202"/>
            <a:ext cx="11494227" cy="627864"/>
          </a:xfrm>
          <a:prstGeom prst="rect">
            <a:avLst/>
          </a:prstGeom>
          <a:solidFill>
            <a:schemeClr val="bg1"/>
          </a:solidFill>
        </p:spPr>
        <p:txBody>
          <a:bodyPr wrap="square" lIns="182880" tIns="146304" rIns="182880" bIns="146304" rtlCol="0">
            <a:spAutoFit/>
          </a:bodyPr>
          <a:lstStyle/>
          <a:p>
            <a:pPr>
              <a:lnSpc>
                <a:spcPct val="90000"/>
              </a:lnSpc>
              <a:spcBef>
                <a:spcPts val="600"/>
              </a:spcBef>
              <a:spcAft>
                <a:spcPts val="600"/>
              </a:spcAft>
            </a:pPr>
            <a:r>
              <a:rPr lang="en-US" sz="2400" dirty="0">
                <a:gradFill>
                  <a:gsLst>
                    <a:gs pos="2917">
                      <a:schemeClr val="tx1"/>
                    </a:gs>
                    <a:gs pos="30000">
                      <a:schemeClr val="tx1"/>
                    </a:gs>
                  </a:gsLst>
                  <a:lin ang="5400000" scaled="0"/>
                </a:gradFill>
              </a:rPr>
              <a:t>Schema can be either inferred or specified</a:t>
            </a:r>
          </a:p>
        </p:txBody>
      </p:sp>
    </p:spTree>
    <p:extLst>
      <p:ext uri="{BB962C8B-B14F-4D97-AF65-F5344CB8AC3E}">
        <p14:creationId xmlns:p14="http://schemas.microsoft.com/office/powerpoint/2010/main" val="1298145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Transform data in a Spark dataframe</a:t>
            </a:r>
          </a:p>
        </p:txBody>
      </p:sp>
      <p:pic>
        <p:nvPicPr>
          <p:cNvPr id="7" name="Filter and group" descr="Screenshot of a code snippet grouping data using PySpark,">
            <a:extLst>
              <a:ext uri="{FF2B5EF4-FFF2-40B4-BE49-F238E27FC236}">
                <a16:creationId xmlns:a16="http://schemas.microsoft.com/office/drawing/2014/main" id="{5C28E9E1-732A-5996-B4D7-B52989057F0A}"/>
              </a:ext>
            </a:extLst>
          </p:cNvPr>
          <p:cNvPicPr>
            <a:picLocks noChangeAspect="1"/>
          </p:cNvPicPr>
          <p:nvPr/>
        </p:nvPicPr>
        <p:blipFill>
          <a:blip r:embed="rId3"/>
          <a:stretch>
            <a:fillRect/>
          </a:stretch>
        </p:blipFill>
        <p:spPr>
          <a:xfrm>
            <a:off x="562270" y="1159461"/>
            <a:ext cx="10965484" cy="5504703"/>
          </a:xfrm>
          <a:prstGeom prst="rect">
            <a:avLst/>
          </a:prstGeom>
          <a:effectLst>
            <a:outerShdw blurRad="50800" dist="25400" dir="2700000" algn="tl" rotWithShape="0">
              <a:prstClr val="black">
                <a:alpha val="40000"/>
              </a:prstClr>
            </a:outerShdw>
          </a:effectLst>
        </p:spPr>
      </p:pic>
      <p:sp>
        <p:nvSpPr>
          <p:cNvPr id="10" name="Callout: Left Arrow 9">
            <a:extLst>
              <a:ext uri="{FF2B5EF4-FFF2-40B4-BE49-F238E27FC236}">
                <a16:creationId xmlns:a16="http://schemas.microsoft.com/office/drawing/2014/main" id="{65E6FBC0-4A2F-8EE3-C101-308993D59E3B}"/>
              </a:ext>
            </a:extLst>
          </p:cNvPr>
          <p:cNvSpPr/>
          <p:nvPr/>
        </p:nvSpPr>
        <p:spPr bwMode="auto">
          <a:xfrm>
            <a:off x="7131375" y="1165174"/>
            <a:ext cx="4493511" cy="1648614"/>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Filter and sort data</a:t>
            </a:r>
          </a:p>
        </p:txBody>
      </p:sp>
      <p:grpSp>
        <p:nvGrpSpPr>
          <p:cNvPr id="13" name="Group 12" descr="Screenshot of a PySpark code snippet in a Fabric notebook, saving a dataframe.">
            <a:extLst>
              <a:ext uri="{FF2B5EF4-FFF2-40B4-BE49-F238E27FC236}">
                <a16:creationId xmlns:a16="http://schemas.microsoft.com/office/drawing/2014/main" id="{8C800CDC-8DD5-18CC-B3F3-7D33528A3E9F}"/>
              </a:ext>
            </a:extLst>
          </p:cNvPr>
          <p:cNvGrpSpPr/>
          <p:nvPr/>
        </p:nvGrpSpPr>
        <p:grpSpPr>
          <a:xfrm>
            <a:off x="3757347" y="1453758"/>
            <a:ext cx="8508742" cy="4465423"/>
            <a:chOff x="3757347" y="1453758"/>
            <a:chExt cx="8508742" cy="4465423"/>
          </a:xfrm>
        </p:grpSpPr>
        <p:pic>
          <p:nvPicPr>
            <p:cNvPr id="9" name="Chain">
              <a:extLst>
                <a:ext uri="{FF2B5EF4-FFF2-40B4-BE49-F238E27FC236}">
                  <a16:creationId xmlns:a16="http://schemas.microsoft.com/office/drawing/2014/main" id="{C7FCECAA-7615-32EF-ED34-0C1D2C7F8EED}"/>
                </a:ext>
              </a:extLst>
            </p:cNvPr>
            <p:cNvPicPr>
              <a:picLocks noChangeAspect="1"/>
            </p:cNvPicPr>
            <p:nvPr/>
          </p:nvPicPr>
          <p:blipFill rotWithShape="1">
            <a:blip r:embed="rId4"/>
            <a:srcRect t="1098"/>
            <a:stretch/>
          </p:blipFill>
          <p:spPr>
            <a:xfrm>
              <a:off x="3757347" y="1794724"/>
              <a:ext cx="7675493" cy="4124457"/>
            </a:xfrm>
            <a:prstGeom prst="rect">
              <a:avLst/>
            </a:prstGeom>
          </p:spPr>
        </p:pic>
        <p:sp>
          <p:nvSpPr>
            <p:cNvPr id="12" name="Callout: Left Arrow 11">
              <a:extLst>
                <a:ext uri="{FF2B5EF4-FFF2-40B4-BE49-F238E27FC236}">
                  <a16:creationId xmlns:a16="http://schemas.microsoft.com/office/drawing/2014/main" id="{510A651A-29A8-DA36-7D9F-548CBB43A993}"/>
                </a:ext>
              </a:extLst>
            </p:cNvPr>
            <p:cNvSpPr/>
            <p:nvPr/>
          </p:nvSpPr>
          <p:spPr bwMode="auto">
            <a:xfrm>
              <a:off x="8825054" y="1453758"/>
              <a:ext cx="3441035" cy="1648614"/>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Chain methods together</a:t>
              </a:r>
            </a:p>
          </p:txBody>
        </p:sp>
      </p:grpSp>
      <p:grpSp>
        <p:nvGrpSpPr>
          <p:cNvPr id="17" name="Group 16" descr="Screenshot of a code snippet in a Fabric notebook, saving data to a dataframe.">
            <a:extLst>
              <a:ext uri="{FF2B5EF4-FFF2-40B4-BE49-F238E27FC236}">
                <a16:creationId xmlns:a16="http://schemas.microsoft.com/office/drawing/2014/main" id="{03F8DAAD-5920-5335-9413-1B171EF8BA7B}"/>
              </a:ext>
            </a:extLst>
          </p:cNvPr>
          <p:cNvGrpSpPr/>
          <p:nvPr/>
        </p:nvGrpSpPr>
        <p:grpSpPr>
          <a:xfrm>
            <a:off x="3757347" y="1397477"/>
            <a:ext cx="8508742" cy="4527866"/>
            <a:chOff x="3757347" y="1397477"/>
            <a:chExt cx="8508742" cy="4527866"/>
          </a:xfrm>
        </p:grpSpPr>
        <p:pic>
          <p:nvPicPr>
            <p:cNvPr id="15" name="Picture 14" descr="Screenshot of a code snippet in a notebook in Fabric.">
              <a:extLst>
                <a:ext uri="{FF2B5EF4-FFF2-40B4-BE49-F238E27FC236}">
                  <a16:creationId xmlns:a16="http://schemas.microsoft.com/office/drawing/2014/main" id="{D6ABE8FF-092A-382F-B381-484072EB80E0}"/>
                </a:ext>
              </a:extLst>
            </p:cNvPr>
            <p:cNvPicPr>
              <a:picLocks noChangeAspect="1"/>
            </p:cNvPicPr>
            <p:nvPr/>
          </p:nvPicPr>
          <p:blipFill>
            <a:blip r:embed="rId5"/>
            <a:stretch>
              <a:fillRect/>
            </a:stretch>
          </p:blipFill>
          <p:spPr>
            <a:xfrm>
              <a:off x="3757347" y="1773317"/>
              <a:ext cx="7675493" cy="4152026"/>
            </a:xfrm>
            <a:prstGeom prst="rect">
              <a:avLst/>
            </a:prstGeom>
          </p:spPr>
        </p:pic>
        <p:sp>
          <p:nvSpPr>
            <p:cNvPr id="16" name="Callout: Left Arrow 15">
              <a:extLst>
                <a:ext uri="{FF2B5EF4-FFF2-40B4-BE49-F238E27FC236}">
                  <a16:creationId xmlns:a16="http://schemas.microsoft.com/office/drawing/2014/main" id="{CB899215-E79B-D1C5-1CED-E5544C3D44AC}"/>
                </a:ext>
              </a:extLst>
            </p:cNvPr>
            <p:cNvSpPr/>
            <p:nvPr/>
          </p:nvSpPr>
          <p:spPr bwMode="auto">
            <a:xfrm>
              <a:off x="7762040" y="1397477"/>
              <a:ext cx="4504049" cy="1648614"/>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Group and aggregate data</a:t>
              </a:r>
            </a:p>
          </p:txBody>
        </p:sp>
      </p:grpSp>
      <p:grpSp>
        <p:nvGrpSpPr>
          <p:cNvPr id="23" name="Group 22" descr="Screenshot of a code snippet in a Fabric notebook.">
            <a:extLst>
              <a:ext uri="{FF2B5EF4-FFF2-40B4-BE49-F238E27FC236}">
                <a16:creationId xmlns:a16="http://schemas.microsoft.com/office/drawing/2014/main" id="{18F6C44D-55E4-AF6B-BEB2-50FA91FED3B4}"/>
              </a:ext>
            </a:extLst>
          </p:cNvPr>
          <p:cNvGrpSpPr/>
          <p:nvPr/>
        </p:nvGrpSpPr>
        <p:grpSpPr>
          <a:xfrm>
            <a:off x="3757347" y="1391314"/>
            <a:ext cx="8679128" cy="4405281"/>
            <a:chOff x="3757347" y="1391314"/>
            <a:chExt cx="8679128" cy="4405281"/>
          </a:xfrm>
        </p:grpSpPr>
        <p:pic>
          <p:nvPicPr>
            <p:cNvPr id="21" name="Picture 20">
              <a:extLst>
                <a:ext uri="{FF2B5EF4-FFF2-40B4-BE49-F238E27FC236}">
                  <a16:creationId xmlns:a16="http://schemas.microsoft.com/office/drawing/2014/main" id="{3397DB5F-ED18-72F7-4EBC-68FC4E0804DC}"/>
                </a:ext>
              </a:extLst>
            </p:cNvPr>
            <p:cNvPicPr>
              <a:picLocks noChangeAspect="1"/>
            </p:cNvPicPr>
            <p:nvPr/>
          </p:nvPicPr>
          <p:blipFill>
            <a:blip r:embed="rId6"/>
            <a:stretch>
              <a:fillRect/>
            </a:stretch>
          </p:blipFill>
          <p:spPr>
            <a:xfrm>
              <a:off x="3757347" y="1792017"/>
              <a:ext cx="7672852" cy="4004578"/>
            </a:xfrm>
            <a:prstGeom prst="rect">
              <a:avLst/>
            </a:prstGeom>
          </p:spPr>
        </p:pic>
        <p:sp>
          <p:nvSpPr>
            <p:cNvPr id="22" name="Callout: Left Arrow 21">
              <a:extLst>
                <a:ext uri="{FF2B5EF4-FFF2-40B4-BE49-F238E27FC236}">
                  <a16:creationId xmlns:a16="http://schemas.microsoft.com/office/drawing/2014/main" id="{E888E26D-4223-9EC8-9FF9-9DF553E20158}"/>
                </a:ext>
              </a:extLst>
            </p:cNvPr>
            <p:cNvSpPr/>
            <p:nvPr/>
          </p:nvSpPr>
          <p:spPr bwMode="auto">
            <a:xfrm>
              <a:off x="7932426" y="1391314"/>
              <a:ext cx="4504049" cy="1711057"/>
            </a:xfrm>
            <a:prstGeom prst="leftArrow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dirty="0">
                  <a:solidFill>
                    <a:schemeClr val="tx1"/>
                  </a:solidFill>
                  <a:ea typeface="Segoe UI" pitchFamily="34" charset="0"/>
                  <a:cs typeface="Segoe UI" pitchFamily="34" charset="0"/>
                </a:rPr>
                <a:t>Save dataframe for further analysis</a:t>
              </a:r>
            </a:p>
          </p:txBody>
        </p:sp>
      </p:grpSp>
    </p:spTree>
    <p:extLst>
      <p:ext uri="{BB962C8B-B14F-4D97-AF65-F5344CB8AC3E}">
        <p14:creationId xmlns:p14="http://schemas.microsoft.com/office/powerpoint/2010/main" val="27386208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Partition the output file</a:t>
            </a:r>
          </a:p>
        </p:txBody>
      </p:sp>
      <p:sp>
        <p:nvSpPr>
          <p:cNvPr id="5" name="TextBox 4">
            <a:extLst>
              <a:ext uri="{FF2B5EF4-FFF2-40B4-BE49-F238E27FC236}">
                <a16:creationId xmlns:a16="http://schemas.microsoft.com/office/drawing/2014/main" id="{D554CBC0-30FB-5561-1CE2-450F01B0B0CB}"/>
              </a:ext>
            </a:extLst>
          </p:cNvPr>
          <p:cNvSpPr txBox="1"/>
          <p:nvPr/>
        </p:nvSpPr>
        <p:spPr>
          <a:xfrm>
            <a:off x="362246" y="1702174"/>
            <a:ext cx="7976824" cy="1702004"/>
          </a:xfrm>
          <a:prstGeom prst="rect">
            <a:avLst/>
          </a:prstGeom>
          <a:solidFill>
            <a:schemeClr val="bg1"/>
          </a:solid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Partition data by one or more columns</a:t>
            </a:r>
          </a:p>
          <a:p>
            <a:pPr marL="342900" indent="-342900">
              <a:lnSpc>
                <a:spcPct val="90000"/>
              </a:lnSpc>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Distributes data to improve performance and scalability</a:t>
            </a:r>
            <a:endParaRPr lang="en-US" sz="2400" dirty="0">
              <a:gradFill>
                <a:gsLst>
                  <a:gs pos="2917">
                    <a:schemeClr val="tx1"/>
                  </a:gs>
                  <a:gs pos="30000">
                    <a:schemeClr val="tx1"/>
                  </a:gs>
                </a:gsLst>
                <a:lin ang="5400000" scaled="0"/>
              </a:gradFill>
            </a:endParaRPr>
          </a:p>
        </p:txBody>
      </p:sp>
      <p:grpSp>
        <p:nvGrpSpPr>
          <p:cNvPr id="6" name="Group 5" descr="Graphic of a Folder titled Data with subfolders titles Year=2020 and Year=2021">
            <a:extLst>
              <a:ext uri="{FF2B5EF4-FFF2-40B4-BE49-F238E27FC236}">
                <a16:creationId xmlns:a16="http://schemas.microsoft.com/office/drawing/2014/main" id="{51753D28-63AA-6FED-1DB9-75EEDB71E8F5}"/>
              </a:ext>
            </a:extLst>
          </p:cNvPr>
          <p:cNvGrpSpPr/>
          <p:nvPr/>
        </p:nvGrpSpPr>
        <p:grpSpPr>
          <a:xfrm>
            <a:off x="9144083" y="1563026"/>
            <a:ext cx="1884011" cy="2503268"/>
            <a:chOff x="4481210" y="3059925"/>
            <a:chExt cx="1884011" cy="2503268"/>
          </a:xfrm>
        </p:grpSpPr>
        <p:cxnSp>
          <p:nvCxnSpPr>
            <p:cNvPr id="7" name="Straight Connector 18">
              <a:extLst>
                <a:ext uri="{FF2B5EF4-FFF2-40B4-BE49-F238E27FC236}">
                  <a16:creationId xmlns:a16="http://schemas.microsoft.com/office/drawing/2014/main" id="{6DC41168-92CF-158C-9CE2-AAB9E132B08C}"/>
                </a:ext>
              </a:extLst>
            </p:cNvPr>
            <p:cNvCxnSpPr>
              <a:stCxn id="18" idx="2"/>
              <a:endCxn id="17" idx="1"/>
            </p:cNvCxnSpPr>
            <p:nvPr/>
          </p:nvCxnSpPr>
          <p:spPr>
            <a:xfrm rot="16200000" flipH="1">
              <a:off x="4994678" y="4020195"/>
              <a:ext cx="278081" cy="322523"/>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 name="Graphic 7" descr="Paper with solid fill">
              <a:extLst>
                <a:ext uri="{FF2B5EF4-FFF2-40B4-BE49-F238E27FC236}">
                  <a16:creationId xmlns:a16="http://schemas.microsoft.com/office/drawing/2014/main" id="{E1806028-5C98-EB62-7A14-C0B5566906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3159" y="4569066"/>
              <a:ext cx="601428" cy="601428"/>
            </a:xfrm>
            <a:prstGeom prst="rect">
              <a:avLst/>
            </a:prstGeom>
          </p:spPr>
        </p:pic>
        <p:pic>
          <p:nvPicPr>
            <p:cNvPr id="9" name="Graphic 8" descr="Paper with solid fill">
              <a:extLst>
                <a:ext uri="{FF2B5EF4-FFF2-40B4-BE49-F238E27FC236}">
                  <a16:creationId xmlns:a16="http://schemas.microsoft.com/office/drawing/2014/main" id="{16380F3F-9C32-1E46-0B00-DEF56BE57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4520" y="3741703"/>
              <a:ext cx="601428" cy="601428"/>
            </a:xfrm>
            <a:prstGeom prst="rect">
              <a:avLst/>
            </a:prstGeom>
          </p:spPr>
        </p:pic>
        <p:grpSp>
          <p:nvGrpSpPr>
            <p:cNvPr id="10" name="Group 9">
              <a:extLst>
                <a:ext uri="{FF2B5EF4-FFF2-40B4-BE49-F238E27FC236}">
                  <a16:creationId xmlns:a16="http://schemas.microsoft.com/office/drawing/2014/main" id="{68A20C5F-185F-C95C-FF22-406D6EDB7CB6}"/>
                </a:ext>
              </a:extLst>
            </p:cNvPr>
            <p:cNvGrpSpPr/>
            <p:nvPr/>
          </p:nvGrpSpPr>
          <p:grpSpPr>
            <a:xfrm>
              <a:off x="4481210" y="3059925"/>
              <a:ext cx="982493" cy="982492"/>
              <a:chOff x="3213371" y="3033862"/>
              <a:chExt cx="1159788" cy="1159788"/>
            </a:xfrm>
          </p:grpSpPr>
          <p:pic>
            <p:nvPicPr>
              <p:cNvPr id="18" name="Graphic 17" descr="Folder with solid fill">
                <a:extLst>
                  <a:ext uri="{FF2B5EF4-FFF2-40B4-BE49-F238E27FC236}">
                    <a16:creationId xmlns:a16="http://schemas.microsoft.com/office/drawing/2014/main" id="{F9DA1399-5D35-1DE9-23E2-97BBD9F8F8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1" y="3033862"/>
                <a:ext cx="1159788" cy="1159788"/>
              </a:xfrm>
              <a:prstGeom prst="rect">
                <a:avLst/>
              </a:prstGeom>
            </p:spPr>
          </p:pic>
          <p:sp>
            <p:nvSpPr>
              <p:cNvPr id="19" name="TextBox 18">
                <a:extLst>
                  <a:ext uri="{FF2B5EF4-FFF2-40B4-BE49-F238E27FC236}">
                    <a16:creationId xmlns:a16="http://schemas.microsoft.com/office/drawing/2014/main" id="{94E224CA-D3A8-8E37-1FDE-3F9BBE30FAA5}"/>
                  </a:ext>
                </a:extLst>
              </p:cNvPr>
              <p:cNvSpPr txBox="1"/>
              <p:nvPr/>
            </p:nvSpPr>
            <p:spPr>
              <a:xfrm>
                <a:off x="3412540" y="3378723"/>
                <a:ext cx="761450" cy="528624"/>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data</a:t>
                </a:r>
              </a:p>
            </p:txBody>
          </p:sp>
        </p:grpSp>
        <p:grpSp>
          <p:nvGrpSpPr>
            <p:cNvPr id="11" name="Group 10">
              <a:extLst>
                <a:ext uri="{FF2B5EF4-FFF2-40B4-BE49-F238E27FC236}">
                  <a16:creationId xmlns:a16="http://schemas.microsoft.com/office/drawing/2014/main" id="{3FCB3E6E-CA87-6425-BDD7-1D0F73073A95}"/>
                </a:ext>
              </a:extLst>
            </p:cNvPr>
            <p:cNvGrpSpPr/>
            <p:nvPr/>
          </p:nvGrpSpPr>
          <p:grpSpPr>
            <a:xfrm>
              <a:off x="5294980" y="3771215"/>
              <a:ext cx="1040991" cy="982492"/>
              <a:chOff x="3178842" y="3217030"/>
              <a:chExt cx="1228842" cy="1159788"/>
            </a:xfrm>
          </p:grpSpPr>
          <p:pic>
            <p:nvPicPr>
              <p:cNvPr id="16" name="Graphic 15" descr="Folder with solid fill">
                <a:extLst>
                  <a:ext uri="{FF2B5EF4-FFF2-40B4-BE49-F238E27FC236}">
                    <a16:creationId xmlns:a16="http://schemas.microsoft.com/office/drawing/2014/main" id="{6066C1CB-BC8B-0A04-90A4-5B319E3491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0" y="3217030"/>
                <a:ext cx="1159788" cy="1159788"/>
              </a:xfrm>
              <a:prstGeom prst="rect">
                <a:avLst/>
              </a:prstGeom>
            </p:spPr>
          </p:pic>
          <p:sp>
            <p:nvSpPr>
              <p:cNvPr id="17" name="TextBox 16">
                <a:extLst>
                  <a:ext uri="{FF2B5EF4-FFF2-40B4-BE49-F238E27FC236}">
                    <a16:creationId xmlns:a16="http://schemas.microsoft.com/office/drawing/2014/main" id="{C6707697-C9E0-EA6A-8DE9-6CDFA216BEC2}"/>
                  </a:ext>
                </a:extLst>
              </p:cNvPr>
              <p:cNvSpPr txBox="1"/>
              <p:nvPr/>
            </p:nvSpPr>
            <p:spPr>
              <a:xfrm>
                <a:off x="3178842" y="3601121"/>
                <a:ext cx="1228842" cy="528626"/>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Year=2020</a:t>
                </a:r>
              </a:p>
            </p:txBody>
          </p:sp>
        </p:grpSp>
        <p:grpSp>
          <p:nvGrpSpPr>
            <p:cNvPr id="12" name="Group 11">
              <a:extLst>
                <a:ext uri="{FF2B5EF4-FFF2-40B4-BE49-F238E27FC236}">
                  <a16:creationId xmlns:a16="http://schemas.microsoft.com/office/drawing/2014/main" id="{FB03F52E-35A9-634A-42CC-E489F46FAFB6}"/>
                </a:ext>
              </a:extLst>
            </p:cNvPr>
            <p:cNvGrpSpPr/>
            <p:nvPr/>
          </p:nvGrpSpPr>
          <p:grpSpPr>
            <a:xfrm>
              <a:off x="5324230" y="4580701"/>
              <a:ext cx="1040991" cy="982492"/>
              <a:chOff x="3178842" y="3301235"/>
              <a:chExt cx="1228842" cy="1159788"/>
            </a:xfrm>
          </p:grpSpPr>
          <p:pic>
            <p:nvPicPr>
              <p:cNvPr id="14" name="Graphic 13" descr="Folder with solid fill">
                <a:extLst>
                  <a:ext uri="{FF2B5EF4-FFF2-40B4-BE49-F238E27FC236}">
                    <a16:creationId xmlns:a16="http://schemas.microsoft.com/office/drawing/2014/main" id="{52915EC8-492F-1A8F-A688-561326406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3370" y="3301235"/>
                <a:ext cx="1159788" cy="1159788"/>
              </a:xfrm>
              <a:prstGeom prst="rect">
                <a:avLst/>
              </a:prstGeom>
            </p:spPr>
          </p:pic>
          <p:sp>
            <p:nvSpPr>
              <p:cNvPr id="15" name="TextBox 14">
                <a:extLst>
                  <a:ext uri="{FF2B5EF4-FFF2-40B4-BE49-F238E27FC236}">
                    <a16:creationId xmlns:a16="http://schemas.microsoft.com/office/drawing/2014/main" id="{50D6BB0C-F3EA-2BA2-40E6-82305E26E6F8}"/>
                  </a:ext>
                </a:extLst>
              </p:cNvPr>
              <p:cNvSpPr txBox="1"/>
              <p:nvPr/>
            </p:nvSpPr>
            <p:spPr>
              <a:xfrm>
                <a:off x="3178842" y="3654708"/>
                <a:ext cx="1228842" cy="528626"/>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bg1"/>
                    </a:solidFill>
                  </a:rPr>
                  <a:t>Year=2021</a:t>
                </a:r>
              </a:p>
            </p:txBody>
          </p:sp>
        </p:grpSp>
        <p:cxnSp>
          <p:nvCxnSpPr>
            <p:cNvPr id="13" name="Straight Connector 18">
              <a:extLst>
                <a:ext uri="{FF2B5EF4-FFF2-40B4-BE49-F238E27FC236}">
                  <a16:creationId xmlns:a16="http://schemas.microsoft.com/office/drawing/2014/main" id="{3E9A33DA-B57C-5D3A-D1FE-BC28E021395B}"/>
                </a:ext>
              </a:extLst>
            </p:cNvPr>
            <p:cNvCxnSpPr>
              <a:cxnSpLocks/>
              <a:stCxn id="18" idx="2"/>
              <a:endCxn id="15" idx="1"/>
            </p:cNvCxnSpPr>
            <p:nvPr/>
          </p:nvCxnSpPr>
          <p:spPr>
            <a:xfrm rot="16200000" flipH="1">
              <a:off x="4617528" y="4397345"/>
              <a:ext cx="1061630" cy="351773"/>
            </a:xfrm>
            <a:prstGeom prst="bentConnector2">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C44DF755-6EBD-3EC3-1666-2455AF509C39}"/>
              </a:ext>
            </a:extLst>
          </p:cNvPr>
          <p:cNvSpPr/>
          <p:nvPr/>
        </p:nvSpPr>
        <p:spPr bwMode="auto">
          <a:xfrm>
            <a:off x="4645834" y="4449007"/>
            <a:ext cx="7146627" cy="456048"/>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df.write.partitionBy("Year").mode("overwrite").parquet("/data")</a:t>
            </a:r>
          </a:p>
        </p:txBody>
      </p:sp>
    </p:spTree>
    <p:extLst>
      <p:ext uri="{BB962C8B-B14F-4D97-AF65-F5344CB8AC3E}">
        <p14:creationId xmlns:p14="http://schemas.microsoft.com/office/powerpoint/2010/main" val="4485742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Work with data using Spark SQL</a:t>
            </a:r>
          </a:p>
        </p:txBody>
      </p:sp>
      <p:sp>
        <p:nvSpPr>
          <p:cNvPr id="3" name="TextBox 2">
            <a:extLst>
              <a:ext uri="{FF2B5EF4-FFF2-40B4-BE49-F238E27FC236}">
                <a16:creationId xmlns:a16="http://schemas.microsoft.com/office/drawing/2014/main" id="{69C36B13-23BE-9466-F953-65ACEE2BEA62}"/>
              </a:ext>
            </a:extLst>
          </p:cNvPr>
          <p:cNvSpPr txBox="1"/>
          <p:nvPr/>
        </p:nvSpPr>
        <p:spPr>
          <a:xfrm>
            <a:off x="568877" y="1397477"/>
            <a:ext cx="10428051"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Use the metastore to define tables and views</a:t>
            </a:r>
          </a:p>
        </p:txBody>
      </p:sp>
      <p:sp>
        <p:nvSpPr>
          <p:cNvPr id="2" name="Rectangle 1">
            <a:extLst>
              <a:ext uri="{FF2B5EF4-FFF2-40B4-BE49-F238E27FC236}">
                <a16:creationId xmlns:a16="http://schemas.microsoft.com/office/drawing/2014/main" id="{890B0B6E-FEB2-F186-6D41-D75225098703}"/>
              </a:ext>
            </a:extLst>
          </p:cNvPr>
          <p:cNvSpPr/>
          <p:nvPr/>
        </p:nvSpPr>
        <p:spPr bwMode="auto">
          <a:xfrm>
            <a:off x="1054645" y="2025341"/>
            <a:ext cx="10094069" cy="154325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Create a view in the metastore</a:t>
            </a:r>
          </a:p>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df.createOrReplaceTempView("products_view")</a:t>
            </a: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br>
            <a:endParaRPr lang="en-US" sz="1400" dirty="0">
              <a:solidFill>
                <a:srgbClr val="000000"/>
              </a:solidFill>
              <a:latin typeface="Courier New" panose="02070309020205020404" pitchFamily="49"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Save a dataframe as a new table</a:t>
            </a:r>
            <a:endParaRPr lang="en-US" sz="1400" dirty="0">
              <a:solidFill>
                <a:srgbClr val="008000"/>
              </a:solidFill>
              <a:latin typeface="Courier New" panose="02070309020205020404" pitchFamily="49" charset="0"/>
              <a:cs typeface="Courier New" panose="02070309020205020404" pitchFamily="49" charset="0"/>
            </a:endParaRPr>
          </a:p>
          <a:p>
            <a:pPr defTabSz="932472" fontAlgn="base">
              <a:lnSpc>
                <a:spcPct val="90000"/>
              </a:lnSpc>
              <a:spcBef>
                <a:spcPct val="0"/>
              </a:spcBef>
              <a:spcAft>
                <a:spcPct val="0"/>
              </a:spcAft>
            </a:pPr>
            <a:r>
              <a:rPr lang="en-US" sz="1400" dirty="0">
                <a:solidFill>
                  <a:schemeClr val="tx1"/>
                </a:solidFill>
                <a:latin typeface="Courier New" panose="02070309020205020404" pitchFamily="49" charset="0"/>
                <a:cs typeface="Courier New" panose="02070309020205020404" pitchFamily="49" charset="0"/>
              </a:rPr>
              <a:t>df.write.format("delta").saveAsTable("products")</a:t>
            </a:r>
            <a:br>
              <a:rPr lang="en-US" sz="1400" dirty="0">
                <a:solidFill>
                  <a:schemeClr val="tx1"/>
                </a:solidFill>
                <a:latin typeface="Courier New" panose="02070309020205020404" pitchFamily="49" charset="0"/>
                <a:cs typeface="Courier New" panose="02070309020205020404" pitchFamily="49" charset="0"/>
              </a:rPr>
            </a:b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5" name="TextBox 4">
            <a:extLst>
              <a:ext uri="{FF2B5EF4-FFF2-40B4-BE49-F238E27FC236}">
                <a16:creationId xmlns:a16="http://schemas.microsoft.com/office/drawing/2014/main" id="{B635CECD-4278-E64E-4D98-269B8E956951}"/>
              </a:ext>
            </a:extLst>
          </p:cNvPr>
          <p:cNvSpPr txBox="1"/>
          <p:nvPr/>
        </p:nvSpPr>
        <p:spPr>
          <a:xfrm>
            <a:off x="619046" y="3611536"/>
            <a:ext cx="10428051" cy="6278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external tables</a:t>
            </a:r>
          </a:p>
        </p:txBody>
      </p:sp>
      <p:sp>
        <p:nvSpPr>
          <p:cNvPr id="6" name="Rectangle 5">
            <a:extLst>
              <a:ext uri="{FF2B5EF4-FFF2-40B4-BE49-F238E27FC236}">
                <a16:creationId xmlns:a16="http://schemas.microsoft.com/office/drawing/2014/main" id="{33290B69-72D5-1CA8-BD11-B4CEAFB1A8CD}"/>
              </a:ext>
            </a:extLst>
          </p:cNvPr>
          <p:cNvSpPr/>
          <p:nvPr/>
        </p:nvSpPr>
        <p:spPr bwMode="auto">
          <a:xfrm>
            <a:off x="1054644" y="4239400"/>
            <a:ext cx="10094069" cy="1543252"/>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Create external table</a:t>
            </a:r>
          </a:p>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t>df.write.format("delta").</a:t>
            </a:r>
            <a:r>
              <a:rPr kumimoji="0" lang="en-US" sz="1400" b="0" i="0" u="none" strike="noStrike" kern="1200" cap="none" spc="0" normalizeH="0" baseline="0" noProof="0" dirty="0">
                <a:ln>
                  <a:noFill/>
                </a:ln>
                <a:solidFill>
                  <a:schemeClr val="tx1"/>
                </a:solidFill>
                <a:effectLst/>
                <a:uLnTx/>
                <a:uFillTx/>
                <a:latin typeface="Courier New" panose="02070309020205020404" pitchFamily="49" charset="0"/>
                <a:ea typeface="Segoe UI" pitchFamily="34" charset="0"/>
                <a:cs typeface="Courier New" panose="02070309020205020404" pitchFamily="49" charset="0"/>
              </a:rPr>
              <a:t>saveAsTable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r>
              <a:rPr lang="en-US" sz="1400" dirty="0">
                <a:solidFill>
                  <a:srgbClr val="C00000"/>
                </a:solidFill>
                <a:latin typeface="Courier New" panose="02070309020205020404" pitchFamily="49" charset="0"/>
                <a:ea typeface="Segoe UI" pitchFamily="34" charset="0"/>
                <a:cs typeface="Courier New" panose="02070309020205020404" pitchFamily="49" charset="0"/>
              </a:rPr>
              <a:t>"myexternaltable"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,path=</a:t>
            </a:r>
            <a:r>
              <a:rPr lang="en-US" sz="1400" dirty="0">
                <a:solidFill>
                  <a:srgbClr val="C00000"/>
                </a:solidFill>
                <a:latin typeface="Courier New" panose="02070309020205020404" pitchFamily="49" charset="0"/>
                <a:ea typeface="Segoe UI" pitchFamily="34" charset="0"/>
                <a:cs typeface="Courier New" panose="02070309020205020404" pitchFamily="49" charset="0"/>
              </a:rPr>
              <a:t>"Files/myexternaltable"</a:t>
            </a:r>
            <a:r>
              <a:rPr lang="en-US" sz="1400" dirty="0">
                <a:solidFill>
                  <a:schemeClr val="tx1"/>
                </a:solidFill>
                <a:latin typeface="Courier New" panose="02070309020205020404" pitchFamily="49" charset="0"/>
                <a:ea typeface="Segoe UI" pitchFamily="34" charset="0"/>
                <a:cs typeface="Courier New" panose="02070309020205020404" pitchFamily="49" charset="0"/>
              </a:rPr>
              <a:t>)</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b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Segoe UI" pitchFamily="34" charset="0"/>
                <a:cs typeface="Courier New" panose="02070309020205020404" pitchFamily="49" charset="0"/>
              </a:rPr>
            </a:br>
            <a:br>
              <a:rPr lang="en-US" sz="1400" dirty="0">
                <a:solidFill>
                  <a:schemeClr val="tx1"/>
                </a:solidFill>
                <a:latin typeface="Courier New" panose="02070309020205020404" pitchFamily="49" charset="0"/>
                <a:cs typeface="Courier New" panose="02070309020205020404" pitchFamily="49" charset="0"/>
              </a:rPr>
            </a:br>
            <a:endParaRPr lang="en-US" sz="1400" dirty="0">
              <a:solidFill>
                <a:schemeClr val="tx1"/>
              </a:solidFill>
              <a:latin typeface="Courier New" panose="02070309020205020404" pitchFamily="49" charset="0"/>
              <a:ea typeface="Segoe UI" pitchFamily="34" charset="0"/>
              <a:cs typeface="Courier New" panose="02070309020205020404" pitchFamily="49" charset="0"/>
            </a:endParaRPr>
          </a:p>
        </p:txBody>
      </p:sp>
    </p:spTree>
    <p:extLst>
      <p:ext uri="{BB962C8B-B14F-4D97-AF65-F5344CB8AC3E}">
        <p14:creationId xmlns:p14="http://schemas.microsoft.com/office/powerpoint/2010/main" val="17170719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Query data using the Spark SQL API</a:t>
            </a:r>
          </a:p>
        </p:txBody>
      </p:sp>
      <p:sp>
        <p:nvSpPr>
          <p:cNvPr id="3" name="TextBox 2">
            <a:extLst>
              <a:ext uri="{FF2B5EF4-FFF2-40B4-BE49-F238E27FC236}">
                <a16:creationId xmlns:a16="http://schemas.microsoft.com/office/drawing/2014/main" id="{69C36B13-23BE-9466-F953-65ACEE2BEA62}"/>
              </a:ext>
            </a:extLst>
          </p:cNvPr>
          <p:cNvSpPr txBox="1"/>
          <p:nvPr/>
        </p:nvSpPr>
        <p:spPr>
          <a:xfrm>
            <a:off x="347376" y="1397477"/>
            <a:ext cx="10428051"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Use the Spark SQL API in code written in any language to query data in the catalog</a:t>
            </a:r>
          </a:p>
        </p:txBody>
      </p:sp>
      <p:sp>
        <p:nvSpPr>
          <p:cNvPr id="2" name="Rectangle 1">
            <a:extLst>
              <a:ext uri="{FF2B5EF4-FFF2-40B4-BE49-F238E27FC236}">
                <a16:creationId xmlns:a16="http://schemas.microsoft.com/office/drawing/2014/main" id="{890B0B6E-FEB2-F186-6D41-D75225098703}"/>
              </a:ext>
            </a:extLst>
          </p:cNvPr>
          <p:cNvSpPr/>
          <p:nvPr/>
        </p:nvSpPr>
        <p:spPr bwMode="auto">
          <a:xfrm>
            <a:off x="916459" y="2434557"/>
            <a:ext cx="10094069" cy="1744133"/>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Return data from the products table as a dataframe using PySpark</a:t>
            </a:r>
          </a:p>
          <a:p>
            <a:pPr marL="0" marR="0" lvl="0" indent="0" algn="l" defTabSz="932472" rtl="0" eaLnBrk="1" fontAlgn="base" latinLnBrk="0" hangingPunct="1">
              <a:lnSpc>
                <a:spcPct val="90000"/>
              </a:lnSpc>
              <a:spcBef>
                <a:spcPct val="0"/>
              </a:spcBef>
              <a:spcAft>
                <a:spcPct val="0"/>
              </a:spcAft>
              <a:buClrTx/>
              <a:buSzTx/>
              <a:buFontTx/>
              <a:buNone/>
              <a:tabLst/>
              <a:defRPr/>
            </a:pPr>
            <a:endParaRPr lang="en-US" sz="1600" dirty="0">
              <a:solidFill>
                <a:srgbClr val="008000"/>
              </a:solidFill>
              <a:latin typeface="Courier New" panose="02070309020205020404" pitchFamily="49"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tx1"/>
                </a:solidFill>
                <a:latin typeface="Courier New" panose="02070309020205020404" pitchFamily="49" charset="0"/>
                <a:cs typeface="Courier New" panose="02070309020205020404" pitchFamily="49" charset="0"/>
              </a:rPr>
              <a:t>bikes_df = spark.sql(</a:t>
            </a:r>
            <a:r>
              <a:rPr lang="en-US" sz="1600" dirty="0">
                <a:solidFill>
                  <a:srgbClr val="C00000"/>
                </a:solidFill>
                <a:latin typeface="Courier New" panose="02070309020205020404" pitchFamily="49" charset="0"/>
                <a:cs typeface="Courier New" panose="02070309020205020404" pitchFamily="49" charset="0"/>
              </a:rPr>
              <a:t>"SELECT ProductID, ProductName, ListPrice \</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rgbClr val="C00000"/>
                </a:solidFill>
                <a:latin typeface="Courier New" panose="02070309020205020404" pitchFamily="49" charset="0"/>
                <a:cs typeface="Courier New" panose="02070309020205020404" pitchFamily="49" charset="0"/>
              </a:rPr>
              <a:t>                      FROM products \</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rgbClr val="C00000"/>
                </a:solidFill>
                <a:latin typeface="Courier New" panose="02070309020205020404" pitchFamily="49" charset="0"/>
                <a:cs typeface="Courier New" panose="02070309020205020404" pitchFamily="49" charset="0"/>
              </a:rPr>
              <a:t>                      WHERE Category IN ('Mountain Bikes', 'Road Bikes')")</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tx1"/>
                </a:solidFill>
                <a:latin typeface="Courier New" panose="02070309020205020404" pitchFamily="49" charset="0"/>
                <a:cs typeface="Courier New" panose="02070309020205020404" pitchFamily="49" charset="0"/>
              </a:rPr>
              <a:t>display(bikes_df)</a:t>
            </a:r>
            <a:br>
              <a:rPr lang="en-US" sz="1600" dirty="0">
                <a:solidFill>
                  <a:schemeClr val="tx1"/>
                </a:solidFill>
                <a:latin typeface="Courier New" panose="02070309020205020404" pitchFamily="49" charset="0"/>
                <a:cs typeface="Courier New" panose="02070309020205020404" pitchFamily="49" charset="0"/>
              </a:rPr>
            </a:br>
            <a:endParaRPr lang="en-US" sz="1600" dirty="0">
              <a:solidFill>
                <a:schemeClr val="tx1"/>
              </a:solidFill>
              <a:latin typeface="Courier New" panose="02070309020205020404" pitchFamily="49" charset="0"/>
              <a:ea typeface="Segoe UI" pitchFamily="34" charset="0"/>
              <a:cs typeface="Courier New" panose="02070309020205020404" pitchFamily="49" charset="0"/>
            </a:endParaRPr>
          </a:p>
        </p:txBody>
      </p:sp>
      <p:sp>
        <p:nvSpPr>
          <p:cNvPr id="7" name="Rectangle 6">
            <a:extLst>
              <a:ext uri="{FF2B5EF4-FFF2-40B4-BE49-F238E27FC236}">
                <a16:creationId xmlns:a16="http://schemas.microsoft.com/office/drawing/2014/main" id="{D42FB0E7-A437-EFAC-CCF0-54F9453F9288}"/>
              </a:ext>
            </a:extLst>
          </p:cNvPr>
          <p:cNvSpPr/>
          <p:nvPr/>
        </p:nvSpPr>
        <p:spPr bwMode="auto">
          <a:xfrm>
            <a:off x="1721280" y="4056725"/>
            <a:ext cx="10094069" cy="2139614"/>
          </a:xfrm>
          <a:prstGeom prst="rect">
            <a:avLst/>
          </a:prstGeom>
          <a:solidFill>
            <a:schemeClr val="bg1"/>
          </a:solidFill>
          <a:ln>
            <a:solidFill>
              <a:schemeClr val="accent6"/>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Courier New" panose="02070309020205020404" pitchFamily="49" charset="0"/>
                <a:ea typeface="Segoe UI" pitchFamily="34" charset="0"/>
                <a:cs typeface="Courier New" panose="02070309020205020404" pitchFamily="49" charset="0"/>
              </a:rPr>
              <a:t># Use %%sql magic to query objects in the catalog using native SQL</a:t>
            </a:r>
          </a:p>
          <a:p>
            <a:pPr marL="0" marR="0" lvl="0" indent="0" algn="l" defTabSz="932472" rtl="0" eaLnBrk="1" fontAlgn="base" latinLnBrk="0" hangingPunct="1">
              <a:lnSpc>
                <a:spcPct val="90000"/>
              </a:lnSpc>
              <a:spcBef>
                <a:spcPct val="0"/>
              </a:spcBef>
              <a:spcAft>
                <a:spcPct val="0"/>
              </a:spcAft>
              <a:buClrTx/>
              <a:buSzTx/>
              <a:buFontTx/>
              <a:buNone/>
              <a:tabLst/>
              <a:defRPr/>
            </a:pPr>
            <a:endParaRPr lang="en-US" sz="1600" dirty="0">
              <a:solidFill>
                <a:srgbClr val="008000"/>
              </a:solidFill>
              <a:latin typeface="Courier New" panose="02070309020205020404" pitchFamily="49"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tx1"/>
                </a:solidFill>
                <a:latin typeface="Courier New" panose="02070309020205020404" pitchFamily="49" charset="0"/>
                <a:cs typeface="Courier New" panose="02070309020205020404" pitchFamily="49" charset="0"/>
              </a:rPr>
              <a:t>%%sql</a:t>
            </a:r>
          </a:p>
          <a:p>
            <a:pPr marL="0" marR="0" lvl="0" indent="0" algn="l" defTabSz="932472" rtl="0" eaLnBrk="1" fontAlgn="base" latinLnBrk="0" hangingPunct="1">
              <a:lnSpc>
                <a:spcPct val="90000"/>
              </a:lnSpc>
              <a:spcBef>
                <a:spcPct val="0"/>
              </a:spcBef>
              <a:spcAft>
                <a:spcPct val="0"/>
              </a:spcAft>
              <a:buClrTx/>
              <a:buSzTx/>
              <a:buFontTx/>
              <a:buNone/>
              <a:tabLst/>
              <a:defRPr/>
            </a:pPr>
            <a:endParaRPr lang="en-US" sz="1600" dirty="0">
              <a:solidFill>
                <a:schemeClr val="tx1"/>
              </a:solidFill>
              <a:latin typeface="Courier New" panose="02070309020205020404" pitchFamily="49" charset="0"/>
              <a:cs typeface="Courier New" panose="02070309020205020404" pitchFamily="49" charset="0"/>
            </a:endParaRP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SELECT Category</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COUNT</a:t>
            </a:r>
            <a:r>
              <a:rPr lang="en-US" sz="1600" dirty="0">
                <a:solidFill>
                  <a:schemeClr val="tx1"/>
                </a:solidFill>
                <a:latin typeface="Courier New" panose="02070309020205020404" pitchFamily="49" charset="0"/>
                <a:cs typeface="Courier New" panose="02070309020205020404" pitchFamily="49" charset="0"/>
              </a:rPr>
              <a:t>(ProductID) </a:t>
            </a: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AS</a:t>
            </a:r>
            <a:r>
              <a:rPr lang="en-US" sz="1600" dirty="0">
                <a:solidFill>
                  <a:schemeClr val="tx1"/>
                </a:solidFill>
                <a:latin typeface="Courier New" panose="02070309020205020404" pitchFamily="49" charset="0"/>
                <a:cs typeface="Courier New" panose="02070309020205020404" pitchFamily="49" charset="0"/>
              </a:rPr>
              <a:t> ProductCount</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FROM</a:t>
            </a:r>
            <a:r>
              <a:rPr lang="en-US" sz="1600" dirty="0">
                <a:solidFill>
                  <a:schemeClr val="tx1"/>
                </a:solidFill>
                <a:latin typeface="Courier New" panose="02070309020205020404" pitchFamily="49" charset="0"/>
                <a:cs typeface="Courier New" panose="02070309020205020404" pitchFamily="49" charset="0"/>
              </a:rPr>
              <a:t> products</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GROUP BY Category</a:t>
            </a:r>
          </a:p>
          <a:p>
            <a:pPr marL="0" marR="0" lvl="0" indent="0" algn="l" defTabSz="932472" rtl="0" eaLnBrk="1" fontAlgn="base" latinLnBrk="0" hangingPunct="1">
              <a:lnSpc>
                <a:spcPct val="90000"/>
              </a:lnSpc>
              <a:spcBef>
                <a:spcPct val="0"/>
              </a:spcBef>
              <a:spcAft>
                <a:spcPct val="0"/>
              </a:spcAft>
              <a:buClrTx/>
              <a:buSzTx/>
              <a:buFontTx/>
              <a:buNone/>
              <a:tabLst/>
              <a:defRPr/>
            </a:pPr>
            <a:r>
              <a:rPr lang="en-US" sz="1600" dirty="0">
                <a:solidFill>
                  <a:schemeClr val="accent3">
                    <a:lumMod val="50000"/>
                    <a:lumOff val="50000"/>
                  </a:schemeClr>
                </a:solidFill>
                <a:latin typeface="Courier New" panose="02070309020205020404" pitchFamily="49" charset="0"/>
                <a:cs typeface="Courier New" panose="02070309020205020404" pitchFamily="49" charset="0"/>
              </a:rPr>
              <a:t>ORDER BY Category</a:t>
            </a:r>
            <a:br>
              <a:rPr lang="en-US" sz="1600" dirty="0">
                <a:solidFill>
                  <a:schemeClr val="tx1"/>
                </a:solidFill>
                <a:latin typeface="Courier New" panose="02070309020205020404" pitchFamily="49" charset="0"/>
                <a:cs typeface="Courier New" panose="02070309020205020404" pitchFamily="49" charset="0"/>
              </a:rPr>
            </a:br>
            <a:endParaRPr lang="en-US" sz="1600" dirty="0">
              <a:solidFill>
                <a:schemeClr val="tx1"/>
              </a:solidFill>
              <a:latin typeface="Courier New" panose="02070309020205020404" pitchFamily="49" charset="0"/>
              <a:ea typeface="Segoe UI" pitchFamily="34" charset="0"/>
              <a:cs typeface="Courier New" panose="02070309020205020404" pitchFamily="49" charset="0"/>
            </a:endParaRPr>
          </a:p>
        </p:txBody>
      </p:sp>
    </p:spTree>
    <p:extLst>
      <p:ext uri="{BB962C8B-B14F-4D97-AF65-F5344CB8AC3E}">
        <p14:creationId xmlns:p14="http://schemas.microsoft.com/office/powerpoint/2010/main" val="210844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4962</Words>
  <Application>Microsoft Office PowerPoint</Application>
  <PresentationFormat>Custom</PresentationFormat>
  <Paragraphs>412</Paragraphs>
  <Slides>23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Aptos Mono</vt:lpstr>
      <vt:lpstr>Arial</vt:lpstr>
      <vt:lpstr>Courier New</vt:lpstr>
      <vt:lpstr>Segoe UI</vt:lpstr>
      <vt:lpstr>Segoe UI Light</vt:lpstr>
      <vt:lpstr>Segoe UI Semibold</vt:lpstr>
      <vt:lpstr>Söhne</vt:lpstr>
      <vt:lpstr>Wingdings</vt:lpstr>
      <vt:lpstr>Azure 1</vt:lpstr>
      <vt:lpstr>1_Azure 1</vt:lpstr>
      <vt:lpstr>DP-601T00A: Implementing a Lakehouse with Microsoft Fabric</vt:lpstr>
      <vt:lpstr>Use Apache Spark in Microsoft Fabric</vt:lpstr>
      <vt:lpstr>Prepare to use Apache Spark</vt:lpstr>
      <vt:lpstr>Run Spark in Fabric</vt:lpstr>
      <vt:lpstr>Load data in a Spark dataframe</vt:lpstr>
      <vt:lpstr>Transform data in a Spark dataframe</vt:lpstr>
      <vt:lpstr>Partition the output file</vt:lpstr>
      <vt:lpstr>Work with data using Spark SQL</vt:lpstr>
      <vt:lpstr>Query data using the Spark SQL API</vt:lpstr>
      <vt:lpstr>Visualize data</vt:lpstr>
      <vt:lpstr>Exercise</vt:lpstr>
      <vt:lpstr>Knowledge check</vt:lpstr>
      <vt:lpstr>Further reading</vt:lpstr>
      <vt:lpstr>Work with Delta Lake tables in Microsoft Fabric</vt:lpstr>
      <vt:lpstr>Understand Delta Lake</vt:lpstr>
      <vt:lpstr>Create delta tables using code in Spark</vt:lpstr>
      <vt:lpstr>Managed vs external tables</vt:lpstr>
      <vt:lpstr>Work with delta tables in Spark</vt:lpstr>
      <vt:lpstr>Data versioning and time travel</vt:lpstr>
      <vt:lpstr>Use delta tables with streaming data</vt:lpstr>
      <vt:lpstr>Exercise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2023-07-11T23:18:24Z</dcterms:created>
  <dcterms:modified xsi:type="dcterms:W3CDTF">2024-07-09T21:24:37Z</dcterms:modified>
</cp:coreProperties>
</file>