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 id="2147484624" r:id="rId2"/>
  </p:sldMasterIdLst>
  <p:notesMasterIdLst>
    <p:notesMasterId r:id="rId20"/>
  </p:notesMasterIdLst>
  <p:handoutMasterIdLst>
    <p:handoutMasterId r:id="rId21"/>
  </p:handoutMasterIdLst>
  <p:sldIdLst>
    <p:sldId id="2579" r:id="rId3"/>
    <p:sldId id="2621" r:id="rId4"/>
    <p:sldId id="2633" r:id="rId5"/>
    <p:sldId id="2622" r:id="rId6"/>
    <p:sldId id="2642" r:id="rId7"/>
    <p:sldId id="2635" r:id="rId8"/>
    <p:sldId id="2640" r:id="rId9"/>
    <p:sldId id="2625" r:id="rId10"/>
    <p:sldId id="2626" r:id="rId11"/>
    <p:sldId id="2627" r:id="rId12"/>
    <p:sldId id="2643" r:id="rId13"/>
    <p:sldId id="2644" r:id="rId14"/>
    <p:sldId id="2645" r:id="rId15"/>
    <p:sldId id="2646" r:id="rId16"/>
    <p:sldId id="2641" r:id="rId17"/>
    <p:sldId id="2632" r:id="rId18"/>
    <p:sldId id="2628"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F2F2F2"/>
    <a:srgbClr val="EBEBEB"/>
    <a:srgbClr val="59B4D9"/>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64F5E7-4176-40E9-AF5F-33BCB268446C}" v="78" dt="2023-07-11T22:06:45.963"/>
    <p1510:client id="{FAE160A2-2457-4C2E-9F8A-E7208B4ED018}" v="219" dt="2023-07-11T23:34:48.3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793" autoAdjust="0"/>
  </p:normalViewPr>
  <p:slideViewPr>
    <p:cSldViewPr snapToGrid="0">
      <p:cViewPr varScale="1">
        <p:scale>
          <a:sx n="65" d="100"/>
          <a:sy n="65" d="100"/>
        </p:scale>
        <p:origin x="648" y="48"/>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7/9/2024 5:02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7/9/2024 5:02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log.fabric.microsoft.com/data-factory-spotlight-data-pipelin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log.fabric.microsoft.com/data-factory-spotlight-data-pipelin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7/9/2024 5:02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https://aka.ms/fabric-pipeline</a:t>
            </a:r>
            <a:br>
              <a:rPr lang="en-US" dirty="0"/>
            </a:br>
            <a:br>
              <a:rPr lang="en-US" dirty="0"/>
            </a:br>
            <a:r>
              <a:rPr lang="en-US" sz="900" b="0" i="0" dirty="0"/>
              <a:t>Before delivering this section, review the associated module on Microsoft Learn (https://aka.ms/fabric-pipeline</a:t>
            </a:r>
            <a:r>
              <a:rPr lang="en-US" sz="1000" b="0" i="0" dirty="0">
                <a:solidFill>
                  <a:schemeClr val="tx2"/>
                </a:solidFill>
              </a:rPr>
              <a:t>)</a:t>
            </a:r>
            <a:r>
              <a:rPr lang="en-US" sz="900" b="0" i="0" dirty="0"/>
              <a: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dirty="0"/>
              <a:t>The goal of this presentation is to provide an introduction to using Data Factory pipelines to orchestrate the flow of data in Microsoft Fabric.</a:t>
            </a:r>
            <a:br>
              <a:rPr lang="en-US" sz="900" b="0" i="0" dirty="0"/>
            </a:br>
            <a:endParaRPr lang="en-US" sz="900" b="0" i="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dirty="0"/>
              <a:t>The estimated time to present these slides is 30 minutes.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195626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This is a build slide.</a:t>
            </a:r>
            <a:br>
              <a:rPr lang="en-US" b="0" i="0" dirty="0">
                <a:solidFill>
                  <a:srgbClr val="E6E6E6"/>
                </a:solidFill>
                <a:effectLst/>
                <a:latin typeface="Segoe UI" panose="020B0502040204020203" pitchFamily="34" charset="0"/>
              </a:rPr>
            </a:br>
            <a:br>
              <a:rPr lang="en-US" b="0" i="0" dirty="0">
                <a:solidFill>
                  <a:srgbClr val="E6E6E6"/>
                </a:solidFill>
                <a:effectLst/>
                <a:latin typeface="Segoe UI" panose="020B0502040204020203" pitchFamily="34" charset="0"/>
              </a:rPr>
            </a:br>
            <a:r>
              <a:rPr lang="en-US" b="0" i="0" dirty="0">
                <a:solidFill>
                  <a:srgbClr val="191919"/>
                </a:solidFill>
                <a:effectLst/>
                <a:latin typeface="Segoe UI" panose="020B0502040204020203" pitchFamily="34" charset="0"/>
              </a:rPr>
              <a:t>There are two primary high-level features Data Factory implements: dataflows and pipelines.</a:t>
            </a:r>
          </a:p>
          <a:p>
            <a:pPr algn="l">
              <a:buFont typeface="Arial" panose="020B0604020202020204" pitchFamily="34" charset="0"/>
              <a:buChar char="•"/>
            </a:pPr>
            <a:r>
              <a:rPr lang="en-US" b="1" i="0" dirty="0">
                <a:solidFill>
                  <a:srgbClr val="191919"/>
                </a:solidFill>
                <a:effectLst/>
                <a:latin typeface="Segoe UI" panose="020B0502040204020203" pitchFamily="34" charset="0"/>
              </a:rPr>
              <a:t>Data Pipelines</a:t>
            </a:r>
            <a:r>
              <a:rPr lang="en-US" b="0" i="0" dirty="0">
                <a:solidFill>
                  <a:srgbClr val="191919"/>
                </a:solidFill>
                <a:effectLst/>
                <a:latin typeface="Segoe UI" panose="020B0502040204020203" pitchFamily="34" charset="0"/>
              </a:rPr>
              <a:t> enable you to leverage rich out-of-the-box data orchestration capabilities to compose flexible data workflows that meet your enterprise needs. You can learn more about their capabilities in the </a:t>
            </a:r>
            <a:r>
              <a:rPr lang="en-US" b="0" i="0" u="sng" dirty="0">
                <a:solidFill>
                  <a:srgbClr val="222043"/>
                </a:solidFill>
                <a:effectLst/>
                <a:latin typeface="Segoe UI" panose="020B0502040204020203" pitchFamily="34" charset="0"/>
                <a:hlinkClick r:id="rId3"/>
              </a:rPr>
              <a:t>Data Factory Spotlight: data pipelines blog post</a:t>
            </a:r>
            <a:r>
              <a:rPr lang="en-US" b="0" i="0" dirty="0">
                <a:solidFill>
                  <a:srgbClr val="191919"/>
                </a:solidFill>
                <a:effectLst/>
                <a:latin typeface="Segoe UI" panose="020B0502040204020203" pitchFamily="34" charset="0"/>
              </a:rPr>
              <a:t>.</a:t>
            </a:r>
          </a:p>
          <a:p>
            <a:pPr algn="l">
              <a:buFont typeface="Arial" panose="020B0604020202020204" pitchFamily="34" charset="0"/>
              <a:buChar char="•"/>
            </a:pPr>
            <a:r>
              <a:rPr lang="en-US" b="1" i="0" dirty="0">
                <a:solidFill>
                  <a:srgbClr val="191919"/>
                </a:solidFill>
                <a:effectLst/>
                <a:latin typeface="Segoe UI" panose="020B0502040204020203" pitchFamily="34" charset="0"/>
              </a:rPr>
              <a:t>Dataflows Gen2 </a:t>
            </a:r>
            <a:r>
              <a:rPr lang="en-US" b="0" i="0" dirty="0">
                <a:solidFill>
                  <a:srgbClr val="191919"/>
                </a:solidFill>
                <a:effectLst/>
                <a:latin typeface="Segoe UI" panose="020B0502040204020203" pitchFamily="34" charset="0"/>
              </a:rPr>
              <a:t>enable you to leverage a low-code interface and 300+ data and AI-based transformations, letting you transform data easier and with more flexibility than any other tool.</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Pipelines in Microsoft Fabric encapsulate a sequence of </a:t>
            </a:r>
            <a:r>
              <a:rPr lang="en-US" b="0" i="1" dirty="0">
                <a:solidFill>
                  <a:srgbClr val="E6E6E6"/>
                </a:solidFill>
                <a:effectLst/>
                <a:latin typeface="Segoe UI" panose="020B0502040204020203" pitchFamily="34" charset="0"/>
              </a:rPr>
              <a:t>activities</a:t>
            </a:r>
            <a:r>
              <a:rPr lang="en-US" b="0" i="0" dirty="0">
                <a:solidFill>
                  <a:srgbClr val="E6E6E6"/>
                </a:solidFill>
                <a:effectLst/>
                <a:latin typeface="Segoe UI" panose="020B0502040204020203" pitchFamily="34" charset="0"/>
              </a:rPr>
              <a:t> that perform data movement and processing tasks. You can use a pipeline to define data transfer and transformation activities, and orchestrate these activities through control flow activities that manage branching, looping, and other typical processing logic. The graphical pipeline </a:t>
            </a:r>
            <a:r>
              <a:rPr lang="en-US" b="0" i="1" dirty="0">
                <a:solidFill>
                  <a:srgbClr val="E6E6E6"/>
                </a:solidFill>
                <a:effectLst/>
                <a:latin typeface="Segoe UI" panose="020B0502040204020203" pitchFamily="34" charset="0"/>
              </a:rPr>
              <a:t>canvas</a:t>
            </a:r>
            <a:r>
              <a:rPr lang="en-US" b="0" i="0" dirty="0">
                <a:solidFill>
                  <a:srgbClr val="E6E6E6"/>
                </a:solidFill>
                <a:effectLst/>
                <a:latin typeface="Segoe UI" panose="020B0502040204020203" pitchFamily="34" charset="0"/>
              </a:rPr>
              <a:t> in the Fabric user interface enables you to build complex pipelines with minimal or no coding required.</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Click to reveal </a:t>
            </a:r>
            <a:r>
              <a:rPr lang="en-US" b="1" i="0" dirty="0">
                <a:solidFill>
                  <a:srgbClr val="E6E6E6"/>
                </a:solidFill>
                <a:effectLst/>
                <a:latin typeface="Segoe UI" panose="020B0502040204020203" pitchFamily="34" charset="0"/>
              </a:rPr>
              <a:t>Core pipeline concepts</a:t>
            </a:r>
          </a:p>
          <a:p>
            <a:endParaRPr lang="en-US" b="1" i="0" dirty="0">
              <a:solidFill>
                <a:srgbClr val="E6E6E6"/>
              </a:solidFill>
              <a:effectLst/>
              <a:latin typeface="Segoe UI" panose="020B0502040204020203" pitchFamily="34" charset="0"/>
            </a:endParaRPr>
          </a:p>
          <a:p>
            <a:r>
              <a:rPr lang="en-US" b="1" i="0" dirty="0">
                <a:solidFill>
                  <a:srgbClr val="E6E6E6"/>
                </a:solidFill>
                <a:effectLst/>
                <a:latin typeface="Segoe UI" panose="020B0502040204020203" pitchFamily="34" charset="0"/>
              </a:rPr>
              <a:t>Activities</a:t>
            </a:r>
          </a:p>
          <a:p>
            <a:pPr marL="171450" indent="-171450">
              <a:buFont typeface="Arial" panose="020B0604020202020204" pitchFamily="34" charset="0"/>
              <a:buChar char="•"/>
            </a:pPr>
            <a:r>
              <a:rPr lang="en-US" b="0" i="0" dirty="0">
                <a:solidFill>
                  <a:srgbClr val="E6E6E6"/>
                </a:solidFill>
                <a:effectLst/>
                <a:latin typeface="Segoe UI" panose="020B0502040204020203" pitchFamily="34" charset="0"/>
              </a:rPr>
              <a:t>Activities are the executable tasks in a pipeline. You can define a flow of activities by connecting them in a sequence. The outcome of a particular activity (success, failure, or completion) can be used to direct the flow to the next activity in the sequence.</a:t>
            </a:r>
          </a:p>
          <a:p>
            <a:pPr marL="171450" indent="-171450">
              <a:buFont typeface="Arial" panose="020B0604020202020204" pitchFamily="34" charset="0"/>
              <a:buChar char="•"/>
            </a:pPr>
            <a:r>
              <a:rPr lang="en-US" b="0" i="0" dirty="0">
                <a:solidFill>
                  <a:srgbClr val="E6E6E6"/>
                </a:solidFill>
                <a:effectLst/>
                <a:latin typeface="Segoe UI" panose="020B0502040204020203" pitchFamily="34" charset="0"/>
              </a:rPr>
              <a:t>There are two broad categories of activity in a pipeline.</a:t>
            </a:r>
          </a:p>
          <a:p>
            <a:pPr marL="388712" lvl="1" indent="-171450">
              <a:buFont typeface="Arial" panose="020B0604020202020204" pitchFamily="34" charset="0"/>
              <a:buChar char="•"/>
            </a:pPr>
            <a:r>
              <a:rPr lang="en-US" b="0" i="0" dirty="0">
                <a:solidFill>
                  <a:srgbClr val="E6E6E6"/>
                </a:solidFill>
                <a:effectLst/>
                <a:latin typeface="Segoe UI" panose="020B0502040204020203" pitchFamily="34" charset="0"/>
              </a:rPr>
              <a:t>Data transformation activities - activities that encapsulate data transfer operations, including simple Copy Data activities that extract data from a source and load it to a destination, and more complex Data Flow activities that encapsulate dataflows (Gen2) that apply transformations to the data as it is transferred.</a:t>
            </a:r>
          </a:p>
          <a:p>
            <a:pPr marL="388712" lvl="1" indent="-171450">
              <a:buFont typeface="Arial" panose="020B0604020202020204" pitchFamily="34" charset="0"/>
              <a:buChar char="•"/>
            </a:pPr>
            <a:r>
              <a:rPr lang="en-US" b="0" i="0" dirty="0">
                <a:solidFill>
                  <a:srgbClr val="E6E6E6"/>
                </a:solidFill>
                <a:effectLst/>
                <a:latin typeface="Segoe UI" panose="020B0502040204020203" pitchFamily="34" charset="0"/>
              </a:rPr>
              <a:t>Control flow activities - activities that you can use to implement loops, conditional branching, or manage variable and parameter values.</a:t>
            </a:r>
          </a:p>
          <a:p>
            <a:endParaRPr lang="en-US" b="1" i="0" dirty="0">
              <a:solidFill>
                <a:srgbClr val="E6E6E6"/>
              </a:solidFill>
              <a:effectLst/>
              <a:latin typeface="Segoe UI" panose="020B0502040204020203" pitchFamily="34" charset="0"/>
            </a:endParaRPr>
          </a:p>
          <a:p>
            <a:r>
              <a:rPr lang="en-US" b="1" i="0" dirty="0">
                <a:solidFill>
                  <a:srgbClr val="E6E6E6"/>
                </a:solidFill>
                <a:effectLst/>
                <a:latin typeface="Segoe UI" panose="020B0502040204020203" pitchFamily="34" charset="0"/>
              </a:rPr>
              <a:t>Parameters</a:t>
            </a:r>
          </a:p>
          <a:p>
            <a:endParaRPr lang="en-US" b="1" i="0" dirty="0">
              <a:solidFill>
                <a:srgbClr val="E6E6E6"/>
              </a:solidFill>
              <a:effectLst/>
              <a:latin typeface="Segoe UI" panose="020B0502040204020203" pitchFamily="34" charset="0"/>
            </a:endParaRPr>
          </a:p>
          <a:p>
            <a:r>
              <a:rPr lang="en-US" b="1" i="0" dirty="0">
                <a:solidFill>
                  <a:srgbClr val="E6E6E6"/>
                </a:solidFill>
                <a:effectLst/>
                <a:latin typeface="Segoe UI" panose="020B0502040204020203" pitchFamily="34" charset="0"/>
              </a:rPr>
              <a:t>Pipeline runs</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992292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tx1"/>
                </a:solidFill>
              </a:rPr>
              <a:t>This is a build slide.</a:t>
            </a:r>
          </a:p>
          <a:p>
            <a:endParaRPr lang="en-US" dirty="0">
              <a:solidFill>
                <a:schemeClr val="tx1"/>
              </a:solidFill>
            </a:endParaRPr>
          </a:p>
          <a:p>
            <a:r>
              <a:rPr lang="en-US" b="0" i="0" dirty="0">
                <a:solidFill>
                  <a:schemeClr val="tx1"/>
                </a:solidFill>
                <a:effectLst/>
                <a:latin typeface="Segoe UI" panose="020B0502040204020203" pitchFamily="34" charset="0"/>
              </a:rPr>
              <a:t>The </a:t>
            </a:r>
            <a:r>
              <a:rPr lang="en-US" b="1" i="0" dirty="0">
                <a:solidFill>
                  <a:schemeClr val="tx1"/>
                </a:solidFill>
                <a:effectLst/>
                <a:latin typeface="Segoe UI" panose="020B0502040204020203" pitchFamily="34" charset="0"/>
              </a:rPr>
              <a:t>Copy Data</a:t>
            </a:r>
            <a:r>
              <a:rPr lang="en-US" b="0" i="0" dirty="0">
                <a:solidFill>
                  <a:schemeClr val="tx1"/>
                </a:solidFill>
                <a:effectLst/>
                <a:latin typeface="Segoe UI" panose="020B0502040204020203" pitchFamily="34" charset="0"/>
              </a:rPr>
              <a:t> activity is one of the most common uses of a data pipeline. Many pipelines consist of a single </a:t>
            </a:r>
            <a:r>
              <a:rPr lang="en-US" b="1" i="0" dirty="0">
                <a:solidFill>
                  <a:schemeClr val="tx1"/>
                </a:solidFill>
                <a:effectLst/>
                <a:latin typeface="Segoe UI" panose="020B0502040204020203" pitchFamily="34" charset="0"/>
              </a:rPr>
              <a:t>Copy Data</a:t>
            </a:r>
            <a:r>
              <a:rPr lang="en-US" b="0" i="0" dirty="0">
                <a:solidFill>
                  <a:schemeClr val="tx1"/>
                </a:solidFill>
                <a:effectLst/>
                <a:latin typeface="Segoe UI" panose="020B0502040204020203" pitchFamily="34" charset="0"/>
              </a:rPr>
              <a:t> activity that is used to ingest data from an external source into a lakehouse file or table.</a:t>
            </a:r>
            <a:endParaRPr lang="en-US" dirty="0">
              <a:solidFill>
                <a:schemeClr val="tx1"/>
              </a:solidFill>
            </a:endParaRPr>
          </a:p>
          <a:p>
            <a:endParaRPr lang="en-US" dirty="0">
              <a:solidFill>
                <a:schemeClr val="tx1"/>
              </a:solidFill>
            </a:endParaRPr>
          </a:p>
          <a:p>
            <a:pPr marL="228600" indent="-228600">
              <a:buFont typeface="Arial" panose="020B0604020202020204" pitchFamily="34" charset="0"/>
              <a:buChar char="•"/>
            </a:pPr>
            <a:r>
              <a:rPr lang="en-US" dirty="0">
                <a:solidFill>
                  <a:schemeClr val="tx1"/>
                </a:solidFill>
              </a:rPr>
              <a:t>The Copy Data tool - When you add a Copy Data activity to a pipeline, a graphical tool takes you through the steps required to configure the data source and destination for the copy operation. A wide range of source connections is supported, making it possible to ingest data from most common sources.</a:t>
            </a:r>
          </a:p>
          <a:p>
            <a:pPr marL="0" indent="0">
              <a:buNone/>
            </a:pPr>
            <a:endParaRPr lang="en-US" dirty="0">
              <a:solidFill>
                <a:schemeClr val="tx1"/>
              </a:solidFill>
            </a:endParaRPr>
          </a:p>
          <a:p>
            <a:pPr marL="0" indent="0">
              <a:buNone/>
            </a:pPr>
            <a:r>
              <a:rPr lang="en-US" dirty="0">
                <a:solidFill>
                  <a:schemeClr val="tx1"/>
                </a:solidFill>
              </a:rPr>
              <a:t>Click</a:t>
            </a:r>
          </a:p>
          <a:p>
            <a:pPr marL="0" indent="0">
              <a:buNone/>
            </a:pPr>
            <a:endParaRPr lang="en-US" dirty="0">
              <a:solidFill>
                <a:schemeClr val="tx1"/>
              </a:solidFill>
            </a:endParaRPr>
          </a:p>
          <a:p>
            <a:pPr marL="228600" indent="-228600">
              <a:buFont typeface="Arial" panose="020B0604020202020204" pitchFamily="34" charset="0"/>
              <a:buChar char="•"/>
            </a:pPr>
            <a:r>
              <a:rPr lang="en-US" dirty="0">
                <a:solidFill>
                  <a:schemeClr val="tx1"/>
                </a:solidFill>
              </a:rPr>
              <a:t>Copy Data activity settings - </a:t>
            </a:r>
            <a:r>
              <a:rPr lang="en-US" b="0" i="0" dirty="0">
                <a:solidFill>
                  <a:schemeClr val="tx1"/>
                </a:solidFill>
                <a:effectLst/>
                <a:latin typeface="Segoe UI" panose="020B0502040204020203" pitchFamily="34" charset="0"/>
              </a:rPr>
              <a:t>After you've added a </a:t>
            </a:r>
            <a:r>
              <a:rPr lang="en-US" b="1" i="0" dirty="0">
                <a:solidFill>
                  <a:schemeClr val="tx1"/>
                </a:solidFill>
                <a:effectLst/>
                <a:latin typeface="Segoe UI" panose="020B0502040204020203" pitchFamily="34" charset="0"/>
              </a:rPr>
              <a:t>Copy Data</a:t>
            </a:r>
            <a:r>
              <a:rPr lang="en-US" b="0" i="0" dirty="0">
                <a:solidFill>
                  <a:schemeClr val="tx1"/>
                </a:solidFill>
                <a:effectLst/>
                <a:latin typeface="Segoe UI" panose="020B0502040204020203" pitchFamily="34" charset="0"/>
              </a:rPr>
              <a:t> activity to a pipeline, you can select it in the pipeline canvas and edit its settings in the pane underneath.</a:t>
            </a:r>
          </a:p>
          <a:p>
            <a:pPr marL="228600" indent="-228600">
              <a:buAutoNum type="arabicParenR"/>
            </a:pPr>
            <a:endParaRPr lang="en-US" b="0" i="0" dirty="0">
              <a:solidFill>
                <a:schemeClr val="tx1"/>
              </a:solidFill>
              <a:effectLst/>
              <a:latin typeface="Segoe UI" panose="020B0502040204020203" pitchFamily="34" charset="0"/>
            </a:endParaRPr>
          </a:p>
          <a:p>
            <a:pPr marL="0" indent="0">
              <a:buNone/>
            </a:pPr>
            <a:r>
              <a:rPr lang="en-US" b="0" i="0" dirty="0">
                <a:solidFill>
                  <a:schemeClr val="tx1"/>
                </a:solidFill>
                <a:effectLst/>
                <a:latin typeface="Segoe UI" panose="020B0502040204020203" pitchFamily="34" charset="0"/>
              </a:rPr>
              <a:t>Use the </a:t>
            </a:r>
            <a:r>
              <a:rPr lang="en-US" b="1" i="0" dirty="0">
                <a:solidFill>
                  <a:schemeClr val="tx1"/>
                </a:solidFill>
                <a:effectLst/>
                <a:latin typeface="Segoe UI" panose="020B0502040204020203" pitchFamily="34" charset="0"/>
              </a:rPr>
              <a:t>Copy Data</a:t>
            </a:r>
            <a:r>
              <a:rPr lang="en-US" b="0" i="0" dirty="0">
                <a:solidFill>
                  <a:schemeClr val="tx1"/>
                </a:solidFill>
                <a:effectLst/>
                <a:latin typeface="Segoe UI" panose="020B0502040204020203" pitchFamily="34" charset="0"/>
              </a:rPr>
              <a:t> activity when you need to copy data directly between a supported source and destination without applying any transformations, or when you want to import the raw data and apply transformations in later pipeline activities.</a:t>
            </a:r>
          </a:p>
          <a:p>
            <a:pPr marL="0" indent="0">
              <a:buNone/>
            </a:pPr>
            <a:endParaRPr lang="en-US" b="0" i="0" dirty="0">
              <a:solidFill>
                <a:schemeClr val="tx1"/>
              </a:solidFill>
              <a:effectLst/>
              <a:latin typeface="Segoe UI" panose="020B0502040204020203" pitchFamily="34" charset="0"/>
            </a:endParaRPr>
          </a:p>
          <a:p>
            <a:pPr marL="0" indent="0">
              <a:buNone/>
            </a:pPr>
            <a:r>
              <a:rPr lang="en-US" b="0" i="0" dirty="0">
                <a:solidFill>
                  <a:srgbClr val="161616"/>
                </a:solidFill>
                <a:effectLst/>
                <a:latin typeface="Segoe UI" panose="020B0502040204020203" pitchFamily="34" charset="0"/>
              </a:rPr>
              <a:t>If you need to apply transformations to the data as it is ingested, or merge data from multiple sources, consider using a </a:t>
            </a:r>
            <a:r>
              <a:rPr lang="en-US" b="1" i="0" dirty="0">
                <a:solidFill>
                  <a:srgbClr val="161616"/>
                </a:solidFill>
                <a:effectLst/>
                <a:latin typeface="Segoe UI" panose="020B0502040204020203" pitchFamily="34" charset="0"/>
              </a:rPr>
              <a:t>Data Flow</a:t>
            </a:r>
            <a:r>
              <a:rPr lang="en-US" b="0" i="0" dirty="0">
                <a:solidFill>
                  <a:srgbClr val="161616"/>
                </a:solidFill>
                <a:effectLst/>
                <a:latin typeface="Segoe UI" panose="020B0502040204020203" pitchFamily="34" charset="0"/>
              </a:rPr>
              <a:t> activity to run a dataflow (Gen2). You can use the Power Query user interface to define a dataflow (Gen2) that includes multiple transformation steps, and include it in a pipeline.</a:t>
            </a:r>
            <a:endParaRPr lang="en-US" dirty="0">
              <a:solidFill>
                <a:schemeClr val="tx1"/>
              </a:solidFill>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288024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panose="020B0502040204020203" pitchFamily="34" charset="0"/>
              </a:rPr>
              <a:t>There are many common pipeline scenarios for which Microsoft Fabric includes predefined pipeline templates that you can use and customize as required.</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To create a pipeline based on a template, select the </a:t>
            </a:r>
            <a:r>
              <a:rPr lang="en-US" b="1" i="0" dirty="0">
                <a:solidFill>
                  <a:srgbClr val="E6E6E6"/>
                </a:solidFill>
                <a:effectLst/>
                <a:latin typeface="Segoe UI" panose="020B0502040204020203" pitchFamily="34" charset="0"/>
              </a:rPr>
              <a:t>Choose a task to start</a:t>
            </a:r>
            <a:r>
              <a:rPr lang="en-US" b="0" i="0" dirty="0">
                <a:solidFill>
                  <a:srgbClr val="E6E6E6"/>
                </a:solidFill>
                <a:effectLst/>
                <a:latin typeface="Segoe UI" panose="020B0502040204020203" pitchFamily="34" charset="0"/>
              </a:rPr>
              <a:t> tile in a new pipeline.</a:t>
            </a:r>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787956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When you have completed a pipeline, you can use the </a:t>
            </a:r>
            <a:r>
              <a:rPr lang="en-US" b="1" i="0" dirty="0">
                <a:solidFill>
                  <a:srgbClr val="E6E6E6"/>
                </a:solidFill>
                <a:effectLst/>
                <a:latin typeface="Segoe UI" panose="020B0502040204020203" pitchFamily="34" charset="0"/>
              </a:rPr>
              <a:t>Validate</a:t>
            </a:r>
            <a:r>
              <a:rPr lang="en-US" b="0" i="0" dirty="0">
                <a:solidFill>
                  <a:srgbClr val="E6E6E6"/>
                </a:solidFill>
                <a:effectLst/>
                <a:latin typeface="Segoe UI" panose="020B0502040204020203" pitchFamily="34" charset="0"/>
              </a:rPr>
              <a:t> option to check that is configuration is valid, and then either run it interactively or specify a schedule.</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Run </a:t>
            </a:r>
            <a:r>
              <a:rPr lang="en-US" b="0" i="0" dirty="0">
                <a:solidFill>
                  <a:srgbClr val="E6E6E6"/>
                </a:solidFill>
                <a:effectLst/>
                <a:latin typeface="Segoe UI" panose="020B0502040204020203" pitchFamily="34" charset="0"/>
              </a:rPr>
              <a:t>button will manually trigger a data pipeline run.</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When you </a:t>
            </a:r>
            <a:r>
              <a:rPr lang="en-US" b="1" i="0" dirty="0">
                <a:solidFill>
                  <a:srgbClr val="E6E6E6"/>
                </a:solidFill>
                <a:effectLst/>
                <a:latin typeface="Segoe UI" panose="020B0502040204020203" pitchFamily="34" charset="0"/>
              </a:rPr>
              <a:t>schedule</a:t>
            </a:r>
            <a:r>
              <a:rPr lang="en-US" b="0" i="0" dirty="0">
                <a:solidFill>
                  <a:srgbClr val="E6E6E6"/>
                </a:solidFill>
                <a:effectLst/>
                <a:latin typeface="Segoe UI" panose="020B0502040204020203" pitchFamily="34" charset="0"/>
              </a:rPr>
              <a:t> a data pipeline run, you can choose the frequency that your pipeline runs. Select </a:t>
            </a:r>
            <a:r>
              <a:rPr lang="en-US" b="1" i="0" dirty="0">
                <a:solidFill>
                  <a:srgbClr val="E6E6E6"/>
                </a:solidFill>
                <a:effectLst/>
                <a:latin typeface="Segoe UI" panose="020B0502040204020203" pitchFamily="34" charset="0"/>
              </a:rPr>
              <a:t>Schedule</a:t>
            </a:r>
            <a:r>
              <a:rPr lang="en-US" b="0" i="0" dirty="0">
                <a:solidFill>
                  <a:srgbClr val="E6E6E6"/>
                </a:solidFill>
                <a:effectLst/>
                <a:latin typeface="Segoe UI" panose="020B0502040204020203" pitchFamily="34" charset="0"/>
              </a:rPr>
              <a:t>, found in the top banner of the </a:t>
            </a:r>
            <a:r>
              <a:rPr lang="en-US" b="1" i="0" dirty="0">
                <a:solidFill>
                  <a:srgbClr val="E6E6E6"/>
                </a:solidFill>
                <a:effectLst/>
                <a:latin typeface="Segoe UI" panose="020B0502040204020203" pitchFamily="34" charset="0"/>
              </a:rPr>
              <a:t>Home</a:t>
            </a:r>
            <a:r>
              <a:rPr lang="en-US" b="0" i="0" dirty="0">
                <a:solidFill>
                  <a:srgbClr val="E6E6E6"/>
                </a:solidFill>
                <a:effectLst/>
                <a:latin typeface="Segoe UI" panose="020B0502040204020203" pitchFamily="34" charset="0"/>
              </a:rPr>
              <a:t> tab, to view your options. By default, your data pipeline won't be set on a schedule.</a:t>
            </a:r>
          </a:p>
          <a:p>
            <a:endParaRPr lang="en-US" b="0" i="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When you view a </a:t>
            </a:r>
            <a:r>
              <a:rPr lang="en-US" b="1" i="0" dirty="0">
                <a:solidFill>
                  <a:srgbClr val="E6E6E6"/>
                </a:solidFill>
                <a:effectLst/>
                <a:latin typeface="Segoe UI" panose="020B0502040204020203" pitchFamily="34" charset="0"/>
              </a:rPr>
              <a:t>pipeline run history </a:t>
            </a:r>
            <a:r>
              <a:rPr lang="en-US" b="0" i="0" dirty="0">
                <a:solidFill>
                  <a:srgbClr val="E6E6E6"/>
                </a:solidFill>
                <a:effectLst/>
                <a:latin typeface="Segoe UI" panose="020B0502040204020203" pitchFamily="34" charset="0"/>
              </a:rPr>
              <a:t>from the workspace page, you can select the </a:t>
            </a:r>
            <a:r>
              <a:rPr lang="en-US" b="1" i="0" dirty="0">
                <a:solidFill>
                  <a:srgbClr val="E6E6E6"/>
                </a:solidFill>
                <a:effectLst/>
                <a:latin typeface="Segoe UI" panose="020B0502040204020203" pitchFamily="34" charset="0"/>
              </a:rPr>
              <a:t>Run start</a:t>
            </a:r>
            <a:r>
              <a:rPr lang="en-US" b="0" i="0" dirty="0">
                <a:solidFill>
                  <a:srgbClr val="E6E6E6"/>
                </a:solidFill>
                <a:effectLst/>
                <a:latin typeface="Segoe UI" panose="020B0502040204020203" pitchFamily="34" charset="0"/>
              </a:rPr>
              <a:t> value to see the details of an individual run; including the option to view the individual execution time for each activity as a Gantt chart.</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003198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https://aka.ms/mslearn-fabric-pipeline</a:t>
            </a:r>
          </a:p>
          <a:p>
            <a:endParaRPr lang="en-US" dirty="0"/>
          </a:p>
          <a:p>
            <a:r>
              <a:rPr lang="en-US" dirty="0"/>
              <a:t>The estimated time to complete this exercise is</a:t>
            </a:r>
            <a:r>
              <a:rPr lang="en-US" b="1" dirty="0"/>
              <a:t> 60 minutes.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116161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464616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Encourage students to review the online material on Microsoft Learn on which this presentation is based.</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111105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aka.ms/fabric-dataflow</a:t>
            </a:r>
            <a:br>
              <a:rPr lang="en-US" dirty="0"/>
            </a:br>
            <a:br>
              <a:rPr lang="en-US" dirty="0"/>
            </a:br>
            <a:r>
              <a:rPr lang="en-US" sz="900" b="0" i="0" dirty="0"/>
              <a:t>Before delivering this presentation, review the associated module on Microsoft Learn (https://aka.ms/fabric-dataflow</a:t>
            </a:r>
            <a:r>
              <a:rPr lang="en-US" sz="1000" b="0" i="0" dirty="0">
                <a:solidFill>
                  <a:schemeClr val="tx2"/>
                </a:solidFill>
              </a:rPr>
              <a:t>)</a:t>
            </a:r>
            <a:r>
              <a:rPr lang="en-US" sz="900" b="0" i="0" dirty="0"/>
              <a:t>.</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dirty="0"/>
              <a:t>The goal of this presentation is to introduce how learners can use Dataflows Gen2 in Microsoft Fabric to ingest and transform data to land in a lakehouse (or elsewhere).</a:t>
            </a:r>
            <a:br>
              <a:rPr lang="en-US" sz="900" b="0" i="0" dirty="0"/>
            </a:br>
            <a:endParaRPr lang="en-US" sz="900" b="0" i="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dirty="0"/>
              <a:t>The estimated time to present these slides is 30 minutes.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8721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91919"/>
                </a:solidFill>
                <a:effectLst/>
                <a:latin typeface="Segoe UI" panose="020B0502040204020203" pitchFamily="34" charset="0"/>
              </a:rPr>
              <a:t>There are two primary high-level features Data Factory implements: dataflows and pipelines.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a:solidFill>
                  <a:srgbClr val="191919"/>
                </a:solidFill>
                <a:effectLst/>
                <a:latin typeface="Segoe UI" panose="020B0502040204020203" pitchFamily="34" charset="0"/>
              </a:rPr>
              <a:t>1. Dataflows Gen2 </a:t>
            </a:r>
            <a:r>
              <a:rPr lang="en-US" b="0" i="0" dirty="0">
                <a:solidFill>
                  <a:srgbClr val="191919"/>
                </a:solidFill>
                <a:effectLst/>
                <a:latin typeface="Segoe UI" panose="020B0502040204020203" pitchFamily="34" charset="0"/>
              </a:rPr>
              <a:t>enable you to leverage a low-code interface and 300+ data and AI-based transformations, letting you transform data easier and with more flexibility than any other tool.</a:t>
            </a:r>
          </a:p>
          <a:p>
            <a:pPr algn="l">
              <a:buFont typeface="Arial" panose="020B0604020202020204" pitchFamily="34" charset="0"/>
              <a:buNone/>
            </a:pPr>
            <a:r>
              <a:rPr lang="en-US" b="1" i="0" dirty="0">
                <a:solidFill>
                  <a:srgbClr val="191919"/>
                </a:solidFill>
                <a:effectLst/>
                <a:latin typeface="Segoe UI" panose="020B0502040204020203" pitchFamily="34" charset="0"/>
              </a:rPr>
              <a:t>2. Data Pipelines</a:t>
            </a:r>
            <a:r>
              <a:rPr lang="en-US" b="0" i="0" dirty="0">
                <a:solidFill>
                  <a:srgbClr val="191919"/>
                </a:solidFill>
                <a:effectLst/>
                <a:latin typeface="Segoe UI" panose="020B0502040204020203" pitchFamily="34" charset="0"/>
              </a:rPr>
              <a:t> enable you to leverage rich out-of-the-box data orchestration capabilities to compose flexible data workflows that meet your enterprise needs. You can learn more about their capabilities in the </a:t>
            </a:r>
            <a:r>
              <a:rPr lang="en-US" b="0" i="0" u="sng" dirty="0">
                <a:solidFill>
                  <a:srgbClr val="222043"/>
                </a:solidFill>
                <a:effectLst/>
                <a:latin typeface="Segoe UI" panose="020B0502040204020203" pitchFamily="34" charset="0"/>
                <a:hlinkClick r:id="rId3"/>
              </a:rPr>
              <a:t>Data Factory Spotlight: data pipelines blog post</a:t>
            </a:r>
            <a:r>
              <a:rPr lang="en-US" b="0" i="0" dirty="0">
                <a:solidFill>
                  <a:srgbClr val="191919"/>
                </a:solidFill>
                <a:effectLst/>
                <a:latin typeface="Segoe UI" panose="020B0502040204020203" pitchFamily="34" charset="0"/>
              </a:rPr>
              <a:t>.</a:t>
            </a:r>
            <a:br>
              <a:rPr lang="en-US" b="1" dirty="0"/>
            </a:br>
            <a:br>
              <a:rPr lang="en-US" b="1" dirty="0"/>
            </a:br>
            <a:r>
              <a:rPr lang="en-US" b="1" dirty="0"/>
              <a:t>What is a dataflow?</a:t>
            </a:r>
          </a:p>
          <a:p>
            <a:pPr marL="0" indent="0" algn="l">
              <a:buFont typeface="Arial" panose="020B0604020202020204" pitchFamily="34" charset="0"/>
              <a:buNone/>
            </a:pPr>
            <a:endParaRPr lang="en-US" dirty="0"/>
          </a:p>
          <a:p>
            <a:pPr marL="171450" indent="-171450" algn="l">
              <a:buFont typeface="Arial" panose="020B0604020202020204" pitchFamily="34" charset="0"/>
              <a:buChar char="•"/>
            </a:pPr>
            <a:r>
              <a:rPr lang="en-US" b="0" i="1" dirty="0">
                <a:solidFill>
                  <a:srgbClr val="E6E6E6"/>
                </a:solidFill>
                <a:effectLst/>
                <a:latin typeface="Segoe UI" panose="020B0502040204020203" pitchFamily="34" charset="0"/>
              </a:rPr>
              <a:t>Dataflows</a:t>
            </a:r>
            <a:r>
              <a:rPr lang="en-US" b="0" i="0" dirty="0">
                <a:solidFill>
                  <a:srgbClr val="E6E6E6"/>
                </a:solidFill>
                <a:effectLst/>
                <a:latin typeface="Segoe UI" panose="020B0502040204020203" pitchFamily="34" charset="0"/>
              </a:rPr>
              <a:t> are a type of cloud-based ETL (</a:t>
            </a:r>
            <a:r>
              <a:rPr lang="en-US" b="0" i="1" dirty="0">
                <a:solidFill>
                  <a:srgbClr val="E6E6E6"/>
                </a:solidFill>
                <a:effectLst/>
                <a:latin typeface="Segoe UI" panose="020B0502040204020203" pitchFamily="34" charset="0"/>
              </a:rPr>
              <a:t>Extract, Transform, Load</a:t>
            </a:r>
            <a:r>
              <a:rPr lang="en-US" b="0" i="0" dirty="0">
                <a:solidFill>
                  <a:srgbClr val="E6E6E6"/>
                </a:solidFill>
                <a:effectLst/>
                <a:latin typeface="Segoe UI" panose="020B0502040204020203" pitchFamily="34" charset="0"/>
              </a:rPr>
              <a:t>) tool for building and executing scalable data transformation processes.</a:t>
            </a:r>
          </a:p>
          <a:p>
            <a:pPr marL="171450" indent="-171450" algn="l">
              <a:buFont typeface="Arial" panose="020B0604020202020204" pitchFamily="34" charset="0"/>
              <a:buChar char="•"/>
            </a:pPr>
            <a:r>
              <a:rPr lang="en-US" b="0" i="0" dirty="0">
                <a:solidFill>
                  <a:srgbClr val="E6E6E6"/>
                </a:solidFill>
                <a:effectLst/>
                <a:latin typeface="Segoe UI" panose="020B0502040204020203" pitchFamily="34" charset="0"/>
              </a:rPr>
              <a:t>Dataflows (Gen2) allow you to extract data from various sources, transform it using a wide range of transformation operations, and </a:t>
            </a:r>
            <a:r>
              <a:rPr lang="en-US" b="1" i="0" dirty="0">
                <a:solidFill>
                  <a:srgbClr val="E6E6E6"/>
                </a:solidFill>
                <a:effectLst/>
                <a:latin typeface="Segoe UI" panose="020B0502040204020203" pitchFamily="34" charset="0"/>
              </a:rPr>
              <a:t>load it into a destination</a:t>
            </a:r>
            <a:r>
              <a:rPr lang="en-US" b="0" i="0" dirty="0">
                <a:solidFill>
                  <a:srgbClr val="E6E6E6"/>
                </a:solidFill>
                <a:effectLst/>
                <a:latin typeface="Segoe UI" panose="020B0502040204020203" pitchFamily="34" charset="0"/>
              </a:rPr>
              <a:t>. Using Power Query Online also allows for a visual interface to perform these tasks.</a:t>
            </a:r>
          </a:p>
          <a:p>
            <a:pPr marL="171450" indent="-171450" algn="l">
              <a:buFont typeface="Arial" panose="020B0604020202020204" pitchFamily="34" charset="0"/>
              <a:buChar char="•"/>
            </a:pPr>
            <a:r>
              <a:rPr lang="en-US" b="0" i="0" dirty="0">
                <a:solidFill>
                  <a:srgbClr val="E6E6E6"/>
                </a:solidFill>
                <a:effectLst/>
                <a:latin typeface="Segoe UI" panose="020B0502040204020203" pitchFamily="34" charset="0"/>
              </a:rPr>
              <a:t>The ability to specify an output destination along with enhanced compute time are what set Dataflows (Gen2) apart from their predecessor.</a:t>
            </a:r>
          </a:p>
          <a:p>
            <a:pPr marL="0" indent="0" algn="l">
              <a:buFont typeface="Arial" panose="020B0604020202020204" pitchFamily="34" charset="0"/>
              <a:buNone/>
            </a:pPr>
            <a:endParaRPr lang="en-US" b="0" i="0" dirty="0">
              <a:solidFill>
                <a:srgbClr val="E6E6E6"/>
              </a:solidFill>
              <a:effectLst/>
              <a:latin typeface="Segoe UI" panose="020B0502040204020203" pitchFamily="34" charset="0"/>
            </a:endParaRPr>
          </a:p>
          <a:p>
            <a:pPr marL="0" indent="0" algn="l">
              <a:buFont typeface="Arial" panose="020B0604020202020204" pitchFamily="34" charset="0"/>
              <a:buNone/>
            </a:pPr>
            <a:r>
              <a:rPr lang="en-US" b="0" i="0" dirty="0">
                <a:solidFill>
                  <a:srgbClr val="161616"/>
                </a:solidFill>
                <a:effectLst/>
                <a:latin typeface="Segoe UI" panose="020B0502040204020203" pitchFamily="34" charset="0"/>
              </a:rPr>
              <a:t>Dataflows allow you to promote reusable ETL logic that prevents the need to create more connections to your data source. Dataflows offer a wide variety of transformations, and can be run manually, on a refresh schedule, or as part of a Data Pipeline orchestration.</a:t>
            </a:r>
            <a:endParaRPr lang="en-US" b="0" i="0" dirty="0">
              <a:solidFill>
                <a:srgbClr val="E6E6E6"/>
              </a:solidFill>
              <a:effectLst/>
              <a:latin typeface="Segoe UI" panose="020B0502040204020203" pitchFamily="34" charset="0"/>
            </a:endParaRPr>
          </a:p>
          <a:p>
            <a:endParaRPr lang="en-US" dirty="0"/>
          </a:p>
          <a:p>
            <a:r>
              <a:rPr lang="en-US" b="1" dirty="0"/>
              <a:t>How does Gen2 differ from Gen1?</a:t>
            </a:r>
          </a:p>
          <a:p>
            <a:endParaRPr lang="en-US" b="1" dirty="0"/>
          </a:p>
          <a:p>
            <a:r>
              <a:rPr lang="en-US" b="0" i="0" dirty="0">
                <a:solidFill>
                  <a:srgbClr val="191919"/>
                </a:solidFill>
                <a:effectLst/>
                <a:latin typeface="Segoe UI" panose="020B0502040204020203" pitchFamily="34" charset="0"/>
              </a:rPr>
              <a:t>Dataflow Gen2 in Fabric is the evolution of Dataflow, redesigned from the ground up with more powerful compute engines, data movement capabilities to help you load data to several Fabric and Azure data destinations. </a:t>
            </a:r>
            <a:r>
              <a:rPr lang="en-US" b="1" i="0" dirty="0">
                <a:solidFill>
                  <a:srgbClr val="191919"/>
                </a:solidFill>
                <a:effectLst/>
                <a:latin typeface="Segoe UI" panose="020B0502040204020203" pitchFamily="34" charset="0"/>
              </a:rPr>
              <a:t>Dataflows (Gen2) </a:t>
            </a:r>
            <a:r>
              <a:rPr lang="en-US" b="0" i="0" dirty="0">
                <a:solidFill>
                  <a:srgbClr val="191919"/>
                </a:solidFill>
                <a:effectLst/>
                <a:latin typeface="Segoe UI" panose="020B0502040204020203" pitchFamily="34" charset="0"/>
              </a:rPr>
              <a:t>is only available in Fabric (not in Power BI without a Fabric license/trial).</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262447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There's more than one way to ETL or ELT data in Microsoft Fabric. Consider the benefits and limitations for using Dataflows (Gen2).</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436081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6E6E6"/>
                </a:solidFill>
                <a:effectLst/>
                <a:latin typeface="Segoe UI"/>
                <a:cs typeface="Segoe UI"/>
              </a:rPr>
              <a:t>1. Power Query ribbon</a:t>
            </a:r>
          </a:p>
          <a:p>
            <a:pPr algn="l"/>
            <a:r>
              <a:rPr lang="en-US" b="0" i="0" dirty="0">
                <a:solidFill>
                  <a:srgbClr val="E6E6E6"/>
                </a:solidFill>
                <a:effectLst/>
                <a:latin typeface="Segoe UI"/>
                <a:cs typeface="Segoe UI"/>
              </a:rPr>
              <a:t>Dataflows (Gen2) support a wide variety of data source connectors. Common sources include cloud and on-premises relational databases, Excel or flat files, SharePoint, SalesForce, Spark, and of course Fabric Lakehouses. Then there are numerous data transformations possible, such as:</a:t>
            </a:r>
          </a:p>
          <a:p>
            <a:pPr marL="217170" lvl="1" indent="-107950" algn="l">
              <a:buFont typeface="Arial" panose="020B0604020202020204" pitchFamily="34" charset="0"/>
              <a:buChar char="•"/>
            </a:pPr>
            <a:r>
              <a:rPr lang="en-US" b="0" i="0" dirty="0">
                <a:solidFill>
                  <a:srgbClr val="E6E6E6"/>
                </a:solidFill>
                <a:effectLst/>
                <a:latin typeface="Segoe UI"/>
                <a:cs typeface="Segoe UI"/>
              </a:rPr>
              <a:t>Filter and Sort rows</a:t>
            </a:r>
          </a:p>
          <a:p>
            <a:pPr marL="217170" lvl="1" indent="-107950" algn="l">
              <a:buFont typeface="Arial" panose="020B0604020202020204" pitchFamily="34" charset="0"/>
              <a:buChar char="•"/>
            </a:pPr>
            <a:r>
              <a:rPr lang="en-US" b="0" i="0" dirty="0">
                <a:solidFill>
                  <a:srgbClr val="E6E6E6"/>
                </a:solidFill>
                <a:effectLst/>
                <a:latin typeface="Segoe UI"/>
                <a:cs typeface="Segoe UI"/>
              </a:rPr>
              <a:t>Pivot and Unpivot</a:t>
            </a:r>
          </a:p>
          <a:p>
            <a:pPr marL="217170" lvl="1" indent="-107950" algn="l">
              <a:buFont typeface="Arial" panose="020B0604020202020204" pitchFamily="34" charset="0"/>
              <a:buChar char="•"/>
            </a:pPr>
            <a:r>
              <a:rPr lang="en-US" b="0" i="0" dirty="0">
                <a:solidFill>
                  <a:srgbClr val="E6E6E6"/>
                </a:solidFill>
                <a:effectLst/>
                <a:latin typeface="Segoe UI"/>
                <a:cs typeface="Segoe UI"/>
              </a:rPr>
              <a:t>Merge and Append queries</a:t>
            </a:r>
          </a:p>
          <a:p>
            <a:pPr marL="217170" lvl="1" indent="-107950" algn="l">
              <a:buFont typeface="Arial" panose="020B0604020202020204" pitchFamily="34" charset="0"/>
              <a:buChar char="•"/>
            </a:pPr>
            <a:r>
              <a:rPr lang="en-US" b="0" i="0" dirty="0">
                <a:solidFill>
                  <a:srgbClr val="E6E6E6"/>
                </a:solidFill>
                <a:effectLst/>
                <a:latin typeface="Segoe UI"/>
                <a:cs typeface="Segoe UI"/>
              </a:rPr>
              <a:t>Split and Conditional split</a:t>
            </a:r>
          </a:p>
          <a:p>
            <a:pPr marL="217170" lvl="1" indent="-107950" algn="l">
              <a:buFont typeface="Arial" panose="020B0604020202020204" pitchFamily="34" charset="0"/>
              <a:buChar char="•"/>
            </a:pPr>
            <a:r>
              <a:rPr lang="en-US" b="0" i="0" dirty="0">
                <a:solidFill>
                  <a:srgbClr val="E6E6E6"/>
                </a:solidFill>
                <a:effectLst/>
                <a:latin typeface="Segoe UI"/>
                <a:cs typeface="Segoe UI"/>
              </a:rPr>
              <a:t>Replace values and Remove duplicates</a:t>
            </a:r>
          </a:p>
          <a:p>
            <a:pPr marL="217170" lvl="1" indent="-107950" algn="l">
              <a:buFont typeface="Arial" panose="020B0604020202020204" pitchFamily="34" charset="0"/>
              <a:buChar char="•"/>
            </a:pPr>
            <a:r>
              <a:rPr lang="en-US" b="0" i="0" dirty="0">
                <a:solidFill>
                  <a:srgbClr val="E6E6E6"/>
                </a:solidFill>
                <a:effectLst/>
                <a:latin typeface="Segoe UI"/>
                <a:cs typeface="Segoe UI"/>
              </a:rPr>
              <a:t>Add, Rename, Reorder, or Delete columns</a:t>
            </a:r>
          </a:p>
          <a:p>
            <a:pPr marL="217170" lvl="1" indent="-107950" algn="l">
              <a:buFont typeface="Arial" panose="020B0604020202020204" pitchFamily="34" charset="0"/>
              <a:buChar char="•"/>
            </a:pPr>
            <a:r>
              <a:rPr lang="en-US" b="0" i="0" dirty="0">
                <a:solidFill>
                  <a:srgbClr val="E6E6E6"/>
                </a:solidFill>
                <a:effectLst/>
                <a:latin typeface="Segoe UI"/>
                <a:cs typeface="Segoe UI"/>
              </a:rPr>
              <a:t>Rank and Percentage calculator</a:t>
            </a:r>
          </a:p>
          <a:p>
            <a:pPr marL="217170" lvl="1" indent="-107950" algn="l">
              <a:buFont typeface="Arial" panose="020B0604020202020204" pitchFamily="34" charset="0"/>
              <a:buChar char="•"/>
            </a:pPr>
            <a:r>
              <a:rPr lang="en-US" b="0" i="0" dirty="0">
                <a:solidFill>
                  <a:srgbClr val="E6E6E6"/>
                </a:solidFill>
                <a:effectLst/>
                <a:latin typeface="Segoe UI"/>
                <a:cs typeface="Segoe UI"/>
              </a:rPr>
              <a:t>Top N and Bottom N</a:t>
            </a:r>
          </a:p>
          <a:p>
            <a:pPr algn="l"/>
            <a:endParaRPr lang="en-US" b="1" i="0" dirty="0">
              <a:solidFill>
                <a:srgbClr val="E6E6E6"/>
              </a:solidFill>
              <a:effectLst/>
              <a:latin typeface="Segoe UI" panose="020B0502040204020203" pitchFamily="34" charset="0"/>
            </a:endParaRPr>
          </a:p>
          <a:p>
            <a:pPr algn="l"/>
            <a:r>
              <a:rPr lang="en-US" b="1" i="0" dirty="0">
                <a:solidFill>
                  <a:srgbClr val="E6E6E6"/>
                </a:solidFill>
                <a:effectLst/>
                <a:latin typeface="Segoe UI"/>
                <a:cs typeface="Segoe UI"/>
              </a:rPr>
              <a:t>2. Queries pane</a:t>
            </a:r>
          </a:p>
          <a:p>
            <a:pPr algn="l"/>
            <a:r>
              <a:rPr lang="en-US" b="0" i="0" dirty="0">
                <a:solidFill>
                  <a:srgbClr val="E6E6E6"/>
                </a:solidFill>
                <a:effectLst/>
                <a:latin typeface="Segoe UI"/>
                <a:cs typeface="Segoe UI"/>
              </a:rPr>
              <a:t>The Queries pane shows you the different data sources - now called </a:t>
            </a:r>
            <a:r>
              <a:rPr lang="en-US" b="0" i="1" dirty="0">
                <a:solidFill>
                  <a:srgbClr val="E6E6E6"/>
                </a:solidFill>
                <a:effectLst/>
                <a:latin typeface="Segoe UI"/>
                <a:cs typeface="Segoe UI"/>
              </a:rPr>
              <a:t>queries</a:t>
            </a:r>
            <a:r>
              <a:rPr lang="en-US" b="0" i="0" dirty="0">
                <a:solidFill>
                  <a:srgbClr val="E6E6E6"/>
                </a:solidFill>
                <a:effectLst/>
                <a:latin typeface="Segoe UI"/>
                <a:cs typeface="Segoe UI"/>
              </a:rPr>
              <a:t>. Rename, duplicate, reference, and enable load are some of the options available.</a:t>
            </a:r>
          </a:p>
          <a:p>
            <a:pPr algn="l"/>
            <a:endParaRPr lang="en-US" b="1" i="0" dirty="0">
              <a:solidFill>
                <a:srgbClr val="E6E6E6"/>
              </a:solidFill>
              <a:effectLst/>
              <a:latin typeface="Segoe UI" panose="020B0502040204020203" pitchFamily="34" charset="0"/>
            </a:endParaRPr>
          </a:p>
          <a:p>
            <a:pPr algn="l"/>
            <a:r>
              <a:rPr lang="en-US" b="1" i="0" dirty="0">
                <a:solidFill>
                  <a:srgbClr val="E6E6E6"/>
                </a:solidFill>
                <a:effectLst/>
                <a:latin typeface="Segoe UI"/>
                <a:cs typeface="Segoe UI"/>
              </a:rPr>
              <a:t>3. Diagram view</a:t>
            </a:r>
          </a:p>
          <a:p>
            <a:pPr algn="l"/>
            <a:r>
              <a:rPr lang="en-US" b="0" i="0" dirty="0">
                <a:solidFill>
                  <a:srgbClr val="E6E6E6"/>
                </a:solidFill>
                <a:effectLst/>
                <a:latin typeface="Segoe UI"/>
                <a:cs typeface="Segoe UI"/>
              </a:rPr>
              <a:t>The Diagram View allows you to visually see how the data sources are connected and the different applied transformations. Note this can be turned on and off on the view tab of the ribbon.</a:t>
            </a:r>
          </a:p>
          <a:p>
            <a:pPr algn="l"/>
            <a:endParaRPr lang="en-US" b="1" i="0" dirty="0">
              <a:solidFill>
                <a:srgbClr val="E6E6E6"/>
              </a:solidFill>
              <a:effectLst/>
              <a:latin typeface="Segoe UI" panose="020B0502040204020203" pitchFamily="34" charset="0"/>
            </a:endParaRPr>
          </a:p>
          <a:p>
            <a:pPr algn="l"/>
            <a:r>
              <a:rPr lang="en-US" b="1" i="0" dirty="0">
                <a:solidFill>
                  <a:srgbClr val="E6E6E6"/>
                </a:solidFill>
                <a:effectLst/>
                <a:latin typeface="Segoe UI"/>
                <a:cs typeface="Segoe UI"/>
              </a:rPr>
              <a:t>4. Data Preview pane</a:t>
            </a:r>
          </a:p>
          <a:p>
            <a:pPr algn="l"/>
            <a:r>
              <a:rPr lang="en-US" b="0" i="0" dirty="0">
                <a:solidFill>
                  <a:srgbClr val="E6E6E6"/>
                </a:solidFill>
                <a:effectLst/>
                <a:latin typeface="Segoe UI"/>
                <a:cs typeface="Segoe UI"/>
              </a:rPr>
              <a:t>The Data Preview pane only shows a subset of data to allow you to see which transformations you should make and how they affect the data. You can also interact with the preview pane by dragging and dropping columns to change order or right-clicking on columns to filter or make changes.</a:t>
            </a:r>
          </a:p>
          <a:p>
            <a:pPr algn="l"/>
            <a:endParaRPr lang="en-US" b="1" i="0" dirty="0">
              <a:solidFill>
                <a:srgbClr val="E6E6E6"/>
              </a:solidFill>
              <a:effectLst/>
              <a:latin typeface="Segoe UI" panose="020B0502040204020203" pitchFamily="34" charset="0"/>
            </a:endParaRPr>
          </a:p>
          <a:p>
            <a:pPr algn="l"/>
            <a:r>
              <a:rPr lang="en-US" b="1" i="0" dirty="0">
                <a:solidFill>
                  <a:srgbClr val="E6E6E6"/>
                </a:solidFill>
                <a:effectLst/>
                <a:latin typeface="Segoe UI"/>
                <a:cs typeface="Segoe UI"/>
              </a:rPr>
              <a:t>5. Query Settings pane</a:t>
            </a:r>
          </a:p>
          <a:p>
            <a:pPr algn="l"/>
            <a:r>
              <a:rPr lang="en-US" b="0" i="0" dirty="0">
                <a:solidFill>
                  <a:srgbClr val="E6E6E6"/>
                </a:solidFill>
                <a:effectLst/>
                <a:latin typeface="Segoe UI"/>
                <a:cs typeface="Segoe UI"/>
              </a:rPr>
              <a:t>The Query Settings pane primarily includes </a:t>
            </a:r>
            <a:r>
              <a:rPr lang="en-US" b="1" i="0" dirty="0">
                <a:solidFill>
                  <a:srgbClr val="E6E6E6"/>
                </a:solidFill>
                <a:effectLst/>
                <a:latin typeface="Segoe UI"/>
                <a:cs typeface="Segoe UI"/>
              </a:rPr>
              <a:t>Applied Steps</a:t>
            </a:r>
            <a:r>
              <a:rPr lang="en-US" b="0" i="0" dirty="0">
                <a:solidFill>
                  <a:srgbClr val="E6E6E6"/>
                </a:solidFill>
                <a:effectLst/>
                <a:latin typeface="Segoe UI"/>
                <a:cs typeface="Segoe UI"/>
              </a:rPr>
              <a:t>. Each transformation you do is tied to a step, some of which are automatically applied when you connect the data source. Depending on the complexity of the transformations, you may have several applied steps for each query.</a:t>
            </a:r>
          </a:p>
          <a:p>
            <a:pPr algn="l"/>
            <a:r>
              <a:rPr lang="en-US" b="0" i="0" dirty="0">
                <a:solidFill>
                  <a:srgbClr val="E6E6E6"/>
                </a:solidFill>
                <a:effectLst/>
                <a:latin typeface="Segoe UI"/>
                <a:cs typeface="Segoe UI"/>
              </a:rPr>
              <a:t>While this visual interface is helpful, you can also view the M code through </a:t>
            </a:r>
            <a:r>
              <a:rPr lang="en-US" b="1" i="0" dirty="0">
                <a:solidFill>
                  <a:srgbClr val="E6E6E6"/>
                </a:solidFill>
                <a:effectLst/>
                <a:latin typeface="Segoe UI"/>
                <a:cs typeface="Segoe UI"/>
              </a:rPr>
              <a:t>Advanced editor</a:t>
            </a:r>
            <a:r>
              <a:rPr lang="en-US" b="0" i="0" dirty="0">
                <a:solidFill>
                  <a:srgbClr val="E6E6E6"/>
                </a:solidFill>
                <a:effectLst/>
                <a:latin typeface="Segoe UI"/>
                <a:cs typeface="Segoe UI"/>
              </a:rPr>
              <a: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166843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6E6E6"/>
                </a:solidFill>
                <a:effectLst/>
                <a:latin typeface="Segoe UI"/>
                <a:cs typeface="Segoe UI"/>
              </a:rPr>
              <a:t>The combination of dataflows and pipelines is useful when you need to perform additional operations on the transformed data. Note that pipelines will be discussed in detail in the next section.</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a:cs typeface="Segoe UI"/>
              </a:rPr>
              <a:t>Data pipelines are easily created in the Data Factory and Data Engineering workloads. Pipelines are a common concept in data engineering and offer a wide variety of activities to orchestrate. Some common activities include:</a:t>
            </a:r>
          </a:p>
          <a:p>
            <a:pPr marL="171450" indent="-171450" algn="l">
              <a:buFont typeface="Arial" panose="020B0604020202020204" pitchFamily="34" charset="0"/>
              <a:buChar char="•"/>
            </a:pPr>
            <a:r>
              <a:rPr lang="en-US" b="0" i="0" dirty="0">
                <a:solidFill>
                  <a:srgbClr val="E6E6E6"/>
                </a:solidFill>
                <a:effectLst/>
                <a:latin typeface="Segoe UI"/>
                <a:cs typeface="Segoe UI"/>
              </a:rPr>
              <a:t>Copy data</a:t>
            </a:r>
          </a:p>
          <a:p>
            <a:pPr marL="171450" indent="-171450" algn="l">
              <a:buFont typeface="Arial" panose="020B0604020202020204" pitchFamily="34" charset="0"/>
              <a:buChar char="•"/>
            </a:pPr>
            <a:r>
              <a:rPr lang="en-US" b="0" i="0" dirty="0">
                <a:solidFill>
                  <a:srgbClr val="E6E6E6"/>
                </a:solidFill>
                <a:effectLst/>
                <a:latin typeface="Segoe UI"/>
                <a:cs typeface="Segoe UI"/>
              </a:rPr>
              <a:t>Incorporate Dataflow</a:t>
            </a:r>
          </a:p>
          <a:p>
            <a:pPr marL="171450" indent="-171450" algn="l">
              <a:buFont typeface="Arial" panose="020B0604020202020204" pitchFamily="34" charset="0"/>
              <a:buChar char="•"/>
            </a:pPr>
            <a:r>
              <a:rPr lang="en-US" b="0" i="0" dirty="0">
                <a:solidFill>
                  <a:srgbClr val="E6E6E6"/>
                </a:solidFill>
                <a:effectLst/>
                <a:latin typeface="Segoe UI"/>
                <a:cs typeface="Segoe UI"/>
              </a:rPr>
              <a:t>Add Notebook</a:t>
            </a:r>
          </a:p>
          <a:p>
            <a:pPr marL="171450" indent="-171450" algn="l">
              <a:buFont typeface="Arial" panose="020B0604020202020204" pitchFamily="34" charset="0"/>
              <a:buChar char="•"/>
            </a:pPr>
            <a:r>
              <a:rPr lang="en-US" b="0" i="0" dirty="0">
                <a:solidFill>
                  <a:srgbClr val="E6E6E6"/>
                </a:solidFill>
                <a:effectLst/>
                <a:latin typeface="Segoe UI"/>
                <a:cs typeface="Segoe UI"/>
              </a:rPr>
              <a:t>Get metadata</a:t>
            </a:r>
          </a:p>
          <a:p>
            <a:pPr marL="171450" indent="-171450" algn="l">
              <a:buFont typeface="Arial" panose="020B0604020202020204" pitchFamily="34" charset="0"/>
              <a:buChar char="•"/>
            </a:pPr>
            <a:r>
              <a:rPr lang="en-US" b="0" i="0" dirty="0">
                <a:solidFill>
                  <a:srgbClr val="E6E6E6"/>
                </a:solidFill>
                <a:effectLst/>
                <a:latin typeface="Segoe UI"/>
                <a:cs typeface="Segoe UI"/>
              </a:rPr>
              <a:t>Execute a script or stored procedure</a:t>
            </a:r>
          </a:p>
          <a:p>
            <a:endParaRPr lang="en-US" dirty="0"/>
          </a:p>
          <a:p>
            <a:r>
              <a:rPr lang="en-US" b="0" i="0" dirty="0">
                <a:solidFill>
                  <a:srgbClr val="E6E6E6"/>
                </a:solidFill>
                <a:effectLst/>
                <a:latin typeface="Segoe UI"/>
                <a:cs typeface="Segoe UI"/>
              </a:rPr>
              <a:t>Pipelines provide a visual way to complete activities in a specific order. You can use a dataflow for data ingestion and transformation, and landing into a Lakehouse using dataflows. Then incorporate the dataflow into a pipeline to orchestrate extra activities, like execute scripts or stored procedures after the dataflow has completed.</a:t>
            </a:r>
            <a:endParaRPr lang="en-US" dirty="0">
              <a:latin typeface="Segoe UI"/>
              <a:cs typeface="Segoe UI"/>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502104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https://aka.ms/mslearn-fabric-dataflow</a:t>
            </a:r>
            <a:br>
              <a:rPr lang="en-US" dirty="0"/>
            </a:br>
            <a:br>
              <a:rPr lang="en-US" dirty="0"/>
            </a:br>
            <a:r>
              <a:rPr lang="en-US" dirty="0"/>
              <a:t>The estimated time to complete this exercise is</a:t>
            </a:r>
            <a:r>
              <a:rPr lang="en-US" b="1" dirty="0"/>
              <a:t> 30 minutes.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66603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020740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Encourage students to review the online material on Microsoft Learn on which this presentation is based.</a:t>
            </a:r>
          </a:p>
          <a:p>
            <a:endParaRPr lang="en-US" i="1" dirty="0"/>
          </a:p>
          <a:p>
            <a:r>
              <a:rPr lang="en-US" i="1" dirty="0"/>
              <a:t>More info on dataflows (Gen2) behind the scenes: https://blog.fabric.microsoft.com/blog/data-factory-spotlight-dataflows-gen2#</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0930034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860606"/>
            <a:ext cx="7604125" cy="530406"/>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hoto layou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899"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a:t>Photo layout 1</a:t>
            </a:r>
          </a:p>
        </p:txBody>
      </p:sp>
    </p:spTree>
    <p:extLst>
      <p:ext uri="{BB962C8B-B14F-4D97-AF65-F5344CB8AC3E}">
        <p14:creationId xmlns:p14="http://schemas.microsoft.com/office/powerpoint/2010/main" val="261876133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924689"/>
            <a:ext cx="7604125" cy="3912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7279712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spTree>
    <p:extLst>
      <p:ext uri="{BB962C8B-B14F-4D97-AF65-F5344CB8AC3E}">
        <p14:creationId xmlns:p14="http://schemas.microsoft.com/office/powerpoint/2010/main" val="15720895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349099721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3286772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86104760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13914550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0095"/>
            <a:ext cx="920718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12533544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31998636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512240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a:xfrm>
            <a:off x="233185" y="6683658"/>
            <a:ext cx="11426011" cy="310869"/>
          </a:xfrm>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395018901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slide 3">
    <p:bg>
      <p:bgPr>
        <a:solidFill>
          <a:srgbClr val="0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E25E31-70C0-4775-AE18-ECEA8304B761}"/>
              </a:ext>
              <a:ext uri="{C183D7F6-B498-43B3-948B-1728B52AA6E4}">
                <adec:decorative xmlns:adec="http://schemas.microsoft.com/office/drawing/2017/decorative" val="1"/>
              </a:ext>
            </a:extLst>
          </p:cNvPr>
          <p:cNvSpPr/>
          <p:nvPr userDrawn="1"/>
        </p:nvSpPr>
        <p:spPr bwMode="auto">
          <a:xfrm>
            <a:off x="2435749" y="2285754"/>
            <a:ext cx="7319792" cy="22855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41DC16B6-168C-4807-A204-0EBA7602160C}"/>
              </a:ext>
            </a:extLst>
          </p:cNvPr>
          <p:cNvSpPr txBox="1"/>
          <p:nvPr userDrawn="1"/>
        </p:nvSpPr>
        <p:spPr>
          <a:xfrm>
            <a:off x="2622174" y="2439603"/>
            <a:ext cx="6998839" cy="1846659"/>
          </a:xfrm>
          <a:prstGeom prst="rect">
            <a:avLst/>
          </a:prstGeom>
          <a:noFill/>
        </p:spPr>
        <p:txBody>
          <a:bodyPr wrap="none" lIns="0" tIns="0" rIns="0" bIns="0" rtlCol="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effectLst/>
                <a:uLnTx/>
                <a:uFillTx/>
                <a:latin typeface="Segoe UI Semibold"/>
                <a:ea typeface="+mn-ea"/>
                <a:cs typeface="+mn-cs"/>
              </a:rPr>
              <a:t>Lesson</a:t>
            </a:r>
            <a:r>
              <a:rPr kumimoji="0" lang="en-US" sz="4000" b="0" i="0" u="none" strike="noStrike" kern="1200" cap="none" spc="0" normalizeH="0" noProof="0" dirty="0">
                <a:ln>
                  <a:noFill/>
                </a:ln>
                <a:effectLst/>
                <a:uLnTx/>
                <a:uFillTx/>
                <a:latin typeface="Segoe UI Semibold"/>
                <a:ea typeface="+mn-ea"/>
                <a:cs typeface="+mn-cs"/>
              </a:rPr>
              <a:t> 03</a:t>
            </a:r>
          </a:p>
          <a:p>
            <a:pPr marL="0" marR="0" lvl="0" indent="0" defTabSz="914367" rtl="0" eaLnBrk="1" fontAlgn="auto" latinLnBrk="0" hangingPunct="1">
              <a:lnSpc>
                <a:spcPct val="100000"/>
              </a:lnSpc>
              <a:spcBef>
                <a:spcPts val="0"/>
              </a:spcBef>
              <a:spcAft>
                <a:spcPts val="0"/>
              </a:spcAft>
              <a:buClrTx/>
              <a:buSzTx/>
              <a:buFontTx/>
              <a:buNone/>
              <a:tabLst/>
              <a:defRPr/>
            </a:pPr>
            <a:r>
              <a:rPr lang="en-GB" sz="4000" dirty="0">
                <a:solidFill>
                  <a:schemeClr val="tx2"/>
                </a:solidFill>
                <a:latin typeface="Segoe UI Semibold"/>
              </a:rPr>
              <a:t>Identify the Tasks</a:t>
            </a:r>
            <a:br>
              <a:rPr lang="en-US" sz="4000" dirty="0">
                <a:solidFill>
                  <a:schemeClr val="tx2"/>
                </a:solidFill>
                <a:latin typeface="Segoe UI Semibold"/>
              </a:rPr>
            </a:br>
            <a:r>
              <a:rPr lang="en-US" sz="4000" dirty="0">
                <a:solidFill>
                  <a:schemeClr val="tx2"/>
                </a:solidFill>
                <a:latin typeface="Segoe UI Semibold"/>
              </a:rPr>
              <a:t>Performed by a Data Engineer</a:t>
            </a:r>
            <a:endParaRPr lang="en-GB" sz="4000" dirty="0">
              <a:solidFill>
                <a:schemeClr val="tx2"/>
              </a:solidFill>
              <a:latin typeface="Segoe UI Semibold"/>
            </a:endParaRPr>
          </a:p>
        </p:txBody>
      </p:sp>
    </p:spTree>
    <p:extLst>
      <p:ext uri="{BB962C8B-B14F-4D97-AF65-F5344CB8AC3E}">
        <p14:creationId xmlns:p14="http://schemas.microsoft.com/office/powerpoint/2010/main" val="568585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4"/>
                                        </p:tgtEl>
                                      </p:cBhvr>
                                      <p:by x="0" y="0"/>
                                    </p:animScale>
                                  </p:childTnLst>
                                </p:cTn>
                              </p:par>
                              <p:par>
                                <p:cTn id="9" presetID="42" presetClass="path" presetSubtype="0" decel="100000" fill="hold" grpId="2" nodeType="withEffect">
                                  <p:stCondLst>
                                    <p:cond delay="500"/>
                                  </p:stCondLst>
                                  <p:childTnLst>
                                    <p:animMotion origin="layout" path="M 2.08333E-7 0 L -0.29974 0.16759 " pathEditMode="relative" rAng="0" ptsTypes="AA">
                                      <p:cBhvr>
                                        <p:cTn id="10" dur="500" spd="-100000" fill="hold"/>
                                        <p:tgtEl>
                                          <p:spTgt spid="4"/>
                                        </p:tgtEl>
                                        <p:attrNameLst>
                                          <p:attrName>ppt_x</p:attrName>
                                          <p:attrName>ppt_y</p:attrName>
                                        </p:attrNameLst>
                                      </p:cBhvr>
                                      <p:rCtr x="-14987" y="8380"/>
                                    </p:animMotion>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3.42864E-6 1.87472E-6 L -3.42864E-6 0.06673 " pathEditMode="relative" rAng="0" ptsTypes="AA">
                                      <p:cBhvr>
                                        <p:cTn id="15" dur="1000" spd="-100000" fill="hold"/>
                                        <p:tgtEl>
                                          <p:spTgt spid="5"/>
                                        </p:tgtEl>
                                        <p:attrNameLst>
                                          <p:attrName>ppt_x</p:attrName>
                                          <p:attrName>ppt_y</p:attrName>
                                        </p:attrNameLst>
                                      </p:cBhvr>
                                      <p:rCtr x="0" y="33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p:bldP spid="5" grpId="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10992534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Photo layou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899"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a:t>Photo layout 1</a:t>
            </a:r>
          </a:p>
        </p:txBody>
      </p:sp>
    </p:spTree>
    <p:extLst>
      <p:ext uri="{BB962C8B-B14F-4D97-AF65-F5344CB8AC3E}">
        <p14:creationId xmlns:p14="http://schemas.microsoft.com/office/powerpoint/2010/main" val="549589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a:t>##</a:t>
            </a:r>
            <a:br>
              <a:rPr lang="en-US"/>
            </a:br>
            <a:r>
              <a:rPr lang="en-US"/>
              <a:t>##</a:t>
            </a:r>
            <a:br>
              <a:rPr lang="en-US"/>
            </a:br>
            <a:r>
              <a:rPr lang="en-US"/>
              <a:t>##</a:t>
            </a:r>
            <a:br>
              <a:rPr lang="en-US"/>
            </a:br>
            <a:r>
              <a:rPr lang="en-US"/>
              <a:t>##</a:t>
            </a:r>
            <a:br>
              <a:rPr lang="en-US"/>
            </a:br>
            <a:r>
              <a:rPr lang="en-US"/>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a:t>Section Title</a:t>
            </a:r>
            <a:br>
              <a:rPr lang="en-US"/>
            </a:br>
            <a:r>
              <a:rPr lang="en-US"/>
              <a:t>Section Title</a:t>
            </a:r>
            <a:br>
              <a:rPr lang="en-US"/>
            </a:br>
            <a:r>
              <a:rPr lang="en-US"/>
              <a:t>Section Title</a:t>
            </a:r>
            <a:br>
              <a:rPr lang="en-US"/>
            </a:br>
            <a:r>
              <a:rPr lang="en-US"/>
              <a:t>Section Title</a:t>
            </a:r>
            <a:br>
              <a:rPr lang="en-US"/>
            </a:br>
            <a:r>
              <a:rPr lang="en-US"/>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7604125" cy="411162"/>
          </a:xfrm>
        </p:spPr>
        <p:txBody>
          <a:bodyPr wrap="square" lIns="0" tIns="0" rIns="0" bIns="0" anchor="ctr">
            <a:spAutoFit/>
          </a:bodyPr>
          <a:lstStyle>
            <a:lvl1pPr algn="l" defTabSz="932742" rtl="0" eaLnBrk="1" latinLnBrk="0" hangingPunct="1">
              <a:lnSpc>
                <a:spcPts val="3200"/>
              </a:lnSpc>
              <a:spcBef>
                <a:spcPct val="0"/>
              </a:spcBef>
              <a:buNone/>
              <a:defRPr lang="en-US" sz="32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77698915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1.pn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76" r:id="rId1"/>
    <p:sldLayoutId id="2147484583" r:id="rId2"/>
    <p:sldLayoutId id="2147484556" r:id="rId3"/>
    <p:sldLayoutId id="2147484562" r:id="rId4"/>
    <p:sldLayoutId id="2147484617" r:id="rId5"/>
    <p:sldLayoutId id="2147484580" r:id="rId6"/>
    <p:sldLayoutId id="2147484563" r:id="rId7"/>
    <p:sldLayoutId id="2147484616" r:id="rId8"/>
    <p:sldLayoutId id="2147484615" r:id="rId9"/>
    <p:sldLayoutId id="2147484623" r:id="rId10"/>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2840381877"/>
      </p:ext>
    </p:extLst>
  </p:cSld>
  <p:clrMap bg1="lt1" tx1="dk1" bg2="lt2" tx2="dk2" accent1="accent1" accent2="accent2" accent3="accent3" accent4="accent4" accent5="accent5" accent6="accent6" hlink="hlink" folHlink="folHlink"/>
  <p:sldLayoutIdLst>
    <p:sldLayoutId id="2147484625" r:id="rId1"/>
    <p:sldLayoutId id="2147484626" r:id="rId2"/>
    <p:sldLayoutId id="2147484627" r:id="rId3"/>
    <p:sldLayoutId id="2147484628" r:id="rId4"/>
    <p:sldLayoutId id="2147484629" r:id="rId5"/>
    <p:sldLayoutId id="2147484630" r:id="rId6"/>
    <p:sldLayoutId id="2147484631" r:id="rId7"/>
    <p:sldLayoutId id="2147484632" r:id="rId8"/>
    <p:sldLayoutId id="2147484633" r:id="rId9"/>
    <p:sldLayoutId id="2147484634" r:id="rId10"/>
    <p:sldLayoutId id="2147484635" r:id="rId11"/>
    <p:sldLayoutId id="2147484636" r:id="rId12"/>
    <p:sldLayoutId id="2147484637" r:id="rId13"/>
  </p:sldLayoutIdLst>
  <p:transition>
    <p:fade/>
  </p:transition>
  <p:hf sldNum="0"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openxmlformats.org/officeDocument/2006/relationships/image" Target="../media/image21.svg"/></Relationships>
</file>

<file path=ppt/slides/_rels/slide17.xml.rels><?xml version="1.0" encoding="UTF-8" standalone="yes"?>
<Relationships xmlns="http://schemas.openxmlformats.org/package/2006/relationships"><Relationship Id="rId3" Type="http://schemas.openxmlformats.org/officeDocument/2006/relationships/hyperlink" Target="https://aka.ms/fabric-pipeline"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23.sv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3" Type="http://schemas.openxmlformats.org/officeDocument/2006/relationships/hyperlink" Target="https://aka.ms/fabric-dataflow"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23.sv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DP-601T00A: Implementing a Lakehouse with Microsoft Fabric</a:t>
            </a:r>
          </a:p>
        </p:txBody>
      </p:sp>
    </p:spTree>
    <p:extLst>
      <p:ext uri="{BB962C8B-B14F-4D97-AF65-F5344CB8AC3E}">
        <p14:creationId xmlns:p14="http://schemas.microsoft.com/office/powerpoint/2010/main" val="104627318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628632-0ECC-A45F-82C4-78ED7E7FEE82}"/>
              </a:ext>
            </a:extLst>
          </p:cNvPr>
          <p:cNvSpPr>
            <a:spLocks noGrp="1"/>
          </p:cNvSpPr>
          <p:nvPr>
            <p:ph type="title"/>
          </p:nvPr>
        </p:nvSpPr>
        <p:spPr/>
        <p:txBody>
          <a:bodyPr/>
          <a:lstStyle/>
          <a:p>
            <a:pPr algn="l"/>
            <a:r>
              <a:rPr lang="en-US" b="1" i="0" dirty="0">
                <a:solidFill>
                  <a:srgbClr val="E6E6E6"/>
                </a:solidFill>
                <a:effectLst/>
                <a:latin typeface="Segoe UI" panose="020B0502040204020203" pitchFamily="34" charset="0"/>
              </a:rPr>
              <a:t>Use Data Factory pipelines in Microsoft Fabric</a:t>
            </a:r>
          </a:p>
        </p:txBody>
      </p:sp>
      <p:grpSp>
        <p:nvGrpSpPr>
          <p:cNvPr id="14" name="Group 13">
            <a:extLst>
              <a:ext uri="{FF2B5EF4-FFF2-40B4-BE49-F238E27FC236}">
                <a16:creationId xmlns:a16="http://schemas.microsoft.com/office/drawing/2014/main" id="{D49DC8C4-762F-4D76-D7DC-E1D3AA8E4268}"/>
              </a:ext>
              <a:ext uri="{C183D7F6-B498-43B3-948B-1728B52AA6E4}">
                <adec:decorative xmlns:adec="http://schemas.microsoft.com/office/drawing/2017/decorative" val="1"/>
              </a:ext>
            </a:extLst>
          </p:cNvPr>
          <p:cNvGrpSpPr/>
          <p:nvPr/>
        </p:nvGrpSpPr>
        <p:grpSpPr>
          <a:xfrm>
            <a:off x="10143126" y="2671154"/>
            <a:ext cx="1522766" cy="1522766"/>
            <a:chOff x="10143126" y="2671154"/>
            <a:chExt cx="1522766" cy="1522766"/>
          </a:xfrm>
        </p:grpSpPr>
        <p:grpSp>
          <p:nvGrpSpPr>
            <p:cNvPr id="4" name="Group 3">
              <a:extLst>
                <a:ext uri="{FF2B5EF4-FFF2-40B4-BE49-F238E27FC236}">
                  <a16:creationId xmlns:a16="http://schemas.microsoft.com/office/drawing/2014/main" id="{9073E771-FDAA-5705-1C09-8EB42F441B8A}"/>
                </a:ext>
              </a:extLst>
            </p:cNvPr>
            <p:cNvGrpSpPr/>
            <p:nvPr/>
          </p:nvGrpSpPr>
          <p:grpSpPr>
            <a:xfrm>
              <a:off x="10143126" y="2671154"/>
              <a:ext cx="1522766" cy="1522766"/>
              <a:chOff x="10143126" y="2671154"/>
              <a:chExt cx="1522766" cy="1522766"/>
            </a:xfrm>
          </p:grpSpPr>
          <p:pic>
            <p:nvPicPr>
              <p:cNvPr id="6" name="Graphic 5">
                <a:extLst>
                  <a:ext uri="{FF2B5EF4-FFF2-40B4-BE49-F238E27FC236}">
                    <a16:creationId xmlns:a16="http://schemas.microsoft.com/office/drawing/2014/main" id="{67E402EA-BF77-2B22-11C2-AB0E1BA862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43126" y="2671154"/>
                <a:ext cx="1522766" cy="1522766"/>
              </a:xfrm>
              <a:prstGeom prst="rect">
                <a:avLst/>
              </a:prstGeom>
            </p:spPr>
          </p:pic>
          <p:sp>
            <p:nvSpPr>
              <p:cNvPr id="7" name="Oval 6">
                <a:extLst>
                  <a:ext uri="{FF2B5EF4-FFF2-40B4-BE49-F238E27FC236}">
                    <a16:creationId xmlns:a16="http://schemas.microsoft.com/office/drawing/2014/main" id="{1794DFB9-54A2-EFD7-A29E-EE85BD104DE7}"/>
                  </a:ext>
                </a:extLst>
              </p:cNvPr>
              <p:cNvSpPr/>
              <p:nvPr/>
            </p:nvSpPr>
            <p:spPr bwMode="auto">
              <a:xfrm>
                <a:off x="10598355" y="3087452"/>
                <a:ext cx="634089" cy="634089"/>
              </a:xfrm>
              <a:prstGeom prst="ellipse">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3" name="Graphic 12">
              <a:extLst>
                <a:ext uri="{FF2B5EF4-FFF2-40B4-BE49-F238E27FC236}">
                  <a16:creationId xmlns:a16="http://schemas.microsoft.com/office/drawing/2014/main" id="{F0DBCAAC-9447-ABAB-35FA-02FCF5560AE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50893" y="3168749"/>
              <a:ext cx="507232" cy="523083"/>
            </a:xfrm>
            <a:prstGeom prst="rect">
              <a:avLst/>
            </a:prstGeom>
          </p:spPr>
        </p:pic>
      </p:grpSp>
      <p:pic>
        <p:nvPicPr>
          <p:cNvPr id="17" name="Graphic 16">
            <a:extLst>
              <a:ext uri="{FF2B5EF4-FFF2-40B4-BE49-F238E27FC236}">
                <a16:creationId xmlns:a16="http://schemas.microsoft.com/office/drawing/2014/main" id="{26424DBF-E425-3D3D-80A7-D84C1C9151A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437292" y="3965320"/>
            <a:ext cx="457200" cy="457200"/>
          </a:xfrm>
          <a:prstGeom prst="rect">
            <a:avLst/>
          </a:prstGeom>
        </p:spPr>
      </p:pic>
    </p:spTree>
    <p:extLst>
      <p:ext uri="{BB962C8B-B14F-4D97-AF65-F5344CB8AC3E}">
        <p14:creationId xmlns:p14="http://schemas.microsoft.com/office/powerpoint/2010/main" val="41772296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D5BD34C-F8C3-F11F-70FD-4E66BDEFA91B}"/>
              </a:ext>
            </a:extLst>
          </p:cNvPr>
          <p:cNvSpPr>
            <a:spLocks noGrp="1"/>
          </p:cNvSpPr>
          <p:nvPr>
            <p:ph type="title"/>
          </p:nvPr>
        </p:nvSpPr>
        <p:spPr/>
        <p:txBody>
          <a:bodyPr/>
          <a:lstStyle/>
          <a:p>
            <a:r>
              <a:rPr lang="en-US" sz="3200" dirty="0"/>
              <a:t>Pipelines in Microsoft Fabric</a:t>
            </a:r>
          </a:p>
        </p:txBody>
      </p:sp>
      <p:pic>
        <p:nvPicPr>
          <p:cNvPr id="3074" name="Picture 2" descr="Screenshot of a pipeline in Microsoft Fabric.">
            <a:extLst>
              <a:ext uri="{FF2B5EF4-FFF2-40B4-BE49-F238E27FC236}">
                <a16:creationId xmlns:a16="http://schemas.microsoft.com/office/drawing/2014/main" id="{1292803A-26B9-A183-FECC-32683A4987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138" y="1575607"/>
            <a:ext cx="7044067" cy="4637800"/>
          </a:xfrm>
          <a:prstGeom prst="rect">
            <a:avLst/>
          </a:prstGeom>
          <a:noFill/>
          <a:effectLst>
            <a:outerShdw blurRad="50800" dist="254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FECFD8E-6C19-BAB7-F248-6C5D903EC590}"/>
              </a:ext>
            </a:extLst>
          </p:cNvPr>
          <p:cNvSpPr txBox="1"/>
          <p:nvPr/>
        </p:nvSpPr>
        <p:spPr>
          <a:xfrm>
            <a:off x="7808026" y="1575607"/>
            <a:ext cx="4316681" cy="3228576"/>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Pipeline concepts:</a:t>
            </a:r>
          </a:p>
          <a:p>
            <a:pPr marL="342900" indent="-342900">
              <a:lnSpc>
                <a:spcPct val="90000"/>
              </a:lnSpc>
              <a:spcAft>
                <a:spcPts val="600"/>
              </a:spcAft>
              <a:buFontTx/>
              <a:buChar char="-"/>
            </a:pPr>
            <a:r>
              <a:rPr lang="en-US" sz="32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Activities</a:t>
            </a:r>
          </a:p>
          <a:p>
            <a:pPr marL="809271" lvl="1" indent="-342900">
              <a:lnSpc>
                <a:spcPct val="90000"/>
              </a:lnSpc>
              <a:spcAft>
                <a:spcPts val="600"/>
              </a:spcAft>
              <a:buFontTx/>
              <a:buChar char="-"/>
            </a:pPr>
            <a:r>
              <a:rPr lang="en-US" sz="28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Data transformation</a:t>
            </a:r>
          </a:p>
          <a:p>
            <a:pPr marL="809271" lvl="1" indent="-342900">
              <a:lnSpc>
                <a:spcPct val="90000"/>
              </a:lnSpc>
              <a:spcAft>
                <a:spcPts val="600"/>
              </a:spcAft>
              <a:buFontTx/>
              <a:buChar char="-"/>
            </a:pPr>
            <a:r>
              <a:rPr lang="en-US" sz="28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Control flow</a:t>
            </a:r>
          </a:p>
          <a:p>
            <a:pPr marL="342900" indent="-342900">
              <a:lnSpc>
                <a:spcPct val="90000"/>
              </a:lnSpc>
              <a:spcAft>
                <a:spcPts val="600"/>
              </a:spcAft>
              <a:buFontTx/>
              <a:buChar char="-"/>
            </a:pPr>
            <a:r>
              <a:rPr lang="en-US" sz="32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Parameters</a:t>
            </a:r>
          </a:p>
          <a:p>
            <a:pPr marL="342900" indent="-342900">
              <a:lnSpc>
                <a:spcPct val="90000"/>
              </a:lnSpc>
              <a:spcAft>
                <a:spcPts val="600"/>
              </a:spcAft>
              <a:buFontTx/>
              <a:buChar char="-"/>
            </a:pPr>
            <a:r>
              <a:rPr lang="en-US" sz="3200" dirty="0">
                <a:gradFill>
                  <a:gsLst>
                    <a:gs pos="2917">
                      <a:schemeClr val="tx1"/>
                    </a:gs>
                    <a:gs pos="30000">
                      <a:schemeClr val="tx1"/>
                    </a:gs>
                  </a:gsLst>
                  <a:lin ang="5400000" scaled="0"/>
                </a:gradFill>
                <a:latin typeface="Segoe UI Light" panose="020B0502040204020203" pitchFamily="34" charset="0"/>
                <a:cs typeface="Segoe UI Light" panose="020B0502040204020203" pitchFamily="34" charset="0"/>
              </a:rPr>
              <a:t>Pipeline runs</a:t>
            </a:r>
          </a:p>
        </p:txBody>
      </p:sp>
    </p:spTree>
    <p:extLst>
      <p:ext uri="{BB962C8B-B14F-4D97-AF65-F5344CB8AC3E}">
        <p14:creationId xmlns:p14="http://schemas.microsoft.com/office/powerpoint/2010/main" val="3238387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D5BD34C-F8C3-F11F-70FD-4E66BDEFA91B}"/>
              </a:ext>
            </a:extLst>
          </p:cNvPr>
          <p:cNvSpPr>
            <a:spLocks noGrp="1"/>
          </p:cNvSpPr>
          <p:nvPr>
            <p:ph type="title"/>
          </p:nvPr>
        </p:nvSpPr>
        <p:spPr/>
        <p:txBody>
          <a:bodyPr/>
          <a:lstStyle/>
          <a:p>
            <a:r>
              <a:rPr lang="en-US" sz="3200" dirty="0"/>
              <a:t>Common activities – Copy Data</a:t>
            </a:r>
          </a:p>
        </p:txBody>
      </p:sp>
      <p:grpSp>
        <p:nvGrpSpPr>
          <p:cNvPr id="6" name="Group 5" descr="An image of the copy data interface">
            <a:extLst>
              <a:ext uri="{FF2B5EF4-FFF2-40B4-BE49-F238E27FC236}">
                <a16:creationId xmlns:a16="http://schemas.microsoft.com/office/drawing/2014/main" id="{DBE5FCA2-D9A7-8DF7-54BA-F9071C36EAFD}"/>
              </a:ext>
            </a:extLst>
          </p:cNvPr>
          <p:cNvGrpSpPr/>
          <p:nvPr/>
        </p:nvGrpSpPr>
        <p:grpSpPr>
          <a:xfrm>
            <a:off x="617449" y="1637159"/>
            <a:ext cx="5563654" cy="3619376"/>
            <a:chOff x="617449" y="1637159"/>
            <a:chExt cx="5563654" cy="3619376"/>
          </a:xfrm>
        </p:grpSpPr>
        <p:sp>
          <p:nvSpPr>
            <p:cNvPr id="2" name="TextBox 1">
              <a:extLst>
                <a:ext uri="{FF2B5EF4-FFF2-40B4-BE49-F238E27FC236}">
                  <a16:creationId xmlns:a16="http://schemas.microsoft.com/office/drawing/2014/main" id="{BC1A2C26-B4AC-C77F-6C2D-5FAF5B8150F4}"/>
                </a:ext>
              </a:extLst>
            </p:cNvPr>
            <p:cNvSpPr txBox="1"/>
            <p:nvPr/>
          </p:nvSpPr>
          <p:spPr>
            <a:xfrm>
              <a:off x="1304435" y="4628671"/>
              <a:ext cx="4189682"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1. Use the copy data tool.</a:t>
              </a:r>
            </a:p>
          </p:txBody>
        </p:sp>
        <p:pic>
          <p:nvPicPr>
            <p:cNvPr id="5122" name="Picture 2" descr="Screenshot of the Copy Data tool in Microsoft Fabric.">
              <a:extLst>
                <a:ext uri="{FF2B5EF4-FFF2-40B4-BE49-F238E27FC236}">
                  <a16:creationId xmlns:a16="http://schemas.microsoft.com/office/drawing/2014/main" id="{F40C215C-42C8-AE58-3C7B-86CE16851D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449" y="1637159"/>
              <a:ext cx="5563654" cy="29380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7" name="Group 6" descr="An image of how to add details for the copy data activity.">
            <a:extLst>
              <a:ext uri="{FF2B5EF4-FFF2-40B4-BE49-F238E27FC236}">
                <a16:creationId xmlns:a16="http://schemas.microsoft.com/office/drawing/2014/main" id="{12F8C401-ACE3-7A09-4F6D-2AA764CBC043}"/>
              </a:ext>
            </a:extLst>
          </p:cNvPr>
          <p:cNvGrpSpPr/>
          <p:nvPr/>
        </p:nvGrpSpPr>
        <p:grpSpPr>
          <a:xfrm>
            <a:off x="5351930" y="2646115"/>
            <a:ext cx="7084545" cy="3904587"/>
            <a:chOff x="5351930" y="2646115"/>
            <a:chExt cx="7084545" cy="3904587"/>
          </a:xfrm>
        </p:grpSpPr>
        <p:sp>
          <p:nvSpPr>
            <p:cNvPr id="4" name="TextBox 3">
              <a:extLst>
                <a:ext uri="{FF2B5EF4-FFF2-40B4-BE49-F238E27FC236}">
                  <a16:creationId xmlns:a16="http://schemas.microsoft.com/office/drawing/2014/main" id="{0674BEED-EDF9-A87E-1ECA-C996324ACE59}"/>
                </a:ext>
              </a:extLst>
            </p:cNvPr>
            <p:cNvSpPr txBox="1"/>
            <p:nvPr/>
          </p:nvSpPr>
          <p:spPr>
            <a:xfrm>
              <a:off x="5434149" y="5922838"/>
              <a:ext cx="7002326"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2. Edit the settings below the pipeline canvas.</a:t>
              </a:r>
            </a:p>
          </p:txBody>
        </p:sp>
        <p:pic>
          <p:nvPicPr>
            <p:cNvPr id="3" name="Picture 2" descr="Screenshot of the Fabric UI with a pipeline displayed.">
              <a:extLst>
                <a:ext uri="{FF2B5EF4-FFF2-40B4-BE49-F238E27FC236}">
                  <a16:creationId xmlns:a16="http://schemas.microsoft.com/office/drawing/2014/main" id="{2A5CDBF1-D368-4E2B-BF01-ABD98F6A6EE6}"/>
                </a:ext>
              </a:extLst>
            </p:cNvPr>
            <p:cNvPicPr>
              <a:picLocks noChangeAspect="1"/>
            </p:cNvPicPr>
            <p:nvPr/>
          </p:nvPicPr>
          <p:blipFill>
            <a:blip r:embed="rId4"/>
            <a:stretch>
              <a:fillRect/>
            </a:stretch>
          </p:blipFill>
          <p:spPr>
            <a:xfrm>
              <a:off x="5351930" y="2646115"/>
              <a:ext cx="6773306" cy="3296061"/>
            </a:xfrm>
            <a:prstGeom prst="rect">
              <a:avLst/>
            </a:prstGeom>
            <a:effectLst>
              <a:outerShdw blurRad="50800" dist="38100" dir="2700000" algn="tl" rotWithShape="0">
                <a:prstClr val="black">
                  <a:alpha val="40000"/>
                </a:prstClr>
              </a:outerShdw>
            </a:effectLst>
          </p:spPr>
        </p:pic>
      </p:grpSp>
      <p:sp>
        <p:nvSpPr>
          <p:cNvPr id="5" name="Arrow: Right 4" descr="An arrow going from the copy data activity general screen to the detailed screen where details about the a specific copy data activity can be added.">
            <a:extLst>
              <a:ext uri="{FF2B5EF4-FFF2-40B4-BE49-F238E27FC236}">
                <a16:creationId xmlns:a16="http://schemas.microsoft.com/office/drawing/2014/main" id="{3D2EA4AB-8B91-B753-EE61-533D7346C46B}"/>
              </a:ext>
            </a:extLst>
          </p:cNvPr>
          <p:cNvSpPr/>
          <p:nvPr/>
        </p:nvSpPr>
        <p:spPr bwMode="auto">
          <a:xfrm>
            <a:off x="5075962" y="3216950"/>
            <a:ext cx="1050151" cy="623530"/>
          </a:xfrm>
          <a:prstGeom prst="rightArrow">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30066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D5BD34C-F8C3-F11F-70FD-4E66BDEFA91B}"/>
              </a:ext>
            </a:extLst>
          </p:cNvPr>
          <p:cNvSpPr>
            <a:spLocks noGrp="1"/>
          </p:cNvSpPr>
          <p:nvPr>
            <p:ph type="title"/>
          </p:nvPr>
        </p:nvSpPr>
        <p:spPr/>
        <p:txBody>
          <a:bodyPr/>
          <a:lstStyle/>
          <a:p>
            <a:r>
              <a:rPr lang="en-US" sz="3200" dirty="0"/>
              <a:t>Common activities - pipeline templates</a:t>
            </a:r>
          </a:p>
        </p:txBody>
      </p:sp>
      <p:pic>
        <p:nvPicPr>
          <p:cNvPr id="4" name="Picture 3" descr="Screenshot of the Fabric interface, choosing a template in a data factory pipeline.">
            <a:extLst>
              <a:ext uri="{FF2B5EF4-FFF2-40B4-BE49-F238E27FC236}">
                <a16:creationId xmlns:a16="http://schemas.microsoft.com/office/drawing/2014/main" id="{0F63C351-A5E0-9894-766D-8FBEEC87272B}"/>
              </a:ext>
            </a:extLst>
          </p:cNvPr>
          <p:cNvPicPr>
            <a:picLocks noChangeAspect="1"/>
          </p:cNvPicPr>
          <p:nvPr/>
        </p:nvPicPr>
        <p:blipFill>
          <a:blip r:embed="rId3"/>
          <a:stretch>
            <a:fillRect/>
          </a:stretch>
        </p:blipFill>
        <p:spPr>
          <a:xfrm>
            <a:off x="960549" y="1773709"/>
            <a:ext cx="9716577" cy="4916157"/>
          </a:xfrm>
          <a:prstGeom prst="rect">
            <a:avLst/>
          </a:prstGeom>
        </p:spPr>
      </p:pic>
      <p:sp>
        <p:nvSpPr>
          <p:cNvPr id="2" name="TextBox 1">
            <a:extLst>
              <a:ext uri="{FF2B5EF4-FFF2-40B4-BE49-F238E27FC236}">
                <a16:creationId xmlns:a16="http://schemas.microsoft.com/office/drawing/2014/main" id="{54BC1187-C3DA-CDF9-3189-CC3D5FD6D7FF}"/>
              </a:ext>
            </a:extLst>
          </p:cNvPr>
          <p:cNvSpPr txBox="1"/>
          <p:nvPr/>
        </p:nvSpPr>
        <p:spPr>
          <a:xfrm>
            <a:off x="317313" y="1138893"/>
            <a:ext cx="1108806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Use templates to build common pipeline scenarios.</a:t>
            </a:r>
          </a:p>
        </p:txBody>
      </p:sp>
    </p:spTree>
    <p:extLst>
      <p:ext uri="{BB962C8B-B14F-4D97-AF65-F5344CB8AC3E}">
        <p14:creationId xmlns:p14="http://schemas.microsoft.com/office/powerpoint/2010/main" val="1212058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D5BD34C-F8C3-F11F-70FD-4E66BDEFA91B}"/>
              </a:ext>
            </a:extLst>
          </p:cNvPr>
          <p:cNvSpPr>
            <a:spLocks noGrp="1"/>
          </p:cNvSpPr>
          <p:nvPr>
            <p:ph type="title"/>
          </p:nvPr>
        </p:nvSpPr>
        <p:spPr/>
        <p:txBody>
          <a:bodyPr/>
          <a:lstStyle/>
          <a:p>
            <a:r>
              <a:rPr lang="en-US" sz="3200" dirty="0"/>
              <a:t>Run and monitor pipelines</a:t>
            </a:r>
          </a:p>
        </p:txBody>
      </p:sp>
      <p:sp>
        <p:nvSpPr>
          <p:cNvPr id="2" name="TextBox 1">
            <a:extLst>
              <a:ext uri="{FF2B5EF4-FFF2-40B4-BE49-F238E27FC236}">
                <a16:creationId xmlns:a16="http://schemas.microsoft.com/office/drawing/2014/main" id="{CC4B33A5-08F0-EC9C-D557-3E7630517FFA}"/>
              </a:ext>
            </a:extLst>
          </p:cNvPr>
          <p:cNvSpPr txBox="1"/>
          <p:nvPr/>
        </p:nvSpPr>
        <p:spPr>
          <a:xfrm>
            <a:off x="465138" y="1747799"/>
            <a:ext cx="4969824" cy="2077492"/>
          </a:xfrm>
          <a:prstGeom prst="rect">
            <a:avLst/>
          </a:prstGeom>
          <a:noFill/>
        </p:spPr>
        <p:txBody>
          <a:bodyPr wrap="square" lIns="182880" tIns="146304" rIns="182880" bIns="146304" rtlCol="0">
            <a:spAutoFit/>
          </a:bodyPr>
          <a:lstStyle/>
          <a:p>
            <a:pPr marL="457200" indent="-457200">
              <a:lnSpc>
                <a:spcPct val="90000"/>
              </a:lnSpc>
              <a:spcAft>
                <a:spcPts val="600"/>
              </a:spcAft>
              <a:buAutoNum type="arabicPeriod"/>
            </a:pPr>
            <a:r>
              <a:rPr lang="en-US" sz="2800" dirty="0">
                <a:gradFill>
                  <a:gsLst>
                    <a:gs pos="2917">
                      <a:schemeClr val="tx1"/>
                    </a:gs>
                    <a:gs pos="30000">
                      <a:schemeClr val="tx1"/>
                    </a:gs>
                  </a:gsLst>
                  <a:lin ang="5400000" scaled="0"/>
                </a:gradFill>
              </a:rPr>
              <a:t>Validate</a:t>
            </a:r>
          </a:p>
          <a:p>
            <a:pPr marL="457200" indent="-457200">
              <a:lnSpc>
                <a:spcPct val="90000"/>
              </a:lnSpc>
              <a:spcAft>
                <a:spcPts val="600"/>
              </a:spcAft>
              <a:buAutoNum type="arabicPeriod"/>
            </a:pPr>
            <a:r>
              <a:rPr lang="en-US" sz="2800" dirty="0">
                <a:gradFill>
                  <a:gsLst>
                    <a:gs pos="2917">
                      <a:schemeClr val="tx1"/>
                    </a:gs>
                    <a:gs pos="30000">
                      <a:schemeClr val="tx1"/>
                    </a:gs>
                  </a:gsLst>
                  <a:lin ang="5400000" scaled="0"/>
                </a:gradFill>
              </a:rPr>
              <a:t>Run</a:t>
            </a:r>
          </a:p>
          <a:p>
            <a:pPr marL="457200" indent="-457200">
              <a:lnSpc>
                <a:spcPct val="90000"/>
              </a:lnSpc>
              <a:spcAft>
                <a:spcPts val="600"/>
              </a:spcAft>
              <a:buAutoNum type="arabicPeriod"/>
            </a:pPr>
            <a:r>
              <a:rPr lang="en-US" sz="2800" dirty="0">
                <a:gradFill>
                  <a:gsLst>
                    <a:gs pos="2917">
                      <a:schemeClr val="tx1"/>
                    </a:gs>
                    <a:gs pos="30000">
                      <a:schemeClr val="tx1"/>
                    </a:gs>
                  </a:gsLst>
                  <a:lin ang="5400000" scaled="0"/>
                </a:gradFill>
              </a:rPr>
              <a:t>Schedule</a:t>
            </a:r>
          </a:p>
          <a:p>
            <a:pPr marL="457200" indent="-457200">
              <a:lnSpc>
                <a:spcPct val="90000"/>
              </a:lnSpc>
              <a:spcAft>
                <a:spcPts val="600"/>
              </a:spcAft>
              <a:buAutoNum type="arabicPeriod"/>
            </a:pPr>
            <a:r>
              <a:rPr lang="en-US" sz="2800" dirty="0">
                <a:gradFill>
                  <a:gsLst>
                    <a:gs pos="2917">
                      <a:schemeClr val="tx1"/>
                    </a:gs>
                    <a:gs pos="30000">
                      <a:schemeClr val="tx1"/>
                    </a:gs>
                  </a:gsLst>
                  <a:lin ang="5400000" scaled="0"/>
                </a:gradFill>
              </a:rPr>
              <a:t>View run history</a:t>
            </a:r>
          </a:p>
        </p:txBody>
      </p:sp>
      <p:pic>
        <p:nvPicPr>
          <p:cNvPr id="5" name="Picture 4" descr="Screenshot of the pipeline run monitoring UI of the Fabric interface.">
            <a:extLst>
              <a:ext uri="{FF2B5EF4-FFF2-40B4-BE49-F238E27FC236}">
                <a16:creationId xmlns:a16="http://schemas.microsoft.com/office/drawing/2014/main" id="{632BEDCE-8D20-2576-65B1-889A6015709A}"/>
              </a:ext>
            </a:extLst>
          </p:cNvPr>
          <p:cNvPicPr>
            <a:picLocks noChangeAspect="1"/>
          </p:cNvPicPr>
          <p:nvPr/>
        </p:nvPicPr>
        <p:blipFill>
          <a:blip r:embed="rId3"/>
          <a:stretch>
            <a:fillRect/>
          </a:stretch>
        </p:blipFill>
        <p:spPr>
          <a:xfrm>
            <a:off x="4164455" y="1397477"/>
            <a:ext cx="7355562" cy="4837068"/>
          </a:xfrm>
          <a:prstGeom prst="rect">
            <a:avLst/>
          </a:prstGeom>
        </p:spPr>
      </p:pic>
    </p:spTree>
    <p:extLst>
      <p:ext uri="{BB962C8B-B14F-4D97-AF65-F5344CB8AC3E}">
        <p14:creationId xmlns:p14="http://schemas.microsoft.com/office/powerpoint/2010/main" val="1519142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04F82C-E7A5-6DD4-C859-8A1AFBC04263}"/>
              </a:ext>
            </a:extLst>
          </p:cNvPr>
          <p:cNvSpPr>
            <a:spLocks noGrp="1"/>
          </p:cNvSpPr>
          <p:nvPr>
            <p:ph type="title"/>
          </p:nvPr>
        </p:nvSpPr>
        <p:spPr/>
        <p:txBody>
          <a:bodyPr/>
          <a:lstStyle/>
          <a:p>
            <a:r>
              <a:rPr lang="en-US" sz="3200" dirty="0"/>
              <a:t>Exercise</a:t>
            </a:r>
            <a:endParaRPr lang="en-US" dirty="0"/>
          </a:p>
        </p:txBody>
      </p:sp>
      <p:sp>
        <p:nvSpPr>
          <p:cNvPr id="4" name="TextBox 3">
            <a:extLst>
              <a:ext uri="{FF2B5EF4-FFF2-40B4-BE49-F238E27FC236}">
                <a16:creationId xmlns:a16="http://schemas.microsoft.com/office/drawing/2014/main" id="{66B71F18-A11F-19BB-1E7F-292E5B6D864A}"/>
              </a:ext>
            </a:extLst>
          </p:cNvPr>
          <p:cNvSpPr txBox="1"/>
          <p:nvPr/>
        </p:nvSpPr>
        <p:spPr>
          <a:xfrm>
            <a:off x="6218237" y="2578069"/>
            <a:ext cx="5706177" cy="739241"/>
          </a:xfrm>
          <a:prstGeom prst="rect">
            <a:avLst/>
          </a:prstGeom>
          <a:noFill/>
        </p:spPr>
        <p:txBody>
          <a:bodyPr wrap="square">
            <a:spAutoFit/>
          </a:bodyPr>
          <a:lstStyle/>
          <a:p>
            <a:pPr>
              <a:lnSpc>
                <a:spcPct val="150000"/>
              </a:lnSpc>
              <a:spcBef>
                <a:spcPts val="1800"/>
              </a:spcBef>
              <a:spcAft>
                <a:spcPts val="1800"/>
              </a:spcAft>
            </a:pPr>
            <a:r>
              <a:rPr lang="en-US" sz="3200" i="0" dirty="0">
                <a:effectLst/>
                <a:latin typeface="Segoe UI Light" panose="020B0502040204020203" pitchFamily="34" charset="0"/>
                <a:cs typeface="Segoe UI Light" panose="020B0502040204020203" pitchFamily="34" charset="0"/>
              </a:rPr>
              <a:t>Ingest data with a pipeline</a:t>
            </a:r>
          </a:p>
        </p:txBody>
      </p:sp>
    </p:spTree>
    <p:extLst>
      <p:ext uri="{BB962C8B-B14F-4D97-AF65-F5344CB8AC3E}">
        <p14:creationId xmlns:p14="http://schemas.microsoft.com/office/powerpoint/2010/main" val="363587894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48F05E-82B2-EEC6-1400-B2CC64B0FDCB}"/>
              </a:ext>
            </a:extLst>
          </p:cNvPr>
          <p:cNvSpPr>
            <a:spLocks noGrp="1"/>
          </p:cNvSpPr>
          <p:nvPr>
            <p:ph type="title"/>
          </p:nvPr>
        </p:nvSpPr>
        <p:spPr>
          <a:xfrm>
            <a:off x="463655" y="310091"/>
            <a:ext cx="11530584" cy="830020"/>
          </a:xfrm>
        </p:spPr>
        <p:txBody>
          <a:bodyPr/>
          <a:lstStyle/>
          <a:p>
            <a:r>
              <a:rPr lang="en-US" sz="3200" dirty="0"/>
              <a:t>Knowledge check</a:t>
            </a:r>
          </a:p>
        </p:txBody>
      </p:sp>
      <p:sp>
        <p:nvSpPr>
          <p:cNvPr id="4" name="Text Placeholder 7">
            <a:extLst>
              <a:ext uri="{FF2B5EF4-FFF2-40B4-BE49-F238E27FC236}">
                <a16:creationId xmlns:a16="http://schemas.microsoft.com/office/drawing/2014/main" id="{6B2DF678-D855-2480-9F69-F7CC00884738}"/>
              </a:ext>
            </a:extLst>
          </p:cNvPr>
          <p:cNvSpPr txBox="1">
            <a:spLocks/>
          </p:cNvSpPr>
          <p:nvPr/>
        </p:nvSpPr>
        <p:spPr>
          <a:xfrm>
            <a:off x="1376012" y="1235629"/>
            <a:ext cx="10737691" cy="1439467"/>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Tx/>
              <a:buFontTx/>
              <a:buNone/>
              <a:defRPr/>
            </a:pPr>
            <a:r>
              <a:rPr lang="en-US" sz="1800" spc="0" dirty="0"/>
              <a:t>What is a data pipeline?</a:t>
            </a:r>
          </a:p>
          <a:p>
            <a:pPr marL="285750" indent="-285750">
              <a:spcBef>
                <a:spcPts val="600"/>
              </a:spcBef>
              <a:buSzTx/>
              <a:buFont typeface="Wingdings" panose="05000000000000000000" pitchFamily="2" charset="2"/>
              <a:buChar char="q"/>
              <a:defRPr/>
            </a:pPr>
            <a:r>
              <a:rPr lang="en-US" sz="1600" dirty="0">
                <a:solidFill>
                  <a:srgbClr val="171717"/>
                </a:solidFill>
                <a:latin typeface="Segoe UI" panose="020B0502040204020203" pitchFamily="34" charset="0"/>
              </a:rPr>
              <a:t>A special folder in OneLake storage where data can be exported from a lakehouse.</a:t>
            </a:r>
          </a:p>
          <a:p>
            <a:pPr marL="285750" indent="-285750">
              <a:spcBef>
                <a:spcPts val="600"/>
              </a:spcBef>
              <a:buSzTx/>
              <a:buFont typeface="Wingdings" panose="05000000000000000000" pitchFamily="2" charset="2"/>
              <a:buChar char="q"/>
              <a:defRPr/>
            </a:pPr>
            <a:r>
              <a:rPr lang="en-US" sz="1600" dirty="0">
                <a:solidFill>
                  <a:srgbClr val="171717"/>
                </a:solidFill>
                <a:latin typeface="Segoe UI" panose="020B0502040204020203" pitchFamily="34" charset="0"/>
              </a:rPr>
              <a:t>A sequence of activities to orchestrate a data ingestion or transformation process.</a:t>
            </a:r>
          </a:p>
          <a:p>
            <a:pPr marL="285750" indent="-285750">
              <a:spcBef>
                <a:spcPts val="600"/>
              </a:spcBef>
              <a:buSzTx/>
              <a:buFont typeface="Wingdings" panose="05000000000000000000" pitchFamily="2" charset="2"/>
              <a:buChar char="q"/>
              <a:defRPr/>
            </a:pPr>
            <a:r>
              <a:rPr lang="en-US" sz="1600" dirty="0">
                <a:solidFill>
                  <a:srgbClr val="171717"/>
                </a:solidFill>
                <a:latin typeface="Segoe UI" panose="020B0502040204020203" pitchFamily="34" charset="0"/>
              </a:rPr>
              <a:t>A saved Power Query.</a:t>
            </a:r>
          </a:p>
        </p:txBody>
      </p:sp>
      <p:sp>
        <p:nvSpPr>
          <p:cNvPr id="5" name="Graphic 26">
            <a:extLst>
              <a:ext uri="{FF2B5EF4-FFF2-40B4-BE49-F238E27FC236}">
                <a16:creationId xmlns:a16="http://schemas.microsoft.com/office/drawing/2014/main" id="{CCCA7AE6-6037-52D5-704E-72E5599E47B2}"/>
              </a:ext>
              <a:ext uri="{C183D7F6-B498-43B3-948B-1728B52AA6E4}">
                <adec:decorative xmlns:adec="http://schemas.microsoft.com/office/drawing/2017/decorative" val="1"/>
              </a:ext>
            </a:extLst>
          </p:cNvPr>
          <p:cNvSpPr/>
          <p:nvPr/>
        </p:nvSpPr>
        <p:spPr>
          <a:xfrm>
            <a:off x="1491145" y="1982381"/>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6" name="Straight Connector 5">
            <a:extLst>
              <a:ext uri="{FF2B5EF4-FFF2-40B4-BE49-F238E27FC236}">
                <a16:creationId xmlns:a16="http://schemas.microsoft.com/office/drawing/2014/main" id="{F28369FF-F6DF-BCFD-A236-0034352EFA49}"/>
              </a:ext>
              <a:ext uri="{C183D7F6-B498-43B3-948B-1728B52AA6E4}">
                <adec:decorative xmlns:adec="http://schemas.microsoft.com/office/drawing/2017/decorative" val="1"/>
              </a:ext>
            </a:extLst>
          </p:cNvPr>
          <p:cNvCxnSpPr>
            <a:cxnSpLocks/>
          </p:cNvCxnSpPr>
          <p:nvPr/>
        </p:nvCxnSpPr>
        <p:spPr>
          <a:xfrm>
            <a:off x="1376012" y="289435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8">
            <a:extLst>
              <a:ext uri="{FF2B5EF4-FFF2-40B4-BE49-F238E27FC236}">
                <a16:creationId xmlns:a16="http://schemas.microsoft.com/office/drawing/2014/main" id="{1AE3B787-7CE4-C87F-DAA0-4A55F607EB4A}"/>
              </a:ext>
            </a:extLst>
          </p:cNvPr>
          <p:cNvSpPr txBox="1">
            <a:spLocks/>
          </p:cNvSpPr>
          <p:nvPr/>
        </p:nvSpPr>
        <p:spPr>
          <a:xfrm>
            <a:off x="1376012" y="2907194"/>
            <a:ext cx="10383899" cy="1669476"/>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1800" spc="0" dirty="0"/>
              <a:t>You want to use a pipeline to copy data to a folder with a specified name for each run. What should you do?</a:t>
            </a:r>
          </a:p>
          <a:p>
            <a:pPr marL="285750" indent="-285750">
              <a:spcBef>
                <a:spcPts val="600"/>
              </a:spcBef>
              <a:buFont typeface="Wingdings" panose="05000000000000000000" pitchFamily="2" charset="2"/>
              <a:buChar char="q"/>
              <a:defRPr/>
            </a:pPr>
            <a:r>
              <a:rPr lang="en-US" sz="1600" dirty="0">
                <a:solidFill>
                  <a:srgbClr val="171717"/>
                </a:solidFill>
                <a:latin typeface="Segoe UI" panose="020B0502040204020203" pitchFamily="34" charset="0"/>
              </a:rPr>
              <a:t>Create multiple pipelines - one for each folder name.</a:t>
            </a:r>
          </a:p>
          <a:p>
            <a:pPr marL="285750" indent="-285750">
              <a:spcBef>
                <a:spcPts val="600"/>
              </a:spcBef>
              <a:buFont typeface="Wingdings" panose="05000000000000000000" pitchFamily="2" charset="2"/>
              <a:buChar char="q"/>
              <a:defRPr/>
            </a:pPr>
            <a:r>
              <a:rPr lang="en-US" sz="1600" dirty="0">
                <a:solidFill>
                  <a:srgbClr val="171717"/>
                </a:solidFill>
                <a:latin typeface="Segoe UI" panose="020B0502040204020203" pitchFamily="34" charset="0"/>
              </a:rPr>
              <a:t>Use a Dataflow (Gen2).</a:t>
            </a:r>
          </a:p>
          <a:p>
            <a:pPr marL="285750" indent="-285750">
              <a:spcBef>
                <a:spcPts val="600"/>
              </a:spcBef>
              <a:buFont typeface="Wingdings" panose="05000000000000000000" pitchFamily="2" charset="2"/>
              <a:buChar char="q"/>
              <a:defRPr/>
            </a:pPr>
            <a:r>
              <a:rPr lang="en-US" sz="1600" dirty="0">
                <a:solidFill>
                  <a:srgbClr val="171717"/>
                </a:solidFill>
                <a:latin typeface="Segoe UI" panose="020B0502040204020203" pitchFamily="34" charset="0"/>
              </a:rPr>
              <a:t>Add a parameter to the pipeline and use it to specify the folder name for each run.</a:t>
            </a:r>
          </a:p>
        </p:txBody>
      </p:sp>
      <p:sp>
        <p:nvSpPr>
          <p:cNvPr id="8" name="Graphic 26">
            <a:extLst>
              <a:ext uri="{FF2B5EF4-FFF2-40B4-BE49-F238E27FC236}">
                <a16:creationId xmlns:a16="http://schemas.microsoft.com/office/drawing/2014/main" id="{2BBBF9C3-5803-6CB4-3623-3A85A04E4502}"/>
              </a:ext>
              <a:ext uri="{C183D7F6-B498-43B3-948B-1728B52AA6E4}">
                <adec:decorative xmlns:adec="http://schemas.microsoft.com/office/drawing/2017/decorative" val="1"/>
              </a:ext>
            </a:extLst>
          </p:cNvPr>
          <p:cNvSpPr/>
          <p:nvPr/>
        </p:nvSpPr>
        <p:spPr>
          <a:xfrm>
            <a:off x="1491145" y="4245360"/>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9" name="Straight Connector 8">
            <a:extLst>
              <a:ext uri="{FF2B5EF4-FFF2-40B4-BE49-F238E27FC236}">
                <a16:creationId xmlns:a16="http://schemas.microsoft.com/office/drawing/2014/main" id="{8BD66E19-B607-BEAF-07EC-330812CDA2B2}"/>
              </a:ext>
              <a:ext uri="{C183D7F6-B498-43B3-948B-1728B52AA6E4}">
                <adec:decorative xmlns:adec="http://schemas.microsoft.com/office/drawing/2017/decorative" val="1"/>
              </a:ext>
            </a:extLst>
          </p:cNvPr>
          <p:cNvCxnSpPr>
            <a:cxnSpLocks/>
          </p:cNvCxnSpPr>
          <p:nvPr/>
        </p:nvCxnSpPr>
        <p:spPr>
          <a:xfrm>
            <a:off x="1376012" y="460312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82B3142-00A5-E9B8-2398-81A58827131E}"/>
              </a:ext>
            </a:extLst>
          </p:cNvPr>
          <p:cNvSpPr txBox="1">
            <a:spLocks/>
          </p:cNvSpPr>
          <p:nvPr/>
        </p:nvSpPr>
        <p:spPr>
          <a:xfrm>
            <a:off x="1376012" y="4607007"/>
            <a:ext cx="10383899" cy="1557928"/>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1800" spc="0" dirty="0"/>
              <a:t>You have previously run a pipeline containing multiple activities. What's the best way to check how long each individual activity took to complete?</a:t>
            </a:r>
            <a:endParaRPr lang="en-US" sz="1800" dirty="0"/>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Rerun the pipeline and observe the output, timing each activity.</a:t>
            </a: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View the run details in the run history.</a:t>
            </a: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Segoe UI" panose="020B0502040204020203" pitchFamily="34" charset="0"/>
              </a:rPr>
              <a:t>View the </a:t>
            </a:r>
            <a:r>
              <a:rPr lang="en-US" sz="1600" b="1" dirty="0">
                <a:solidFill>
                  <a:srgbClr val="171717"/>
                </a:solidFill>
                <a:latin typeface="Segoe UI" panose="020B0502040204020203" pitchFamily="34" charset="0"/>
              </a:rPr>
              <a:t>Refreshed</a:t>
            </a:r>
            <a:r>
              <a:rPr lang="en-US" sz="1600" dirty="0">
                <a:solidFill>
                  <a:srgbClr val="171717"/>
                </a:solidFill>
                <a:latin typeface="Segoe UI" panose="020B0502040204020203" pitchFamily="34" charset="0"/>
              </a:rPr>
              <a:t> value for your lakehouse's default dataset</a:t>
            </a:r>
            <a:endParaRPr lang="en-US" sz="1600" dirty="0"/>
          </a:p>
        </p:txBody>
      </p:sp>
      <p:sp>
        <p:nvSpPr>
          <p:cNvPr id="11" name="Graphic 26">
            <a:extLst>
              <a:ext uri="{FF2B5EF4-FFF2-40B4-BE49-F238E27FC236}">
                <a16:creationId xmlns:a16="http://schemas.microsoft.com/office/drawing/2014/main" id="{C47B671E-0B3E-7C4E-F398-DF28997AE851}"/>
              </a:ext>
              <a:ext uri="{C183D7F6-B498-43B3-948B-1728B52AA6E4}">
                <adec:decorative xmlns:adec="http://schemas.microsoft.com/office/drawing/2017/decorative" val="1"/>
              </a:ext>
            </a:extLst>
          </p:cNvPr>
          <p:cNvSpPr/>
          <p:nvPr/>
        </p:nvSpPr>
        <p:spPr>
          <a:xfrm>
            <a:off x="1491145" y="564111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12" name="Graphic 11">
            <a:extLst>
              <a:ext uri="{FF2B5EF4-FFF2-40B4-BE49-F238E27FC236}">
                <a16:creationId xmlns:a16="http://schemas.microsoft.com/office/drawing/2014/main" id="{25224961-6837-487C-8279-7E35CAA7B71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1194001"/>
            <a:ext cx="933775" cy="933775"/>
          </a:xfrm>
          <a:prstGeom prst="rect">
            <a:avLst/>
          </a:prstGeom>
        </p:spPr>
      </p:pic>
      <p:pic>
        <p:nvPicPr>
          <p:cNvPr id="13" name="Graphic 12">
            <a:extLst>
              <a:ext uri="{FF2B5EF4-FFF2-40B4-BE49-F238E27FC236}">
                <a16:creationId xmlns:a16="http://schemas.microsoft.com/office/drawing/2014/main" id="{00D67722-57C4-1E0F-1F67-B7CE998F726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879003"/>
            <a:ext cx="933775" cy="933775"/>
          </a:xfrm>
          <a:prstGeom prst="rect">
            <a:avLst/>
          </a:prstGeom>
        </p:spPr>
      </p:pic>
      <p:pic>
        <p:nvPicPr>
          <p:cNvPr id="14" name="Graphic 13">
            <a:extLst>
              <a:ext uri="{FF2B5EF4-FFF2-40B4-BE49-F238E27FC236}">
                <a16:creationId xmlns:a16="http://schemas.microsoft.com/office/drawing/2014/main" id="{65290EC5-3A01-4BA3-E650-5DB0EF6B81C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594933"/>
            <a:ext cx="933775" cy="933775"/>
          </a:xfrm>
          <a:prstGeom prst="rect">
            <a:avLst/>
          </a:prstGeom>
        </p:spPr>
      </p:pic>
    </p:spTree>
    <p:extLst>
      <p:ext uri="{BB962C8B-B14F-4D97-AF65-F5344CB8AC3E}">
        <p14:creationId xmlns:p14="http://schemas.microsoft.com/office/powerpoint/2010/main" val="551736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0F13B9-D3B4-22FE-AA8E-C2BFA5A5CCCA}"/>
              </a:ext>
            </a:extLst>
          </p:cNvPr>
          <p:cNvSpPr>
            <a:spLocks noGrp="1"/>
          </p:cNvSpPr>
          <p:nvPr>
            <p:ph type="title"/>
          </p:nvPr>
        </p:nvSpPr>
        <p:spPr/>
        <p:txBody>
          <a:bodyPr/>
          <a:lstStyle/>
          <a:p>
            <a:r>
              <a:rPr lang="en-US" sz="3200" dirty="0"/>
              <a:t>Further reading</a:t>
            </a:r>
          </a:p>
        </p:txBody>
      </p:sp>
      <p:sp>
        <p:nvSpPr>
          <p:cNvPr id="13" name="TextBox 12">
            <a:extLst>
              <a:ext uri="{FF2B5EF4-FFF2-40B4-BE49-F238E27FC236}">
                <a16:creationId xmlns:a16="http://schemas.microsoft.com/office/drawing/2014/main" id="{8F4DCAA7-2167-5FC2-806E-39FA9FA0D5B6}"/>
              </a:ext>
            </a:extLst>
          </p:cNvPr>
          <p:cNvSpPr txBox="1"/>
          <p:nvPr/>
        </p:nvSpPr>
        <p:spPr>
          <a:xfrm>
            <a:off x="2628064" y="2478043"/>
            <a:ext cx="7515577" cy="1244443"/>
          </a:xfrm>
          <a:prstGeom prst="rect">
            <a:avLst/>
          </a:prstGeom>
          <a:noFill/>
        </p:spPr>
        <p:txBody>
          <a:bodyPr wrap="square">
            <a:spAutoFit/>
          </a:bodyPr>
          <a:lstStyle/>
          <a:p>
            <a:pPr>
              <a:lnSpc>
                <a:spcPts val="3360"/>
              </a:lnSpc>
              <a:spcBef>
                <a:spcPts val="1200"/>
              </a:spcBef>
              <a:spcAft>
                <a:spcPts val="1200"/>
              </a:spcAft>
            </a:pPr>
            <a:r>
              <a:rPr lang="en-US" sz="2800" dirty="0"/>
              <a:t>Use Data Factory pipelines in Microsoft Fabric</a:t>
            </a:r>
          </a:p>
          <a:p>
            <a:pPr>
              <a:lnSpc>
                <a:spcPts val="3360"/>
              </a:lnSpc>
              <a:spcBef>
                <a:spcPts val="1200"/>
              </a:spcBef>
              <a:spcAft>
                <a:spcPts val="1200"/>
              </a:spcAft>
            </a:pPr>
            <a:r>
              <a:rPr lang="en-US" sz="2800" dirty="0">
                <a:solidFill>
                  <a:schemeClr val="tx2"/>
                </a:solidFill>
                <a:hlinkClick r:id="rId3"/>
              </a:rPr>
              <a:t>https://aka.ms/fabric-pipeline</a:t>
            </a:r>
            <a:endParaRPr lang="en-US" sz="2800" dirty="0">
              <a:solidFill>
                <a:schemeClr val="tx2"/>
              </a:solidFill>
            </a:endParaRPr>
          </a:p>
        </p:txBody>
      </p:sp>
      <p:pic>
        <p:nvPicPr>
          <p:cNvPr id="5" name="Graphic 4">
            <a:extLst>
              <a:ext uri="{FF2B5EF4-FFF2-40B4-BE49-F238E27FC236}">
                <a16:creationId xmlns:a16="http://schemas.microsoft.com/office/drawing/2014/main" id="{AEFB1BED-2E27-E85C-A652-2A734882197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7228" y="2510002"/>
            <a:ext cx="1390782" cy="1390782"/>
          </a:xfrm>
          <a:prstGeom prst="rect">
            <a:avLst/>
          </a:prstGeom>
        </p:spPr>
      </p:pic>
    </p:spTree>
    <p:extLst>
      <p:ext uri="{BB962C8B-B14F-4D97-AF65-F5344CB8AC3E}">
        <p14:creationId xmlns:p14="http://schemas.microsoft.com/office/powerpoint/2010/main" val="19894155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628632-0ECC-A45F-82C4-78ED7E7FEE82}"/>
              </a:ext>
            </a:extLst>
          </p:cNvPr>
          <p:cNvSpPr>
            <a:spLocks noGrp="1"/>
          </p:cNvSpPr>
          <p:nvPr>
            <p:ph type="title"/>
          </p:nvPr>
        </p:nvSpPr>
        <p:spPr/>
        <p:txBody>
          <a:bodyPr/>
          <a:lstStyle/>
          <a:p>
            <a:r>
              <a:rPr lang="en-US" dirty="0"/>
              <a:t>Ingest Data with Dataflows Gen2 in Microsoft Fabric</a:t>
            </a:r>
          </a:p>
        </p:txBody>
      </p:sp>
      <p:grpSp>
        <p:nvGrpSpPr>
          <p:cNvPr id="13" name="Group 12">
            <a:extLst>
              <a:ext uri="{FF2B5EF4-FFF2-40B4-BE49-F238E27FC236}">
                <a16:creationId xmlns:a16="http://schemas.microsoft.com/office/drawing/2014/main" id="{B8E55B51-F5E8-772B-BAA0-3EE07DE8FDB0}"/>
              </a:ext>
              <a:ext uri="{C183D7F6-B498-43B3-948B-1728B52AA6E4}">
                <adec:decorative xmlns:adec="http://schemas.microsoft.com/office/drawing/2017/decorative" val="1"/>
              </a:ext>
            </a:extLst>
          </p:cNvPr>
          <p:cNvGrpSpPr/>
          <p:nvPr/>
        </p:nvGrpSpPr>
        <p:grpSpPr>
          <a:xfrm>
            <a:off x="10143126" y="2671154"/>
            <a:ext cx="1522766" cy="1522766"/>
            <a:chOff x="10143126" y="2671154"/>
            <a:chExt cx="1522766" cy="1522766"/>
          </a:xfrm>
        </p:grpSpPr>
        <p:pic>
          <p:nvPicPr>
            <p:cNvPr id="11" name="Graphic 10">
              <a:extLst>
                <a:ext uri="{FF2B5EF4-FFF2-40B4-BE49-F238E27FC236}">
                  <a16:creationId xmlns:a16="http://schemas.microsoft.com/office/drawing/2014/main" id="{CF500242-9A25-15A7-746A-E8EC518E99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43126" y="2671154"/>
              <a:ext cx="1522766" cy="1522766"/>
            </a:xfrm>
            <a:prstGeom prst="rect">
              <a:avLst/>
            </a:prstGeom>
          </p:spPr>
        </p:pic>
        <p:sp>
          <p:nvSpPr>
            <p:cNvPr id="12" name="Oval 11">
              <a:extLst>
                <a:ext uri="{FF2B5EF4-FFF2-40B4-BE49-F238E27FC236}">
                  <a16:creationId xmlns:a16="http://schemas.microsoft.com/office/drawing/2014/main" id="{A5F2EE9F-3EBF-7BFF-7211-DD4A8B1E55BC}"/>
                </a:ext>
              </a:extLst>
            </p:cNvPr>
            <p:cNvSpPr/>
            <p:nvPr/>
          </p:nvSpPr>
          <p:spPr bwMode="auto">
            <a:xfrm>
              <a:off x="10598355" y="3087452"/>
              <a:ext cx="634089" cy="634089"/>
            </a:xfrm>
            <a:prstGeom prst="ellipse">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DE2CD06-D824-F788-53D4-14F3CA723BEE}"/>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80676" y="3190479"/>
            <a:ext cx="469445" cy="484115"/>
          </a:xfrm>
          <a:prstGeom prst="rect">
            <a:avLst/>
          </a:prstGeom>
        </p:spPr>
      </p:pic>
      <p:pic>
        <p:nvPicPr>
          <p:cNvPr id="10" name="Graphic 9">
            <a:extLst>
              <a:ext uri="{FF2B5EF4-FFF2-40B4-BE49-F238E27FC236}">
                <a16:creationId xmlns:a16="http://schemas.microsoft.com/office/drawing/2014/main" id="{249341B4-5AC4-8CE0-DA6E-6D79F600D062}"/>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437292" y="3965320"/>
            <a:ext cx="457200" cy="457200"/>
          </a:xfrm>
          <a:prstGeom prst="rect">
            <a:avLst/>
          </a:prstGeom>
        </p:spPr>
      </p:pic>
    </p:spTree>
    <p:extLst>
      <p:ext uri="{BB962C8B-B14F-4D97-AF65-F5344CB8AC3E}">
        <p14:creationId xmlns:p14="http://schemas.microsoft.com/office/powerpoint/2010/main" val="27775659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38B711-C281-7AD2-04E1-2E3EF0BB6D36}"/>
              </a:ext>
            </a:extLst>
          </p:cNvPr>
          <p:cNvSpPr>
            <a:spLocks noGrp="1"/>
          </p:cNvSpPr>
          <p:nvPr>
            <p:ph type="title"/>
          </p:nvPr>
        </p:nvSpPr>
        <p:spPr/>
        <p:txBody>
          <a:bodyPr/>
          <a:lstStyle/>
          <a:p>
            <a:r>
              <a:rPr lang="en-US" dirty="0"/>
              <a:t>Understand Dataflows (Gen2)</a:t>
            </a:r>
          </a:p>
        </p:txBody>
      </p:sp>
      <p:pic>
        <p:nvPicPr>
          <p:cNvPr id="1026" name="Picture 2" descr="Screenshot of the Power Query editor">
            <a:extLst>
              <a:ext uri="{FF2B5EF4-FFF2-40B4-BE49-F238E27FC236}">
                <a16:creationId xmlns:a16="http://schemas.microsoft.com/office/drawing/2014/main" id="{CAF83C72-395D-DE32-F3E6-4327F1CE4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593" y="2066493"/>
            <a:ext cx="7206041" cy="32460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F62D09E8-F55B-AD30-EA0C-ABDA71F3FF1F}"/>
              </a:ext>
            </a:extLst>
          </p:cNvPr>
          <p:cNvSpPr txBox="1"/>
          <p:nvPr/>
        </p:nvSpPr>
        <p:spPr>
          <a:xfrm>
            <a:off x="465138" y="1957759"/>
            <a:ext cx="4429079" cy="3354765"/>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2400" b="0" i="0" dirty="0">
                <a:effectLst/>
                <a:latin typeface="Segoe UI" panose="020B0502040204020203" pitchFamily="34" charset="0"/>
                <a:cs typeface="Segoe UI" panose="020B0502040204020203" pitchFamily="34" charset="0"/>
              </a:rPr>
              <a:t>Low-code graphical environment for defining ETL solutions</a:t>
            </a:r>
          </a:p>
          <a:p>
            <a:pPr marL="285750" indent="-285750">
              <a:spcBef>
                <a:spcPts val="600"/>
              </a:spcBef>
              <a:spcAft>
                <a:spcPts val="600"/>
              </a:spcAft>
              <a:buFont typeface="Arial" panose="020B0604020202020204" pitchFamily="34" charset="0"/>
              <a:buChar char="•"/>
            </a:pPr>
            <a:r>
              <a:rPr lang="en-US" sz="2400" b="0" i="0" dirty="0">
                <a:effectLst/>
                <a:latin typeface="Segoe UI" panose="020B0502040204020203" pitchFamily="34" charset="0"/>
                <a:cs typeface="Segoe UI" panose="020B0502040204020203" pitchFamily="34" charset="0"/>
              </a:rPr>
              <a:t>Extract data from multiple sources, transform it, and load it into a destination</a:t>
            </a:r>
          </a:p>
          <a:p>
            <a:pPr marL="285750" indent="-285750">
              <a:spcBef>
                <a:spcPts val="600"/>
              </a:spcBef>
              <a:spcAft>
                <a:spcPts val="600"/>
              </a:spcAft>
              <a:buFont typeface="Arial" panose="020B0604020202020204" pitchFamily="34" charset="0"/>
              <a:buChar char="•"/>
            </a:pPr>
            <a:r>
              <a:rPr lang="en-US" sz="2400" dirty="0">
                <a:latin typeface="Segoe UI" panose="020B0502040204020203" pitchFamily="34" charset="0"/>
                <a:cs typeface="Segoe UI" panose="020B0502040204020203" pitchFamily="34" charset="0"/>
              </a:rPr>
              <a:t>Run dataflows independently or as an activity in a Pipeline</a:t>
            </a:r>
          </a:p>
        </p:txBody>
      </p:sp>
    </p:spTree>
    <p:extLst>
      <p:ext uri="{BB962C8B-B14F-4D97-AF65-F5344CB8AC3E}">
        <p14:creationId xmlns:p14="http://schemas.microsoft.com/office/powerpoint/2010/main" val="39625009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D5BD34C-F8C3-F11F-70FD-4E66BDEFA91B}"/>
              </a:ext>
            </a:extLst>
          </p:cNvPr>
          <p:cNvSpPr>
            <a:spLocks noGrp="1"/>
          </p:cNvSpPr>
          <p:nvPr>
            <p:ph type="title"/>
          </p:nvPr>
        </p:nvSpPr>
        <p:spPr/>
        <p:txBody>
          <a:bodyPr/>
          <a:lstStyle/>
          <a:p>
            <a:r>
              <a:rPr lang="en-US" sz="3200" dirty="0"/>
              <a:t>Dataflow (Gen2) benefits and limitations</a:t>
            </a:r>
          </a:p>
        </p:txBody>
      </p:sp>
      <p:sp>
        <p:nvSpPr>
          <p:cNvPr id="3" name="TextBox 2">
            <a:extLst>
              <a:ext uri="{FF2B5EF4-FFF2-40B4-BE49-F238E27FC236}">
                <a16:creationId xmlns:a16="http://schemas.microsoft.com/office/drawing/2014/main" id="{9AA7E3C0-180A-9391-0EB5-AFF7B262FCF3}"/>
              </a:ext>
            </a:extLst>
          </p:cNvPr>
          <p:cNvSpPr txBox="1"/>
          <p:nvPr/>
        </p:nvSpPr>
        <p:spPr>
          <a:xfrm>
            <a:off x="465138" y="1287199"/>
            <a:ext cx="11392374" cy="4955203"/>
          </a:xfrm>
          <a:prstGeom prst="rect">
            <a:avLst/>
          </a:prstGeom>
          <a:noFill/>
        </p:spPr>
        <p:txBody>
          <a:bodyPr wrap="square">
            <a:spAutoFit/>
          </a:bodyPr>
          <a:lstStyle/>
          <a:p>
            <a:pPr algn="l">
              <a:spcBef>
                <a:spcPts val="600"/>
              </a:spcBef>
              <a:spcAft>
                <a:spcPts val="600"/>
              </a:spcAft>
            </a:pPr>
            <a:r>
              <a:rPr lang="en-US" sz="2800" b="0" i="0" dirty="0">
                <a:effectLst/>
                <a:latin typeface="Segoe UI" panose="020B0502040204020203" pitchFamily="34" charset="0"/>
              </a:rPr>
              <a:t>Benefits:</a:t>
            </a:r>
          </a:p>
          <a:p>
            <a:pPr marL="752121" lvl="1" indent="-285750">
              <a:spcBef>
                <a:spcPts val="600"/>
              </a:spcBef>
              <a:spcAft>
                <a:spcPts val="600"/>
              </a:spcAft>
              <a:buFont typeface="Arial" panose="020B0604020202020204" pitchFamily="34" charset="0"/>
              <a:buChar char="•"/>
            </a:pPr>
            <a:r>
              <a:rPr lang="en-US" sz="2000" b="0" i="0" dirty="0">
                <a:effectLst/>
                <a:latin typeface="Segoe UI Light" panose="020B0502040204020203" pitchFamily="34" charset="0"/>
                <a:cs typeface="Segoe UI Light" panose="020B0502040204020203" pitchFamily="34" charset="0"/>
              </a:rPr>
              <a:t>Allow self-service users access to a subset of data warehouse separately.</a:t>
            </a:r>
          </a:p>
          <a:p>
            <a:pPr marL="752121" lvl="1" indent="-285750">
              <a:spcBef>
                <a:spcPts val="600"/>
              </a:spcBef>
              <a:spcAft>
                <a:spcPts val="600"/>
              </a:spcAft>
              <a:buFont typeface="Arial" panose="020B0604020202020204" pitchFamily="34" charset="0"/>
              <a:buChar char="•"/>
            </a:pPr>
            <a:r>
              <a:rPr lang="en-US" sz="2000" b="0" i="0" dirty="0">
                <a:effectLst/>
                <a:latin typeface="Segoe UI Light" panose="020B0502040204020203" pitchFamily="34" charset="0"/>
                <a:cs typeface="Segoe UI Light" panose="020B0502040204020203" pitchFamily="34" charset="0"/>
              </a:rPr>
              <a:t>Optimize performance with dataflows, which enable extracting data once for reuse, reducing data refresh time for slower sources.</a:t>
            </a:r>
          </a:p>
          <a:p>
            <a:pPr marL="752121" lvl="1" indent="-285750">
              <a:spcBef>
                <a:spcPts val="600"/>
              </a:spcBef>
              <a:spcAft>
                <a:spcPts val="600"/>
              </a:spcAft>
              <a:buFont typeface="Arial" panose="020B0604020202020204" pitchFamily="34" charset="0"/>
              <a:buChar char="•"/>
            </a:pPr>
            <a:r>
              <a:rPr lang="en-US" sz="2000" b="0" i="0" dirty="0">
                <a:effectLst/>
                <a:latin typeface="Segoe UI Light" panose="020B0502040204020203" pitchFamily="34" charset="0"/>
                <a:cs typeface="Segoe UI Light" panose="020B0502040204020203" pitchFamily="34" charset="0"/>
              </a:rPr>
              <a:t>Simplify data source complexity by only exposing dataflows to larger analyst groups.</a:t>
            </a:r>
          </a:p>
          <a:p>
            <a:pPr marL="752121" lvl="1" indent="-285750">
              <a:spcBef>
                <a:spcPts val="600"/>
              </a:spcBef>
              <a:spcAft>
                <a:spcPts val="600"/>
              </a:spcAft>
              <a:buFont typeface="Arial" panose="020B0604020202020204" pitchFamily="34" charset="0"/>
              <a:buChar char="•"/>
            </a:pPr>
            <a:r>
              <a:rPr lang="en-US" sz="2000" b="0" i="0" dirty="0">
                <a:effectLst/>
                <a:latin typeface="Segoe UI Light" panose="020B0502040204020203" pitchFamily="34" charset="0"/>
                <a:cs typeface="Segoe UI Light" panose="020B0502040204020203" pitchFamily="34" charset="0"/>
              </a:rPr>
              <a:t>Ensure consistency and quality of data by enabling users to clean and transform data before loading it to a destination.</a:t>
            </a:r>
          </a:p>
          <a:p>
            <a:pPr algn="l">
              <a:spcBef>
                <a:spcPts val="600"/>
              </a:spcBef>
              <a:spcAft>
                <a:spcPts val="600"/>
              </a:spcAft>
            </a:pPr>
            <a:r>
              <a:rPr lang="en-US" sz="2800" b="0" i="0" dirty="0">
                <a:effectLst/>
                <a:latin typeface="Segoe UI" panose="020B0502040204020203" pitchFamily="34" charset="0"/>
              </a:rPr>
              <a:t>Limitations:</a:t>
            </a:r>
          </a:p>
          <a:p>
            <a:pPr marL="752121" lvl="1" indent="-285750">
              <a:spcBef>
                <a:spcPts val="600"/>
              </a:spcBef>
              <a:spcAft>
                <a:spcPts val="600"/>
              </a:spcAft>
              <a:buFont typeface="Arial" panose="020B0604020202020204" pitchFamily="34" charset="0"/>
              <a:buChar char="•"/>
            </a:pPr>
            <a:r>
              <a:rPr lang="en-US" sz="2000" b="0" i="0" dirty="0">
                <a:effectLst/>
                <a:latin typeface="Segoe UI Light" panose="020B0502040204020203" pitchFamily="34" charset="0"/>
                <a:cs typeface="Segoe UI Light" panose="020B0502040204020203" pitchFamily="34" charset="0"/>
              </a:rPr>
              <a:t>Not a replacement for a data warehouse.</a:t>
            </a:r>
          </a:p>
          <a:p>
            <a:pPr marL="752121" lvl="1" indent="-285750">
              <a:spcBef>
                <a:spcPts val="600"/>
              </a:spcBef>
              <a:spcAft>
                <a:spcPts val="600"/>
              </a:spcAft>
              <a:buFont typeface="Arial" panose="020B0604020202020204" pitchFamily="34" charset="0"/>
              <a:buChar char="•"/>
            </a:pPr>
            <a:r>
              <a:rPr lang="en-US" sz="2000" b="0" i="0" dirty="0">
                <a:effectLst/>
                <a:latin typeface="Segoe UI Light" panose="020B0502040204020203" pitchFamily="34" charset="0"/>
                <a:cs typeface="Segoe UI Light" panose="020B0502040204020203" pitchFamily="34" charset="0"/>
              </a:rPr>
              <a:t>Row-level security isn't supported.</a:t>
            </a:r>
          </a:p>
          <a:p>
            <a:pPr marL="752121" lvl="1" indent="-285750">
              <a:spcBef>
                <a:spcPts val="600"/>
              </a:spcBef>
              <a:spcAft>
                <a:spcPts val="600"/>
              </a:spcAft>
              <a:buFont typeface="Arial" panose="020B0604020202020204" pitchFamily="34" charset="0"/>
              <a:buChar char="•"/>
            </a:pPr>
            <a:r>
              <a:rPr lang="en-US" sz="2000" b="0" i="0" dirty="0">
                <a:effectLst/>
                <a:latin typeface="Segoe UI Light" panose="020B0502040204020203" pitchFamily="34" charset="0"/>
                <a:cs typeface="Segoe UI Light" panose="020B0502040204020203" pitchFamily="34" charset="0"/>
              </a:rPr>
              <a:t>Fabric capacity workspace is required.</a:t>
            </a:r>
          </a:p>
        </p:txBody>
      </p:sp>
    </p:spTree>
    <p:extLst>
      <p:ext uri="{BB962C8B-B14F-4D97-AF65-F5344CB8AC3E}">
        <p14:creationId xmlns:p14="http://schemas.microsoft.com/office/powerpoint/2010/main" val="23026824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38B711-C281-7AD2-04E1-2E3EF0BB6D36}"/>
              </a:ext>
            </a:extLst>
          </p:cNvPr>
          <p:cNvSpPr>
            <a:spLocks noGrp="1"/>
          </p:cNvSpPr>
          <p:nvPr>
            <p:ph type="title"/>
          </p:nvPr>
        </p:nvSpPr>
        <p:spPr/>
        <p:txBody>
          <a:bodyPr/>
          <a:lstStyle/>
          <a:p>
            <a:r>
              <a:rPr lang="en-US" dirty="0"/>
              <a:t>Explore dataflows (Gen2) in Microsoft Fabric</a:t>
            </a:r>
          </a:p>
        </p:txBody>
      </p:sp>
      <p:pic>
        <p:nvPicPr>
          <p:cNvPr id="2" name="Picture 2" descr="Screenshot of the Power Query Online interface.">
            <a:extLst>
              <a:ext uri="{FF2B5EF4-FFF2-40B4-BE49-F238E27FC236}">
                <a16:creationId xmlns:a16="http://schemas.microsoft.com/office/drawing/2014/main" id="{ABCA8A56-3650-CBA4-F2AA-69617E1A7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010" y="1397477"/>
            <a:ext cx="7844681" cy="48977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a:extLst>
              <a:ext uri="{FF2B5EF4-FFF2-40B4-BE49-F238E27FC236}">
                <a16:creationId xmlns:a16="http://schemas.microsoft.com/office/drawing/2014/main" id="{5C12DC8C-07E3-2706-032E-415D05813D2E}"/>
              </a:ext>
            </a:extLst>
          </p:cNvPr>
          <p:cNvSpPr txBox="1"/>
          <p:nvPr/>
        </p:nvSpPr>
        <p:spPr>
          <a:xfrm>
            <a:off x="8549856" y="1827322"/>
            <a:ext cx="3654919" cy="257301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gn="l">
              <a:lnSpc>
                <a:spcPct val="90000"/>
              </a:lnSpc>
              <a:spcBef>
                <a:spcPts val="600"/>
              </a:spcBef>
              <a:spcAft>
                <a:spcPts val="600"/>
              </a:spcAft>
            </a:pPr>
            <a:r>
              <a:rPr lang="en-US" sz="2400" dirty="0">
                <a:gradFill>
                  <a:gsLst>
                    <a:gs pos="2917">
                      <a:schemeClr val="tx1"/>
                    </a:gs>
                    <a:gs pos="30000">
                      <a:schemeClr val="tx1"/>
                    </a:gs>
                  </a:gsLst>
                  <a:lin ang="5400000" scaled="0"/>
                </a:gradFill>
                <a:cs typeface="Segoe UI"/>
              </a:rPr>
              <a:t>1. Power Query ribbon</a:t>
            </a:r>
          </a:p>
          <a:p>
            <a:pPr>
              <a:lnSpc>
                <a:spcPct val="90000"/>
              </a:lnSpc>
              <a:spcBef>
                <a:spcPts val="600"/>
              </a:spcBef>
              <a:spcAft>
                <a:spcPts val="600"/>
              </a:spcAft>
            </a:pPr>
            <a:r>
              <a:rPr lang="en-US" sz="2400" dirty="0">
                <a:gradFill>
                  <a:gsLst>
                    <a:gs pos="2917">
                      <a:schemeClr val="tx1"/>
                    </a:gs>
                    <a:gs pos="30000">
                      <a:schemeClr val="tx1"/>
                    </a:gs>
                  </a:gsLst>
                  <a:lin ang="5400000" scaled="0"/>
                </a:gradFill>
                <a:cs typeface="Segoe UI"/>
              </a:rPr>
              <a:t>2. Queries pane</a:t>
            </a:r>
          </a:p>
          <a:p>
            <a:pPr>
              <a:lnSpc>
                <a:spcPct val="90000"/>
              </a:lnSpc>
              <a:spcBef>
                <a:spcPts val="600"/>
              </a:spcBef>
              <a:spcAft>
                <a:spcPts val="600"/>
              </a:spcAft>
            </a:pPr>
            <a:r>
              <a:rPr lang="en-US" sz="2400" dirty="0">
                <a:gradFill>
                  <a:gsLst>
                    <a:gs pos="2917">
                      <a:schemeClr val="tx1"/>
                    </a:gs>
                    <a:gs pos="30000">
                      <a:schemeClr val="tx1"/>
                    </a:gs>
                  </a:gsLst>
                  <a:lin ang="5400000" scaled="0"/>
                </a:gradFill>
                <a:cs typeface="Segoe UI"/>
              </a:rPr>
              <a:t>3. Diagram view</a:t>
            </a:r>
          </a:p>
          <a:p>
            <a:pPr>
              <a:lnSpc>
                <a:spcPct val="90000"/>
              </a:lnSpc>
              <a:spcBef>
                <a:spcPts val="600"/>
              </a:spcBef>
              <a:spcAft>
                <a:spcPts val="600"/>
              </a:spcAft>
            </a:pPr>
            <a:r>
              <a:rPr lang="en-US" sz="2400" dirty="0">
                <a:gradFill>
                  <a:gsLst>
                    <a:gs pos="2917">
                      <a:schemeClr val="tx1"/>
                    </a:gs>
                    <a:gs pos="30000">
                      <a:schemeClr val="tx1"/>
                    </a:gs>
                  </a:gsLst>
                  <a:lin ang="5400000" scaled="0"/>
                </a:gradFill>
                <a:cs typeface="Segoe UI"/>
              </a:rPr>
              <a:t>4. Data preview</a:t>
            </a:r>
          </a:p>
          <a:p>
            <a:pPr>
              <a:lnSpc>
                <a:spcPct val="90000"/>
              </a:lnSpc>
              <a:spcBef>
                <a:spcPts val="600"/>
              </a:spcBef>
              <a:spcAft>
                <a:spcPts val="600"/>
              </a:spcAft>
            </a:pPr>
            <a:r>
              <a:rPr lang="en-US" sz="2400" dirty="0">
                <a:gradFill>
                  <a:gsLst>
                    <a:gs pos="2917">
                      <a:schemeClr val="tx1"/>
                    </a:gs>
                    <a:gs pos="30000">
                      <a:schemeClr val="tx1"/>
                    </a:gs>
                  </a:gsLst>
                  <a:lin ang="5400000" scaled="0"/>
                </a:gradFill>
                <a:cs typeface="Segoe UI"/>
              </a:rPr>
              <a:t>5. Query settings pane</a:t>
            </a:r>
          </a:p>
        </p:txBody>
      </p:sp>
    </p:spTree>
    <p:extLst>
      <p:ext uri="{BB962C8B-B14F-4D97-AF65-F5344CB8AC3E}">
        <p14:creationId xmlns:p14="http://schemas.microsoft.com/office/powerpoint/2010/main" val="21493225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38B711-C281-7AD2-04E1-2E3EF0BB6D36}"/>
              </a:ext>
            </a:extLst>
          </p:cNvPr>
          <p:cNvSpPr>
            <a:spLocks noGrp="1"/>
          </p:cNvSpPr>
          <p:nvPr>
            <p:ph type="title"/>
          </p:nvPr>
        </p:nvSpPr>
        <p:spPr/>
        <p:txBody>
          <a:bodyPr/>
          <a:lstStyle/>
          <a:p>
            <a:r>
              <a:rPr lang="en-US" sz="3200" dirty="0"/>
              <a:t>Integrate Dataflows (Gen2) and Pipelines in Microsoft Fabric</a:t>
            </a:r>
          </a:p>
        </p:txBody>
      </p:sp>
      <p:pic>
        <p:nvPicPr>
          <p:cNvPr id="7" name="Picture 6" descr="Screenshot of the Fabric UI displaying a data pipeline.">
            <a:extLst>
              <a:ext uri="{FF2B5EF4-FFF2-40B4-BE49-F238E27FC236}">
                <a16:creationId xmlns:a16="http://schemas.microsoft.com/office/drawing/2014/main" id="{3FFBDAD7-2256-C006-0917-EDF299429E62}"/>
              </a:ext>
            </a:extLst>
          </p:cNvPr>
          <p:cNvPicPr>
            <a:picLocks noChangeAspect="1"/>
          </p:cNvPicPr>
          <p:nvPr/>
        </p:nvPicPr>
        <p:blipFill>
          <a:blip r:embed="rId3"/>
          <a:stretch>
            <a:fillRect/>
          </a:stretch>
        </p:blipFill>
        <p:spPr>
          <a:xfrm>
            <a:off x="5148409" y="1821313"/>
            <a:ext cx="6847313" cy="4130646"/>
          </a:xfrm>
          <a:prstGeom prst="rect">
            <a:avLst/>
          </a:prstGeom>
          <a:effectLst>
            <a:outerShdw blurRad="50800" dist="38100" dir="2700000" algn="tl" rotWithShape="0">
              <a:prstClr val="black">
                <a:alpha val="40000"/>
              </a:prstClr>
            </a:outerShdw>
          </a:effectLst>
        </p:spPr>
      </p:pic>
      <p:sp>
        <p:nvSpPr>
          <p:cNvPr id="2" name="TextBox 1">
            <a:extLst>
              <a:ext uri="{FF2B5EF4-FFF2-40B4-BE49-F238E27FC236}">
                <a16:creationId xmlns:a16="http://schemas.microsoft.com/office/drawing/2014/main" id="{D6E95FAD-656C-EA90-9E14-C3737BF21C90}"/>
              </a:ext>
            </a:extLst>
          </p:cNvPr>
          <p:cNvSpPr txBox="1"/>
          <p:nvPr/>
        </p:nvSpPr>
        <p:spPr>
          <a:xfrm>
            <a:off x="465138" y="1957759"/>
            <a:ext cx="4429079" cy="3724096"/>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2400" b="0" i="0" dirty="0">
                <a:effectLst/>
                <a:latin typeface="Segoe UI" panose="020B0502040204020203" pitchFamily="34" charset="0"/>
                <a:cs typeface="Segoe UI" panose="020B0502040204020203" pitchFamily="34" charset="0"/>
              </a:rPr>
              <a:t>Use a dataflow to define an ETL process</a:t>
            </a:r>
          </a:p>
          <a:p>
            <a:pPr marL="285750" indent="-285750">
              <a:spcBef>
                <a:spcPts val="600"/>
              </a:spcBef>
              <a:spcAft>
                <a:spcPts val="600"/>
              </a:spcAft>
              <a:buFont typeface="Arial" panose="020B0604020202020204" pitchFamily="34" charset="0"/>
              <a:buChar char="•"/>
            </a:pPr>
            <a:r>
              <a:rPr lang="en-US" sz="2400" dirty="0">
                <a:latin typeface="Segoe UI" panose="020B0502040204020203" pitchFamily="34" charset="0"/>
                <a:cs typeface="Segoe UI" panose="020B0502040204020203" pitchFamily="34" charset="0"/>
              </a:rPr>
              <a:t>Add it as an activity to a pipeline</a:t>
            </a:r>
          </a:p>
          <a:p>
            <a:pPr marL="285750" indent="-285750">
              <a:spcBef>
                <a:spcPts val="600"/>
              </a:spcBef>
              <a:spcAft>
                <a:spcPts val="600"/>
              </a:spcAft>
              <a:buFont typeface="Arial" panose="020B0604020202020204" pitchFamily="34" charset="0"/>
              <a:buChar char="•"/>
            </a:pPr>
            <a:r>
              <a:rPr lang="en-US" sz="2400" dirty="0">
                <a:latin typeface="Segoe UI" panose="020B0502040204020203" pitchFamily="34" charset="0"/>
                <a:cs typeface="Segoe UI" panose="020B0502040204020203" pitchFamily="34" charset="0"/>
              </a:rPr>
              <a:t>Add more activities for subsequent (or previous) processing tasks to define an end-to-end orchestrated solution</a:t>
            </a:r>
          </a:p>
        </p:txBody>
      </p:sp>
    </p:spTree>
    <p:extLst>
      <p:ext uri="{BB962C8B-B14F-4D97-AF65-F5344CB8AC3E}">
        <p14:creationId xmlns:p14="http://schemas.microsoft.com/office/powerpoint/2010/main" val="129814570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04F82C-E7A5-6DD4-C859-8A1AFBC04263}"/>
              </a:ext>
            </a:extLst>
          </p:cNvPr>
          <p:cNvSpPr>
            <a:spLocks noGrp="1"/>
          </p:cNvSpPr>
          <p:nvPr>
            <p:ph type="title"/>
          </p:nvPr>
        </p:nvSpPr>
        <p:spPr/>
        <p:txBody>
          <a:bodyPr/>
          <a:lstStyle/>
          <a:p>
            <a:r>
              <a:rPr lang="en-US" sz="3200" dirty="0"/>
              <a:t>Exercise</a:t>
            </a:r>
            <a:endParaRPr lang="en-US" dirty="0"/>
          </a:p>
        </p:txBody>
      </p:sp>
      <p:sp>
        <p:nvSpPr>
          <p:cNvPr id="4" name="TextBox 3">
            <a:extLst>
              <a:ext uri="{FF2B5EF4-FFF2-40B4-BE49-F238E27FC236}">
                <a16:creationId xmlns:a16="http://schemas.microsoft.com/office/drawing/2014/main" id="{66B71F18-A11F-19BB-1E7F-292E5B6D864A}"/>
              </a:ext>
            </a:extLst>
          </p:cNvPr>
          <p:cNvSpPr txBox="1"/>
          <p:nvPr/>
        </p:nvSpPr>
        <p:spPr>
          <a:xfrm>
            <a:off x="6218237" y="2578069"/>
            <a:ext cx="5706177" cy="1477905"/>
          </a:xfrm>
          <a:prstGeom prst="rect">
            <a:avLst/>
          </a:prstGeom>
          <a:noFill/>
        </p:spPr>
        <p:txBody>
          <a:bodyPr wrap="square">
            <a:spAutoFit/>
          </a:bodyPr>
          <a:lstStyle/>
          <a:p>
            <a:pPr>
              <a:lnSpc>
                <a:spcPct val="150000"/>
              </a:lnSpc>
              <a:spcBef>
                <a:spcPts val="1800"/>
              </a:spcBef>
              <a:spcAft>
                <a:spcPts val="1800"/>
              </a:spcAft>
            </a:pPr>
            <a:r>
              <a:rPr lang="en-US" sz="3200" i="0" dirty="0">
                <a:effectLst/>
                <a:latin typeface="Segoe UI Light" panose="020B0502040204020203" pitchFamily="34" charset="0"/>
                <a:cs typeface="Segoe UI Light" panose="020B0502040204020203" pitchFamily="34" charset="0"/>
              </a:rPr>
              <a:t>Create and use a Dataflow (Gen2) in Microsoft Fabric</a:t>
            </a:r>
          </a:p>
        </p:txBody>
      </p:sp>
    </p:spTree>
    <p:extLst>
      <p:ext uri="{BB962C8B-B14F-4D97-AF65-F5344CB8AC3E}">
        <p14:creationId xmlns:p14="http://schemas.microsoft.com/office/powerpoint/2010/main" val="115239657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48F05E-82B2-EEC6-1400-B2CC64B0FDCB}"/>
              </a:ext>
            </a:extLst>
          </p:cNvPr>
          <p:cNvSpPr>
            <a:spLocks noGrp="1"/>
          </p:cNvSpPr>
          <p:nvPr>
            <p:ph type="title"/>
          </p:nvPr>
        </p:nvSpPr>
        <p:spPr>
          <a:xfrm>
            <a:off x="463655" y="310091"/>
            <a:ext cx="11530584" cy="830020"/>
          </a:xfrm>
        </p:spPr>
        <p:txBody>
          <a:bodyPr/>
          <a:lstStyle/>
          <a:p>
            <a:r>
              <a:rPr lang="en-US" sz="3200" dirty="0"/>
              <a:t>Knowledge check</a:t>
            </a:r>
          </a:p>
        </p:txBody>
      </p:sp>
      <p:sp>
        <p:nvSpPr>
          <p:cNvPr id="4" name="Text Placeholder 7">
            <a:extLst>
              <a:ext uri="{FF2B5EF4-FFF2-40B4-BE49-F238E27FC236}">
                <a16:creationId xmlns:a16="http://schemas.microsoft.com/office/drawing/2014/main" id="{6B2DF678-D855-2480-9F69-F7CC00884738}"/>
              </a:ext>
            </a:extLst>
          </p:cNvPr>
          <p:cNvSpPr txBox="1">
            <a:spLocks/>
          </p:cNvSpPr>
          <p:nvPr/>
        </p:nvSpPr>
        <p:spPr>
          <a:xfrm>
            <a:off x="1376012" y="1136500"/>
            <a:ext cx="9406783" cy="2329782"/>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Tx/>
              <a:buFontTx/>
              <a:buNone/>
              <a:defRPr/>
            </a:pPr>
            <a:r>
              <a:rPr lang="en-US" sz="1800" spc="0" dirty="0"/>
              <a:t>What is a Dataflow (Gen2)?</a:t>
            </a:r>
          </a:p>
          <a:p>
            <a:pPr marL="288925" indent="-288925">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hybrid database that supports ACID transactions.</a:t>
            </a:r>
          </a:p>
          <a:p>
            <a:pPr marL="288925" indent="-288925">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way to export data to Power BI Desktop.</a:t>
            </a:r>
          </a:p>
          <a:p>
            <a:pPr marL="288925" indent="-288925">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A way to import and transform data with Power Query Online.</a:t>
            </a:r>
          </a:p>
        </p:txBody>
      </p:sp>
      <p:sp>
        <p:nvSpPr>
          <p:cNvPr id="5" name="Graphic 26">
            <a:extLst>
              <a:ext uri="{FF2B5EF4-FFF2-40B4-BE49-F238E27FC236}">
                <a16:creationId xmlns:a16="http://schemas.microsoft.com/office/drawing/2014/main" id="{CCCA7AE6-6037-52D5-704E-72E5599E47B2}"/>
              </a:ext>
              <a:ext uri="{C183D7F6-B498-43B3-948B-1728B52AA6E4}">
                <adec:decorative xmlns:adec="http://schemas.microsoft.com/office/drawing/2017/decorative" val="1"/>
              </a:ext>
            </a:extLst>
          </p:cNvPr>
          <p:cNvSpPr/>
          <p:nvPr/>
        </p:nvSpPr>
        <p:spPr>
          <a:xfrm>
            <a:off x="1489704" y="2230209"/>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6" name="Straight Connector 5">
            <a:extLst>
              <a:ext uri="{FF2B5EF4-FFF2-40B4-BE49-F238E27FC236}">
                <a16:creationId xmlns:a16="http://schemas.microsoft.com/office/drawing/2014/main" id="{F28369FF-F6DF-BCFD-A236-0034352EFA49}"/>
              </a:ext>
              <a:ext uri="{C183D7F6-B498-43B3-948B-1728B52AA6E4}">
                <adec:decorative xmlns:adec="http://schemas.microsoft.com/office/drawing/2017/decorative" val="1"/>
              </a:ext>
            </a:extLst>
          </p:cNvPr>
          <p:cNvCxnSpPr>
            <a:cxnSpLocks/>
          </p:cNvCxnSpPr>
          <p:nvPr/>
        </p:nvCxnSpPr>
        <p:spPr>
          <a:xfrm>
            <a:off x="1376012" y="266277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8">
            <a:extLst>
              <a:ext uri="{FF2B5EF4-FFF2-40B4-BE49-F238E27FC236}">
                <a16:creationId xmlns:a16="http://schemas.microsoft.com/office/drawing/2014/main" id="{1AE3B787-7CE4-C87F-DAA0-4A55F607EB4A}"/>
              </a:ext>
            </a:extLst>
          </p:cNvPr>
          <p:cNvSpPr txBox="1">
            <a:spLocks/>
          </p:cNvSpPr>
          <p:nvPr/>
        </p:nvSpPr>
        <p:spPr>
          <a:xfrm>
            <a:off x="1376011" y="2820306"/>
            <a:ext cx="9293967" cy="1623245"/>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1800" spc="0" dirty="0"/>
              <a:t>Which Fabric experience lets you create a Dataflow (Gen2)??</a:t>
            </a:r>
          </a:p>
          <a:p>
            <a:pPr marL="288925" indent="-288925">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Real-time analytics</a:t>
            </a:r>
          </a:p>
          <a:p>
            <a:pPr marL="288925" indent="-288925">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Data warehouse</a:t>
            </a:r>
          </a:p>
          <a:p>
            <a:pPr marL="288925" indent="-288925">
              <a:spcBef>
                <a:spcPts val="300"/>
              </a:spcBef>
              <a:spcAft>
                <a:spcPts val="600"/>
              </a:spcAft>
              <a:buSzTx/>
              <a:buFont typeface="Wingdings" panose="05000000000000000000" pitchFamily="2" charset="2"/>
              <a:buChar char="q"/>
              <a:defRPr/>
            </a:pPr>
            <a:r>
              <a:rPr lang="en-US" sz="1600" dirty="0">
                <a:solidFill>
                  <a:srgbClr val="171717"/>
                </a:solidFill>
                <a:latin typeface="Segoe UI" panose="020B0502040204020203" pitchFamily="34" charset="0"/>
              </a:rPr>
              <a:t>Data Factory</a:t>
            </a:r>
          </a:p>
        </p:txBody>
      </p:sp>
      <p:sp>
        <p:nvSpPr>
          <p:cNvPr id="8" name="Graphic 26">
            <a:extLst>
              <a:ext uri="{FF2B5EF4-FFF2-40B4-BE49-F238E27FC236}">
                <a16:creationId xmlns:a16="http://schemas.microsoft.com/office/drawing/2014/main" id="{2BBBF9C3-5803-6CB4-3623-3A85A04E4502}"/>
              </a:ext>
              <a:ext uri="{C183D7F6-B498-43B3-948B-1728B52AA6E4}">
                <adec:decorative xmlns:adec="http://schemas.microsoft.com/office/drawing/2017/decorative" val="1"/>
              </a:ext>
            </a:extLst>
          </p:cNvPr>
          <p:cNvSpPr/>
          <p:nvPr/>
        </p:nvSpPr>
        <p:spPr>
          <a:xfrm>
            <a:off x="1489704" y="3906047"/>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9" name="Straight Connector 8">
            <a:extLst>
              <a:ext uri="{FF2B5EF4-FFF2-40B4-BE49-F238E27FC236}">
                <a16:creationId xmlns:a16="http://schemas.microsoft.com/office/drawing/2014/main" id="{8BD66E19-B607-BEAF-07EC-330812CDA2B2}"/>
              </a:ext>
              <a:ext uri="{C183D7F6-B498-43B3-948B-1728B52AA6E4}">
                <adec:decorative xmlns:adec="http://schemas.microsoft.com/office/drawing/2017/decorative" val="1"/>
              </a:ext>
            </a:extLst>
          </p:cNvPr>
          <p:cNvCxnSpPr>
            <a:cxnSpLocks/>
          </p:cNvCxnSpPr>
          <p:nvPr/>
        </p:nvCxnSpPr>
        <p:spPr>
          <a:xfrm>
            <a:off x="1376012" y="425866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82B3142-00A5-E9B8-2398-81A58827131E}"/>
              </a:ext>
            </a:extLst>
          </p:cNvPr>
          <p:cNvSpPr txBox="1">
            <a:spLocks/>
          </p:cNvSpPr>
          <p:nvPr/>
        </p:nvSpPr>
        <p:spPr>
          <a:xfrm>
            <a:off x="1376010" y="4276515"/>
            <a:ext cx="10383899" cy="2381686"/>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1800" spc="0" dirty="0"/>
              <a:t>How do Dataflows (Gen2) in Microsoft Fabric facilitate collaboration?</a:t>
            </a: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mn-lt"/>
              </a:rPr>
              <a:t>By providing a shared and collaborative environment for data transformation and integration.</a:t>
            </a: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mn-lt"/>
              </a:rPr>
              <a:t>By enabling real-time data streaming and event processing.</a:t>
            </a:r>
          </a:p>
          <a:p>
            <a:pPr marL="288925" indent="-288925">
              <a:spcBef>
                <a:spcPts val="300"/>
              </a:spcBef>
              <a:spcAft>
                <a:spcPts val="600"/>
              </a:spcAft>
              <a:buFont typeface="Wingdings" panose="05000000000000000000" pitchFamily="2" charset="2"/>
              <a:buChar char="q"/>
              <a:defRPr/>
            </a:pPr>
            <a:r>
              <a:rPr lang="en-US" sz="1600" dirty="0">
                <a:solidFill>
                  <a:srgbClr val="171717"/>
                </a:solidFill>
                <a:latin typeface="+mn-lt"/>
              </a:rPr>
              <a:t>By integrating with popular business intelligence tools for data visualization.</a:t>
            </a:r>
            <a:endParaRPr lang="en-US" sz="1600" dirty="0">
              <a:latin typeface="+mn-lt"/>
            </a:endParaRPr>
          </a:p>
        </p:txBody>
      </p:sp>
      <p:sp>
        <p:nvSpPr>
          <p:cNvPr id="11" name="Graphic 26">
            <a:extLst>
              <a:ext uri="{FF2B5EF4-FFF2-40B4-BE49-F238E27FC236}">
                <a16:creationId xmlns:a16="http://schemas.microsoft.com/office/drawing/2014/main" id="{C47B671E-0B3E-7C4E-F398-DF28997AE851}"/>
              </a:ext>
              <a:ext uri="{C183D7F6-B498-43B3-948B-1728B52AA6E4}">
                <adec:decorative xmlns:adec="http://schemas.microsoft.com/office/drawing/2017/decorative" val="1"/>
              </a:ext>
            </a:extLst>
          </p:cNvPr>
          <p:cNvSpPr/>
          <p:nvPr/>
        </p:nvSpPr>
        <p:spPr>
          <a:xfrm>
            <a:off x="1489704" y="4654369"/>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12" name="Graphic 11">
            <a:extLst>
              <a:ext uri="{FF2B5EF4-FFF2-40B4-BE49-F238E27FC236}">
                <a16:creationId xmlns:a16="http://schemas.microsoft.com/office/drawing/2014/main" id="{25224961-6837-487C-8279-7E35CAA7B71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1074613"/>
            <a:ext cx="933775" cy="933775"/>
          </a:xfrm>
          <a:prstGeom prst="rect">
            <a:avLst/>
          </a:prstGeom>
        </p:spPr>
      </p:pic>
      <p:pic>
        <p:nvPicPr>
          <p:cNvPr id="13" name="Graphic 12">
            <a:extLst>
              <a:ext uri="{FF2B5EF4-FFF2-40B4-BE49-F238E27FC236}">
                <a16:creationId xmlns:a16="http://schemas.microsoft.com/office/drawing/2014/main" id="{00D67722-57C4-1E0F-1F67-B7CE998F726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5" y="2720663"/>
            <a:ext cx="933775" cy="933775"/>
          </a:xfrm>
          <a:prstGeom prst="rect">
            <a:avLst/>
          </a:prstGeom>
        </p:spPr>
      </p:pic>
      <p:pic>
        <p:nvPicPr>
          <p:cNvPr id="14" name="Graphic 13">
            <a:extLst>
              <a:ext uri="{FF2B5EF4-FFF2-40B4-BE49-F238E27FC236}">
                <a16:creationId xmlns:a16="http://schemas.microsoft.com/office/drawing/2014/main" id="{65290EC5-3A01-4BA3-E650-5DB0EF6B81C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276929"/>
            <a:ext cx="933775" cy="933775"/>
          </a:xfrm>
          <a:prstGeom prst="rect">
            <a:avLst/>
          </a:prstGeom>
        </p:spPr>
      </p:pic>
    </p:spTree>
    <p:extLst>
      <p:ext uri="{BB962C8B-B14F-4D97-AF65-F5344CB8AC3E}">
        <p14:creationId xmlns:p14="http://schemas.microsoft.com/office/powerpoint/2010/main" val="22825696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0F13B9-D3B4-22FE-AA8E-C2BFA5A5CCCA}"/>
              </a:ext>
            </a:extLst>
          </p:cNvPr>
          <p:cNvSpPr>
            <a:spLocks noGrp="1"/>
          </p:cNvSpPr>
          <p:nvPr>
            <p:ph type="title"/>
          </p:nvPr>
        </p:nvSpPr>
        <p:spPr/>
        <p:txBody>
          <a:bodyPr/>
          <a:lstStyle/>
          <a:p>
            <a:r>
              <a:rPr lang="en-US" sz="3200" dirty="0"/>
              <a:t>Further reading</a:t>
            </a:r>
          </a:p>
        </p:txBody>
      </p:sp>
      <p:sp>
        <p:nvSpPr>
          <p:cNvPr id="13" name="TextBox 12">
            <a:extLst>
              <a:ext uri="{FF2B5EF4-FFF2-40B4-BE49-F238E27FC236}">
                <a16:creationId xmlns:a16="http://schemas.microsoft.com/office/drawing/2014/main" id="{8F4DCAA7-2167-5FC2-806E-39FA9FA0D5B6}"/>
              </a:ext>
            </a:extLst>
          </p:cNvPr>
          <p:cNvSpPr txBox="1"/>
          <p:nvPr/>
        </p:nvSpPr>
        <p:spPr>
          <a:xfrm>
            <a:off x="2628064" y="2461111"/>
            <a:ext cx="7515577" cy="1680460"/>
          </a:xfrm>
          <a:prstGeom prst="rect">
            <a:avLst/>
          </a:prstGeom>
          <a:noFill/>
        </p:spPr>
        <p:txBody>
          <a:bodyPr wrap="square">
            <a:spAutoFit/>
          </a:bodyPr>
          <a:lstStyle/>
          <a:p>
            <a:pPr>
              <a:lnSpc>
                <a:spcPts val="3360"/>
              </a:lnSpc>
              <a:spcBef>
                <a:spcPts val="1200"/>
              </a:spcBef>
              <a:spcAft>
                <a:spcPts val="1200"/>
              </a:spcAft>
            </a:pPr>
            <a:r>
              <a:rPr lang="en-US" sz="2800" dirty="0"/>
              <a:t>Ingest Data with Dataflows Gen2 in Microsoft Fabric</a:t>
            </a:r>
          </a:p>
          <a:p>
            <a:pPr>
              <a:lnSpc>
                <a:spcPts val="3360"/>
              </a:lnSpc>
              <a:spcBef>
                <a:spcPts val="1200"/>
              </a:spcBef>
              <a:spcAft>
                <a:spcPts val="1200"/>
              </a:spcAft>
            </a:pPr>
            <a:r>
              <a:rPr lang="en-US" sz="2800" dirty="0">
                <a:solidFill>
                  <a:schemeClr val="tx2"/>
                </a:solidFill>
                <a:hlinkClick r:id="rId3"/>
              </a:rPr>
              <a:t>https://aka.ms/fabric-dataflow</a:t>
            </a:r>
            <a:endParaRPr lang="en-US" sz="2800" dirty="0">
              <a:solidFill>
                <a:schemeClr val="tx2"/>
              </a:solidFill>
            </a:endParaRPr>
          </a:p>
        </p:txBody>
      </p:sp>
      <p:pic>
        <p:nvPicPr>
          <p:cNvPr id="5" name="Graphic 4">
            <a:extLst>
              <a:ext uri="{FF2B5EF4-FFF2-40B4-BE49-F238E27FC236}">
                <a16:creationId xmlns:a16="http://schemas.microsoft.com/office/drawing/2014/main" id="{AEFB1BED-2E27-E85C-A652-2A734882197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7228" y="2510002"/>
            <a:ext cx="1390782" cy="1390782"/>
          </a:xfrm>
          <a:prstGeom prst="rect">
            <a:avLst/>
          </a:prstGeom>
        </p:spPr>
      </p:pic>
    </p:spTree>
    <p:extLst>
      <p:ext uri="{BB962C8B-B14F-4D97-AF65-F5344CB8AC3E}">
        <p14:creationId xmlns:p14="http://schemas.microsoft.com/office/powerpoint/2010/main" val="329185916"/>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2486</Words>
  <Application>Microsoft Office PowerPoint</Application>
  <PresentationFormat>Custom</PresentationFormat>
  <Paragraphs>223</Paragraphs>
  <Slides>17</Slides>
  <Notes>17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Segoe UI</vt:lpstr>
      <vt:lpstr>Segoe UI Light</vt:lpstr>
      <vt:lpstr>Segoe UI Semibold</vt:lpstr>
      <vt:lpstr>Wingdings</vt:lpstr>
      <vt:lpstr>Azure 1</vt:lpstr>
      <vt:lpstr>1_Azure 1</vt:lpstr>
      <vt:lpstr>DP-601T00A: Implementing a Lakehouse with Microsoft Fabric</vt:lpstr>
      <vt:lpstr>Ingest Data with Dataflows Gen2 in Microsoft Fabric</vt:lpstr>
      <vt:lpstr>Understand Dataflows (Gen2)</vt:lpstr>
      <vt:lpstr>Dataflow (Gen2) benefits and limitations</vt:lpstr>
      <vt:lpstr>Explore dataflows (Gen2) in Microsoft Fabric</vt:lpstr>
      <vt:lpstr>Integrate Dataflows (Gen2) and Pipelines in Microsoft Fabric</vt:lpstr>
      <vt:lpstr>Exercise</vt:lpstr>
      <vt:lpstr>Knowledge check</vt:lpstr>
      <vt:lpstr>Further reading</vt:lpstr>
      <vt:lpstr>Use Data Factory pipelines in Microsoft Fabric</vt:lpstr>
      <vt:lpstr>Pipelines in Microsoft Fabric</vt:lpstr>
      <vt:lpstr>Common activities – Copy Data</vt:lpstr>
      <vt:lpstr>Common activities - pipeline templates</vt:lpstr>
      <vt:lpstr>Run and monitor pipelines</vt:lpstr>
      <vt:lpstr>Exercise</vt:lpstr>
      <vt:lpstr>Knowledge check</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2023-07-11T23:34:48Z</dcterms:created>
  <dcterms:modified xsi:type="dcterms:W3CDTF">2024-07-09T21:24:53Z</dcterms:modified>
</cp:coreProperties>
</file>