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797675" cy="9926638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zNP8Hy1V8NasTmntLgMWbSopn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6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 txBox="1">
            <a:spLocks noGrp="1"/>
          </p:cNvSpPr>
          <p:nvPr>
            <p:ph type="sldNum" idx="12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:notes"/>
          <p:cNvSpPr txBox="1">
            <a:spLocks noGrp="1"/>
          </p:cNvSpPr>
          <p:nvPr>
            <p:ph type="sldNum" idx="12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4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:notes"/>
          <p:cNvSpPr txBox="1">
            <a:spLocks noGrp="1"/>
          </p:cNvSpPr>
          <p:nvPr>
            <p:ph type="sldNum" idx="12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5:notes"/>
          <p:cNvSpPr txBox="1">
            <a:spLocks noGrp="1"/>
          </p:cNvSpPr>
          <p:nvPr>
            <p:ph type="sldNum" idx="12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 txBox="1">
            <a:spLocks noGrp="1"/>
          </p:cNvSpPr>
          <p:nvPr>
            <p:ph type="sldNum" idx="12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7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:notes"/>
          <p:cNvSpPr txBox="1">
            <a:spLocks noGrp="1"/>
          </p:cNvSpPr>
          <p:nvPr>
            <p:ph type="sldNum" idx="12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5998"/>
              <a:buFont typeface="Calibri"/>
              <a:buNone/>
              <a:defRPr sz="59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sz="1999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sz="1799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" name="Google Shape;19;p10"/>
          <p:cNvGrpSpPr/>
          <p:nvPr/>
        </p:nvGrpSpPr>
        <p:grpSpPr>
          <a:xfrm>
            <a:off x="384844" y="182360"/>
            <a:ext cx="2253184" cy="827090"/>
            <a:chOff x="384844" y="182360"/>
            <a:chExt cx="2253184" cy="827090"/>
          </a:xfrm>
        </p:grpSpPr>
        <p:sp>
          <p:nvSpPr>
            <p:cNvPr id="20" name="Google Shape;20;p10"/>
            <p:cNvSpPr txBox="1"/>
            <p:nvPr/>
          </p:nvSpPr>
          <p:spPr>
            <a:xfrm>
              <a:off x="1197868" y="446638"/>
              <a:ext cx="1440160" cy="30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Ministry of IT &amp; Telecom</a:t>
              </a:r>
              <a:endPara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Government of Pakistan</a:t>
              </a:r>
              <a:endParaRPr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10" descr="Image result for gop pakistan logo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84844" y="182360"/>
              <a:ext cx="720104" cy="8270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828" y="239699"/>
            <a:ext cx="2068885" cy="7124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0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0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25" name="Google Shape;25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10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 b="0" i="0" u="none" strike="noStrike" cap="none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 b="0" i="0" u="none" strike="noStrike" cap="none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 rot="5400000">
            <a:off x="3259955" y="-1205658"/>
            <a:ext cx="4351338" cy="1024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399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521597" y="2865215"/>
            <a:ext cx="2090924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19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111" name="Google Shape;111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9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 rot="5400000">
            <a:off x="7310683" y="2221208"/>
            <a:ext cx="5739830" cy="26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 rot="5400000">
            <a:off x="1978073" y="-330828"/>
            <a:ext cx="5739830" cy="77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dt" idx="10"/>
          </p:nvPr>
        </p:nvSpPr>
        <p:spPr>
          <a:xfrm>
            <a:off x="837982" y="641850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ftr" idx="11"/>
          </p:nvPr>
        </p:nvSpPr>
        <p:spPr>
          <a:xfrm>
            <a:off x="4037549" y="6418506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277017" y="1825625"/>
            <a:ext cx="103538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399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521595" y="2865214"/>
            <a:ext cx="2090922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11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33" name="Google Shape;33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11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399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521595" y="2865214"/>
            <a:ext cx="2090922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12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41" name="Google Shape;41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12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3973" y="2780928"/>
            <a:ext cx="7424451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1632" y="1709741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5998"/>
              <a:buFont typeface="Calibri"/>
              <a:buNone/>
              <a:defRPr sz="59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831632" y="4589466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 sz="2399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99"/>
              <a:buNone/>
              <a:defRPr sz="199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99"/>
              <a:buNone/>
              <a:defRPr sz="179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8828" y="239699"/>
            <a:ext cx="2068885" cy="712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13"/>
          <p:cNvGrpSpPr/>
          <p:nvPr/>
        </p:nvGrpSpPr>
        <p:grpSpPr>
          <a:xfrm>
            <a:off x="384844" y="182360"/>
            <a:ext cx="2253184" cy="827090"/>
            <a:chOff x="384844" y="182360"/>
            <a:chExt cx="2253184" cy="827090"/>
          </a:xfrm>
        </p:grpSpPr>
        <p:sp>
          <p:nvSpPr>
            <p:cNvPr id="50" name="Google Shape;50;p13"/>
            <p:cNvSpPr txBox="1"/>
            <p:nvPr/>
          </p:nvSpPr>
          <p:spPr>
            <a:xfrm>
              <a:off x="1197868" y="446638"/>
              <a:ext cx="1440160" cy="30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Ministry of IT &amp; Telecom</a:t>
              </a:r>
              <a:endParaRPr sz="105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Government of Pakistan</a:t>
              </a:r>
              <a:endParaRPr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13" descr="Image result for gop pakistan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844" y="182360"/>
              <a:ext cx="720104" cy="8270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" name="Google Shape;52;p13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13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33773" y="1825625"/>
            <a:ext cx="48599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5666382" y="1825625"/>
            <a:ext cx="48599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399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521597" y="2865215"/>
            <a:ext cx="2090924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61765" y="1681163"/>
            <a:ext cx="4859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sz="1999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sz="1799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261765" y="2505075"/>
            <a:ext cx="485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5592788" y="1681163"/>
            <a:ext cx="4859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sz="1999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sz="1799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4"/>
          </p:nvPr>
        </p:nvSpPr>
        <p:spPr>
          <a:xfrm>
            <a:off x="5592788" y="2505075"/>
            <a:ext cx="485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399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521597" y="2865215"/>
            <a:ext cx="2090924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76" name="Google Shape;76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5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82" name="Google Shape;82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460323" y="1631728"/>
            <a:ext cx="6170593" cy="466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3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marL="914400" lvl="1" indent="-4063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Char char="•"/>
              <a:defRPr sz="2799"/>
            </a:lvl2pPr>
            <a:lvl3pPr marL="1371600" lvl="2" indent="-3809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marL="1828800" lvl="3" indent="-3555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4pPr>
            <a:lvl5pPr marL="2286000" lvl="4" indent="-3555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5pPr>
            <a:lvl6pPr marL="2743200" lvl="5" indent="-3555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6pPr>
            <a:lvl7pPr marL="3200400" lvl="6" indent="-3555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7pPr>
            <a:lvl8pPr marL="3657600" lvl="7" indent="-3555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8pPr>
            <a:lvl9pPr marL="4114800" lvl="8" indent="-3555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Char char="•"/>
              <a:defRPr sz="1999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292828" y="1639663"/>
            <a:ext cx="3931213" cy="4669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521597" y="2865215"/>
            <a:ext cx="2090924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7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92" name="Google Shape;92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7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>
            <a:spLocks noGrp="1"/>
          </p:cNvSpPr>
          <p:nvPr>
            <p:ph type="pic" idx="2"/>
          </p:nvPr>
        </p:nvSpPr>
        <p:spPr>
          <a:xfrm>
            <a:off x="4469293" y="1646218"/>
            <a:ext cx="6170593" cy="4672583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89061" y="1646216"/>
            <a:ext cx="3931213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10521597" y="2865215"/>
            <a:ext cx="2090924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12033268" y="6415698"/>
            <a:ext cx="144000" cy="432000"/>
          </a:xfrm>
          <a:prstGeom prst="rect">
            <a:avLst/>
          </a:prstGeom>
          <a:solidFill>
            <a:srgbClr val="F593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292729" y="6461175"/>
            <a:ext cx="1830020" cy="338554"/>
            <a:chOff x="292729" y="6461175"/>
            <a:chExt cx="1830020" cy="338554"/>
          </a:xfrm>
        </p:grpSpPr>
        <p:pic>
          <p:nvPicPr>
            <p:cNvPr id="102" name="Google Shape;10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57908" y="6532910"/>
              <a:ext cx="564841" cy="2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8"/>
            <p:cNvSpPr txBox="1"/>
            <p:nvPr/>
          </p:nvSpPr>
          <p:spPr>
            <a:xfrm>
              <a:off x="292729" y="6461175"/>
              <a:ext cx="1741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www.ign</a:t>
              </a:r>
              <a:r>
                <a:rPr lang="en-US" sz="1600">
                  <a:solidFill>
                    <a:srgbClr val="F5932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r>
                <a:rPr lang="en-US" sz="1600">
                  <a:solidFill>
                    <a:srgbClr val="424342"/>
                  </a:solidFill>
                  <a:latin typeface="Calibri"/>
                  <a:ea typeface="Calibri"/>
                  <a:cs typeface="Calibri"/>
                  <a:sym typeface="Calibri"/>
                </a:rPr>
                <a:t>e.org.pk</a:t>
              </a:r>
              <a:endParaRPr/>
            </a:p>
          </p:txBody>
        </p:sp>
      </p:grp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094130" y="30976"/>
            <a:ext cx="9495603" cy="149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399"/>
              <a:buFont typeface="Calibri"/>
              <a:buNone/>
              <a:defRPr sz="4399" b="1" i="0" u="none" strike="noStrike" cap="none">
                <a:solidFill>
                  <a:srgbClr val="F891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312339" y="1741958"/>
            <a:ext cx="115641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sz="2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7982" y="6418506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7549" y="6418506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9245348" y="6432154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1017848" y="620688"/>
            <a:ext cx="1015312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400"/>
              <a:buFont typeface="Arial"/>
              <a:buNone/>
            </a:pPr>
            <a:br>
              <a:rPr lang="en-US" sz="4400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4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National Grassroots ICT Research Initiative</a:t>
            </a:r>
            <a:br>
              <a:rPr lang="en-US" sz="44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Championship 2022-23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B3F85-DBBE-4D3C-B666-028B2BD6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24" y="3008288"/>
            <a:ext cx="4270376" cy="239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4300"/>
              <a:buFont typeface="Calibri"/>
              <a:buNone/>
            </a:pPr>
            <a:r>
              <a:rPr lang="en-US" dirty="0"/>
              <a:t>FYP Details</a:t>
            </a:r>
            <a:endParaRPr dirty="0"/>
          </a:p>
        </p:txBody>
      </p:sp>
      <p:sp>
        <p:nvSpPr>
          <p:cNvPr id="134" name="Google Shape;134;p2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35" name="Google Shape;135;p2"/>
          <p:cNvGrpSpPr/>
          <p:nvPr/>
        </p:nvGrpSpPr>
        <p:grpSpPr>
          <a:xfrm>
            <a:off x="408349" y="1253330"/>
            <a:ext cx="10652045" cy="4983981"/>
            <a:chOff x="2569" y="0"/>
            <a:chExt cx="10652045" cy="4983981"/>
          </a:xfrm>
        </p:grpSpPr>
        <p:sp>
          <p:nvSpPr>
            <p:cNvPr id="136" name="Google Shape;136;p2"/>
            <p:cNvSpPr/>
            <p:nvPr/>
          </p:nvSpPr>
          <p:spPr>
            <a:xfrm>
              <a:off x="2569" y="0"/>
              <a:ext cx="2521194" cy="4983981"/>
            </a:xfrm>
            <a:prstGeom prst="roundRect">
              <a:avLst>
                <a:gd name="adj" fmla="val 10000"/>
              </a:avLst>
            </a:pr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2569" y="0"/>
              <a:ext cx="2521194" cy="1495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Emergency Expert</a:t>
              </a:r>
              <a:endParaRPr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54688" y="1495193"/>
              <a:ext cx="2016955" cy="3238127"/>
            </a:xfrm>
            <a:prstGeom prst="roundRect">
              <a:avLst>
                <a:gd name="adj" fmla="val 10000"/>
              </a:avLst>
            </a:prstGeom>
            <a:solidFill>
              <a:srgbClr val="AC919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712853" y="0"/>
              <a:ext cx="2521194" cy="4983981"/>
            </a:xfrm>
            <a:prstGeom prst="roundRect">
              <a:avLst>
                <a:gd name="adj" fmla="val 10000"/>
              </a:avLst>
            </a:pr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2712853" y="0"/>
              <a:ext cx="2521194" cy="1495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Team</a:t>
              </a:r>
              <a:endParaRPr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964972" y="1496654"/>
              <a:ext cx="2016955" cy="1502738"/>
            </a:xfrm>
            <a:prstGeom prst="roundRect">
              <a:avLst>
                <a:gd name="adj" fmla="val 10000"/>
              </a:avLst>
            </a:prstGeom>
            <a:solidFill>
              <a:srgbClr val="B67D7D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3008986" y="1540668"/>
              <a:ext cx="1928927" cy="1414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41900" rIns="55875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 Afzal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964972" y="3230583"/>
              <a:ext cx="2016955" cy="1502738"/>
            </a:xfrm>
            <a:prstGeom prst="roundRect">
              <a:avLst>
                <a:gd name="adj" fmla="val 10000"/>
              </a:avLst>
            </a:prstGeom>
            <a:solidFill>
              <a:srgbClr val="C1676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3008986" y="3274597"/>
              <a:ext cx="1928927" cy="1414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41900" rIns="55875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Abdul Rehman,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Anam</a:t>
              </a: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2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Qaiser</a:t>
              </a:r>
              <a:endPara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Saad Shafiq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23136" y="0"/>
              <a:ext cx="2521194" cy="4983981"/>
            </a:xfrm>
            <a:prstGeom prst="roundRect">
              <a:avLst>
                <a:gd name="adj" fmla="val 10000"/>
              </a:avLst>
            </a:pr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5423136" y="0"/>
              <a:ext cx="2521194" cy="1495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FAST-NUCES</a:t>
              </a:r>
              <a:endParaRPr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75256" y="1496654"/>
              <a:ext cx="2016955" cy="1502738"/>
            </a:xfrm>
            <a:prstGeom prst="roundRect">
              <a:avLst>
                <a:gd name="adj" fmla="val 10000"/>
              </a:avLst>
            </a:prstGeom>
            <a:solidFill>
              <a:srgbClr val="CE4F4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5719270" y="1540668"/>
              <a:ext cx="1928927" cy="1414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41900" rIns="55875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Lahore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675256" y="3230583"/>
              <a:ext cx="2016955" cy="1502738"/>
            </a:xfrm>
            <a:prstGeom prst="roundRect">
              <a:avLst>
                <a:gd name="adj" fmla="val 10000"/>
              </a:avLst>
            </a:prstGeom>
            <a:solidFill>
              <a:srgbClr val="DD363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 txBox="1"/>
            <p:nvPr/>
          </p:nvSpPr>
          <p:spPr>
            <a:xfrm>
              <a:off x="5719270" y="3274597"/>
              <a:ext cx="1928927" cy="1414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41900" rIns="55875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Computer Science Department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133420" y="0"/>
              <a:ext cx="2521194" cy="4983981"/>
            </a:xfrm>
            <a:prstGeom prst="roundRect">
              <a:avLst>
                <a:gd name="adj" fmla="val 10000"/>
              </a:avLst>
            </a:pr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 txBox="1"/>
            <p:nvPr/>
          </p:nvSpPr>
          <p:spPr>
            <a:xfrm>
              <a:off x="8133420" y="0"/>
              <a:ext cx="2521194" cy="1495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Thematic Area</a:t>
              </a:r>
              <a:endParaRPr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8385539" y="1496654"/>
              <a:ext cx="2016955" cy="1502738"/>
            </a:xfrm>
            <a:prstGeom prst="roundRect">
              <a:avLst>
                <a:gd name="adj" fmla="val 10000"/>
              </a:avLst>
            </a:prstGeom>
            <a:solidFill>
              <a:srgbClr val="ED1B1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8429553" y="1540668"/>
              <a:ext cx="1928927" cy="1414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41900" rIns="55875" bIns="419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b="1" dirty="0"/>
                <a:t>Flutter, MongoDB, </a:t>
              </a:r>
              <a:r>
                <a:rPr lang="en-US" b="1" dirty="0" err="1"/>
                <a:t>Javascript</a:t>
              </a:r>
              <a:r>
                <a:rPr lang="en-US" b="1" dirty="0"/>
                <a:t>, Python</a:t>
              </a:r>
              <a:endParaRPr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385539" y="3230583"/>
              <a:ext cx="2016955" cy="1502738"/>
            </a:xfrm>
            <a:prstGeom prst="roundRect">
              <a:avLst>
                <a:gd name="adj" fmla="val 1000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8429553" y="3274597"/>
              <a:ext cx="1928927" cy="1414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41900" rIns="55875" bIns="41900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Patients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Medical Staff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Hospitals and Medical Institutes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Healthcare System Administrators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Government and Health Authorities</a:t>
              </a:r>
            </a:p>
          </p:txBody>
        </p:sp>
      </p:grpSp>
      <p:sp>
        <p:nvSpPr>
          <p:cNvPr id="29" name="Google Shape;141;p2">
            <a:extLst>
              <a:ext uri="{FF2B5EF4-FFF2-40B4-BE49-F238E27FC236}">
                <a16:creationId xmlns:a16="http://schemas.microsoft.com/office/drawing/2014/main" id="{CFD5ADB2-2262-43C0-A5F2-F0BBA5B46CA7}"/>
              </a:ext>
            </a:extLst>
          </p:cNvPr>
          <p:cNvSpPr txBox="1"/>
          <p:nvPr/>
        </p:nvSpPr>
        <p:spPr>
          <a:xfrm>
            <a:off x="704483" y="2748524"/>
            <a:ext cx="1865662" cy="319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875" tIns="41900" rIns="55875" bIns="419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2200"/>
            </a:pPr>
            <a:r>
              <a:rPr lang="en-US" dirty="0"/>
              <a:t>A mobile AI app that diagnoses patients and directs them to the nearest available hospital with necessary resources, ensuring timely treatment and balanced workload across medical facilities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589769" y="4940508"/>
            <a:ext cx="10074751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589769" y="3055375"/>
            <a:ext cx="10074751" cy="169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2500"/>
              <a:buFont typeface="Arial"/>
              <a:buNone/>
            </a:pPr>
            <a:r>
              <a:rPr lang="en-US" sz="2500" dirty="0">
                <a:latin typeface="Arial"/>
                <a:ea typeface="Arial"/>
                <a:cs typeface="Arial"/>
                <a:sym typeface="Arial"/>
              </a:rPr>
              <a:t>What is your FYP and inspiration for selecting the idea? </a:t>
            </a:r>
            <a:br>
              <a:rPr lang="en-US" sz="2800" dirty="0"/>
            </a:br>
            <a:r>
              <a:rPr lang="en-US" sz="2500" i="1" dirty="0"/>
              <a:t>(Provide Clear and concise description about the FYP)</a:t>
            </a:r>
            <a:endParaRPr dirty="0"/>
          </a:p>
        </p:txBody>
      </p:sp>
      <p:sp>
        <p:nvSpPr>
          <p:cNvPr id="168" name="Google Shape;168;p3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77787" y="1700808"/>
            <a:ext cx="10220349" cy="406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None/>
            </a:pPr>
            <a:endParaRPr sz="2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3"/>
          <p:cNvGrpSpPr/>
          <p:nvPr/>
        </p:nvGrpSpPr>
        <p:grpSpPr>
          <a:xfrm>
            <a:off x="276225" y="1825625"/>
            <a:ext cx="10355263" cy="4351337"/>
            <a:chOff x="0" y="0"/>
            <a:chExt cx="10355263" cy="4351337"/>
          </a:xfrm>
        </p:grpSpPr>
        <p:sp>
          <p:nvSpPr>
            <p:cNvPr id="171" name="Google Shape;171;p3"/>
            <p:cNvSpPr/>
            <p:nvPr/>
          </p:nvSpPr>
          <p:spPr>
            <a:xfrm>
              <a:off x="0" y="0"/>
              <a:ext cx="10355263" cy="1305401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0" y="0"/>
              <a:ext cx="10355263" cy="1305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2400" dirty="0"/>
                <a:t>Our project is a mobile AI app guiding patients to the nearest hospital with available resources during emergencies, inspired by challenges seen during crises like COVID-19.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1305401"/>
              <a:ext cx="10355263" cy="2741342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0" y="1305401"/>
              <a:ext cx="10355263" cy="2741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2400" dirty="0"/>
                <a:t>Inspired by the challenges observed during the COVID-19 pandemic and natural disasters, we aim to address issues of hospital overcrowding, delayed treatments, and inefficient use of medical resources by providing real-time, AI-driven guidance to patients.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4046744"/>
              <a:ext cx="10355263" cy="304593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/>
          <p:nvPr/>
        </p:nvSpPr>
        <p:spPr>
          <a:xfrm>
            <a:off x="589769" y="4940508"/>
            <a:ext cx="10074751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589769" y="3055375"/>
            <a:ext cx="10074751" cy="169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body" idx="1"/>
          </p:nvPr>
        </p:nvSpPr>
        <p:spPr>
          <a:xfrm>
            <a:off x="310633" y="1412776"/>
            <a:ext cx="103538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31" lvl="0" indent="-507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</a:pPr>
            <a:endParaRPr/>
          </a:p>
          <a:p>
            <a:pPr marL="228531" lvl="0" indent="-507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</a:pPr>
            <a:endParaRPr/>
          </a:p>
        </p:txBody>
      </p:sp>
      <p:sp>
        <p:nvSpPr>
          <p:cNvPr id="184" name="Google Shape;184;p4"/>
          <p:cNvSpPr txBox="1">
            <a:spLocks noGrp="1"/>
          </p:cNvSpPr>
          <p:nvPr>
            <p:ph type="title"/>
          </p:nvPr>
        </p:nvSpPr>
        <p:spPr>
          <a:xfrm>
            <a:off x="277016" y="260648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952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ct val="100000"/>
              <a:buFont typeface="Arial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What is the Problem Statement?</a:t>
            </a:r>
            <a:br>
              <a:rPr lang="en-US" sz="2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 dirty="0"/>
              <a:t>Details of the problems addressed through this FYP and how much effective is the developed solution in addressing the problem) </a:t>
            </a:r>
            <a:br>
              <a:rPr lang="en-US" sz="2800" dirty="0"/>
            </a:b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4"/>
          <p:cNvGrpSpPr/>
          <p:nvPr/>
        </p:nvGrpSpPr>
        <p:grpSpPr>
          <a:xfrm>
            <a:off x="592183" y="1745202"/>
            <a:ext cx="10349057" cy="4132069"/>
            <a:chOff x="2414" y="0"/>
            <a:chExt cx="10349057" cy="4132069"/>
          </a:xfrm>
        </p:grpSpPr>
        <p:sp>
          <p:nvSpPr>
            <p:cNvPr id="187" name="Google Shape;187;p4"/>
            <p:cNvSpPr/>
            <p:nvPr/>
          </p:nvSpPr>
          <p:spPr>
            <a:xfrm>
              <a:off x="2414" y="0"/>
              <a:ext cx="2530332" cy="4132069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2414" y="1652827"/>
              <a:ext cx="2530332" cy="1652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b="1" dirty="0"/>
                <a:t>Hospital overcrowding during emergencies leads to delayed treatment and inefficient use of medical resources.</a:t>
              </a:r>
              <a:endParaRPr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579590" y="247924"/>
              <a:ext cx="1375978" cy="137597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608656" y="0"/>
              <a:ext cx="2530332" cy="4132069"/>
            </a:xfrm>
            <a:prstGeom prst="roundRect">
              <a:avLst>
                <a:gd name="adj" fmla="val 10000"/>
              </a:avLst>
            </a:prstGeom>
            <a:solidFill>
              <a:srgbClr val="B976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2608656" y="1652827"/>
              <a:ext cx="2530332" cy="1652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Vital for patient survival as delays can worsen conditions or even lead to loss of life.</a:t>
              </a:r>
            </a:p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endPara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Important for resource optimization and balanced workload distribution among medical facilities.</a:t>
              </a:r>
              <a:endParaRPr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185832" y="247924"/>
              <a:ext cx="1375978" cy="1375978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14897" y="0"/>
              <a:ext cx="2530332" cy="4132069"/>
            </a:xfrm>
            <a:prstGeom prst="roundRect">
              <a:avLst>
                <a:gd name="adj" fmla="val 10000"/>
              </a:avLst>
            </a:prstGeom>
            <a:solidFill>
              <a:srgbClr val="D83E3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5214897" y="1652827"/>
              <a:ext cx="2530332" cy="1652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Lack of real-time guidance for patients to nearby hospitals with available resources.</a:t>
              </a:r>
            </a:p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endPara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Inefficient utilization of medical facilities due to overcrowding at large hospitals.</a:t>
              </a: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92074" y="247924"/>
              <a:ext cx="1375978" cy="1375978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t="-2999" b="-2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7821139" y="0"/>
              <a:ext cx="2530332" cy="4132069"/>
            </a:xfrm>
            <a:prstGeom prst="roundRect">
              <a:avLst>
                <a:gd name="adj" fmla="val 1000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7821139" y="1652827"/>
              <a:ext cx="2530332" cy="1652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mobile AI app that diagnoses patients and directs them to the nearest hospitals with available resources, ensuring timely treatment and balanced workload distribution.</a:t>
              </a:r>
              <a:endParaRPr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398316" y="247924"/>
              <a:ext cx="1375978" cy="1375978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14155" y="3305655"/>
              <a:ext cx="9525575" cy="61981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0E0E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4"/>
          <p:cNvSpPr txBox="1"/>
          <p:nvPr/>
        </p:nvSpPr>
        <p:spPr>
          <a:xfrm>
            <a:off x="7966620" y="6412686"/>
            <a:ext cx="30963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pictures where required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/>
          <p:nvPr/>
        </p:nvSpPr>
        <p:spPr>
          <a:xfrm>
            <a:off x="589769" y="4940508"/>
            <a:ext cx="10074751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589769" y="3055375"/>
            <a:ext cx="10074751" cy="169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2800"/>
              <a:buFont typeface="Arial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How your Idea is unique and innovative?</a:t>
            </a:r>
            <a:br>
              <a:rPr lang="en-US" sz="28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i="1" dirty="0"/>
              <a:t>(Mention the uniqueness and innovativeness approach of FYP to solve the problem?)</a:t>
            </a:r>
            <a:endParaRPr dirty="0"/>
          </a:p>
        </p:txBody>
      </p:sp>
      <p:sp>
        <p:nvSpPr>
          <p:cNvPr id="209" name="Google Shape;209;p5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5"/>
          <p:cNvGrpSpPr/>
          <p:nvPr/>
        </p:nvGrpSpPr>
        <p:grpSpPr>
          <a:xfrm>
            <a:off x="1524305" y="1428430"/>
            <a:ext cx="8125883" cy="4724851"/>
            <a:chOff x="0" y="0"/>
            <a:chExt cx="8125883" cy="4724851"/>
          </a:xfrm>
        </p:grpSpPr>
        <p:sp>
          <p:nvSpPr>
            <p:cNvPr id="211" name="Google Shape;211;p5"/>
            <p:cNvSpPr/>
            <p:nvPr/>
          </p:nvSpPr>
          <p:spPr>
            <a:xfrm>
              <a:off x="0" y="0"/>
              <a:ext cx="8125883" cy="2126183"/>
            </a:xfrm>
            <a:prstGeom prst="roundRect">
              <a:avLst>
                <a:gd name="adj" fmla="val 10000"/>
              </a:avLst>
            </a:prstGeom>
            <a:solidFill>
              <a:srgbClr val="E0E0E0">
                <a:alpha val="89803"/>
              </a:srgbClr>
            </a:solidFill>
            <a:ln w="12700" cap="flat" cmpd="sng">
              <a:solidFill>
                <a:srgbClr val="E0E0E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46014" y="283491"/>
              <a:ext cx="1775314" cy="1559201"/>
            </a:xfrm>
            <a:prstGeom prst="roundRect">
              <a:avLst>
                <a:gd name="adj" fmla="val 10000"/>
              </a:avLst>
            </a:prstGeom>
            <a:blipFill rotWithShape="1">
              <a:blip r:embed="rId3">
                <a:alphaModFix/>
              </a:blip>
              <a:stretch>
                <a:fillRect l="-3999" r="-3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250363" y="2126183"/>
              <a:ext cx="1775314" cy="2598668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>
              <a:off x="304960" y="2126183"/>
              <a:ext cx="1666120" cy="254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Real-time guidance to nearby hospitals based on resource availability during emergencies.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AI-driven diagnosis and recommendation system for prompt and efficient healthcare access.</a:t>
              </a:r>
              <a:endParaRPr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198860" y="283491"/>
              <a:ext cx="1775314" cy="1559201"/>
            </a:xfrm>
            <a:prstGeom prst="roundRect">
              <a:avLst>
                <a:gd name="adj" fmla="val 10000"/>
              </a:avLst>
            </a:prstGeom>
            <a:blipFill rotWithShape="1">
              <a:blip r:embed="rId4">
                <a:alphaModFix/>
              </a:blip>
              <a:stretch>
                <a:fillRect t="-6998" b="-6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2198860" y="2126183"/>
              <a:ext cx="1775314" cy="2598668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rgbClr val="B9767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2253457" y="2126183"/>
              <a:ext cx="1666120" cy="254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Unique approach to address hospital overcrowding and resource optimization during crises.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1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Innovative use of AI technology to provide personalized healthcare guidance to patients in real-time.</a:t>
              </a:r>
              <a:endParaRPr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151707" y="283491"/>
              <a:ext cx="1775314" cy="1559201"/>
            </a:xfrm>
            <a:prstGeom prst="roundRect">
              <a:avLst>
                <a:gd name="adj" fmla="val 10000"/>
              </a:avLst>
            </a:prstGeom>
            <a:blipFill rotWithShape="1">
              <a:blip r:embed="rId5">
                <a:alphaModFix/>
              </a:blip>
              <a:stretch>
                <a:fillRect t="-10999" b="-10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4151707" y="2126183"/>
              <a:ext cx="1775314" cy="2598668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rgbClr val="D83E3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 txBox="1"/>
            <p:nvPr/>
          </p:nvSpPr>
          <p:spPr>
            <a:xfrm>
              <a:off x="4206304" y="2126183"/>
              <a:ext cx="1666120" cy="254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Potential to resonate well with customers seeking timely and efficient healthcare access during emergencies.</a:t>
              </a:r>
              <a:endParaRPr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6104553" y="272374"/>
              <a:ext cx="1775314" cy="1559201"/>
            </a:xfrm>
            <a:prstGeom prst="roundRect">
              <a:avLst>
                <a:gd name="adj" fmla="val 10000"/>
              </a:avLst>
            </a:prstGeom>
            <a:blipFill rotWithShape="1">
              <a:blip r:embed="rId6">
                <a:alphaModFix/>
              </a:blip>
              <a:stretch>
                <a:fillRect l="-2999" r="-2999"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6104553" y="2126183"/>
              <a:ext cx="1775314" cy="2598668"/>
            </a:xfrm>
            <a:prstGeom prst="round2SameRect">
              <a:avLst>
                <a:gd name="adj1" fmla="val 10500"/>
                <a:gd name="adj2" fmla="val 0"/>
              </a:avLst>
            </a:prstGeom>
            <a:solidFill>
              <a:srgbClr val="FE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6159150" y="2126183"/>
              <a:ext cx="1666120" cy="2544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similar solution currently available in the market.</a:t>
              </a:r>
              <a:endParaRPr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5"/>
          <p:cNvSpPr txBox="1"/>
          <p:nvPr/>
        </p:nvSpPr>
        <p:spPr>
          <a:xfrm>
            <a:off x="7966620" y="6412686"/>
            <a:ext cx="30963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pictures where required</a:t>
            </a:r>
            <a:endParaRPr sz="1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589769" y="4940508"/>
            <a:ext cx="10074751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589769" y="3055375"/>
            <a:ext cx="10074751" cy="169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310633" y="1412776"/>
            <a:ext cx="103538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31" lvl="0" indent="-507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</a:pPr>
            <a:endParaRPr dirty="0"/>
          </a:p>
          <a:p>
            <a:pPr marL="228531" lvl="0" indent="-507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</a:pPr>
            <a:endParaRPr dirty="0"/>
          </a:p>
        </p:txBody>
      </p:sp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2800"/>
              <a:buFont typeface="Arial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What is the implementation methodology and current status?</a:t>
            </a:r>
            <a:br>
              <a:rPr lang="en-US" sz="2800" dirty="0"/>
            </a:br>
            <a:r>
              <a:rPr lang="en-US" sz="2400" dirty="0"/>
              <a:t>(</a:t>
            </a:r>
            <a:r>
              <a:rPr lang="en-US" sz="2400" i="1" dirty="0"/>
              <a:t>Mention the Prototype/working model of FYP and its deployment/implementation status)</a:t>
            </a:r>
            <a:endParaRPr sz="2500" i="1" dirty="0"/>
          </a:p>
        </p:txBody>
      </p:sp>
      <p:sp>
        <p:nvSpPr>
          <p:cNvPr id="234" name="Google Shape;234;p6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6"/>
          <p:cNvGrpSpPr/>
          <p:nvPr/>
        </p:nvGrpSpPr>
        <p:grpSpPr>
          <a:xfrm>
            <a:off x="2032126" y="1849263"/>
            <a:ext cx="8124572" cy="3635852"/>
            <a:chOff x="654" y="652512"/>
            <a:chExt cx="8124572" cy="3635852"/>
          </a:xfrm>
        </p:grpSpPr>
        <p:sp>
          <p:nvSpPr>
            <p:cNvPr id="236" name="Google Shape;236;p6"/>
            <p:cNvSpPr/>
            <p:nvPr/>
          </p:nvSpPr>
          <p:spPr>
            <a:xfrm rot="5400000">
              <a:off x="505250" y="1531264"/>
              <a:ext cx="1519917" cy="2529108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51538" y="2286923"/>
              <a:ext cx="2283293" cy="200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251538" y="2286923"/>
              <a:ext cx="2283293" cy="200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200"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Mobile AI app diagnosing patients and directing them to nearby hospitals with available resources.</a:t>
              </a:r>
              <a:endParaRPr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104022" y="1345069"/>
              <a:ext cx="430810" cy="430810"/>
            </a:xfrm>
            <a:prstGeom prst="triangle">
              <a:avLst>
                <a:gd name="adj" fmla="val 100000"/>
              </a:avLst>
            </a:prstGeom>
            <a:solidFill>
              <a:srgbClr val="B38282"/>
            </a:solidFill>
            <a:ln w="12700" cap="flat" cmpd="sng">
              <a:solidFill>
                <a:srgbClr val="B382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5400000">
              <a:off x="3300448" y="839590"/>
              <a:ext cx="1519917" cy="2529108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C85B5B"/>
            </a:solidFill>
            <a:ln w="12700" cap="flat" cmpd="sng">
              <a:solidFill>
                <a:srgbClr val="C85B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046736" y="1595249"/>
              <a:ext cx="2283293" cy="200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3046736" y="1595249"/>
              <a:ext cx="2283293" cy="200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285750" lvl="0" indent="-285750">
                <a:lnSpc>
                  <a:spcPct val="90000"/>
                </a:lnSpc>
                <a:buClr>
                  <a:schemeClr val="dk1"/>
                </a:buClr>
                <a:buSzPts val="2200"/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Developed prototype undergoing testing for effectiveness and usability.</a:t>
              </a:r>
            </a:p>
            <a:p>
              <a:pPr marL="285750" lvl="0" indent="-285750">
                <a:lnSpc>
                  <a:spcPct val="90000"/>
                </a:lnSpc>
                <a:buClr>
                  <a:schemeClr val="dk1"/>
                </a:buClr>
                <a:buSzPts val="2200"/>
                <a:buFont typeface="Arial" panose="020B0604020202020204" pitchFamily="34" charset="0"/>
                <a:buChar char="•"/>
              </a:pPr>
              <a:endPara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lvl="0" indent="-285750">
                <a:lnSpc>
                  <a:spcPct val="90000"/>
                </a:lnSpc>
                <a:buClr>
                  <a:schemeClr val="dk1"/>
                </a:buClr>
                <a:buSzPts val="2200"/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Utilizes AI algorithms for diagnosis and real-time hospital recommendation.</a:t>
              </a: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899219" y="653394"/>
              <a:ext cx="430810" cy="430810"/>
            </a:xfrm>
            <a:prstGeom prst="triangle">
              <a:avLst>
                <a:gd name="adj" fmla="val 100000"/>
              </a:avLst>
            </a:prstGeom>
            <a:solidFill>
              <a:srgbClr val="E02F2F"/>
            </a:solidFill>
            <a:ln w="12700" cap="flat" cmpd="sng">
              <a:solidFill>
                <a:srgbClr val="E02F2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 rot="5400000">
              <a:off x="6095645" y="147916"/>
              <a:ext cx="1519917" cy="2529108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FE0000"/>
            </a:solidFill>
            <a:ln w="12700" cap="flat" cmpd="sng">
              <a:solidFill>
                <a:srgbClr val="FE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841933" y="903574"/>
              <a:ext cx="2283293" cy="200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5841933" y="903574"/>
              <a:ext cx="2283293" cy="2001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342900" lvl="0" indent="-342900">
                <a:lnSpc>
                  <a:spcPct val="90000"/>
                </a:lnSpc>
                <a:buClr>
                  <a:schemeClr val="dk1"/>
                </a:buClr>
                <a:buSzPts val="2200"/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Prototype developed and undergoing initial testing for deployment.</a:t>
              </a:r>
            </a:p>
            <a:p>
              <a:pPr marL="342900" lvl="0" indent="-342900">
                <a:lnSpc>
                  <a:spcPct val="90000"/>
                </a:lnSpc>
                <a:buClr>
                  <a:schemeClr val="dk1"/>
                </a:buClr>
                <a:buSzPts val="2200"/>
                <a:buFont typeface="Arial" panose="020B0604020202020204" pitchFamily="34" charset="0"/>
                <a:buChar char="•"/>
              </a:pPr>
              <a:endPara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lvl="0" indent="-342900">
                <a:lnSpc>
                  <a:spcPct val="90000"/>
                </a:lnSpc>
                <a:buClr>
                  <a:schemeClr val="dk1"/>
                </a:buClr>
                <a:buSzPts val="2200"/>
                <a:buFont typeface="Arial" panose="020B0604020202020204" pitchFamily="34" charset="0"/>
                <a:buChar char="•"/>
              </a:pPr>
              <a:r>
                <a:rPr lang="en-US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large-scale trials conducted yet, but positive feedback received from initial tests.</a:t>
              </a:r>
              <a:endParaRPr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/>
          <p:nvPr/>
        </p:nvSpPr>
        <p:spPr>
          <a:xfrm>
            <a:off x="589769" y="4940508"/>
            <a:ext cx="10074751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589769" y="3055375"/>
            <a:ext cx="10074751" cy="169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98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310633" y="1412776"/>
            <a:ext cx="1035388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31" lvl="0" indent="-507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</a:pPr>
            <a:endParaRPr dirty="0"/>
          </a:p>
          <a:p>
            <a:pPr marL="228531" lvl="0" indent="-507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</a:pPr>
            <a:endParaRPr dirty="0"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277016" y="164091"/>
            <a:ext cx="11628000" cy="13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89119"/>
              </a:buClr>
              <a:buSzPts val="2800"/>
              <a:buFont typeface="Arial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What are the future applications of your FYP regarding its business as earning source? </a:t>
            </a:r>
            <a:br>
              <a:rPr lang="en-US" sz="2800" dirty="0"/>
            </a:br>
            <a:r>
              <a:rPr lang="en-US" sz="2400" dirty="0"/>
              <a:t>(</a:t>
            </a:r>
            <a:r>
              <a:rPr lang="en-US" sz="2400" i="1" dirty="0"/>
              <a:t>Mention any potential commercialization prospects of the FYP?)</a:t>
            </a:r>
            <a:endParaRPr sz="2500" i="1" dirty="0"/>
          </a:p>
        </p:txBody>
      </p:sp>
      <p:sp>
        <p:nvSpPr>
          <p:cNvPr id="256" name="Google Shape;256;p7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7"/>
          <p:cNvGrpSpPr/>
          <p:nvPr/>
        </p:nvGrpSpPr>
        <p:grpSpPr>
          <a:xfrm>
            <a:off x="1619800" y="2348247"/>
            <a:ext cx="8517173" cy="3228765"/>
            <a:chOff x="-226140" y="828187"/>
            <a:chExt cx="8517173" cy="3228765"/>
          </a:xfrm>
        </p:grpSpPr>
        <p:sp>
          <p:nvSpPr>
            <p:cNvPr id="258" name="Google Shape;258;p7"/>
            <p:cNvSpPr/>
            <p:nvPr/>
          </p:nvSpPr>
          <p:spPr>
            <a:xfrm rot="-2400000">
              <a:off x="839" y="1846235"/>
              <a:ext cx="2469086" cy="160490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 rot="-2400000">
              <a:off x="104364" y="1915415"/>
              <a:ext cx="2312396" cy="1526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33000" rIns="99050" bIns="330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600"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active users yet, but potential for widespread adoption during emergencies.</a:t>
              </a:r>
              <a:endParaRPr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797904" y="828187"/>
              <a:ext cx="2469086" cy="160490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2876249" y="906532"/>
              <a:ext cx="2312396" cy="1526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33000" rIns="99050" bIns="33000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dk1"/>
                </a:buClr>
                <a:buSzPts val="2600"/>
              </a:pPr>
              <a:r>
                <a:rPr lang="en-US" sz="8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Explore partnerships with healthcare providers and emergency services for app integration.</a:t>
              </a:r>
              <a:br>
                <a:rPr lang="en-US" sz="8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en-US" sz="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600"/>
              </a:pPr>
              <a:r>
                <a:rPr lang="en-US" sz="8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Consider revenue streams through partnerships, advertisements, or premium features. 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600"/>
              </a:pPr>
              <a:br>
                <a:rPr lang="en-US" sz="8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8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Potential for commercialization as a healthcare guidance tool during emergencies.</a:t>
              </a:r>
            </a:p>
            <a:p>
              <a:pPr lvl="0">
                <a:lnSpc>
                  <a:spcPct val="90000"/>
                </a:lnSpc>
                <a:buClr>
                  <a:schemeClr val="dk1"/>
                </a:buClr>
                <a:buSzPts val="2600"/>
              </a:pPr>
              <a:br>
                <a:rPr lang="en-US" sz="8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800" b="1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Opportunity for revenue generation through app downloads or subscription models.</a:t>
              </a:r>
              <a:endParaRPr sz="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 rot="2400000">
              <a:off x="5594969" y="1846235"/>
              <a:ext cx="2469086" cy="160490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 rot="2400000">
              <a:off x="5648134" y="1915415"/>
              <a:ext cx="2312396" cy="15265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33000" rIns="99050" bIns="33000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Clr>
                  <a:schemeClr val="dk1"/>
                </a:buClr>
                <a:buSzPts val="2600"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Potential for expansion into telemedicine services or integration with wearable health devices.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>
            <a:spLocks noGrp="1"/>
          </p:cNvSpPr>
          <p:nvPr>
            <p:ph type="sldNum" idx="12"/>
          </p:nvPr>
        </p:nvSpPr>
        <p:spPr>
          <a:xfrm>
            <a:off x="9248249" y="6434605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3862164" y="2921300"/>
            <a:ext cx="4679301" cy="101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98" b="1">
                <a:solidFill>
                  <a:srgbClr val="F5912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613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Corbel</vt:lpstr>
      <vt:lpstr>Office Theme</vt:lpstr>
      <vt:lpstr>  National Grassroots ICT Research Initiative Championship 2022-23</vt:lpstr>
      <vt:lpstr>FYP Details</vt:lpstr>
      <vt:lpstr>What is your FYP and inspiration for selecting the idea?  (Provide Clear and concise description about the FYP)</vt:lpstr>
      <vt:lpstr>What is the Problem Statement? (Details of the problems addressed through this FYP and how much effective is the developed solution in addressing the problem)  </vt:lpstr>
      <vt:lpstr>How your Idea is unique and innovative? (Mention the uniqueness and innovativeness approach of FYP to solve the problem?)</vt:lpstr>
      <vt:lpstr>What is the implementation methodology and current status? (Mention the Prototype/working model of FYP and its deployment/implementation status)</vt:lpstr>
      <vt:lpstr>What are the future applications of your FYP regarding its business as earning source?  (Mention any potential commercialization prospects of the FYP?)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National Grassroots ICT Research Initiative Championship 2022-23</dc:title>
  <dc:creator>Sohail Tanveer</dc:creator>
  <cp:lastModifiedBy>Abdul Rehman</cp:lastModifiedBy>
  <cp:revision>10</cp:revision>
  <dcterms:created xsi:type="dcterms:W3CDTF">2018-09-03T04:00:11Z</dcterms:created>
  <dcterms:modified xsi:type="dcterms:W3CDTF">2024-06-10T08:56:25Z</dcterms:modified>
</cp:coreProperties>
</file>