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7" r:id="rId2"/>
    <p:sldId id="258" r:id="rId3"/>
    <p:sldId id="262" r:id="rId4"/>
    <p:sldId id="270" r:id="rId5"/>
    <p:sldId id="256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 Year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Expansion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  <c:pt idx="3">
                  <c:v>4th Year</c:v>
                </c:pt>
                <c:pt idx="4">
                  <c:v>5th Year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7.5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A-4B4E-8700-EB758D965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Min. Revenue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4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  <c:pt idx="3">
                  <c:v>4th Year</c:v>
                </c:pt>
                <c:pt idx="4">
                  <c:v>5th Year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11</c:v>
                </c:pt>
                <c:pt idx="3">
                  <c:v>17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A-4B4E-8700-EB758D965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Max. Revenue</c:v>
                </c:pt>
              </c:strCache>
            </c:strRef>
          </c:tx>
          <c:spPr>
            <a:solidFill>
              <a:schemeClr val="accent6">
                <a:alpha val="88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6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6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  <c:pt idx="3">
                  <c:v>4th Year</c:v>
                </c:pt>
                <c:pt idx="4">
                  <c:v>5th Year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</c:v>
                </c:pt>
                <c:pt idx="1">
                  <c:v>16</c:v>
                </c:pt>
                <c:pt idx="2">
                  <c:v>20</c:v>
                </c:pt>
                <c:pt idx="3">
                  <c:v>24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4A-4B4E-8700-EB758D9655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490946783"/>
        <c:axId val="379076879"/>
        <c:axId val="375695727"/>
      </c:bar3DChart>
      <c:catAx>
        <c:axId val="490946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076879"/>
        <c:crosses val="autoZero"/>
        <c:auto val="1"/>
        <c:lblAlgn val="ctr"/>
        <c:lblOffset val="100"/>
        <c:noMultiLvlLbl val="0"/>
      </c:catAx>
      <c:valAx>
        <c:axId val="37907687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90946783"/>
        <c:crosses val="autoZero"/>
        <c:crossBetween val="between"/>
      </c:valAx>
      <c:serAx>
        <c:axId val="3756957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9076879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18373-8A76-4630-9C6A-88D2E5F7C172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17C44-9EEC-4BD2-ACF3-8D6FC8327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7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BDEF-8C60-4307-8298-145DDC76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F92C-5C3D-4E60-9735-87FEE25A0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22F6-80D7-49AB-B410-99EB9B3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DDD0-CA73-4B1A-BA0E-E12EC206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B74D-5AF1-43DD-8000-8183B7B4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6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403F-5295-4A98-B459-13B743DD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CBD54-14D4-4B57-881A-3855A444D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9157-E2D7-4143-B36B-1429FB53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9CEC-F3D2-4AC3-8025-AED0DAEA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AFE9-F6EF-4522-93C2-C270A44B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7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0B3D2-026F-4792-870A-A9571541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0F19A-BB01-4D0A-96E7-F6F20F03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18AC-465B-42D2-81EE-F604352B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05F6-7034-4907-8E3C-3800E6FD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DEA8-6076-410B-A17C-783C059F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AC2B-FD94-4FB9-A079-73452CF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539E-1A84-4A25-BF76-C544B15A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2636-8173-4159-B676-794790BB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DBAC-B296-456F-B297-23214027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EBDC-CCDD-4394-B62A-29570513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1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981-39A4-47E8-8396-D707381E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EE500-97BC-49BD-BD9F-202315A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DFF-876C-43A4-80F6-67EE1A96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FFF9-B48E-4560-A107-39AECBBF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9EACB-1308-4CAB-979C-8F5138E3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8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DEA5-E199-4413-9365-A21EEA64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921A-9664-4177-A0CA-3539B110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A1D11-0C03-48FD-85C1-B71AC6A9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6694-8880-4C77-8DBB-2A3C703A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FE336-CC80-4EAD-AA59-340C6ED0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4965-F3BE-4522-9855-97C0150D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433B-B7D5-4DD3-8AD0-5BC9ECF1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90E6-B766-4612-BE9C-ADD43CA9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6F29-87F0-42F9-A7F0-DB781A55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76783-9808-4313-A208-3AF97C661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65B4C-B97E-4E24-9FE4-D527309E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DD5A-6CC1-4F7D-AA69-67592133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BB85F-3C39-46F1-91D9-9D45E38B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E8FC6-1C18-4795-AB5C-B69D4ACF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BE07-9447-4D0F-B3FB-5BD0748E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D1022-A089-42B3-862D-7460D75C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D58A-9BFF-4B13-9819-750BD1C1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4A586-B107-45A3-9877-C59AAA95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4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159FE-83A8-4A26-901A-F23EFE3C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30C4-DA6D-4F8B-AD41-779D11A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6097F-FD8B-41E1-BA05-4F05663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C3D9-1D5B-40C8-AB8A-4070E738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7CF7-0585-42AB-B29D-2866FDC1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A3935-3838-4462-A419-DF82F13C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098C9-88D6-4556-8B65-36FEA139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9FE3-FAE4-4DCD-B529-742AB381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DA6D1-BFB3-45AE-B2E5-CFB4D26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7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EDBD-9287-4427-A396-8E7ABE9A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E2DE0-4788-49C0-B19C-6A9804F68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5EE85-DE5E-41AE-80D3-AD0400247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C6D2-4C0B-4462-9A75-79DC0F60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8A65-14DA-474F-9C3C-AEEC459A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6F4C8-184B-45DC-B55D-4B0C7D89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5209B-49F2-4653-9D85-D0BC3E9B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091F3-72D4-48E4-8463-8F68BDF0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5E61-B359-4B78-9C76-E840F109B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FF5B-B650-4EE9-88B4-17F3438C311F}" type="datetimeFigureOut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5090-3F82-48E8-809D-48DC958E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F65C-DA54-47B3-8546-E98D18431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02EA-EB3E-474D-A3AA-BED5239905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A8E91-735D-48A3-A834-4BDBA0CEDAD2}"/>
              </a:ext>
            </a:extLst>
          </p:cNvPr>
          <p:cNvSpPr txBox="1"/>
          <p:nvPr/>
        </p:nvSpPr>
        <p:spPr>
          <a:xfrm>
            <a:off x="2693391" y="3044280"/>
            <a:ext cx="680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" panose="020B0502040204020203" pitchFamily="34" charset="0"/>
              </a:rPr>
              <a:t>Smart Home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B5A78-7086-450C-B523-9A813140599E}"/>
              </a:ext>
            </a:extLst>
          </p:cNvPr>
          <p:cNvSpPr txBox="1"/>
          <p:nvPr/>
        </p:nvSpPr>
        <p:spPr>
          <a:xfrm>
            <a:off x="9566344" y="5822287"/>
            <a:ext cx="25325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Bahnschrift" panose="020B0502040204020203" pitchFamily="34" charset="0"/>
              </a:rPr>
              <a:t>Presented By:</a:t>
            </a:r>
          </a:p>
          <a:p>
            <a:endParaRPr lang="en-US" sz="1050" dirty="0">
              <a:latin typeface="Bahnschrift" panose="020B0502040204020203" pitchFamily="34" charset="0"/>
            </a:endParaRPr>
          </a:p>
          <a:p>
            <a:r>
              <a:rPr lang="en-US" sz="1050" dirty="0">
                <a:latin typeface="Bahnschrift" panose="020B0502040204020203" pitchFamily="34" charset="0"/>
              </a:rPr>
              <a:t>Abdul Rehman		19L-1135</a:t>
            </a:r>
          </a:p>
          <a:p>
            <a:r>
              <a:rPr lang="en-US" sz="1050" dirty="0">
                <a:latin typeface="Bahnschrift" panose="020B0502040204020203" pitchFamily="34" charset="0"/>
              </a:rPr>
              <a:t>Ammar Nadeem	19L-0911</a:t>
            </a:r>
          </a:p>
          <a:p>
            <a:r>
              <a:rPr lang="en-US" sz="1050" dirty="0">
                <a:latin typeface="Bahnschrift" panose="020B0502040204020203" pitchFamily="34" charset="0"/>
              </a:rPr>
              <a:t>Rohail Kamran		19L-0941</a:t>
            </a:r>
          </a:p>
        </p:txBody>
      </p:sp>
    </p:spTree>
    <p:extLst>
      <p:ext uri="{BB962C8B-B14F-4D97-AF65-F5344CB8AC3E}">
        <p14:creationId xmlns:p14="http://schemas.microsoft.com/office/powerpoint/2010/main" val="33974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4A30-5137-4F3B-91A5-FDE5F275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9" y="5723468"/>
            <a:ext cx="2513658" cy="1413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01887-F4C3-404F-B13D-10665CD0C5EE}"/>
              </a:ext>
            </a:extLst>
          </p:cNvPr>
          <p:cNvSpPr txBox="1"/>
          <p:nvPr/>
        </p:nvSpPr>
        <p:spPr>
          <a:xfrm>
            <a:off x="3987057" y="3075057"/>
            <a:ext cx="4217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292864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4A30-5137-4F3B-91A5-FDE5F275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9" y="5723468"/>
            <a:ext cx="2513658" cy="14139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BD186-EAE4-4CE8-99EC-71A9CCA00199}"/>
              </a:ext>
            </a:extLst>
          </p:cNvPr>
          <p:cNvSpPr txBox="1"/>
          <p:nvPr/>
        </p:nvSpPr>
        <p:spPr>
          <a:xfrm>
            <a:off x="4936804" y="3075057"/>
            <a:ext cx="2318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9208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61F60A-BAE2-4769-8698-4E35533A3957}"/>
              </a:ext>
            </a:extLst>
          </p:cNvPr>
          <p:cNvSpPr txBox="1"/>
          <p:nvPr/>
        </p:nvSpPr>
        <p:spPr>
          <a:xfrm>
            <a:off x="2631798" y="3044280"/>
            <a:ext cx="6928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" panose="020B0502040204020203" pitchFamily="34" charset="0"/>
              </a:rPr>
              <a:t>Problem &amp; Solution</a:t>
            </a:r>
          </a:p>
        </p:txBody>
      </p:sp>
    </p:spTree>
    <p:extLst>
      <p:ext uri="{BB962C8B-B14F-4D97-AF65-F5344CB8AC3E}">
        <p14:creationId xmlns:p14="http://schemas.microsoft.com/office/powerpoint/2010/main" val="265194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B94FD-EF97-4194-9881-522B33D31C6A}"/>
              </a:ext>
            </a:extLst>
          </p:cNvPr>
          <p:cNvSpPr txBox="1"/>
          <p:nvPr/>
        </p:nvSpPr>
        <p:spPr>
          <a:xfrm>
            <a:off x="1342768" y="889686"/>
            <a:ext cx="9111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Proteus: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65F8-6563-417B-8E5F-EDE429E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79" y="1517668"/>
            <a:ext cx="6285652" cy="4565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58F41-E137-4C2C-9112-C8976C5E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47" y="1517668"/>
            <a:ext cx="1971252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51F57-F8E5-48D2-94D5-4C8F1D78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611" y="3797640"/>
            <a:ext cx="19645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9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30F777-9675-4441-8CE6-D7F58773BD3A}"/>
              </a:ext>
            </a:extLst>
          </p:cNvPr>
          <p:cNvSpPr txBox="1"/>
          <p:nvPr/>
        </p:nvSpPr>
        <p:spPr>
          <a:xfrm>
            <a:off x="2693391" y="3044280"/>
            <a:ext cx="6805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ahnschrift" panose="020B0502040204020203" pitchFamily="34" charset="0"/>
              </a:rPr>
              <a:t>App &amp; ThingsSpeak Demo</a:t>
            </a:r>
          </a:p>
        </p:txBody>
      </p:sp>
    </p:spTree>
    <p:extLst>
      <p:ext uri="{BB962C8B-B14F-4D97-AF65-F5344CB8AC3E}">
        <p14:creationId xmlns:p14="http://schemas.microsoft.com/office/powerpoint/2010/main" val="211620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174CD9-8696-4A5C-A765-9D838B32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5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4A30-5137-4F3B-91A5-FDE5F275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9" y="5723468"/>
            <a:ext cx="2513658" cy="1413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DE0BA-938C-4884-BF1A-D97FE43A58F1}"/>
              </a:ext>
            </a:extLst>
          </p:cNvPr>
          <p:cNvSpPr txBox="1"/>
          <p:nvPr/>
        </p:nvSpPr>
        <p:spPr>
          <a:xfrm>
            <a:off x="1342768" y="889686"/>
            <a:ext cx="91110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Estimated Target Market: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3608BB-1988-4FAC-968F-B58E6ACE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51" y="1657743"/>
            <a:ext cx="3589706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EDCE8-B5D4-4248-A3C1-01C6E5A52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008" y="1459072"/>
            <a:ext cx="440484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3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4A30-5137-4F3B-91A5-FDE5F275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9" y="5723468"/>
            <a:ext cx="2513658" cy="1413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DE0BA-938C-4884-BF1A-D97FE43A58F1}"/>
              </a:ext>
            </a:extLst>
          </p:cNvPr>
          <p:cNvSpPr txBox="1"/>
          <p:nvPr/>
        </p:nvSpPr>
        <p:spPr>
          <a:xfrm>
            <a:off x="1342768" y="889686"/>
            <a:ext cx="91110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Estimated Revenue: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Init. Societies: 20 / 150	Est. Houses per Society: 600 / 1200</a:t>
            </a:r>
          </a:p>
          <a:p>
            <a:r>
              <a:rPr lang="en-US" dirty="0">
                <a:latin typeface="Bahnschrift" panose="020B0502040204020203" pitchFamily="34" charset="0"/>
              </a:rPr>
              <a:t>	-------------------------------------------------------------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</a:p>
          <a:p>
            <a:r>
              <a:rPr lang="en-US" dirty="0">
                <a:latin typeface="Bahnschrift" panose="020B0502040204020203" pitchFamily="34" charset="0"/>
              </a:rPr>
              <a:t>	Middle Class:		11 (soc) * 600 (hos) * PKR 500/monthly</a:t>
            </a:r>
          </a:p>
          <a:p>
            <a:r>
              <a:rPr lang="en-US" dirty="0">
                <a:latin typeface="Bahnschrift" panose="020B0502040204020203" pitchFamily="34" charset="0"/>
              </a:rPr>
              <a:t>				{ PKR 33,00,000 }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Up-Middle Class:		6 (soc) * 300 (hos) * PKR 2000/monthly</a:t>
            </a:r>
          </a:p>
          <a:p>
            <a:r>
              <a:rPr lang="en-US" dirty="0">
                <a:latin typeface="Bahnschrift" panose="020B0502040204020203" pitchFamily="34" charset="0"/>
              </a:rPr>
              <a:t>				{ PKR 36,00,000 }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Upper Class:		3 (soc) * 300 (hos) * PKR 5000/monthly</a:t>
            </a:r>
          </a:p>
          <a:p>
            <a:r>
              <a:rPr lang="en-US" dirty="0">
                <a:latin typeface="Bahnschrift" panose="020B0502040204020203" pitchFamily="34" charset="0"/>
              </a:rPr>
              <a:t>				{ PKR 45,00,000 }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--------------------------------------------------------------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Total:			PKR 1,14,00,000/month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73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3B4A30-5137-4F3B-91A5-FDE5F275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9" y="5723468"/>
            <a:ext cx="2513658" cy="1413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DE0BA-938C-4884-BF1A-D97FE43A58F1}"/>
              </a:ext>
            </a:extLst>
          </p:cNvPr>
          <p:cNvSpPr txBox="1"/>
          <p:nvPr/>
        </p:nvSpPr>
        <p:spPr>
          <a:xfrm>
            <a:off x="1342767" y="889686"/>
            <a:ext cx="918129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Estimated Installation Time: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 lvl="2"/>
            <a:r>
              <a:rPr lang="en-US" dirty="0">
                <a:latin typeface="Bahnschrift" panose="020B0502040204020203" pitchFamily="34" charset="0"/>
              </a:rPr>
              <a:t>Init. Target House: 9300 [(11*600)+(6*300)+(3*300)]</a:t>
            </a:r>
          </a:p>
          <a:p>
            <a:pPr lvl="2"/>
            <a:r>
              <a:rPr lang="en-US" dirty="0">
                <a:latin typeface="Bahnschrift" panose="020B0502040204020203" pitchFamily="34" charset="0"/>
              </a:rPr>
              <a:t>---------------------------------------------------------------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</a:p>
          <a:p>
            <a:r>
              <a:rPr lang="en-US" dirty="0">
                <a:latin typeface="Bahnschrift" panose="020B0502040204020203" pitchFamily="34" charset="0"/>
              </a:rPr>
              <a:t>	Middle Class:		11 (soc) * 600 (hos) * 15 - 30 mins/house</a:t>
            </a:r>
          </a:p>
          <a:p>
            <a:r>
              <a:rPr lang="en-US" dirty="0">
                <a:latin typeface="Bahnschrift" panose="020B0502040204020203" pitchFamily="34" charset="0"/>
              </a:rPr>
              <a:t>				{ 138 Days } * 3 / 6 person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Up-Middle Class:		6 (soc) * 300 (hos) * 50 – 70 mins/house</a:t>
            </a:r>
          </a:p>
          <a:p>
            <a:r>
              <a:rPr lang="en-US" dirty="0">
                <a:latin typeface="Bahnschrift" panose="020B0502040204020203" pitchFamily="34" charset="0"/>
              </a:rPr>
              <a:t>				{ 88 Days } * 3 / 6 person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Upper Class:		3 (soc) * 300 (hos) * 90 – 120 mins/house</a:t>
            </a:r>
          </a:p>
          <a:p>
            <a:r>
              <a:rPr lang="en-US" dirty="0">
                <a:latin typeface="Bahnschrift" panose="020B0502040204020203" pitchFamily="34" charset="0"/>
              </a:rPr>
              <a:t>				{ 75 Days } * 3 / 6 person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----------------------------------------------------------------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	Total:			69 Days + 21 Off-Days = 3 Months </a:t>
            </a:r>
            <a:r>
              <a:rPr lang="en-US" sz="600" dirty="0">
                <a:latin typeface="Bahnschrift" panose="020B0502040204020203" pitchFamily="34" charset="0"/>
              </a:rPr>
              <a:t>(18 (workers) * 3(months) * PKR 30,000 = PKR 17,00,000) 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0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561CC4-B906-48FD-A8B2-0C2414C6B2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385200"/>
              </p:ext>
            </p:extLst>
          </p:nvPr>
        </p:nvGraphicFramePr>
        <p:xfrm>
          <a:off x="0" y="0"/>
          <a:ext cx="12197897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372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319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35</cp:revision>
  <dcterms:created xsi:type="dcterms:W3CDTF">2022-10-19T16:54:04Z</dcterms:created>
  <dcterms:modified xsi:type="dcterms:W3CDTF">2023-05-13T13:39:02Z</dcterms:modified>
</cp:coreProperties>
</file>