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1EBD59-B118-4F71-A79C-56595DF5F563}">
  <a:tblStyle styleId="{5E1EBD59-B118-4F71-A79C-56595DF5F5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b6afe88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b6afe88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b6afe882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b6afe882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e206116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e206116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e2061164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e2061164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e2061164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e2061164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b6afe88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b6afe88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da9e206a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da9e206a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b6afe882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b6afe882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b6afe882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b6afe882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b6afe882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b6afe882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b6afe882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b6afe882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b6afe882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b6afe882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b6afe882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b6afe882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418425" y="0"/>
            <a:ext cx="5725575" cy="3222675"/>
          </a:xfrm>
          <a:prstGeom prst="rect">
            <a:avLst/>
          </a:prstGeom>
          <a:noFill/>
          <a:ln>
            <a:noFill/>
          </a:ln>
        </p:spPr>
      </p:pic>
      <p:sp>
        <p:nvSpPr>
          <p:cNvPr id="135" name="Google Shape;135;p13"/>
          <p:cNvSpPr txBox="1"/>
          <p:nvPr>
            <p:ph type="ctrTitle"/>
          </p:nvPr>
        </p:nvSpPr>
        <p:spPr>
          <a:xfrm>
            <a:off x="3209625" y="2194125"/>
            <a:ext cx="5017500" cy="1578900"/>
          </a:xfrm>
          <a:prstGeom prst="rect">
            <a:avLst/>
          </a:prstGeom>
          <a:solidFill>
            <a:srgbClr val="9E9E9E"/>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AAA BLOCKCHAIN GAME STUDIO</a:t>
            </a:r>
            <a:endParaRPr/>
          </a:p>
        </p:txBody>
      </p:sp>
      <p:sp>
        <p:nvSpPr>
          <p:cNvPr id="136" name="Google Shape;136;p13"/>
          <p:cNvSpPr txBox="1"/>
          <p:nvPr>
            <p:ph idx="1" type="subTitle"/>
          </p:nvPr>
        </p:nvSpPr>
        <p:spPr>
          <a:xfrm>
            <a:off x="5083950" y="3924925"/>
            <a:ext cx="3470700" cy="8595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None/>
            </a:pPr>
            <a:r>
              <a:rPr lang="en">
                <a:solidFill>
                  <a:srgbClr val="FFFFFF"/>
                </a:solidFill>
              </a:rPr>
              <a:t>Rohail Asghar 19L-0974</a:t>
            </a:r>
            <a:endParaRPr>
              <a:solidFill>
                <a:srgbClr val="FFFFFF"/>
              </a:solidFill>
            </a:endParaRPr>
          </a:p>
          <a:p>
            <a:pPr indent="0" lvl="0" marL="0" rtl="0" algn="l">
              <a:lnSpc>
                <a:spcPct val="7840"/>
              </a:lnSpc>
              <a:spcBef>
                <a:spcPts val="1200"/>
              </a:spcBef>
              <a:spcAft>
                <a:spcPts val="0"/>
              </a:spcAft>
              <a:buNone/>
            </a:pPr>
            <a:r>
              <a:rPr lang="en">
                <a:solidFill>
                  <a:srgbClr val="FFFFFF"/>
                </a:solidFill>
              </a:rPr>
              <a:t>Zaeem Yousaf 19L-1196</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Funding Sources</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Venture Capitalists</a:t>
            </a:r>
            <a:endParaRPr b="1" sz="1400"/>
          </a:p>
          <a:p>
            <a:pPr indent="0" lvl="0" marL="457200" rtl="0" algn="l">
              <a:spcBef>
                <a:spcPts val="1200"/>
              </a:spcBef>
              <a:spcAft>
                <a:spcPts val="0"/>
              </a:spcAft>
              <a:buNone/>
            </a:pPr>
            <a:r>
              <a:rPr lang="en"/>
              <a:t>Lots of venture capitalists looking to invest in Web3.0 based startups following the massive hype around this technology</a:t>
            </a:r>
            <a:endParaRPr/>
          </a:p>
          <a:p>
            <a:pPr indent="-317500" lvl="0" marL="457200" rtl="0" algn="l">
              <a:spcBef>
                <a:spcPts val="1200"/>
              </a:spcBef>
              <a:spcAft>
                <a:spcPts val="0"/>
              </a:spcAft>
              <a:buSzPts val="1400"/>
              <a:buChar char="●"/>
            </a:pPr>
            <a:r>
              <a:rPr b="1" lang="en" sz="1400"/>
              <a:t>Loans</a:t>
            </a:r>
            <a:endParaRPr b="1" sz="1400"/>
          </a:p>
          <a:p>
            <a:pPr indent="0" lvl="0" marL="457200" rtl="0" algn="l">
              <a:spcBef>
                <a:spcPts val="1200"/>
              </a:spcBef>
              <a:spcAft>
                <a:spcPts val="0"/>
              </a:spcAft>
              <a:buNone/>
            </a:pPr>
            <a:r>
              <a:rPr lang="en"/>
              <a:t>Startups can get loans for interest rates around 10% to 28%</a:t>
            </a:r>
            <a:endParaRPr/>
          </a:p>
          <a:p>
            <a:pPr indent="-317500" lvl="0" marL="457200" rtl="0" algn="l">
              <a:spcBef>
                <a:spcPts val="1200"/>
              </a:spcBef>
              <a:spcAft>
                <a:spcPts val="0"/>
              </a:spcAft>
              <a:buSzPts val="1400"/>
              <a:buChar char="●"/>
            </a:pPr>
            <a:r>
              <a:rPr b="1" lang="en" sz="1400"/>
              <a:t>Crowdfunding</a:t>
            </a:r>
            <a:endParaRPr b="1" sz="1400"/>
          </a:p>
          <a:p>
            <a:pPr indent="0" lvl="0" marL="457200" rtl="0" algn="l">
              <a:spcBef>
                <a:spcPts val="1200"/>
              </a:spcBef>
              <a:spcAft>
                <a:spcPts val="1200"/>
              </a:spcAft>
              <a:buNone/>
            </a:pPr>
            <a:r>
              <a:rPr lang="en"/>
              <a:t>Create following behind the projects and let the players help fund the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Structure</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CEO, CTO, Business Developer</a:t>
            </a:r>
            <a:endParaRPr/>
          </a:p>
          <a:p>
            <a:pPr indent="-311150" lvl="0" marL="457200" rtl="0" algn="l">
              <a:spcBef>
                <a:spcPts val="0"/>
              </a:spcBef>
              <a:spcAft>
                <a:spcPts val="0"/>
              </a:spcAft>
              <a:buSzPts val="1300"/>
              <a:buChar char="●"/>
            </a:pPr>
            <a:r>
              <a:rPr lang="en"/>
              <a:t>Project Manager</a:t>
            </a:r>
            <a:endParaRPr/>
          </a:p>
          <a:p>
            <a:pPr indent="-311150" lvl="0" marL="457200" rtl="0" algn="l">
              <a:spcBef>
                <a:spcPts val="0"/>
              </a:spcBef>
              <a:spcAft>
                <a:spcPts val="0"/>
              </a:spcAft>
              <a:buSzPts val="1300"/>
              <a:buChar char="●"/>
            </a:pPr>
            <a:r>
              <a:rPr lang="en"/>
              <a:t>Technical Artist</a:t>
            </a:r>
            <a:endParaRPr/>
          </a:p>
          <a:p>
            <a:pPr indent="-311150" lvl="0" marL="457200" rtl="0" algn="l">
              <a:spcBef>
                <a:spcPts val="0"/>
              </a:spcBef>
              <a:spcAft>
                <a:spcPts val="0"/>
              </a:spcAft>
              <a:buSzPts val="1300"/>
              <a:buChar char="●"/>
            </a:pPr>
            <a:r>
              <a:rPr lang="en"/>
              <a:t>Game Designers</a:t>
            </a:r>
            <a:endParaRPr/>
          </a:p>
          <a:p>
            <a:pPr indent="-311150" lvl="0" marL="457200" rtl="0" algn="l">
              <a:spcBef>
                <a:spcPts val="0"/>
              </a:spcBef>
              <a:spcAft>
                <a:spcPts val="0"/>
              </a:spcAft>
              <a:buSzPts val="1300"/>
              <a:buChar char="●"/>
            </a:pPr>
            <a:r>
              <a:rPr lang="en"/>
              <a:t>3D artists</a:t>
            </a:r>
            <a:endParaRPr/>
          </a:p>
          <a:p>
            <a:pPr indent="-311150" lvl="0" marL="457200" rtl="0" algn="l">
              <a:spcBef>
                <a:spcPts val="0"/>
              </a:spcBef>
              <a:spcAft>
                <a:spcPts val="0"/>
              </a:spcAft>
              <a:buSzPts val="1300"/>
              <a:buChar char="●"/>
            </a:pPr>
            <a:r>
              <a:rPr lang="en"/>
              <a:t>Game Developers</a:t>
            </a:r>
            <a:endParaRPr/>
          </a:p>
          <a:p>
            <a:pPr indent="-311150" lvl="0" marL="457200" rtl="0" algn="l">
              <a:spcBef>
                <a:spcPts val="0"/>
              </a:spcBef>
              <a:spcAft>
                <a:spcPts val="0"/>
              </a:spcAft>
              <a:buSzPts val="1300"/>
              <a:buChar char="●"/>
            </a:pPr>
            <a:r>
              <a:rPr lang="en"/>
              <a:t>UI/UX artists</a:t>
            </a:r>
            <a:endParaRPr/>
          </a:p>
          <a:p>
            <a:pPr indent="-311150" lvl="0" marL="457200" rtl="0" algn="l">
              <a:spcBef>
                <a:spcPts val="0"/>
              </a:spcBef>
              <a:spcAft>
                <a:spcPts val="0"/>
              </a:spcAft>
              <a:buSzPts val="1300"/>
              <a:buChar char="●"/>
            </a:pPr>
            <a:r>
              <a:rPr lang="en"/>
              <a:t>Blockchain Developers</a:t>
            </a:r>
            <a:endParaRPr/>
          </a:p>
          <a:p>
            <a:pPr indent="-311150" lvl="0" marL="457200" rtl="0" algn="l">
              <a:spcBef>
                <a:spcPts val="0"/>
              </a:spcBef>
              <a:spcAft>
                <a:spcPts val="0"/>
              </a:spcAft>
              <a:buSzPts val="1300"/>
              <a:buChar char="●"/>
            </a:pPr>
            <a:r>
              <a:rPr lang="en"/>
              <a:t>Marketing team</a:t>
            </a:r>
            <a:endParaRPr/>
          </a:p>
          <a:p>
            <a:pPr indent="-311150" lvl="0" marL="457200" rtl="0" algn="l">
              <a:spcBef>
                <a:spcPts val="0"/>
              </a:spcBef>
              <a:spcAft>
                <a:spcPts val="0"/>
              </a:spcAft>
              <a:buSzPts val="1300"/>
              <a:buChar char="●"/>
            </a:pPr>
            <a:r>
              <a:rPr lang="en"/>
              <a:t>QA engineers</a:t>
            </a:r>
            <a:endParaRPr/>
          </a:p>
          <a:p>
            <a:pPr indent="-311150" lvl="0" marL="457200" rtl="0" algn="l">
              <a:spcBef>
                <a:spcPts val="0"/>
              </a:spcBef>
              <a:spcAft>
                <a:spcPts val="0"/>
              </a:spcAft>
              <a:buSzPts val="1300"/>
              <a:buChar char="●"/>
            </a:pPr>
            <a:r>
              <a:rPr lang="en"/>
              <a:t>Admin &amp; HR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are the major milestones related to this project</a:t>
            </a:r>
            <a:endParaRPr/>
          </a:p>
          <a:p>
            <a:pPr indent="0" lvl="0" marL="0" rtl="0" algn="l">
              <a:spcBef>
                <a:spcPts val="1200"/>
              </a:spcBef>
              <a:spcAft>
                <a:spcPts val="0"/>
              </a:spcAft>
              <a:buNone/>
            </a:pPr>
            <a:r>
              <a:rPr lang="en"/>
              <a:t>▪ Creating of the Game design document and Story Boarding</a:t>
            </a:r>
            <a:endParaRPr/>
          </a:p>
          <a:p>
            <a:pPr indent="0" lvl="0" marL="0" rtl="0" algn="l">
              <a:spcBef>
                <a:spcPts val="1200"/>
              </a:spcBef>
              <a:spcAft>
                <a:spcPts val="0"/>
              </a:spcAft>
              <a:buNone/>
            </a:pPr>
            <a:r>
              <a:rPr lang="en"/>
              <a:t>▪ Gain funding through venture capitalists </a:t>
            </a:r>
            <a:endParaRPr/>
          </a:p>
          <a:p>
            <a:pPr indent="0" lvl="0" marL="0" rtl="0" algn="l">
              <a:spcBef>
                <a:spcPts val="1200"/>
              </a:spcBef>
              <a:spcAft>
                <a:spcPts val="0"/>
              </a:spcAft>
              <a:buNone/>
            </a:pPr>
            <a:r>
              <a:rPr lang="en"/>
              <a:t>▪ Creation of core game prototype and getting feedback from potential players</a:t>
            </a:r>
            <a:endParaRPr/>
          </a:p>
          <a:p>
            <a:pPr indent="0" lvl="0" marL="0" rtl="0" algn="l">
              <a:spcBef>
                <a:spcPts val="1200"/>
              </a:spcBef>
              <a:spcAft>
                <a:spcPts val="0"/>
              </a:spcAft>
              <a:buNone/>
            </a:pPr>
            <a:r>
              <a:rPr lang="en"/>
              <a:t>▪ Work on the gameplay mechanics and refine them</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Creation of crypto toke for the game</a:t>
            </a:r>
            <a:endParaRPr/>
          </a:p>
          <a:p>
            <a:pPr indent="0" lvl="0" marL="0" rtl="0" algn="l">
              <a:spcBef>
                <a:spcPts val="1200"/>
              </a:spcBef>
              <a:spcAft>
                <a:spcPts val="0"/>
              </a:spcAft>
              <a:buNone/>
            </a:pPr>
            <a:r>
              <a:rPr lang="en"/>
              <a:t>▪ Creation of crypto assets for the game</a:t>
            </a:r>
            <a:endParaRPr/>
          </a:p>
          <a:p>
            <a:pPr indent="0" lvl="0" marL="0" rtl="0" algn="l">
              <a:spcBef>
                <a:spcPts val="1200"/>
              </a:spcBef>
              <a:spcAft>
                <a:spcPts val="0"/>
              </a:spcAft>
              <a:buNone/>
            </a:pPr>
            <a:r>
              <a:rPr lang="en"/>
              <a:t>▪ Alpha tests</a:t>
            </a:r>
            <a:endParaRPr/>
          </a:p>
          <a:p>
            <a:pPr indent="0" lvl="0" marL="0" rtl="0" algn="l">
              <a:spcBef>
                <a:spcPts val="1200"/>
              </a:spcBef>
              <a:spcAft>
                <a:spcPts val="0"/>
              </a:spcAft>
              <a:buNone/>
            </a:pPr>
            <a:r>
              <a:rPr lang="en"/>
              <a:t>▪ Beta tests</a:t>
            </a:r>
            <a:endParaRPr/>
          </a:p>
          <a:p>
            <a:pPr indent="0" lvl="0" marL="0" rtl="0" algn="l">
              <a:spcBef>
                <a:spcPts val="1200"/>
              </a:spcBef>
              <a:spcAft>
                <a:spcPts val="1200"/>
              </a:spcAft>
              <a:buNone/>
            </a:pPr>
            <a:r>
              <a:rPr lang="en"/>
              <a:t>▪ Launch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Incubation Center</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Having unique Idea especially </a:t>
            </a:r>
            <a:r>
              <a:rPr lang="en"/>
              <a:t>growing</a:t>
            </a:r>
            <a:r>
              <a:rPr lang="en"/>
              <a:t> in future </a:t>
            </a:r>
            <a:endParaRPr/>
          </a:p>
          <a:p>
            <a:pPr indent="0" lvl="0" marL="0" rtl="0" algn="l">
              <a:spcBef>
                <a:spcPts val="1200"/>
              </a:spcBef>
              <a:spcAft>
                <a:spcPts val="0"/>
              </a:spcAft>
              <a:buNone/>
            </a:pPr>
            <a:r>
              <a:rPr lang="en"/>
              <a:t>Working on Cutting Edge Research </a:t>
            </a:r>
            <a:endParaRPr/>
          </a:p>
          <a:p>
            <a:pPr indent="0" lvl="0" marL="0" rtl="0" algn="l">
              <a:spcBef>
                <a:spcPts val="1200"/>
              </a:spcBef>
              <a:spcAft>
                <a:spcPts val="0"/>
              </a:spcAft>
              <a:buNone/>
            </a:pPr>
            <a:r>
              <a:rPr lang="en"/>
              <a:t>Targeting the real world problems</a:t>
            </a:r>
            <a:endParaRPr/>
          </a:p>
          <a:p>
            <a:pPr indent="0" lvl="0" marL="0" rtl="0" algn="l">
              <a:spcBef>
                <a:spcPts val="1200"/>
              </a:spcBef>
              <a:spcAft>
                <a:spcPts val="0"/>
              </a:spcAft>
              <a:buNone/>
            </a:pPr>
            <a:r>
              <a:rPr lang="en"/>
              <a:t>Play &amp; earn is a quit </a:t>
            </a:r>
            <a:r>
              <a:rPr lang="en"/>
              <a:t>unique</a:t>
            </a:r>
            <a:r>
              <a:rPr lang="en"/>
              <a:t> and has a great potential in incubation center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Vision Statement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Provide video game players a chance to make some income through GameFI</a:t>
            </a:r>
            <a:endParaRPr/>
          </a:p>
          <a:p>
            <a:pPr indent="-311150" lvl="0" marL="457200" rtl="0" algn="l">
              <a:spcBef>
                <a:spcPts val="0"/>
              </a:spcBef>
              <a:spcAft>
                <a:spcPts val="0"/>
              </a:spcAft>
              <a:buSzPts val="1300"/>
              <a:buChar char="●"/>
            </a:pPr>
            <a:r>
              <a:rPr lang="en"/>
              <a:t>Innovate Blockchain and Web3 technology in Pakistan</a:t>
            </a:r>
            <a:endParaRPr/>
          </a:p>
        </p:txBody>
      </p:sp>
      <p:pic>
        <p:nvPicPr>
          <p:cNvPr id="143" name="Google Shape;143;p14"/>
          <p:cNvPicPr preferRelativeResize="0"/>
          <p:nvPr/>
        </p:nvPicPr>
        <p:blipFill>
          <a:blip r:embed="rId3">
            <a:alphaModFix/>
          </a:blip>
          <a:stretch>
            <a:fillRect/>
          </a:stretch>
        </p:blipFill>
        <p:spPr>
          <a:xfrm>
            <a:off x="3100425" y="1714500"/>
            <a:ext cx="304800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GameFI</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GameFi is the combination of games with financial incentives for players. It creates maximum value for players instead of extracting value from them.</a:t>
            </a:r>
            <a:endParaRPr/>
          </a:p>
        </p:txBody>
      </p:sp>
      <p:pic>
        <p:nvPicPr>
          <p:cNvPr id="150" name="Google Shape;150;p15"/>
          <p:cNvPicPr preferRelativeResize="0"/>
          <p:nvPr/>
        </p:nvPicPr>
        <p:blipFill>
          <a:blip r:embed="rId3">
            <a:alphaModFix/>
          </a:blip>
          <a:stretch>
            <a:fillRect/>
          </a:stretch>
        </p:blipFill>
        <p:spPr>
          <a:xfrm>
            <a:off x="2854125" y="1307850"/>
            <a:ext cx="2470875" cy="247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Size &amp; Target Customers</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Game industry is a multi billion dollar market with statistics claiming it to be around $200 billion.</a:t>
            </a:r>
            <a:endParaRPr/>
          </a:p>
          <a:p>
            <a:pPr indent="-311150" lvl="0" marL="457200" rtl="0" algn="l">
              <a:spcBef>
                <a:spcPts val="0"/>
              </a:spcBef>
              <a:spcAft>
                <a:spcPts val="0"/>
              </a:spcAft>
              <a:buSzPts val="1300"/>
              <a:buChar char="●"/>
            </a:pPr>
            <a:r>
              <a:rPr lang="en"/>
              <a:t>Blockchain industry is </a:t>
            </a:r>
            <a:r>
              <a:rPr lang="en"/>
              <a:t>evolving</a:t>
            </a:r>
            <a:r>
              <a:rPr lang="en"/>
              <a:t> with the world moving towards Web3</a:t>
            </a:r>
            <a:endParaRPr/>
          </a:p>
          <a:p>
            <a:pPr indent="-311150" lvl="0" marL="457200" rtl="0" algn="l">
              <a:spcBef>
                <a:spcPts val="0"/>
              </a:spcBef>
              <a:spcAft>
                <a:spcPts val="0"/>
              </a:spcAft>
              <a:buSzPts val="1300"/>
              <a:buChar char="●"/>
            </a:pPr>
            <a:r>
              <a:rPr lang="en"/>
              <a:t>GameFI targets casual gamers as well as crypto investors and enthusiasts</a:t>
            </a:r>
            <a:endParaRPr/>
          </a:p>
        </p:txBody>
      </p:sp>
      <p:pic>
        <p:nvPicPr>
          <p:cNvPr id="157" name="Google Shape;157;p16"/>
          <p:cNvPicPr preferRelativeResize="0"/>
          <p:nvPr/>
        </p:nvPicPr>
        <p:blipFill>
          <a:blip r:embed="rId3">
            <a:alphaModFix/>
          </a:blip>
          <a:stretch>
            <a:fillRect/>
          </a:stretch>
        </p:blipFill>
        <p:spPr>
          <a:xfrm>
            <a:off x="2600800" y="1012800"/>
            <a:ext cx="3425326" cy="228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Streams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Selling copies of video games</a:t>
            </a:r>
            <a:endParaRPr/>
          </a:p>
          <a:p>
            <a:pPr indent="0" lvl="0" marL="457200" rtl="0" algn="l">
              <a:spcBef>
                <a:spcPts val="1200"/>
              </a:spcBef>
              <a:spcAft>
                <a:spcPts val="0"/>
              </a:spcAft>
              <a:buNone/>
            </a:pPr>
            <a:r>
              <a:rPr lang="en"/>
              <a:t>Typically AAA titles sold for $5-$20</a:t>
            </a:r>
            <a:endParaRPr/>
          </a:p>
          <a:p>
            <a:pPr indent="-311150" lvl="0" marL="457200" rtl="0" algn="l">
              <a:spcBef>
                <a:spcPts val="1200"/>
              </a:spcBef>
              <a:spcAft>
                <a:spcPts val="0"/>
              </a:spcAft>
              <a:buSzPts val="1300"/>
              <a:buChar char="●"/>
            </a:pPr>
            <a:r>
              <a:rPr lang="en"/>
              <a:t>Selling crypto assets as NFTs</a:t>
            </a:r>
            <a:endParaRPr/>
          </a:p>
          <a:p>
            <a:pPr indent="457200" lvl="0" marL="0" rtl="0" algn="l">
              <a:spcBef>
                <a:spcPts val="1200"/>
              </a:spcBef>
              <a:spcAft>
                <a:spcPts val="0"/>
              </a:spcAft>
              <a:buNone/>
            </a:pPr>
            <a:r>
              <a:rPr lang="en"/>
              <a:t>Value is defined by supply and demand in the market</a:t>
            </a:r>
            <a:endParaRPr/>
          </a:p>
          <a:p>
            <a:pPr indent="-311150" lvl="0" marL="457200" rtl="0" algn="l">
              <a:spcBef>
                <a:spcPts val="1200"/>
              </a:spcBef>
              <a:spcAft>
                <a:spcPts val="0"/>
              </a:spcAft>
              <a:buSzPts val="1300"/>
              <a:buChar char="●"/>
            </a:pPr>
            <a:r>
              <a:rPr lang="en"/>
              <a:t>Crypto tokens</a:t>
            </a:r>
            <a:endParaRPr/>
          </a:p>
          <a:p>
            <a:pPr indent="-311150" lvl="0" marL="457200" rtl="0" algn="l">
              <a:spcBef>
                <a:spcPts val="0"/>
              </a:spcBef>
              <a:spcAft>
                <a:spcPts val="0"/>
              </a:spcAft>
              <a:buSzPts val="1300"/>
              <a:buChar char="●"/>
            </a:pPr>
            <a:r>
              <a:rPr lang="en"/>
              <a:t>Creator fees per transaction on NFT markets such as Opensea.io or Rarrible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 &amp; cash Flow</a:t>
            </a:r>
            <a:endParaRPr/>
          </a:p>
        </p:txBody>
      </p:sp>
      <p:graphicFrame>
        <p:nvGraphicFramePr>
          <p:cNvPr id="169" name="Google Shape;169;p18"/>
          <p:cNvGraphicFramePr/>
          <p:nvPr/>
        </p:nvGraphicFramePr>
        <p:xfrm>
          <a:off x="952500" y="2000250"/>
          <a:ext cx="3000000" cy="3000000"/>
        </p:xfrm>
        <a:graphic>
          <a:graphicData uri="http://schemas.openxmlformats.org/drawingml/2006/table">
            <a:tbl>
              <a:tblPr>
                <a:noFill/>
                <a:tableStyleId>{5E1EBD59-B118-4F71-A79C-56595DF5F563}</a:tableStyleId>
              </a:tblPr>
              <a:tblGrid>
                <a:gridCol w="1206500"/>
                <a:gridCol w="1206500"/>
                <a:gridCol w="1206500"/>
                <a:gridCol w="1206500"/>
                <a:gridCol w="1206500"/>
                <a:gridCol w="1206500"/>
              </a:tblGrid>
              <a:tr h="381000">
                <a:tc>
                  <a:txBody>
                    <a:bodyPr/>
                    <a:lstStyle/>
                    <a:p>
                      <a:pPr indent="0" lvl="0" marL="0" rtl="0" algn="ctr">
                        <a:lnSpc>
                          <a:spcPct val="150000"/>
                        </a:lnSpc>
                        <a:spcBef>
                          <a:spcPts val="1200"/>
                        </a:spcBef>
                        <a:spcAft>
                          <a:spcPts val="1200"/>
                        </a:spcAft>
                        <a:buNone/>
                      </a:pPr>
                      <a:r>
                        <a:rPr b="1" lang="en" sz="1300">
                          <a:solidFill>
                            <a:schemeClr val="lt1"/>
                          </a:solidFill>
                          <a:latin typeface="Lato"/>
                          <a:ea typeface="Lato"/>
                          <a:cs typeface="Lato"/>
                          <a:sym typeface="Lato"/>
                        </a:rPr>
                        <a:t>Total Cash Inflow</a:t>
                      </a:r>
                      <a:endParaRPr b="1"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$0.77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$2.38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$10.68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$23.22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$32.4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50000"/>
                        </a:lnSpc>
                        <a:spcBef>
                          <a:spcPts val="1200"/>
                        </a:spcBef>
                        <a:spcAft>
                          <a:spcPts val="1200"/>
                        </a:spcAft>
                        <a:buNone/>
                      </a:pPr>
                      <a:r>
                        <a:rPr b="1" lang="en" sz="1300">
                          <a:solidFill>
                            <a:schemeClr val="lt1"/>
                          </a:solidFill>
                          <a:latin typeface="Lato"/>
                          <a:ea typeface="Lato"/>
                          <a:cs typeface="Lato"/>
                          <a:sym typeface="Lato"/>
                        </a:rPr>
                        <a:t>Total Cash Outflow</a:t>
                      </a:r>
                      <a:endParaRPr b="1"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($0.785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($1.106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($3.76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($6.595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($8.42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100000">
                <a:tc>
                  <a:txBody>
                    <a:bodyPr/>
                    <a:lstStyle/>
                    <a:p>
                      <a:pPr indent="0" lvl="0" marL="0" rtl="0" algn="ctr">
                        <a:lnSpc>
                          <a:spcPct val="150000"/>
                        </a:lnSpc>
                        <a:spcBef>
                          <a:spcPts val="1200"/>
                        </a:spcBef>
                        <a:spcAft>
                          <a:spcPts val="1200"/>
                        </a:spcAft>
                        <a:buNone/>
                      </a:pPr>
                      <a:r>
                        <a:rPr b="1" lang="en" sz="1300">
                          <a:solidFill>
                            <a:schemeClr val="lt1"/>
                          </a:solidFill>
                          <a:latin typeface="Lato"/>
                          <a:ea typeface="Lato"/>
                          <a:cs typeface="Lato"/>
                          <a:sym typeface="Lato"/>
                        </a:rPr>
                        <a:t>Total Profit</a:t>
                      </a:r>
                      <a:endParaRPr b="1"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 ($15,000)</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$1.247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$6.92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$16.625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50000"/>
                        </a:lnSpc>
                        <a:spcBef>
                          <a:spcPts val="1200"/>
                        </a:spcBef>
                        <a:spcAft>
                          <a:spcPts val="1200"/>
                        </a:spcAft>
                        <a:buNone/>
                      </a:pPr>
                      <a:r>
                        <a:rPr lang="en" sz="1300">
                          <a:solidFill>
                            <a:schemeClr val="lt1"/>
                          </a:solidFill>
                          <a:latin typeface="Lato"/>
                          <a:ea typeface="Lato"/>
                          <a:cs typeface="Lato"/>
                          <a:sym typeface="Lato"/>
                        </a:rPr>
                        <a:t>$29.98 million</a:t>
                      </a:r>
                      <a:endParaRPr sz="1300">
                        <a:solidFill>
                          <a:schemeClr val="lt1"/>
                        </a:solidFill>
                        <a:latin typeface="Lato"/>
                        <a:ea typeface="Lato"/>
                        <a:cs typeface="Lato"/>
                        <a:sym typeface="Lato"/>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bl>
          </a:graphicData>
        </a:graphic>
      </p:graphicFrame>
      <p:graphicFrame>
        <p:nvGraphicFramePr>
          <p:cNvPr id="170" name="Google Shape;170;p18"/>
          <p:cNvGraphicFramePr/>
          <p:nvPr/>
        </p:nvGraphicFramePr>
        <p:xfrm>
          <a:off x="952500" y="1619250"/>
          <a:ext cx="3000000" cy="3000000"/>
        </p:xfrm>
        <a:graphic>
          <a:graphicData uri="http://schemas.openxmlformats.org/drawingml/2006/table">
            <a:tbl>
              <a:tblPr>
                <a:noFill/>
                <a:tableStyleId>{5E1EBD59-B118-4F71-A79C-56595DF5F563}</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b="1" lang="en" sz="1300">
                          <a:solidFill>
                            <a:schemeClr val="lt1"/>
                          </a:solidFill>
                          <a:latin typeface="Lato"/>
                          <a:ea typeface="Lato"/>
                          <a:cs typeface="Lato"/>
                          <a:sym typeface="Lato"/>
                        </a:rPr>
                        <a:t>Year</a:t>
                      </a:r>
                      <a:endParaRPr b="1"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Lato"/>
                          <a:ea typeface="Lato"/>
                          <a:cs typeface="Lato"/>
                          <a:sym typeface="Lato"/>
                        </a:rPr>
                        <a:t>2022</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Lato"/>
                          <a:ea typeface="Lato"/>
                          <a:cs typeface="Lato"/>
                          <a:sym typeface="Lato"/>
                        </a:rPr>
                        <a:t>2023</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Lato"/>
                          <a:ea typeface="Lato"/>
                          <a:cs typeface="Lato"/>
                          <a:sym typeface="Lato"/>
                        </a:rPr>
                        <a:t>2024</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Lato"/>
                          <a:ea typeface="Lato"/>
                          <a:cs typeface="Lato"/>
                          <a:sym typeface="Lato"/>
                        </a:rPr>
                        <a:t>2025</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Lato"/>
                          <a:ea typeface="Lato"/>
                          <a:cs typeface="Lato"/>
                          <a:sym typeface="Lato"/>
                        </a:rPr>
                        <a:t>2026</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Proposition</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Allow video game players to earn some rewards for their participation in the game.</a:t>
            </a:r>
            <a:endParaRPr/>
          </a:p>
          <a:p>
            <a:pPr indent="-311150" lvl="0" marL="457200" rtl="0" algn="l">
              <a:spcBef>
                <a:spcPts val="0"/>
              </a:spcBef>
              <a:spcAft>
                <a:spcPts val="0"/>
              </a:spcAft>
              <a:buSzPts val="1300"/>
              <a:buChar char="●"/>
            </a:pPr>
            <a:r>
              <a:rPr lang="en"/>
              <a:t>Giving real world value to digital assets</a:t>
            </a:r>
            <a:endParaRPr/>
          </a:p>
          <a:p>
            <a:pPr indent="-311150" lvl="0" marL="457200" rtl="0" algn="l">
              <a:spcBef>
                <a:spcPts val="0"/>
              </a:spcBef>
              <a:spcAft>
                <a:spcPts val="0"/>
              </a:spcAft>
              <a:buSzPts val="1300"/>
              <a:buChar char="●"/>
            </a:pPr>
            <a:r>
              <a:rPr lang="en"/>
              <a:t>Give players true ownership of their digital assets</a:t>
            </a:r>
            <a:endParaRPr/>
          </a:p>
          <a:p>
            <a:pPr indent="-311150" lvl="0" marL="457200" rtl="0" algn="l">
              <a:spcBef>
                <a:spcPts val="0"/>
              </a:spcBef>
              <a:spcAft>
                <a:spcPts val="0"/>
              </a:spcAft>
              <a:buSzPts val="1300"/>
              <a:buChar char="●"/>
            </a:pPr>
            <a:r>
              <a:rPr lang="en"/>
              <a:t>Allow players to trade their digital assets freely through decentralization</a:t>
            </a:r>
            <a:endParaRPr/>
          </a:p>
        </p:txBody>
      </p:sp>
      <p:pic>
        <p:nvPicPr>
          <p:cNvPr id="177" name="Google Shape;177;p19"/>
          <p:cNvPicPr preferRelativeResize="0"/>
          <p:nvPr/>
        </p:nvPicPr>
        <p:blipFill>
          <a:blip r:embed="rId3">
            <a:alphaModFix/>
          </a:blip>
          <a:stretch>
            <a:fillRect/>
          </a:stretch>
        </p:blipFill>
        <p:spPr>
          <a:xfrm>
            <a:off x="2425871" y="941300"/>
            <a:ext cx="4032576" cy="245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Marketing &amp; Expansion Plan</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Get crypto influencers behind the projects</a:t>
            </a:r>
            <a:endParaRPr/>
          </a:p>
          <a:p>
            <a:pPr indent="-311150" lvl="0" marL="457200" rtl="0" algn="l">
              <a:spcBef>
                <a:spcPts val="0"/>
              </a:spcBef>
              <a:spcAft>
                <a:spcPts val="0"/>
              </a:spcAft>
              <a:buSzPts val="1300"/>
              <a:buChar char="●"/>
            </a:pPr>
            <a:r>
              <a:rPr lang="en"/>
              <a:t>Get Esports influencers and celebrities on board as brand ambassadors</a:t>
            </a:r>
            <a:endParaRPr/>
          </a:p>
          <a:p>
            <a:pPr indent="-311150" lvl="0" marL="457200" rtl="0" algn="l">
              <a:spcBef>
                <a:spcPts val="0"/>
              </a:spcBef>
              <a:spcAft>
                <a:spcPts val="0"/>
              </a:spcAft>
              <a:buSzPts val="1300"/>
              <a:buChar char="●"/>
            </a:pPr>
            <a:r>
              <a:rPr lang="en"/>
              <a:t>Run ad campaigns through social media platforms.</a:t>
            </a:r>
            <a:endParaRPr/>
          </a:p>
          <a:p>
            <a:pPr indent="0" lvl="0" marL="457200" rtl="0" algn="l">
              <a:spcBef>
                <a:spcPts val="1200"/>
              </a:spcBef>
              <a:spcAft>
                <a:spcPts val="1200"/>
              </a:spcAft>
              <a:buNone/>
            </a:pPr>
            <a:r>
              <a:rPr lang="en"/>
              <a:t>Expand gradually starting with small story based games with rich visuals, immersive gameplay, strong decentralized economy. Eventually move towards Massive Multiplayer onlines once the team grows big enough with highly skilled professionals.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Damage Control Plan</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 strong relations with the community</a:t>
            </a:r>
            <a:endParaRPr/>
          </a:p>
          <a:p>
            <a:pPr indent="-311150" lvl="0" marL="457200" rtl="0" algn="l">
              <a:spcBef>
                <a:spcPts val="0"/>
              </a:spcBef>
              <a:spcAft>
                <a:spcPts val="0"/>
              </a:spcAft>
              <a:buSzPts val="1300"/>
              <a:buChar char="●"/>
            </a:pPr>
            <a:r>
              <a:rPr lang="en"/>
              <a:t>Involve the community in the development through their feedback</a:t>
            </a:r>
            <a:endParaRPr/>
          </a:p>
          <a:p>
            <a:pPr indent="-311150" lvl="0" marL="457200" rtl="0" algn="l">
              <a:spcBef>
                <a:spcPts val="0"/>
              </a:spcBef>
              <a:spcAft>
                <a:spcPts val="0"/>
              </a:spcAft>
              <a:buSzPts val="1300"/>
              <a:buChar char="●"/>
            </a:pPr>
            <a:r>
              <a:rPr lang="en"/>
              <a:t>Build strategies to stop devaluation of games crypto assets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